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37"/>
  </p:notesMasterIdLst>
  <p:sldIdLst>
    <p:sldId id="268" r:id="rId2"/>
    <p:sldId id="256" r:id="rId3"/>
    <p:sldId id="271" r:id="rId4"/>
    <p:sldId id="290" r:id="rId5"/>
    <p:sldId id="269" r:id="rId6"/>
    <p:sldId id="270" r:id="rId7"/>
    <p:sldId id="257" r:id="rId8"/>
    <p:sldId id="258" r:id="rId9"/>
    <p:sldId id="272" r:id="rId10"/>
    <p:sldId id="289" r:id="rId11"/>
    <p:sldId id="261" r:id="rId12"/>
    <p:sldId id="259" r:id="rId13"/>
    <p:sldId id="273" r:id="rId14"/>
    <p:sldId id="274" r:id="rId15"/>
    <p:sldId id="260" r:id="rId16"/>
    <p:sldId id="275" r:id="rId17"/>
    <p:sldId id="262" r:id="rId18"/>
    <p:sldId id="276" r:id="rId19"/>
    <p:sldId id="277" r:id="rId20"/>
    <p:sldId id="263" r:id="rId21"/>
    <p:sldId id="278" r:id="rId22"/>
    <p:sldId id="279" r:id="rId23"/>
    <p:sldId id="264" r:id="rId24"/>
    <p:sldId id="280" r:id="rId25"/>
    <p:sldId id="281" r:id="rId26"/>
    <p:sldId id="265" r:id="rId27"/>
    <p:sldId id="282" r:id="rId28"/>
    <p:sldId id="283" r:id="rId29"/>
    <p:sldId id="266" r:id="rId30"/>
    <p:sldId id="284" r:id="rId31"/>
    <p:sldId id="285" r:id="rId32"/>
    <p:sldId id="267" r:id="rId33"/>
    <p:sldId id="286" r:id="rId34"/>
    <p:sldId id="287" r:id="rId35"/>
    <p:sldId id="288"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7" d="100"/>
          <a:sy n="97" d="100"/>
        </p:scale>
        <p:origin x="-11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F6B7B28-DF02-4D9E-90BB-F0D2A8024DA7}" type="datetimeFigureOut">
              <a:rPr lang="ar-SA" smtClean="0"/>
              <a:pPr/>
              <a:t>04/11/33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B49105E-F748-4355-B7F3-F92C3291AFD1}" type="slidenum">
              <a:rPr lang="ar-SA" smtClean="0"/>
              <a:pPr/>
              <a:t>‹#›</a:t>
            </a:fld>
            <a:endParaRPr lang="ar-SA"/>
          </a:p>
        </p:txBody>
      </p:sp>
    </p:spTree>
    <p:extLst>
      <p:ext uri="{BB962C8B-B14F-4D97-AF65-F5344CB8AC3E}">
        <p14:creationId xmlns:p14="http://schemas.microsoft.com/office/powerpoint/2010/main" val="31509463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rtl="1"/>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23</a:t>
            </a:fld>
            <a:endParaRPr lang="ar-SA"/>
          </a:p>
        </p:txBody>
      </p:sp>
    </p:spTree>
    <p:extLst>
      <p:ext uri="{BB962C8B-B14F-4D97-AF65-F5344CB8AC3E}">
        <p14:creationId xmlns:p14="http://schemas.microsoft.com/office/powerpoint/2010/main" val="2487288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rtl="1"/>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24</a:t>
            </a:fld>
            <a:endParaRPr lang="ar-SA"/>
          </a:p>
        </p:txBody>
      </p:sp>
    </p:spTree>
    <p:extLst>
      <p:ext uri="{BB962C8B-B14F-4D97-AF65-F5344CB8AC3E}">
        <p14:creationId xmlns:p14="http://schemas.microsoft.com/office/powerpoint/2010/main" val="2487288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rtl="1"/>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25</a:t>
            </a:fld>
            <a:endParaRPr lang="ar-SA"/>
          </a:p>
        </p:txBody>
      </p:sp>
    </p:spTree>
    <p:extLst>
      <p:ext uri="{BB962C8B-B14F-4D97-AF65-F5344CB8AC3E}">
        <p14:creationId xmlns:p14="http://schemas.microsoft.com/office/powerpoint/2010/main" val="248728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nSpc>
                <a:spcPct val="150000"/>
              </a:lnSpc>
            </a:pPr>
            <a:endParaRPr lang="ar-SA"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27</a:t>
            </a:fld>
            <a:endParaRPr lang="ar-SA"/>
          </a:p>
        </p:txBody>
      </p:sp>
    </p:spTree>
    <p:extLst>
      <p:ext uri="{BB962C8B-B14F-4D97-AF65-F5344CB8AC3E}">
        <p14:creationId xmlns:p14="http://schemas.microsoft.com/office/powerpoint/2010/main" val="3625290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nSpc>
                <a:spcPct val="150000"/>
              </a:lnSpc>
            </a:pPr>
            <a:endParaRPr lang="ar-SA" sz="3200" dirty="0"/>
          </a:p>
        </p:txBody>
      </p:sp>
      <p:sp>
        <p:nvSpPr>
          <p:cNvPr id="4" name="عنصر نائب لرقم الشريحة 3"/>
          <p:cNvSpPr>
            <a:spLocks noGrp="1"/>
          </p:cNvSpPr>
          <p:nvPr>
            <p:ph type="sldNum" sz="quarter" idx="10"/>
          </p:nvPr>
        </p:nvSpPr>
        <p:spPr/>
        <p:txBody>
          <a:bodyPr/>
          <a:lstStyle/>
          <a:p>
            <a:fld id="{8B49105E-F748-4355-B7F3-F92C3291AFD1}" type="slidenum">
              <a:rPr lang="ar-SA" smtClean="0"/>
              <a:pPr/>
              <a:t>33</a:t>
            </a:fld>
            <a:endParaRPr lang="ar-SA"/>
          </a:p>
        </p:txBody>
      </p:sp>
    </p:spTree>
    <p:extLst>
      <p:ext uri="{BB962C8B-B14F-4D97-AF65-F5344CB8AC3E}">
        <p14:creationId xmlns:p14="http://schemas.microsoft.com/office/powerpoint/2010/main" val="416623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91C41289-C06C-4492-BDEA-D5CD05CD8373}" type="datetimeFigureOut">
              <a:rPr lang="ar-SA" smtClean="0"/>
              <a:pPr/>
              <a:t>04/11/33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05805-2BD2-4458-A276-55AFE4599EC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1C41289-C06C-4492-BDEA-D5CD05CD8373}" type="datetimeFigureOut">
              <a:rPr lang="ar-SA" smtClean="0"/>
              <a:pPr/>
              <a:t>04/11/33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1C41289-C06C-4492-BDEA-D5CD05CD8373}" type="datetimeFigureOut">
              <a:rPr lang="ar-SA" smtClean="0"/>
              <a:pPr/>
              <a:t>04/11/33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91C41289-C06C-4492-BDEA-D5CD05CD8373}" type="datetimeFigureOut">
              <a:rPr lang="ar-SA" smtClean="0"/>
              <a:pPr/>
              <a:t>04/11/33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91C41289-C06C-4492-BDEA-D5CD05CD8373}" type="datetimeFigureOut">
              <a:rPr lang="ar-SA" smtClean="0"/>
              <a:pPr/>
              <a:t>04/11/33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05805-2BD2-4458-A276-55AFE4599ECF}"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1C41289-C06C-4492-BDEA-D5CD05CD8373}" type="datetimeFigureOut">
              <a:rPr lang="ar-SA" smtClean="0"/>
              <a:pPr/>
              <a:t>04/11/33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91C41289-C06C-4492-BDEA-D5CD05CD8373}" type="datetimeFigureOut">
              <a:rPr lang="ar-SA" smtClean="0"/>
              <a:pPr/>
              <a:t>04/11/33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91C41289-C06C-4492-BDEA-D5CD05CD8373}" type="datetimeFigureOut">
              <a:rPr lang="ar-SA" smtClean="0"/>
              <a:pPr/>
              <a:t>04/11/33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41289-C06C-4492-BDEA-D5CD05CD8373}" type="datetimeFigureOut">
              <a:rPr lang="ar-SA" smtClean="0"/>
              <a:pPr/>
              <a:t>04/11/33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91C41289-C06C-4492-BDEA-D5CD05CD8373}" type="datetimeFigureOut">
              <a:rPr lang="ar-SA" smtClean="0"/>
              <a:pPr/>
              <a:t>04/11/33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05805-2BD2-4458-A276-55AFE4599EC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91C41289-C06C-4492-BDEA-D5CD05CD8373}" type="datetimeFigureOut">
              <a:rPr lang="ar-SA" smtClean="0"/>
              <a:pPr/>
              <a:t>04/11/33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05805-2BD2-4458-A276-55AFE4599ECF}"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C41289-C06C-4492-BDEA-D5CD05CD8373}" type="datetimeFigureOut">
              <a:rPr lang="ar-SA" smtClean="0"/>
              <a:pPr/>
              <a:t>04/11/33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05805-2BD2-4458-A276-55AFE4599ECF}"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solidFill>
                  <a:schemeClr val="accent2">
                    <a:lumMod val="75000"/>
                  </a:schemeClr>
                </a:solidFill>
              </a:rPr>
              <a:t>دراسة المفاهيم</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endParaRPr lang="en-US" dirty="0"/>
          </a:p>
        </p:txBody>
      </p:sp>
      <p:pic>
        <p:nvPicPr>
          <p:cNvPr id="1026" name="Picture 2" descr="C:\Users\Dell\Desktop\صور علمية\10124_11231633638.jpg"/>
          <p:cNvPicPr>
            <a:picLocks noChangeAspect="1" noChangeArrowheads="1"/>
          </p:cNvPicPr>
          <p:nvPr/>
        </p:nvPicPr>
        <p:blipFill>
          <a:blip r:embed="rId2" cstate="print"/>
          <a:srcRect/>
          <a:stretch>
            <a:fillRect/>
          </a:stretch>
        </p:blipFill>
        <p:spPr bwMode="auto">
          <a:xfrm>
            <a:off x="467544" y="3551262"/>
            <a:ext cx="3725416" cy="2542034"/>
          </a:xfrm>
          <a:prstGeom prst="rect">
            <a:avLst/>
          </a:prstGeom>
          <a:noFill/>
        </p:spPr>
      </p:pic>
      <p:pic>
        <p:nvPicPr>
          <p:cNvPr id="1027" name="Picture 3" descr="C:\Users\Dell\Desktop\صور علمية\10124_01231637274.jpg"/>
          <p:cNvPicPr>
            <a:picLocks noChangeAspect="1" noChangeArrowheads="1"/>
          </p:cNvPicPr>
          <p:nvPr/>
        </p:nvPicPr>
        <p:blipFill>
          <a:blip r:embed="rId3" cstate="print"/>
          <a:srcRect/>
          <a:stretch>
            <a:fillRect/>
          </a:stretch>
        </p:blipFill>
        <p:spPr bwMode="auto">
          <a:xfrm>
            <a:off x="4427984" y="2060848"/>
            <a:ext cx="4464496" cy="432047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864096"/>
          </a:xfrm>
        </p:spPr>
        <p:txBody>
          <a:bodyPr>
            <a:normAutofit/>
          </a:bodyPr>
          <a:lstStyle/>
          <a:p>
            <a:pPr algn="ctr"/>
            <a:r>
              <a:rPr lang="ar-SA" sz="3600" dirty="0" smtClean="0">
                <a:ln>
                  <a:solidFill>
                    <a:schemeClr val="bg2"/>
                  </a:solidFill>
                </a:ln>
                <a:solidFill>
                  <a:schemeClr val="accent2">
                    <a:lumMod val="75000"/>
                  </a:schemeClr>
                </a:solidFill>
                <a:latin typeface="Tahoma" pitchFamily="34" charset="0"/>
                <a:ea typeface="Tahoma" pitchFamily="34" charset="0"/>
                <a:cs typeface="Tahoma" pitchFamily="34" charset="0"/>
              </a:rPr>
              <a:t>أنواع المفاهيم</a:t>
            </a:r>
            <a:endParaRPr lang="ar-SA" sz="3600" dirty="0">
              <a:ln>
                <a:solidFill>
                  <a:schemeClr val="bg2"/>
                </a:solidFill>
              </a:ln>
              <a:solidFill>
                <a:schemeClr val="accent2">
                  <a:lumMod val="75000"/>
                </a:schemeClr>
              </a:solidFill>
              <a:latin typeface="Tahoma" pitchFamily="34" charset="0"/>
              <a:ea typeface="Tahoma" pitchFamily="34" charset="0"/>
              <a:cs typeface="Tahoma" pitchFamily="34" charset="0"/>
            </a:endParaRPr>
          </a:p>
        </p:txBody>
      </p:sp>
      <p:sp>
        <p:nvSpPr>
          <p:cNvPr id="3" name="عنصر نائب للمحتوى 2"/>
          <p:cNvSpPr>
            <a:spLocks noGrp="1"/>
          </p:cNvSpPr>
          <p:nvPr>
            <p:ph idx="1"/>
          </p:nvPr>
        </p:nvSpPr>
        <p:spPr>
          <a:xfrm>
            <a:off x="457200" y="1556792"/>
            <a:ext cx="8229600" cy="4767808"/>
          </a:xfrm>
        </p:spPr>
        <p:txBody>
          <a:bodyPr>
            <a:noAutofit/>
          </a:bodyPr>
          <a:lstStyle/>
          <a:p>
            <a:pPr algn="r" rtl="1">
              <a:lnSpc>
                <a:spcPct val="150000"/>
              </a:lnSpc>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المفاهيم </a:t>
            </a:r>
            <a:r>
              <a:rPr lang="ar-SA" sz="3600" dirty="0">
                <a:ln>
                  <a:solidFill>
                    <a:schemeClr val="bg2"/>
                  </a:solidFill>
                </a:ln>
                <a:solidFill>
                  <a:srgbClr val="FF0000"/>
                </a:solidFill>
                <a:latin typeface="Segoe Print" pitchFamily="2" charset="0"/>
                <a:cs typeface="Simple Bold Jut Out" pitchFamily="2" charset="-78"/>
              </a:rPr>
              <a:t>النظرية</a:t>
            </a:r>
            <a:r>
              <a:rPr lang="ar-SA" sz="3600" dirty="0" smtClean="0">
                <a:ln>
                  <a:solidFill>
                    <a:schemeClr val="bg2"/>
                  </a:solidFill>
                </a:ln>
                <a:solidFill>
                  <a:srgbClr val="FF0000"/>
                </a:solidFill>
                <a:latin typeface="Tahoma" pitchFamily="34" charset="0"/>
                <a:ea typeface="Tahoma" pitchFamily="34" charset="0"/>
                <a:cs typeface="Tahoma" pitchFamily="34" charset="0"/>
              </a:rPr>
              <a:t>:</a:t>
            </a:r>
            <a:r>
              <a:rPr lang="ar-SA" sz="3600" dirty="0" smtClean="0">
                <a:ln>
                  <a:solidFill>
                    <a:schemeClr val="bg2"/>
                  </a:solidFill>
                </a:ln>
                <a:latin typeface="Tahoma" pitchFamily="34" charset="0"/>
                <a:ea typeface="Tahoma" pitchFamily="34" charset="0"/>
                <a:cs typeface="Tahoma" pitchFamily="34" charset="0"/>
              </a:rPr>
              <a:t>تتضمن المفاهيم ذات </a:t>
            </a:r>
            <a:r>
              <a:rPr lang="ar-SA" sz="3600" b="1" dirty="0" smtClean="0">
                <a:ln>
                  <a:solidFill>
                    <a:schemeClr val="bg2"/>
                  </a:solidFill>
                </a:ln>
                <a:latin typeface="Tahoma" pitchFamily="34" charset="0"/>
                <a:ea typeface="Tahoma" pitchFamily="34" charset="0"/>
                <a:cs typeface="Tahoma" pitchFamily="34" charset="0"/>
              </a:rPr>
              <a:t>الطبيعية المجردة </a:t>
            </a:r>
            <a:r>
              <a:rPr lang="ar-SA" sz="3600" dirty="0" smtClean="0">
                <a:ln>
                  <a:solidFill>
                    <a:schemeClr val="bg2"/>
                  </a:solidFill>
                </a:ln>
                <a:latin typeface="Tahoma" pitchFamily="34" charset="0"/>
                <a:ea typeface="Tahoma" pitchFamily="34" charset="0"/>
                <a:cs typeface="Tahoma" pitchFamily="34" charset="0"/>
              </a:rPr>
              <a:t>مثل :الكتلة </a:t>
            </a:r>
            <a:r>
              <a:rPr lang="ar-SA" sz="3600" dirty="0" smtClean="0">
                <a:ln>
                  <a:solidFill>
                    <a:schemeClr val="bg2"/>
                  </a:solidFill>
                </a:ln>
                <a:latin typeface="Tahoma" pitchFamily="34" charset="0"/>
                <a:ea typeface="Tahoma" pitchFamily="34" charset="0"/>
                <a:cs typeface="Tahoma" pitchFamily="34" charset="0"/>
              </a:rPr>
              <a:t>,الوزن...</a:t>
            </a:r>
            <a:r>
              <a:rPr lang="ar-SA" sz="3600" dirty="0" smtClean="0"/>
              <a:t> </a:t>
            </a:r>
          </a:p>
          <a:p>
            <a:pPr algn="r" rtl="1">
              <a:lnSpc>
                <a:spcPct val="150000"/>
              </a:lnSpc>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المفاهيم التلقائية:</a:t>
            </a:r>
            <a:r>
              <a:rPr lang="ar-SA" sz="3600" dirty="0" smtClean="0">
                <a:ln>
                  <a:solidFill>
                    <a:schemeClr val="bg2"/>
                  </a:solidFill>
                </a:ln>
                <a:latin typeface="Tahoma" pitchFamily="34" charset="0"/>
                <a:ea typeface="Tahoma" pitchFamily="34" charset="0"/>
                <a:cs typeface="Tahoma" pitchFamily="34" charset="0"/>
              </a:rPr>
              <a:t>هي المفاهيم التي يكتسبها الفرد عبر </a:t>
            </a:r>
            <a:r>
              <a:rPr lang="ar-SA" sz="3600" b="1" dirty="0" smtClean="0">
                <a:ln>
                  <a:solidFill>
                    <a:schemeClr val="bg2"/>
                  </a:solidFill>
                </a:ln>
                <a:latin typeface="Tahoma" pitchFamily="34" charset="0"/>
                <a:ea typeface="Tahoma" pitchFamily="34" charset="0"/>
                <a:cs typeface="Tahoma" pitchFamily="34" charset="0"/>
              </a:rPr>
              <a:t>احتكاكه مع البيئة ومن خلال الخبرة الحسية المباشرة</a:t>
            </a:r>
            <a:r>
              <a:rPr lang="ar-SA" sz="3600" dirty="0" smtClean="0">
                <a:ln>
                  <a:solidFill>
                    <a:schemeClr val="bg2"/>
                  </a:solidFill>
                </a:ln>
                <a:latin typeface="Tahoma" pitchFamily="34" charset="0"/>
                <a:ea typeface="Tahoma" pitchFamily="34" charset="0"/>
                <a:cs typeface="Tahoma" pitchFamily="34" charset="0"/>
              </a:rPr>
              <a:t>.</a:t>
            </a:r>
          </a:p>
          <a:p>
            <a:pPr algn="r" rtl="1">
              <a:buFont typeface="Wingdings" pitchFamily="2" charset="2"/>
              <a:buChar char="q"/>
            </a:pPr>
            <a:endParaRPr lang="ar-SA" sz="3600" dirty="0" smtClean="0">
              <a:ln>
                <a:solidFill>
                  <a:schemeClr val="bg2"/>
                </a:solidFill>
              </a:ln>
              <a:latin typeface="Tahoma" pitchFamily="34" charset="0"/>
              <a:ea typeface="Tahoma" pitchFamily="34" charset="0"/>
              <a:cs typeface="Tahoma" pitchFamily="34" charset="0"/>
            </a:endParaRPr>
          </a:p>
          <a:p>
            <a:pPr algn="r" rtl="1">
              <a:buFont typeface="Wingdings" pitchFamily="2" charset="2"/>
              <a:buChar char="q"/>
            </a:pPr>
            <a:endParaRPr lang="ar-SA" sz="3600" dirty="0" smtClean="0">
              <a:ln>
                <a:solidFill>
                  <a:schemeClr val="bg2"/>
                </a:solidFill>
              </a:ln>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41225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785242"/>
          </a:xfrm>
        </p:spPr>
        <p:txBody>
          <a:bodyPr>
            <a:normAutofit/>
          </a:bodyPr>
          <a:lstStyle/>
          <a:p>
            <a:r>
              <a:rPr lang="ar-SA" sz="2800" dirty="0" smtClean="0">
                <a:solidFill>
                  <a:schemeClr val="accent3">
                    <a:lumMod val="40000"/>
                    <a:lumOff val="60000"/>
                  </a:schemeClr>
                </a:solidFill>
              </a:rPr>
              <a:t>توضيحات لبعض المفاهيم </a:t>
            </a:r>
            <a:endParaRPr lang="ar-SA" sz="2800" dirty="0">
              <a:solidFill>
                <a:schemeClr val="accent3">
                  <a:lumMod val="40000"/>
                  <a:lumOff val="60000"/>
                </a:schemeClr>
              </a:solidFill>
            </a:endParaRPr>
          </a:p>
        </p:txBody>
      </p:sp>
      <p:sp>
        <p:nvSpPr>
          <p:cNvPr id="3" name="عنصر نائب للمحتوى 2"/>
          <p:cNvSpPr>
            <a:spLocks noGrp="1"/>
          </p:cNvSpPr>
          <p:nvPr>
            <p:ph idx="1"/>
          </p:nvPr>
        </p:nvSpPr>
        <p:spPr>
          <a:xfrm>
            <a:off x="457200" y="1052736"/>
            <a:ext cx="8229600" cy="5805264"/>
          </a:xfrm>
        </p:spPr>
        <p:txBody>
          <a:bodyPr>
            <a:normAutofit/>
          </a:bodyPr>
          <a:lstStyle/>
          <a:p>
            <a:pPr algn="r" rtl="1">
              <a:lnSpc>
                <a:spcPct val="150000"/>
              </a:lnSpc>
              <a:buFont typeface="Wingdings" pitchFamily="2" charset="2"/>
              <a:buChar char="q"/>
            </a:pPr>
            <a:r>
              <a:rPr lang="ar-SA" sz="3200" dirty="0" smtClean="0">
                <a:solidFill>
                  <a:srgbClr val="FF0000"/>
                </a:solidFill>
              </a:rPr>
              <a:t>المفاهيم الواصلة والرابطة أو الموحدة:</a:t>
            </a:r>
            <a:r>
              <a:rPr lang="ar-SA" sz="3200" dirty="0" smtClean="0"/>
              <a:t>وهي</a:t>
            </a:r>
            <a:r>
              <a:rPr lang="ar-SA" sz="3200" dirty="0" smtClean="0">
                <a:solidFill>
                  <a:srgbClr val="FF0000"/>
                </a:solidFill>
              </a:rPr>
              <a:t> </a:t>
            </a:r>
            <a:r>
              <a:rPr lang="ar-SA" sz="3200" dirty="0" smtClean="0"/>
              <a:t>تعرف بمجموعة </a:t>
            </a:r>
            <a:r>
              <a:rPr lang="ar-SA" sz="3200" b="1" dirty="0" smtClean="0"/>
              <a:t>السمات المشتركة بين فئة من الأشياء والمواقف</a:t>
            </a:r>
            <a:r>
              <a:rPr lang="ar-SA" sz="3200" dirty="0" smtClean="0"/>
              <a:t>.</a:t>
            </a:r>
          </a:p>
          <a:p>
            <a:pPr algn="r" rtl="1">
              <a:lnSpc>
                <a:spcPct val="150000"/>
              </a:lnSpc>
              <a:buFont typeface="Wingdings" pitchFamily="2" charset="2"/>
              <a:buChar char="q"/>
            </a:pPr>
            <a:r>
              <a:rPr lang="ar-SA" sz="3200" dirty="0" smtClean="0">
                <a:solidFill>
                  <a:srgbClr val="FF0000"/>
                </a:solidFill>
              </a:rPr>
              <a:t>المفاهيم غير الواصلة أو غير الرابطة</a:t>
            </a:r>
            <a:r>
              <a:rPr lang="ar-SA" sz="3200" dirty="0" smtClean="0"/>
              <a:t>:وهي تعرف بمجموعة السمات أو </a:t>
            </a:r>
            <a:r>
              <a:rPr lang="ar-SA" sz="3200" b="1" dirty="0" smtClean="0"/>
              <a:t>الخواص المتباينة </a:t>
            </a:r>
            <a:r>
              <a:rPr lang="ar-SA" sz="3200" dirty="0" smtClean="0"/>
              <a:t>بين فئة من العناصر أو الأشياء أو المواقف.</a:t>
            </a:r>
          </a:p>
          <a:p>
            <a:pPr algn="r" rtl="1">
              <a:lnSpc>
                <a:spcPct val="150000"/>
              </a:lnSpc>
              <a:buFont typeface="Wingdings" pitchFamily="2" charset="2"/>
              <a:buChar char="q"/>
            </a:pPr>
            <a:r>
              <a:rPr lang="ar-SA" sz="3200" dirty="0" smtClean="0">
                <a:solidFill>
                  <a:srgbClr val="FF0000"/>
                </a:solidFill>
              </a:rPr>
              <a:t>المفهوم </a:t>
            </a:r>
            <a:r>
              <a:rPr lang="ar-SA" sz="3200" dirty="0" err="1" smtClean="0">
                <a:solidFill>
                  <a:srgbClr val="FF0000"/>
                </a:solidFill>
              </a:rPr>
              <a:t>العلاقي</a:t>
            </a:r>
            <a:r>
              <a:rPr lang="ar-SA" sz="3200" dirty="0" smtClean="0">
                <a:solidFill>
                  <a:srgbClr val="FF0000"/>
                </a:solidFill>
              </a:rPr>
              <a:t> </a:t>
            </a:r>
            <a:r>
              <a:rPr lang="ar-SA" sz="3200" dirty="0" smtClean="0"/>
              <a:t>:هو مفهوم يعبر بين </a:t>
            </a:r>
            <a:r>
              <a:rPr lang="ar-SA" sz="3200" b="1" dirty="0" smtClean="0"/>
              <a:t>خاصيتين </a:t>
            </a:r>
            <a:r>
              <a:rPr lang="ar-SA" sz="3200" dirty="0" smtClean="0"/>
              <a:t>أو أكثر من خصائص المفهوم.</a:t>
            </a:r>
          </a:p>
          <a:p>
            <a:endParaRPr lang="ar-SA" sz="3200" dirty="0" smtClean="0"/>
          </a:p>
          <a:p>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dirty="0" smtClean="0">
                <a:solidFill>
                  <a:schemeClr val="accent2">
                    <a:lumMod val="75000"/>
                  </a:schemeClr>
                </a:solidFill>
              </a:rPr>
              <a:t>العوامل المؤثرة في نمو المفاهيم</a:t>
            </a:r>
            <a:endParaRPr lang="ar-SA" sz="4800" dirty="0">
              <a:solidFill>
                <a:schemeClr val="accent2">
                  <a:lumMod val="75000"/>
                </a:schemeClr>
              </a:solidFill>
            </a:endParaRPr>
          </a:p>
        </p:txBody>
      </p:sp>
      <p:sp>
        <p:nvSpPr>
          <p:cNvPr id="3" name="عنصر نائب للمحتوى 2"/>
          <p:cNvSpPr>
            <a:spLocks noGrp="1"/>
          </p:cNvSpPr>
          <p:nvPr>
            <p:ph idx="1"/>
          </p:nvPr>
        </p:nvSpPr>
        <p:spPr>
          <a:xfrm>
            <a:off x="457200" y="1916832"/>
            <a:ext cx="8229600" cy="4209331"/>
          </a:xfrm>
        </p:spPr>
        <p:txBody>
          <a:bodyPr>
            <a:normAutofit fontScale="55000" lnSpcReduction="20000"/>
          </a:bodyPr>
          <a:lstStyle/>
          <a:p>
            <a:pPr algn="r">
              <a:lnSpc>
                <a:spcPct val="170000"/>
              </a:lnSpc>
              <a:buNone/>
            </a:pPr>
            <a:endParaRPr lang="ar-SA" sz="2800" dirty="0" smtClean="0">
              <a:solidFill>
                <a:srgbClr val="FF0000"/>
              </a:solidFill>
            </a:endParaRPr>
          </a:p>
          <a:p>
            <a:pPr algn="r">
              <a:lnSpc>
                <a:spcPct val="170000"/>
              </a:lnSpc>
              <a:buNone/>
            </a:pPr>
            <a:r>
              <a:rPr lang="ar-SA" sz="2800" dirty="0" smtClean="0">
                <a:solidFill>
                  <a:srgbClr val="FF0000"/>
                </a:solidFill>
              </a:rPr>
              <a:t>1</a:t>
            </a:r>
            <a:r>
              <a:rPr lang="ar-SA" sz="4600" dirty="0" smtClean="0">
                <a:solidFill>
                  <a:srgbClr val="FF0000"/>
                </a:solidFill>
              </a:rPr>
              <a:t>-أعضاء الحس: </a:t>
            </a:r>
            <a:r>
              <a:rPr lang="ar-SA" sz="4600" dirty="0" smtClean="0"/>
              <a:t>إن الحواس هي القنوات التي تمر من خلالها الخبرات في طريقها إلى الدماغ,لذلك فإن حالتها وكفاءتها تؤثران في نمو المفاهيم,فالطفل المصاب بعمى الألوان يدرك الأشياء بصورة تختلف عن الطفل السليم,ويؤدي هذا إلى الاختلاف في تكوين المفاهيم لديه لأن الإدراك هو الأساس الذي تبنى عليه المفاهيم.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dirty="0" smtClean="0">
                <a:solidFill>
                  <a:schemeClr val="accent2">
                    <a:lumMod val="75000"/>
                  </a:schemeClr>
                </a:solidFill>
              </a:rPr>
              <a:t>العوامل المؤثرة في نمو المفاهيم</a:t>
            </a:r>
            <a:endParaRPr lang="ar-SA" sz="4800" dirty="0">
              <a:solidFill>
                <a:schemeClr val="accent2">
                  <a:lumMod val="75000"/>
                </a:schemeClr>
              </a:solidFill>
            </a:endParaRPr>
          </a:p>
        </p:txBody>
      </p:sp>
      <p:sp>
        <p:nvSpPr>
          <p:cNvPr id="3" name="عنصر نائب للمحتوى 2"/>
          <p:cNvSpPr>
            <a:spLocks noGrp="1"/>
          </p:cNvSpPr>
          <p:nvPr>
            <p:ph idx="1"/>
          </p:nvPr>
        </p:nvSpPr>
        <p:spPr>
          <a:xfrm>
            <a:off x="457200" y="2060848"/>
            <a:ext cx="8229600" cy="4065315"/>
          </a:xfrm>
        </p:spPr>
        <p:txBody>
          <a:bodyPr>
            <a:normAutofit/>
          </a:bodyPr>
          <a:lstStyle/>
          <a:p>
            <a:pPr algn="r">
              <a:lnSpc>
                <a:spcPct val="150000"/>
              </a:lnSpc>
              <a:buNone/>
            </a:pPr>
            <a:r>
              <a:rPr lang="ar-SA" sz="4600" dirty="0">
                <a:solidFill>
                  <a:srgbClr val="FF0000"/>
                </a:solidFill>
              </a:rPr>
              <a:t>2</a:t>
            </a:r>
            <a:r>
              <a:rPr lang="ar-SA" sz="3600" dirty="0" smtClean="0">
                <a:solidFill>
                  <a:srgbClr val="FF0000"/>
                </a:solidFill>
              </a:rPr>
              <a:t>-الذكاء: </a:t>
            </a:r>
            <a:r>
              <a:rPr lang="ar-SA" sz="3600" dirty="0" smtClean="0"/>
              <a:t>يلعب الذكاء دورا مهما في تكوين المفاهيم,فالطفل الذكي يدرك جوانب الموقف بشكل أفضل من إدراك الطفل الأقل ذكاء.</a:t>
            </a:r>
          </a:p>
        </p:txBody>
      </p:sp>
    </p:spTree>
    <p:extLst>
      <p:ext uri="{BB962C8B-B14F-4D97-AF65-F5344CB8AC3E}">
        <p14:creationId xmlns:p14="http://schemas.microsoft.com/office/powerpoint/2010/main" val="272744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836712"/>
          </a:xfrm>
        </p:spPr>
        <p:txBody>
          <a:bodyPr>
            <a:normAutofit/>
          </a:bodyPr>
          <a:lstStyle/>
          <a:p>
            <a:pPr algn="ctr"/>
            <a:r>
              <a:rPr lang="ar-SA" sz="3200" dirty="0" smtClean="0">
                <a:solidFill>
                  <a:schemeClr val="accent3">
                    <a:lumMod val="40000"/>
                    <a:lumOff val="60000"/>
                  </a:schemeClr>
                </a:solidFill>
              </a:rPr>
              <a:t>العوامل المؤثرة في نمو المفاهيم</a:t>
            </a:r>
            <a:endParaRPr lang="ar-SA" sz="3200" dirty="0">
              <a:solidFill>
                <a:schemeClr val="accent3">
                  <a:lumMod val="40000"/>
                  <a:lumOff val="60000"/>
                </a:schemeClr>
              </a:solidFill>
            </a:endParaRPr>
          </a:p>
        </p:txBody>
      </p:sp>
      <p:sp>
        <p:nvSpPr>
          <p:cNvPr id="3" name="عنصر نائب للمحتوى 2"/>
          <p:cNvSpPr>
            <a:spLocks noGrp="1"/>
          </p:cNvSpPr>
          <p:nvPr>
            <p:ph idx="1"/>
          </p:nvPr>
        </p:nvSpPr>
        <p:spPr>
          <a:xfrm>
            <a:off x="457200" y="620688"/>
            <a:ext cx="8229600" cy="6237312"/>
          </a:xfrm>
        </p:spPr>
        <p:txBody>
          <a:bodyPr>
            <a:noAutofit/>
          </a:bodyPr>
          <a:lstStyle/>
          <a:p>
            <a:pPr algn="r">
              <a:lnSpc>
                <a:spcPct val="170000"/>
              </a:lnSpc>
              <a:buNone/>
            </a:pPr>
            <a:r>
              <a:rPr lang="ar-SA" sz="3200" dirty="0" smtClean="0">
                <a:solidFill>
                  <a:srgbClr val="FF0000"/>
                </a:solidFill>
              </a:rPr>
              <a:t>3-فرص التعلم: </a:t>
            </a:r>
            <a:r>
              <a:rPr lang="ar-SA" sz="2800" dirty="0" smtClean="0"/>
              <a:t>بما أن التعلم يسهم في تكوين المفاهيم,فإنه ينبغي توفير فرص التعلم للطفل إذا أردنا أن تنمو المفاهيم لديه,وتزداد فرص التعلم كلما نما الطفل ,ونتيجة لذلك يؤثر العمر الزمني على تكوين المفاهيم,كما أن بيئة الطفل الريفية والحضرية تؤثر في خبراته وفرص </a:t>
            </a:r>
            <a:r>
              <a:rPr lang="ar-SA" sz="2800" dirty="0" err="1" smtClean="0"/>
              <a:t>تعلمه,ويقود</a:t>
            </a:r>
            <a:r>
              <a:rPr lang="ar-SA" sz="2800" dirty="0" smtClean="0"/>
              <a:t> </a:t>
            </a:r>
            <a:r>
              <a:rPr lang="ar-SA" sz="2800" dirty="0" smtClean="0"/>
              <a:t>هذا إلى تباين الأطفال في المفاهيم.</a:t>
            </a:r>
            <a:endParaRPr lang="ar-SA" sz="2800" dirty="0" smtClean="0">
              <a:solidFill>
                <a:srgbClr val="FF0000"/>
              </a:solidFill>
            </a:endParaRPr>
          </a:p>
          <a:p>
            <a:pPr algn="r">
              <a:lnSpc>
                <a:spcPct val="170000"/>
              </a:lnSpc>
              <a:buNone/>
            </a:pPr>
            <a:endParaRPr lang="ar-SA" sz="3200" dirty="0">
              <a:solidFill>
                <a:srgbClr val="FF0000"/>
              </a:solidFill>
            </a:endParaRPr>
          </a:p>
        </p:txBody>
      </p:sp>
    </p:spTree>
    <p:extLst>
      <p:ext uri="{BB962C8B-B14F-4D97-AF65-F5344CB8AC3E}">
        <p14:creationId xmlns:p14="http://schemas.microsoft.com/office/powerpoint/2010/main" val="2276259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00042"/>
            <a:ext cx="8229600" cy="6241326"/>
          </a:xfrm>
        </p:spPr>
        <p:txBody>
          <a:bodyPr>
            <a:normAutofit/>
          </a:bodyPr>
          <a:lstStyle/>
          <a:p>
            <a:pPr algn="r">
              <a:lnSpc>
                <a:spcPct val="150000"/>
              </a:lnSpc>
              <a:buNone/>
            </a:pPr>
            <a:r>
              <a:rPr lang="ar-SA" sz="2800" dirty="0" smtClean="0">
                <a:solidFill>
                  <a:srgbClr val="FF0000"/>
                </a:solidFill>
              </a:rPr>
              <a:t>4-نوع الخبرة: </a:t>
            </a:r>
            <a:r>
              <a:rPr lang="ar-SA" sz="3200" dirty="0" smtClean="0"/>
              <a:t>يعتمد نمو المفاهيم في البداية على </a:t>
            </a:r>
            <a:r>
              <a:rPr lang="ar-SA" sz="3200" b="1" dirty="0" smtClean="0"/>
              <a:t>الخبرة المحسوسة المباشرة</a:t>
            </a:r>
            <a:r>
              <a:rPr lang="ar-SA" sz="3200" dirty="0" smtClean="0"/>
              <a:t> ويحصل الطفل فيما بعد على الكثير من المفاهيم بواسطة </a:t>
            </a:r>
            <a:r>
              <a:rPr lang="ar-SA" sz="3200" b="1" dirty="0" smtClean="0"/>
              <a:t>الخبرات غير المباشرة </a:t>
            </a:r>
            <a:r>
              <a:rPr lang="ar-SA" sz="3200" dirty="0" smtClean="0"/>
              <a:t>كالكتب أو الأفلام السينمائية والمجسمات وغيرها ,ويكتسب الطفل المفاهيم المتعلقة </a:t>
            </a:r>
            <a:r>
              <a:rPr lang="ar-SA" sz="3200" b="1" dirty="0" smtClean="0"/>
              <a:t>بالأشياء المألوفة </a:t>
            </a:r>
            <a:r>
              <a:rPr lang="ar-SA" sz="3200" dirty="0" smtClean="0"/>
              <a:t>لديه كمفهوم المطر والبرد قبل اكتسابه مفاهيم الأشياء أو المواقف </a:t>
            </a:r>
            <a:r>
              <a:rPr lang="ar-SA" sz="3200" b="1" dirty="0" smtClean="0"/>
              <a:t>غير المألوفة </a:t>
            </a:r>
            <a:r>
              <a:rPr lang="ar-SA" sz="3200" dirty="0" smtClean="0"/>
              <a:t>كوظائف القلب مثلا.</a:t>
            </a:r>
          </a:p>
          <a:p>
            <a:pPr algn="r">
              <a:lnSpc>
                <a:spcPct val="150000"/>
              </a:lnSpc>
              <a:buNone/>
            </a:pPr>
            <a:endParaRPr lang="ar-SA" sz="32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00042"/>
            <a:ext cx="8229600" cy="5626121"/>
          </a:xfrm>
        </p:spPr>
        <p:txBody>
          <a:bodyPr>
            <a:normAutofit/>
          </a:bodyPr>
          <a:lstStyle/>
          <a:p>
            <a:pPr algn="just">
              <a:buNone/>
            </a:pPr>
            <a:r>
              <a:rPr lang="ar-SA" sz="3600" dirty="0" smtClean="0">
                <a:solidFill>
                  <a:srgbClr val="FF0000"/>
                </a:solidFill>
              </a:rPr>
              <a:t>5- الجنس: </a:t>
            </a:r>
            <a:r>
              <a:rPr lang="ar-SA" sz="3600" dirty="0" smtClean="0">
                <a:solidFill>
                  <a:srgbClr val="FF0000"/>
                </a:solidFill>
              </a:rPr>
              <a:t> </a:t>
            </a:r>
          </a:p>
          <a:p>
            <a:pPr algn="just">
              <a:buNone/>
            </a:pPr>
            <a:r>
              <a:rPr lang="ar-SA" sz="3600" dirty="0" smtClean="0"/>
              <a:t>بما </a:t>
            </a:r>
            <a:r>
              <a:rPr lang="ar-SA" sz="3600" dirty="0" smtClean="0"/>
              <a:t>أن الأطفال يتدربون منذ الطفولة المبكرة على التفكير والعمل بالأسلوب الذي يناسب أفراد الجنس(التنميط الجنسي)الذي ينتمون إليه ,فإن ذلك ينزع إلى الظهور في المعاني التي يربطونها بمختلف الأشياء والخبرات,وتزداد الفروق بين الجنسين كلما تقدم الأطفال بالعمر بسبب تدريبهم على القيام بالأدوار المناسبة لجنسهم.</a:t>
            </a:r>
            <a:endParaRPr lang="ar-SA" sz="3600" dirty="0" smtClean="0">
              <a:solidFill>
                <a:srgbClr val="FF0000"/>
              </a:solidFill>
            </a:endParaRPr>
          </a:p>
          <a:p>
            <a:pPr algn="just">
              <a:buNone/>
            </a:pPr>
            <a:endParaRPr lang="ar-SA" sz="3600" dirty="0">
              <a:solidFill>
                <a:srgbClr val="FF0000"/>
              </a:solidFill>
            </a:endParaRPr>
          </a:p>
        </p:txBody>
      </p:sp>
    </p:spTree>
    <p:extLst>
      <p:ext uri="{BB962C8B-B14F-4D97-AF65-F5344CB8AC3E}">
        <p14:creationId xmlns:p14="http://schemas.microsoft.com/office/powerpoint/2010/main" val="1077944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Autofit/>
          </a:bodyPr>
          <a:lstStyle/>
          <a:p>
            <a:r>
              <a:rPr lang="ar-SA" sz="4800" dirty="0" smtClean="0">
                <a:solidFill>
                  <a:schemeClr val="accent2">
                    <a:lumMod val="75000"/>
                  </a:schemeClr>
                </a:solidFill>
              </a:rPr>
              <a:t>مستويات المفاهيم</a:t>
            </a:r>
            <a:endParaRPr lang="ar-SA" sz="4800" dirty="0">
              <a:solidFill>
                <a:schemeClr val="accent2">
                  <a:lumMod val="75000"/>
                </a:schemeClr>
              </a:solidFill>
            </a:endParaRPr>
          </a:p>
        </p:txBody>
      </p:sp>
      <p:sp>
        <p:nvSpPr>
          <p:cNvPr id="3" name="عنصر نائب للمحتوى 2"/>
          <p:cNvSpPr>
            <a:spLocks noGrp="1"/>
          </p:cNvSpPr>
          <p:nvPr>
            <p:ph idx="1"/>
          </p:nvPr>
        </p:nvSpPr>
        <p:spPr>
          <a:xfrm>
            <a:off x="457200" y="1484784"/>
            <a:ext cx="8229600" cy="4680520"/>
          </a:xfrm>
        </p:spPr>
        <p:txBody>
          <a:bodyPr>
            <a:noAutofit/>
          </a:bodyPr>
          <a:lstStyle/>
          <a:p>
            <a:pPr algn="r" rtl="1">
              <a:buFont typeface="Wingdings" pitchFamily="2" charset="2"/>
              <a:buChar char="q"/>
            </a:pPr>
            <a:r>
              <a:rPr lang="ar-SA" sz="3600" dirty="0" smtClean="0"/>
              <a:t>توصل (هارس) إلى ثلاث مستويات لنمو المفهوم عند الطفل </a:t>
            </a:r>
          </a:p>
          <a:p>
            <a:pPr algn="r" rtl="1">
              <a:buFont typeface="Wingdings" pitchFamily="2" charset="2"/>
              <a:buChar char="q"/>
            </a:pPr>
            <a:r>
              <a:rPr lang="ar-SA" sz="3600" dirty="0" smtClean="0"/>
              <a:t>المستوى الأول وينقسم إلى: </a:t>
            </a:r>
          </a:p>
          <a:p>
            <a:pPr algn="r" rtl="1">
              <a:buFont typeface="Wingdings" pitchFamily="2" charset="2"/>
              <a:buChar char="q"/>
            </a:pPr>
            <a:r>
              <a:rPr lang="ar-SA" sz="3600" dirty="0" smtClean="0"/>
              <a:t>أ-التفريق بين خصائص أمثلة تمثل المفهوم.</a:t>
            </a:r>
          </a:p>
          <a:p>
            <a:pPr algn="r" rtl="1">
              <a:buFont typeface="Wingdings" pitchFamily="2" charset="2"/>
              <a:buChar char="q"/>
            </a:pPr>
            <a:r>
              <a:rPr lang="ar-SA" sz="3600" dirty="0" smtClean="0"/>
              <a:t>ب- التميز بين الخصائص التي تمثل المفهوم والخصائص التي لا تمثله.</a:t>
            </a:r>
          </a:p>
          <a:p>
            <a:pPr marL="64008" indent="0" algn="r" rtl="1">
              <a:buNone/>
            </a:pPr>
            <a:endParaRPr lang="ar-SA" sz="36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rmAutofit/>
          </a:bodyPr>
          <a:lstStyle/>
          <a:p>
            <a:r>
              <a:rPr lang="ar-SA" sz="2800" dirty="0" smtClean="0">
                <a:solidFill>
                  <a:schemeClr val="accent3">
                    <a:lumMod val="40000"/>
                    <a:lumOff val="60000"/>
                  </a:schemeClr>
                </a:solidFill>
              </a:rPr>
              <a:t>مستويات المفاهيم</a:t>
            </a:r>
            <a:endParaRPr lang="ar-SA" sz="2800" dirty="0">
              <a:solidFill>
                <a:schemeClr val="accent3">
                  <a:lumMod val="40000"/>
                  <a:lumOff val="60000"/>
                </a:schemeClr>
              </a:solidFill>
            </a:endParaRPr>
          </a:p>
        </p:txBody>
      </p:sp>
      <p:sp>
        <p:nvSpPr>
          <p:cNvPr id="3" name="عنصر نائب للمحتوى 2"/>
          <p:cNvSpPr>
            <a:spLocks noGrp="1"/>
          </p:cNvSpPr>
          <p:nvPr>
            <p:ph idx="1"/>
          </p:nvPr>
        </p:nvSpPr>
        <p:spPr>
          <a:xfrm>
            <a:off x="457200" y="1124744"/>
            <a:ext cx="8229600" cy="4608512"/>
          </a:xfrm>
        </p:spPr>
        <p:txBody>
          <a:bodyPr>
            <a:noAutofit/>
          </a:bodyPr>
          <a:lstStyle/>
          <a:p>
            <a:pPr algn="r" rtl="1">
              <a:buFont typeface="Wingdings" pitchFamily="2" charset="2"/>
              <a:buChar char="q"/>
            </a:pPr>
            <a:r>
              <a:rPr lang="ar-SA" sz="3600" dirty="0" smtClean="0"/>
              <a:t>المستوى الثاني وينقسم إلى:</a:t>
            </a:r>
          </a:p>
          <a:p>
            <a:pPr algn="r" rtl="1">
              <a:buFont typeface="Wingdings" pitchFamily="2" charset="2"/>
              <a:buChar char="q"/>
            </a:pPr>
            <a:r>
              <a:rPr lang="ar-SA" sz="3600" dirty="0" smtClean="0"/>
              <a:t> أ-تعرف الخواص المتصلة بالمفهوم.</a:t>
            </a:r>
          </a:p>
          <a:p>
            <a:pPr algn="r" rtl="1">
              <a:buFont typeface="Wingdings" pitchFamily="2" charset="2"/>
              <a:buChar char="q"/>
            </a:pPr>
            <a:r>
              <a:rPr lang="ar-SA" sz="3600" dirty="0" smtClean="0"/>
              <a:t> ب- تعريف المفهوم.</a:t>
            </a:r>
          </a:p>
          <a:p>
            <a:pPr algn="r" rtl="1">
              <a:buFont typeface="Wingdings" pitchFamily="2" charset="2"/>
              <a:buChar char="q"/>
            </a:pPr>
            <a:r>
              <a:rPr lang="ar-SA" sz="3600" dirty="0" smtClean="0"/>
              <a:t> ج- فهم العلاقات  الهرمية المتدرجة للمفهوم.</a:t>
            </a:r>
          </a:p>
        </p:txBody>
      </p:sp>
    </p:spTree>
    <p:extLst>
      <p:ext uri="{BB962C8B-B14F-4D97-AF65-F5344CB8AC3E}">
        <p14:creationId xmlns:p14="http://schemas.microsoft.com/office/powerpoint/2010/main" val="18242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641226"/>
          </a:xfrm>
        </p:spPr>
        <p:txBody>
          <a:bodyPr>
            <a:noAutofit/>
          </a:bodyPr>
          <a:lstStyle/>
          <a:p>
            <a:r>
              <a:rPr lang="ar-SA" sz="4800" dirty="0" smtClean="0">
                <a:solidFill>
                  <a:schemeClr val="accent2">
                    <a:lumMod val="75000"/>
                  </a:schemeClr>
                </a:solidFill>
              </a:rPr>
              <a:t>مستويات المفاهيم</a:t>
            </a:r>
            <a:endParaRPr lang="ar-SA" sz="4800" dirty="0">
              <a:solidFill>
                <a:schemeClr val="accent2">
                  <a:lumMod val="75000"/>
                </a:schemeClr>
              </a:solidFill>
            </a:endParaRPr>
          </a:p>
        </p:txBody>
      </p:sp>
      <p:sp>
        <p:nvSpPr>
          <p:cNvPr id="3" name="عنصر نائب للمحتوى 2"/>
          <p:cNvSpPr>
            <a:spLocks noGrp="1"/>
          </p:cNvSpPr>
          <p:nvPr>
            <p:ph idx="1"/>
          </p:nvPr>
        </p:nvSpPr>
        <p:spPr>
          <a:xfrm>
            <a:off x="457200" y="1412776"/>
            <a:ext cx="8229600" cy="5042032"/>
          </a:xfrm>
        </p:spPr>
        <p:txBody>
          <a:bodyPr>
            <a:noAutofit/>
          </a:bodyPr>
          <a:lstStyle/>
          <a:p>
            <a:pPr algn="r" rtl="1">
              <a:buFont typeface="Wingdings" pitchFamily="2" charset="2"/>
              <a:buChar char="q"/>
            </a:pPr>
            <a:r>
              <a:rPr lang="ar-SA" sz="3600" dirty="0" smtClean="0"/>
              <a:t>المستوى الثالث وينقسم إلى:</a:t>
            </a:r>
          </a:p>
          <a:p>
            <a:pPr algn="r" rtl="1">
              <a:buFont typeface="Wingdings" pitchFamily="2" charset="2"/>
              <a:buChar char="q"/>
            </a:pPr>
            <a:r>
              <a:rPr lang="ar-SA" sz="3600" dirty="0" smtClean="0"/>
              <a:t> أ- تعرف الخواص غير المتصلة بالمفهوم.</a:t>
            </a:r>
          </a:p>
          <a:p>
            <a:pPr algn="r" rtl="1">
              <a:buFont typeface="Wingdings" pitchFamily="2" charset="2"/>
              <a:buChar char="q"/>
            </a:pPr>
            <a:r>
              <a:rPr lang="ar-SA" sz="3600" dirty="0" smtClean="0"/>
              <a:t>ب- التوصل إلى المبادئ أو الأسس وفهمها.</a:t>
            </a:r>
          </a:p>
        </p:txBody>
      </p:sp>
    </p:spTree>
    <p:extLst>
      <p:ext uri="{BB962C8B-B14F-4D97-AF65-F5344CB8AC3E}">
        <p14:creationId xmlns:p14="http://schemas.microsoft.com/office/powerpoint/2010/main" val="4068594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96752"/>
            <a:ext cx="7772400" cy="3024336"/>
          </a:xfrm>
        </p:spPr>
        <p:txBody>
          <a:bodyPr>
            <a:noAutofit/>
          </a:bodyPr>
          <a:lstStyle/>
          <a:p>
            <a:pPr algn="r">
              <a:lnSpc>
                <a:spcPct val="150000"/>
              </a:lnSpc>
            </a:pPr>
            <a:r>
              <a:rPr lang="ar-SA" sz="3600" smtClean="0">
                <a:ln>
                  <a:solidFill>
                    <a:schemeClr val="bg2"/>
                  </a:solidFill>
                </a:ln>
                <a:solidFill>
                  <a:schemeClr val="tx1"/>
                </a:solidFill>
                <a:latin typeface="Tahoma" pitchFamily="34" charset="0"/>
                <a:ea typeface="Tahoma" pitchFamily="34" charset="0"/>
                <a:cs typeface="Tahoma" pitchFamily="34" charset="0"/>
              </a:rPr>
              <a:t>تكمن أهمية دراسة المفاهيم العلمية في أنها تمثل الأدوات العقلية التي نطورها لكي تساعدنا على مواجهة عالمنا المعقد .  </a:t>
            </a:r>
            <a:endParaRPr lang="ar-SA" sz="3600" dirty="0">
              <a:ln>
                <a:solidFill>
                  <a:schemeClr val="bg2"/>
                </a:solidFill>
              </a:ln>
              <a:solidFill>
                <a:schemeClr val="tx1"/>
              </a:solidFill>
              <a:latin typeface="Tahoma" pitchFamily="34" charset="0"/>
              <a:ea typeface="Tahoma" pitchFamily="34" charset="0"/>
              <a:cs typeface="Tahom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36680"/>
          </a:xfrm>
        </p:spPr>
        <p:txBody>
          <a:bodyPr>
            <a:normAutofit/>
          </a:bodyPr>
          <a:lstStyle/>
          <a:p>
            <a:pPr algn="ctr"/>
            <a:r>
              <a:rPr lang="ar-SA" sz="3200" b="1" dirty="0" smtClean="0">
                <a:solidFill>
                  <a:schemeClr val="accent2">
                    <a:lumMod val="75000"/>
                  </a:schemeClr>
                </a:solidFill>
              </a:rPr>
              <a:t>مستويات </a:t>
            </a:r>
            <a:r>
              <a:rPr lang="ar-SA" sz="3200" b="1" dirty="0" smtClean="0">
                <a:solidFill>
                  <a:schemeClr val="accent2">
                    <a:lumMod val="75000"/>
                  </a:schemeClr>
                </a:solidFill>
              </a:rPr>
              <a:t>نمو </a:t>
            </a:r>
            <a:r>
              <a:rPr lang="ar-SA" sz="3200" b="1" dirty="0" smtClean="0">
                <a:solidFill>
                  <a:schemeClr val="accent2">
                    <a:lumMod val="75000"/>
                  </a:schemeClr>
                </a:solidFill>
              </a:rPr>
              <a:t>المفاهيم</a:t>
            </a:r>
            <a:endParaRPr lang="ar-SA" sz="3200" b="1" dirty="0">
              <a:solidFill>
                <a:schemeClr val="accent2">
                  <a:lumMod val="75000"/>
                </a:schemeClr>
              </a:solidFill>
            </a:endParaRPr>
          </a:p>
        </p:txBody>
      </p:sp>
      <p:sp>
        <p:nvSpPr>
          <p:cNvPr id="3" name="عنصر نائب للمحتوى 2"/>
          <p:cNvSpPr>
            <a:spLocks noGrp="1"/>
          </p:cNvSpPr>
          <p:nvPr>
            <p:ph idx="1"/>
          </p:nvPr>
        </p:nvSpPr>
        <p:spPr>
          <a:xfrm>
            <a:off x="457200" y="1584176"/>
            <a:ext cx="8229600" cy="5301208"/>
          </a:xfrm>
        </p:spPr>
        <p:txBody>
          <a:bodyPr>
            <a:noAutofit/>
          </a:bodyPr>
          <a:lstStyle/>
          <a:p>
            <a:pPr algn="r" rtl="1">
              <a:lnSpc>
                <a:spcPct val="150000"/>
              </a:lnSpc>
              <a:buFont typeface="Wingdings" pitchFamily="2" charset="2"/>
              <a:buChar char="q"/>
            </a:pPr>
            <a:r>
              <a:rPr lang="ar-SA" sz="3200" dirty="0" smtClean="0"/>
              <a:t>المستوى الأول:يظهر فيه لدى الطفل بداية مفهوم أن </a:t>
            </a:r>
            <a:r>
              <a:rPr lang="ar-SA" sz="3200" u="sng" dirty="0" smtClean="0"/>
              <a:t>كل الأشياء لها أسماء </a:t>
            </a:r>
            <a:r>
              <a:rPr lang="ar-SA" sz="3200" dirty="0" smtClean="0"/>
              <a:t>وعليه يتعرف على نفسه وعلى الآخرين عن طريق الاسم.</a:t>
            </a:r>
          </a:p>
          <a:p>
            <a:pPr algn="r" rtl="1">
              <a:lnSpc>
                <a:spcPct val="150000"/>
              </a:lnSpc>
              <a:buFont typeface="Wingdings" pitchFamily="2" charset="2"/>
              <a:buChar char="q"/>
            </a:pPr>
            <a:r>
              <a:rPr lang="ar-SA" sz="3200" dirty="0" smtClean="0"/>
              <a:t>المستوى الثاني</a:t>
            </a:r>
            <a:r>
              <a:rPr lang="ar-SA" sz="3200" dirty="0" smtClean="0"/>
              <a:t>: يظهر </a:t>
            </a:r>
            <a:r>
              <a:rPr lang="ar-SA" sz="3200" dirty="0" smtClean="0"/>
              <a:t>لدى الطفل بداية مقدرة على </a:t>
            </a:r>
            <a:r>
              <a:rPr lang="ar-SA" sz="3200" u="sng" dirty="0" smtClean="0"/>
              <a:t>تسمية </a:t>
            </a:r>
            <a:r>
              <a:rPr lang="ar-SA" sz="3200" dirty="0" smtClean="0"/>
              <a:t>الأشياء والأحداث </a:t>
            </a:r>
            <a:r>
              <a:rPr lang="ar-SA" sz="3200" u="sng" dirty="0" smtClean="0"/>
              <a:t>والإشارة</a:t>
            </a:r>
            <a:r>
              <a:rPr lang="ar-SA" sz="3200" dirty="0" smtClean="0"/>
              <a:t> إليها.</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4000" dirty="0" smtClean="0">
                <a:solidFill>
                  <a:schemeClr val="accent2">
                    <a:lumMod val="75000"/>
                  </a:schemeClr>
                </a:solidFill>
              </a:rPr>
              <a:t>تابع مستويات نمو المفاهيم</a:t>
            </a:r>
            <a:br>
              <a:rPr lang="ar-SA" sz="4000" dirty="0" smtClean="0">
                <a:solidFill>
                  <a:schemeClr val="accent2">
                    <a:lumMod val="75000"/>
                  </a:schemeClr>
                </a:solidFill>
              </a:rPr>
            </a:br>
            <a:endParaRPr lang="ar-SA" sz="4000" dirty="0">
              <a:solidFill>
                <a:schemeClr val="accent2">
                  <a:lumMod val="75000"/>
                </a:schemeClr>
              </a:solidFill>
            </a:endParaRPr>
          </a:p>
        </p:txBody>
      </p:sp>
      <p:sp>
        <p:nvSpPr>
          <p:cNvPr id="3" name="عنصر نائب للمحتوى 2"/>
          <p:cNvSpPr>
            <a:spLocks noGrp="1"/>
          </p:cNvSpPr>
          <p:nvPr>
            <p:ph idx="1"/>
          </p:nvPr>
        </p:nvSpPr>
        <p:spPr>
          <a:xfrm>
            <a:off x="457200" y="1412776"/>
            <a:ext cx="8229600" cy="5042032"/>
          </a:xfrm>
        </p:spPr>
        <p:txBody>
          <a:bodyPr>
            <a:normAutofit/>
          </a:bodyPr>
          <a:lstStyle/>
          <a:p>
            <a:pPr algn="r" rtl="1">
              <a:lnSpc>
                <a:spcPct val="150000"/>
              </a:lnSpc>
              <a:buFont typeface="Wingdings" pitchFamily="2" charset="2"/>
              <a:buChar char="q"/>
            </a:pPr>
            <a:r>
              <a:rPr lang="ar-SA" sz="3200" dirty="0" smtClean="0"/>
              <a:t>المستوى الثالث:مازال ميل الطفل للتسمية بوضوح أكثر بالإضافة إلى ذكر الطفل </a:t>
            </a:r>
            <a:r>
              <a:rPr lang="ar-SA" sz="3200" u="sng" dirty="0" smtClean="0"/>
              <a:t>للوظيفة الخاصة بالشيء</a:t>
            </a:r>
            <a:r>
              <a:rPr lang="ar-SA" sz="3200" dirty="0" smtClean="0"/>
              <a:t>(العنصر)أو استعماله.</a:t>
            </a:r>
          </a:p>
          <a:p>
            <a:pPr algn="r" rtl="1">
              <a:buFont typeface="Wingdings" pitchFamily="2" charset="2"/>
              <a:buChar char="q"/>
            </a:pPr>
            <a:r>
              <a:rPr lang="ar-SA" sz="3200" dirty="0" smtClean="0"/>
              <a:t>المستوى الرابع :الطفل يتمكن عند هذا المستوى أن يكون مفاهيم حقيقية ,ويستطيع أن يصف الأشياء بالأشارة إلى وظائفها وأحداثها أو استخداماتها مثل الأذن والعين و...</a:t>
            </a:r>
          </a:p>
        </p:txBody>
      </p:sp>
    </p:spTree>
    <p:extLst>
      <p:ext uri="{BB962C8B-B14F-4D97-AF65-F5344CB8AC3E}">
        <p14:creationId xmlns:p14="http://schemas.microsoft.com/office/powerpoint/2010/main" val="4196686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dirty="0" smtClean="0">
                <a:solidFill>
                  <a:schemeClr val="accent2">
                    <a:lumMod val="75000"/>
                  </a:schemeClr>
                </a:solidFill>
              </a:rPr>
              <a:t>تابع مستويات نمو المفاهيم</a:t>
            </a:r>
            <a:r>
              <a:rPr lang="ar-SA" sz="2800" dirty="0" smtClean="0">
                <a:solidFill>
                  <a:srgbClr val="FF0000"/>
                </a:solidFill>
              </a:rPr>
              <a:t/>
            </a:r>
            <a:br>
              <a:rPr lang="ar-SA" sz="2800" dirty="0" smtClean="0">
                <a:solidFill>
                  <a:srgbClr val="FF0000"/>
                </a:solidFill>
              </a:rPr>
            </a:br>
            <a:endParaRPr lang="ar-SA" sz="2800" dirty="0">
              <a:solidFill>
                <a:srgbClr val="FF0000"/>
              </a:solidFill>
            </a:endParaRPr>
          </a:p>
        </p:txBody>
      </p:sp>
      <p:sp>
        <p:nvSpPr>
          <p:cNvPr id="3" name="عنصر نائب للمحتوى 2"/>
          <p:cNvSpPr>
            <a:spLocks noGrp="1"/>
          </p:cNvSpPr>
          <p:nvPr>
            <p:ph idx="1"/>
          </p:nvPr>
        </p:nvSpPr>
        <p:spPr>
          <a:xfrm>
            <a:off x="457200" y="1412776"/>
            <a:ext cx="8229600" cy="5042032"/>
          </a:xfrm>
        </p:spPr>
        <p:txBody>
          <a:bodyPr>
            <a:noAutofit/>
          </a:bodyPr>
          <a:lstStyle/>
          <a:p>
            <a:pPr algn="r" rtl="1">
              <a:lnSpc>
                <a:spcPct val="150000"/>
              </a:lnSpc>
              <a:buFont typeface="Wingdings" pitchFamily="2" charset="2"/>
              <a:buChar char="q"/>
            </a:pPr>
            <a:r>
              <a:rPr lang="ar-SA" sz="3200" dirty="0" smtClean="0"/>
              <a:t>المستوى الخامس:مازال الطفل في تقدمه لمعرفة الأشياء على حقيقتها ويكون إدراكه للمفاهيم الأساسية واضحا بالدرجة الكافية,كما يستطيع أن يصف العناصر بخصائص أكثر أهمية ,رغم أن شخصية الطفل ومهاراته لم تكتمل بالدرجة الكافية.</a:t>
            </a:r>
            <a:endParaRPr lang="ar-SA" sz="3200" dirty="0"/>
          </a:p>
        </p:txBody>
      </p:sp>
    </p:spTree>
    <p:extLst>
      <p:ext uri="{BB962C8B-B14F-4D97-AF65-F5344CB8AC3E}">
        <p14:creationId xmlns:p14="http://schemas.microsoft.com/office/powerpoint/2010/main" val="2766468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1226"/>
          </a:xfrm>
        </p:spPr>
        <p:txBody>
          <a:bodyPr>
            <a:noAutofit/>
          </a:bodyPr>
          <a:lstStyle/>
          <a:p>
            <a:r>
              <a:rPr lang="ar-SA" sz="4000" dirty="0" smtClean="0">
                <a:solidFill>
                  <a:schemeClr val="accent2">
                    <a:lumMod val="75000"/>
                  </a:schemeClr>
                </a:solidFill>
              </a:rPr>
              <a:t>العوامل المؤثرة في تعلم المفاهيم</a:t>
            </a:r>
            <a:endParaRPr lang="ar-SA" sz="4000" dirty="0">
              <a:solidFill>
                <a:schemeClr val="accent2">
                  <a:lumMod val="75000"/>
                </a:schemeClr>
              </a:solidFill>
            </a:endParaRPr>
          </a:p>
        </p:txBody>
      </p:sp>
      <p:sp>
        <p:nvSpPr>
          <p:cNvPr id="3" name="عنصر نائب للمحتوى 2"/>
          <p:cNvSpPr>
            <a:spLocks noGrp="1"/>
          </p:cNvSpPr>
          <p:nvPr>
            <p:ph idx="1"/>
          </p:nvPr>
        </p:nvSpPr>
        <p:spPr>
          <a:xfrm>
            <a:off x="457200" y="1196752"/>
            <a:ext cx="8229600" cy="5258056"/>
          </a:xfrm>
        </p:spPr>
        <p:txBody>
          <a:bodyPr>
            <a:noAutofit/>
          </a:bodyPr>
          <a:lstStyle/>
          <a:p>
            <a:pPr marL="64008" indent="0" algn="r" rtl="1">
              <a:lnSpc>
                <a:spcPct val="150000"/>
              </a:lnSpc>
              <a:buNone/>
            </a:pPr>
            <a:r>
              <a:rPr lang="ar-SA" sz="3200" dirty="0">
                <a:solidFill>
                  <a:srgbClr val="FF0000"/>
                </a:solidFill>
              </a:rPr>
              <a:t>1</a:t>
            </a:r>
            <a:r>
              <a:rPr lang="ar-SA" sz="3200" dirty="0" smtClean="0">
                <a:solidFill>
                  <a:srgbClr val="FF0000"/>
                </a:solidFill>
              </a:rPr>
              <a:t>- نوع الأمثلة المستخدمة في تعلم المفهوم: </a:t>
            </a:r>
            <a:r>
              <a:rPr lang="ar-SA" sz="3200" dirty="0" smtClean="0"/>
              <a:t>يقصد بالأمثلة الموجبة الأشياء التي تعد أمثلة على مفهوم معين مثال( مجموعة صور لطيور يغطي جسمها ريش كمثال لمفهوم الطيور)أما الأمثلة السالبة فهي جميع الأشياء الأخرى التي هي ليست أمثلة للمفهوم موضوع الاهتمام (مثال مجموعة صور لحيوانات).</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1226"/>
          </a:xfrm>
        </p:spPr>
        <p:txBody>
          <a:bodyPr>
            <a:noAutofit/>
          </a:bodyPr>
          <a:lstStyle/>
          <a:p>
            <a:r>
              <a:rPr lang="ar-SA" sz="4000" dirty="0" smtClean="0">
                <a:solidFill>
                  <a:schemeClr val="accent2">
                    <a:lumMod val="75000"/>
                  </a:schemeClr>
                </a:solidFill>
              </a:rPr>
              <a:t>العوامل المؤثرة في تعلم المفاهيم</a:t>
            </a:r>
            <a:endParaRPr lang="ar-SA" sz="4000" dirty="0">
              <a:solidFill>
                <a:schemeClr val="accent2">
                  <a:lumMod val="75000"/>
                </a:schemeClr>
              </a:solidFill>
            </a:endParaRPr>
          </a:p>
        </p:txBody>
      </p:sp>
      <p:sp>
        <p:nvSpPr>
          <p:cNvPr id="3" name="عنصر نائب للمحتوى 2"/>
          <p:cNvSpPr>
            <a:spLocks noGrp="1"/>
          </p:cNvSpPr>
          <p:nvPr>
            <p:ph idx="1"/>
          </p:nvPr>
        </p:nvSpPr>
        <p:spPr>
          <a:xfrm>
            <a:off x="457200" y="764704"/>
            <a:ext cx="8229600" cy="5690104"/>
          </a:xfrm>
        </p:spPr>
        <p:txBody>
          <a:bodyPr>
            <a:noAutofit/>
          </a:bodyPr>
          <a:lstStyle/>
          <a:p>
            <a:pPr marL="64008" indent="0" algn="r" rtl="1">
              <a:buNone/>
            </a:pPr>
            <a:r>
              <a:rPr lang="ar-SA" sz="3200" dirty="0" smtClean="0">
                <a:solidFill>
                  <a:srgbClr val="FF0000"/>
                </a:solidFill>
              </a:rPr>
              <a:t>1- </a:t>
            </a:r>
            <a:r>
              <a:rPr lang="ar-SA" sz="2800" dirty="0" smtClean="0">
                <a:solidFill>
                  <a:srgbClr val="FF0000"/>
                </a:solidFill>
              </a:rPr>
              <a:t>تابع نوع الأمثلة المستخدمة في تعلم المفهوم: </a:t>
            </a:r>
            <a:r>
              <a:rPr lang="ar-SA" sz="2800" dirty="0" smtClean="0"/>
              <a:t> دلت نتائج الدراسات التي بحثت أثر استخدام الأمثلة الموجبة والسالبة على اكتساب المفاهيم أن استخدام الأمثلة الموجبة تتساوى مع استخدام الأمثلة السالبة في اكتساب المفاهيم العلمية وغير العلمية بنفس الكفاءة ويشترط كلا من(</a:t>
            </a:r>
            <a:r>
              <a:rPr lang="ar-SA" sz="2800" dirty="0" err="1" smtClean="0"/>
              <a:t>يادن</a:t>
            </a:r>
            <a:r>
              <a:rPr lang="ar-SA" sz="2800" dirty="0" smtClean="0"/>
              <a:t> </a:t>
            </a:r>
            <a:r>
              <a:rPr lang="ar-SA" sz="2800" dirty="0" err="1" smtClean="0"/>
              <a:t>وكاتس</a:t>
            </a:r>
            <a:r>
              <a:rPr lang="ar-SA" sz="2800" dirty="0" smtClean="0"/>
              <a:t> )أن يحتوي على نوعي الأمثلة الموجبة والسالبة على نفس القدر من المعلومات حول المفهوم المطلوب اكتسابه ؟,حيث يرى (بورني)أن هناك اختلافا </a:t>
            </a:r>
            <a:r>
              <a:rPr lang="ar-SA" sz="2800" dirty="0" smtClean="0"/>
              <a:t>في </a:t>
            </a:r>
            <a:r>
              <a:rPr lang="ar-SA" sz="2800" dirty="0" smtClean="0"/>
              <a:t>كمية المعلومات التي يمكن أن توفرها  الأمثلة الموجبة والسالبة للمتعلم حول المفهوم ويتوقف نوع المثال الذي يمكن استخدامه في تعلم مفهوم معين على طبيعة هذا المفهوم.</a:t>
            </a:r>
          </a:p>
        </p:txBody>
      </p:sp>
    </p:spTree>
    <p:extLst>
      <p:ext uri="{BB962C8B-B14F-4D97-AF65-F5344CB8AC3E}">
        <p14:creationId xmlns:p14="http://schemas.microsoft.com/office/powerpoint/2010/main" val="3774452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641226"/>
          </a:xfrm>
        </p:spPr>
        <p:txBody>
          <a:bodyPr>
            <a:normAutofit/>
          </a:bodyPr>
          <a:lstStyle/>
          <a:p>
            <a:r>
              <a:rPr lang="ar-SA" sz="3600" dirty="0" smtClean="0">
                <a:solidFill>
                  <a:schemeClr val="accent2">
                    <a:lumMod val="75000"/>
                  </a:schemeClr>
                </a:solidFill>
              </a:rPr>
              <a:t>العوامل المؤثرة في تعلم المفاهيم</a:t>
            </a:r>
            <a:endParaRPr lang="ar-SA" sz="3600" dirty="0">
              <a:solidFill>
                <a:schemeClr val="accent2">
                  <a:lumMod val="75000"/>
                </a:schemeClr>
              </a:solidFill>
            </a:endParaRPr>
          </a:p>
        </p:txBody>
      </p:sp>
      <p:sp>
        <p:nvSpPr>
          <p:cNvPr id="3" name="عنصر نائب للمحتوى 2"/>
          <p:cNvSpPr>
            <a:spLocks noGrp="1"/>
          </p:cNvSpPr>
          <p:nvPr>
            <p:ph idx="1"/>
          </p:nvPr>
        </p:nvSpPr>
        <p:spPr>
          <a:xfrm>
            <a:off x="457200" y="1412776"/>
            <a:ext cx="8229600" cy="5042032"/>
          </a:xfrm>
        </p:spPr>
        <p:txBody>
          <a:bodyPr>
            <a:noAutofit/>
          </a:bodyPr>
          <a:lstStyle/>
          <a:p>
            <a:pPr algn="r" rtl="1">
              <a:buFont typeface="Wingdings" pitchFamily="2" charset="2"/>
              <a:buChar char="q"/>
            </a:pPr>
            <a:r>
              <a:rPr lang="ar-SA" sz="2800" dirty="0" smtClean="0"/>
              <a:t>خلاصة : نتوصل إلى أهمية الجمع بين نوعي الأمثلة الموجبة والسالبة يؤدي إلى تعلم أفضل </a:t>
            </a:r>
            <a:r>
              <a:rPr lang="ar-SA" sz="3200" dirty="0" smtClean="0"/>
              <a:t>للمفاهيم</a:t>
            </a:r>
            <a:r>
              <a:rPr lang="ar-SA" sz="2800" dirty="0" smtClean="0"/>
              <a:t>.</a:t>
            </a:r>
            <a:endParaRPr lang="ar-SA" sz="2800" dirty="0"/>
          </a:p>
        </p:txBody>
      </p:sp>
    </p:spTree>
    <p:extLst>
      <p:ext uri="{BB962C8B-B14F-4D97-AF65-F5344CB8AC3E}">
        <p14:creationId xmlns:p14="http://schemas.microsoft.com/office/powerpoint/2010/main" val="1484930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a:bodyPr>
          <a:lstStyle/>
          <a:p>
            <a:pPr algn="ctr" rtl="1"/>
            <a:r>
              <a:rPr lang="ar-SA" sz="3600" dirty="0" smtClean="0">
                <a:solidFill>
                  <a:schemeClr val="accent2">
                    <a:lumMod val="75000"/>
                  </a:schemeClr>
                </a:solidFill>
              </a:rPr>
              <a:t>تابع العوامل </a:t>
            </a:r>
            <a:r>
              <a:rPr lang="ar-SA" sz="3600" dirty="0">
                <a:solidFill>
                  <a:schemeClr val="accent2">
                    <a:lumMod val="75000"/>
                  </a:schemeClr>
                </a:solidFill>
              </a:rPr>
              <a:t>المؤثرة في تعلم </a:t>
            </a:r>
            <a:r>
              <a:rPr lang="ar-SA" sz="3600" dirty="0" smtClean="0">
                <a:solidFill>
                  <a:schemeClr val="accent2">
                    <a:lumMod val="75000"/>
                  </a:schemeClr>
                </a:solidFill>
              </a:rPr>
              <a:t>المفاهيم</a:t>
            </a:r>
            <a:endParaRPr lang="ar-SA" sz="3600" dirty="0">
              <a:solidFill>
                <a:schemeClr val="accent2">
                  <a:lumMod val="75000"/>
                </a:schemeClr>
              </a:solidFill>
            </a:endParaRPr>
          </a:p>
        </p:txBody>
      </p:sp>
      <p:sp>
        <p:nvSpPr>
          <p:cNvPr id="3" name="عنصر نائب للمحتوى 2"/>
          <p:cNvSpPr>
            <a:spLocks noGrp="1"/>
          </p:cNvSpPr>
          <p:nvPr>
            <p:ph idx="1"/>
          </p:nvPr>
        </p:nvSpPr>
        <p:spPr>
          <a:xfrm>
            <a:off x="457200" y="1214422"/>
            <a:ext cx="8229600" cy="4911741"/>
          </a:xfrm>
        </p:spPr>
        <p:txBody>
          <a:bodyPr>
            <a:noAutofit/>
          </a:bodyPr>
          <a:lstStyle/>
          <a:p>
            <a:pPr algn="r" rtl="1">
              <a:lnSpc>
                <a:spcPct val="160000"/>
              </a:lnSpc>
              <a:buNone/>
            </a:pPr>
            <a:r>
              <a:rPr lang="ar-SA" sz="3200" dirty="0" smtClean="0">
                <a:solidFill>
                  <a:srgbClr val="FF0000"/>
                </a:solidFill>
              </a:rPr>
              <a:t>2- سهولة التميز بين الأمثلة الموجبة والسالبة: </a:t>
            </a:r>
            <a:r>
              <a:rPr lang="ar-SA" sz="3200" dirty="0" smtClean="0"/>
              <a:t>يتم تعلم المفاهيم بسهولة عندما يكون هناك تميز واضح بين الأمثلة الموجبة والسالبة(فاللون الأبيض يمكن تمييزه بسهولة عندما نعرضه بجانب اللون الأسود)وكلما كان للمفهوم خصائص محددة فإنه يسهل تعلمه.</a:t>
            </a:r>
          </a:p>
          <a:p>
            <a:pPr algn="r" rtl="1">
              <a:lnSpc>
                <a:spcPct val="160000"/>
              </a:lnSpc>
              <a:buNone/>
            </a:pPr>
            <a:endParaRPr lang="ar-SA" sz="32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a:bodyPr>
          <a:lstStyle/>
          <a:p>
            <a:pPr algn="ctr" rtl="1"/>
            <a:r>
              <a:rPr lang="ar-SA" sz="4000" dirty="0" smtClean="0">
                <a:solidFill>
                  <a:schemeClr val="accent2">
                    <a:lumMod val="75000"/>
                  </a:schemeClr>
                </a:solidFill>
              </a:rPr>
              <a:t>تابع العوامل </a:t>
            </a:r>
            <a:r>
              <a:rPr lang="ar-SA" sz="4000" dirty="0">
                <a:solidFill>
                  <a:schemeClr val="accent2">
                    <a:lumMod val="75000"/>
                  </a:schemeClr>
                </a:solidFill>
              </a:rPr>
              <a:t>المؤثرة في تعلم </a:t>
            </a:r>
            <a:r>
              <a:rPr lang="ar-SA" sz="4000" dirty="0" smtClean="0">
                <a:solidFill>
                  <a:schemeClr val="accent2">
                    <a:lumMod val="75000"/>
                  </a:schemeClr>
                </a:solidFill>
              </a:rPr>
              <a:t>المفاهيم</a:t>
            </a:r>
            <a:endParaRPr lang="ar-SA" sz="4000" dirty="0">
              <a:solidFill>
                <a:schemeClr val="accent2">
                  <a:lumMod val="75000"/>
                </a:schemeClr>
              </a:solidFill>
            </a:endParaRPr>
          </a:p>
        </p:txBody>
      </p:sp>
      <p:sp>
        <p:nvSpPr>
          <p:cNvPr id="3" name="عنصر نائب للمحتوى 2"/>
          <p:cNvSpPr>
            <a:spLocks noGrp="1"/>
          </p:cNvSpPr>
          <p:nvPr>
            <p:ph idx="1"/>
          </p:nvPr>
        </p:nvSpPr>
        <p:spPr>
          <a:xfrm>
            <a:off x="457200" y="836712"/>
            <a:ext cx="8229600" cy="5289451"/>
          </a:xfrm>
        </p:spPr>
        <p:txBody>
          <a:bodyPr>
            <a:noAutofit/>
          </a:bodyPr>
          <a:lstStyle/>
          <a:p>
            <a:pPr algn="r">
              <a:lnSpc>
                <a:spcPct val="150000"/>
              </a:lnSpc>
              <a:buNone/>
            </a:pPr>
            <a:r>
              <a:rPr lang="ar-SA" sz="3200" dirty="0" smtClean="0">
                <a:solidFill>
                  <a:srgbClr val="FF0000"/>
                </a:solidFill>
              </a:rPr>
              <a:t>3- </a:t>
            </a:r>
            <a:r>
              <a:rPr lang="ar-SA" sz="2800" dirty="0" smtClean="0">
                <a:solidFill>
                  <a:srgbClr val="FF0000"/>
                </a:solidFill>
              </a:rPr>
              <a:t>عدد الخصائص المنتمية وغير المنتمية للمفهوم: </a:t>
            </a:r>
          </a:p>
          <a:p>
            <a:pPr algn="just">
              <a:buNone/>
            </a:pPr>
            <a:r>
              <a:rPr lang="ar-SA" sz="3200" dirty="0"/>
              <a:t>ا</a:t>
            </a:r>
            <a:r>
              <a:rPr lang="ar-SA" sz="3200" dirty="0" smtClean="0"/>
              <a:t>ن زيادة عدد الخصائص المنتمية للمفهوم(أي الخصائص الموجبة)يسهل </a:t>
            </a:r>
            <a:r>
              <a:rPr lang="ar-SA" sz="3200" dirty="0" smtClean="0"/>
              <a:t>تعلم </a:t>
            </a:r>
            <a:r>
              <a:rPr lang="ar-SA" sz="3200" dirty="0" smtClean="0"/>
              <a:t>المفهوم,ويحدث العكس إذا </a:t>
            </a:r>
            <a:r>
              <a:rPr lang="ar-SA" sz="3200" dirty="0" smtClean="0"/>
              <a:t>احتوت </a:t>
            </a:r>
            <a:r>
              <a:rPr lang="ar-SA" sz="3200" dirty="0" smtClean="0"/>
              <a:t>على عدد أقل من هذه الخصائص كما أن احتواء مشكلة  تعلم المفهوم على عدد كبير من الخصائص التي لا تنتمي للمفهوم يؤدي إلى صعوبة حل المشكلة فزيادتها تعتبر مشتت لانتباه الطفل عن ملاحظة الخصائص المنتمية للمفهوم .</a:t>
            </a:r>
          </a:p>
        </p:txBody>
      </p:sp>
    </p:spTree>
    <p:extLst>
      <p:ext uri="{BB962C8B-B14F-4D97-AF65-F5344CB8AC3E}">
        <p14:creationId xmlns:p14="http://schemas.microsoft.com/office/powerpoint/2010/main" val="265063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a:bodyPr>
          <a:lstStyle/>
          <a:p>
            <a:pPr algn="ctr" rtl="1"/>
            <a:r>
              <a:rPr lang="ar-SA" sz="3600" dirty="0" smtClean="0">
                <a:solidFill>
                  <a:schemeClr val="accent2">
                    <a:lumMod val="75000"/>
                  </a:schemeClr>
                </a:solidFill>
              </a:rPr>
              <a:t>تابع العوامل </a:t>
            </a:r>
            <a:r>
              <a:rPr lang="ar-SA" sz="3600" dirty="0">
                <a:solidFill>
                  <a:schemeClr val="accent2">
                    <a:lumMod val="75000"/>
                  </a:schemeClr>
                </a:solidFill>
              </a:rPr>
              <a:t>المؤثرة في تعلم </a:t>
            </a:r>
            <a:r>
              <a:rPr lang="ar-SA" sz="3600" dirty="0" smtClean="0">
                <a:solidFill>
                  <a:schemeClr val="accent2">
                    <a:lumMod val="75000"/>
                  </a:schemeClr>
                </a:solidFill>
              </a:rPr>
              <a:t>المفاهيم</a:t>
            </a:r>
            <a:endParaRPr lang="ar-SA" sz="3600" dirty="0">
              <a:solidFill>
                <a:schemeClr val="accent2">
                  <a:lumMod val="75000"/>
                </a:schemeClr>
              </a:solidFill>
            </a:endParaRPr>
          </a:p>
        </p:txBody>
      </p:sp>
      <p:sp>
        <p:nvSpPr>
          <p:cNvPr id="3" name="عنصر نائب للمحتوى 2"/>
          <p:cNvSpPr>
            <a:spLocks noGrp="1"/>
          </p:cNvSpPr>
          <p:nvPr>
            <p:ph idx="1"/>
          </p:nvPr>
        </p:nvSpPr>
        <p:spPr>
          <a:xfrm>
            <a:off x="457200" y="1124744"/>
            <a:ext cx="8229600" cy="5472608"/>
          </a:xfrm>
        </p:spPr>
        <p:txBody>
          <a:bodyPr>
            <a:normAutofit/>
          </a:bodyPr>
          <a:lstStyle/>
          <a:p>
            <a:pPr algn="r" rtl="1">
              <a:buNone/>
            </a:pPr>
            <a:r>
              <a:rPr lang="ar-SA" sz="3200" dirty="0" smtClean="0"/>
              <a:t> </a:t>
            </a:r>
            <a:r>
              <a:rPr lang="ar-SA" sz="3200" dirty="0" smtClean="0">
                <a:solidFill>
                  <a:srgbClr val="FF0000"/>
                </a:solidFill>
              </a:rPr>
              <a:t>4- طريقة عرض الأمثلة: </a:t>
            </a:r>
            <a:r>
              <a:rPr lang="ar-SA" sz="3200" dirty="0" smtClean="0"/>
              <a:t>يتوقف اكتساب المفاهيم على الطريقة التي يتم من خلالها عرض أمثلة على الطفل حيث أن عرض أمثلة المفهوم بطريقة</a:t>
            </a:r>
            <a:r>
              <a:rPr lang="ar-SA" sz="3200" u="sng" dirty="0" smtClean="0"/>
              <a:t> منظمة </a:t>
            </a:r>
            <a:r>
              <a:rPr lang="ar-SA" sz="3200" dirty="0" smtClean="0"/>
              <a:t>مع البدء بالأمثلة </a:t>
            </a:r>
            <a:r>
              <a:rPr lang="ar-SA" sz="3200" u="sng" dirty="0" smtClean="0"/>
              <a:t>الأكثر وضوحا </a:t>
            </a:r>
            <a:r>
              <a:rPr lang="ar-SA" sz="3200" dirty="0" smtClean="0"/>
              <a:t>والتدرج في درجة الوضوح على الأقل تؤدي إلى اكتساب أفضل للمفاهيم خاصة المفاهيم العلمية,كما أن تعلم المفهوم يصبح أسهل إذا تمكن المتعلم من </a:t>
            </a:r>
            <a:r>
              <a:rPr lang="ar-SA" sz="3200" u="sng" dirty="0" smtClean="0"/>
              <a:t>التعامل الواقعي </a:t>
            </a:r>
            <a:r>
              <a:rPr lang="ar-SA" sz="3200" dirty="0" smtClean="0"/>
              <a:t>مع الأمثلة سواء بلمسها وذلك على الأحرى من السماح برؤيتها فقط</a:t>
            </a:r>
            <a:endParaRPr lang="ar-SA" sz="3200" dirty="0">
              <a:solidFill>
                <a:srgbClr val="FF0000"/>
              </a:solidFill>
            </a:endParaRPr>
          </a:p>
        </p:txBody>
      </p:sp>
    </p:spTree>
    <p:extLst>
      <p:ext uri="{BB962C8B-B14F-4D97-AF65-F5344CB8AC3E}">
        <p14:creationId xmlns:p14="http://schemas.microsoft.com/office/powerpoint/2010/main" val="3223309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r>
              <a:rPr lang="ar-SA" sz="4000" dirty="0">
                <a:solidFill>
                  <a:schemeClr val="accent2">
                    <a:lumMod val="75000"/>
                  </a:schemeClr>
                </a:solidFill>
              </a:rPr>
              <a:t>تابع العوامل المؤثرة في تعلم </a:t>
            </a:r>
            <a:r>
              <a:rPr lang="ar-SA" sz="4000" dirty="0" smtClean="0">
                <a:solidFill>
                  <a:schemeClr val="accent2">
                    <a:lumMod val="75000"/>
                  </a:schemeClr>
                </a:solidFill>
              </a:rPr>
              <a:t>المفاهيم</a:t>
            </a:r>
            <a:endParaRPr lang="ar-SA" sz="4000" dirty="0">
              <a:solidFill>
                <a:schemeClr val="accent2">
                  <a:lumMod val="75000"/>
                </a:schemeClr>
              </a:solidFill>
            </a:endParaRPr>
          </a:p>
        </p:txBody>
      </p:sp>
      <p:sp>
        <p:nvSpPr>
          <p:cNvPr id="3" name="عنصر نائب للمحتوى 2"/>
          <p:cNvSpPr>
            <a:spLocks noGrp="1"/>
          </p:cNvSpPr>
          <p:nvPr>
            <p:ph idx="1"/>
          </p:nvPr>
        </p:nvSpPr>
        <p:spPr>
          <a:xfrm>
            <a:off x="457200" y="1052736"/>
            <a:ext cx="8229600" cy="5616624"/>
          </a:xfrm>
        </p:spPr>
        <p:txBody>
          <a:bodyPr>
            <a:noAutofit/>
          </a:bodyPr>
          <a:lstStyle/>
          <a:p>
            <a:pPr algn="r" rtl="1">
              <a:buNone/>
            </a:pPr>
            <a:r>
              <a:rPr lang="ar-SA" sz="3200" dirty="0" smtClean="0">
                <a:solidFill>
                  <a:srgbClr val="FF0000"/>
                </a:solidFill>
              </a:rPr>
              <a:t>5- طبيعة ونوع المفهوم : </a:t>
            </a:r>
          </a:p>
          <a:p>
            <a:pPr algn="r" rtl="1">
              <a:buNone/>
            </a:pPr>
            <a:r>
              <a:rPr lang="ar-SA" sz="3200" dirty="0" smtClean="0"/>
              <a:t>إن نوع المفهوم وطبيعته تؤثر في سهولة تعلم المفهوم حيث أن اكتساب المفاهيم العلاقة (التي ترتبط بينها علاقة مشتركة)أسهل من اكتساب المفاهيم اللاعلاقية(المفرقة)سواء كانت هذه المفاهيم حقيقية أو مصطنعة ,كما تكون هناك سهولة في حدوث انتقال التعلم مع المفاهيم العلاقية,وتتوقف سرعة اكتساب المفهوم على مدى حساسيته للإدراك.</a:t>
            </a:r>
          </a:p>
          <a:p>
            <a:pPr algn="r" rtl="1">
              <a:lnSpc>
                <a:spcPct val="150000"/>
              </a:lnSpc>
              <a:buNone/>
            </a:pPr>
            <a:endParaRPr lang="ar-SA" sz="32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260648"/>
            <a:ext cx="7531200" cy="6192688"/>
          </a:xfrm>
        </p:spPr>
        <p:txBody>
          <a:bodyPr>
            <a:normAutofit/>
          </a:bodyPr>
          <a:lstStyle/>
          <a:p>
            <a:pPr marL="571500" indent="-571500" algn="just" rtl="1">
              <a:lnSpc>
                <a:spcPct val="150000"/>
              </a:lnSpc>
            </a:pPr>
            <a:r>
              <a:rPr lang="ar-SA" sz="3900" dirty="0" smtClean="0">
                <a:solidFill>
                  <a:srgbClr val="FF0000"/>
                </a:solidFill>
                <a:latin typeface="Tahoma" pitchFamily="34" charset="0"/>
                <a:ea typeface="Tahoma" pitchFamily="34" charset="0"/>
                <a:cs typeface="Tahoma" pitchFamily="34" charset="0"/>
              </a:rPr>
              <a:t>تعريف المفاهيم: </a:t>
            </a:r>
          </a:p>
          <a:p>
            <a:pPr marL="571500" indent="-571500" algn="just" rtl="1">
              <a:lnSpc>
                <a:spcPct val="150000"/>
              </a:lnSpc>
            </a:pPr>
            <a:r>
              <a:rPr lang="ar-SA" sz="3900" dirty="0" smtClean="0">
                <a:solidFill>
                  <a:schemeClr val="tx1"/>
                </a:solidFill>
                <a:latin typeface="Tahoma" pitchFamily="34" charset="0"/>
                <a:ea typeface="Tahoma" pitchFamily="34" charset="0"/>
                <a:cs typeface="Tahoma" pitchFamily="34" charset="0"/>
              </a:rPr>
              <a:t>هي</a:t>
            </a:r>
            <a:r>
              <a:rPr lang="ar-SA" sz="3900" dirty="0" smtClean="0">
                <a:solidFill>
                  <a:srgbClr val="FF0000"/>
                </a:solidFill>
                <a:latin typeface="Tahoma" pitchFamily="34" charset="0"/>
                <a:ea typeface="Tahoma" pitchFamily="34" charset="0"/>
                <a:cs typeface="Tahoma" pitchFamily="34" charset="0"/>
              </a:rPr>
              <a:t> </a:t>
            </a:r>
            <a:r>
              <a:rPr lang="ar-SA" sz="3900" dirty="0" smtClean="0">
                <a:solidFill>
                  <a:schemeClr val="tx1"/>
                </a:solidFill>
                <a:latin typeface="Tahoma" pitchFamily="34" charset="0"/>
                <a:ea typeface="Tahoma" pitchFamily="34" charset="0"/>
                <a:cs typeface="Tahoma" pitchFamily="34" charset="0"/>
              </a:rPr>
              <a:t>أفكار أو بناءات عقلية تمثل مجموعة من الأشياء أو الأحداث بينها عنصر </a:t>
            </a:r>
            <a:r>
              <a:rPr lang="en-US" sz="3900" dirty="0" smtClean="0">
                <a:solidFill>
                  <a:schemeClr val="tx1"/>
                </a:solidFill>
                <a:latin typeface="Tahoma" pitchFamily="34" charset="0"/>
                <a:ea typeface="Tahoma" pitchFamily="34" charset="0"/>
                <a:cs typeface="Tahoma" pitchFamily="34" charset="0"/>
              </a:rPr>
              <a:t> </a:t>
            </a:r>
            <a:r>
              <a:rPr lang="en-US" sz="3900" dirty="0">
                <a:solidFill>
                  <a:schemeClr val="tx1"/>
                </a:solidFill>
                <a:latin typeface="Tahoma" pitchFamily="34" charset="0"/>
                <a:ea typeface="Tahoma" pitchFamily="34" charset="0"/>
                <a:cs typeface="Tahoma" pitchFamily="34" charset="0"/>
              </a:rPr>
              <a:t> </a:t>
            </a:r>
            <a:r>
              <a:rPr lang="ar-SA" sz="3900" dirty="0" smtClean="0">
                <a:solidFill>
                  <a:schemeClr val="tx1"/>
                </a:solidFill>
                <a:latin typeface="Tahoma" pitchFamily="34" charset="0"/>
                <a:ea typeface="Tahoma" pitchFamily="34" charset="0"/>
                <a:cs typeface="Tahoma" pitchFamily="34" charset="0"/>
              </a:rPr>
              <a:t>مشتركة</a:t>
            </a:r>
          </a:p>
          <a:p>
            <a:pPr marL="571500" indent="-571500" rtl="1">
              <a:buFont typeface="Wingdings" pitchFamily="2" charset="2"/>
              <a:buChar char="q"/>
            </a:pPr>
            <a:endParaRPr lang="ar-SA" sz="3900" dirty="0" smtClean="0">
              <a:solidFill>
                <a:schemeClr val="tx1"/>
              </a:solidFill>
              <a:latin typeface="Tahoma" pitchFamily="34" charset="0"/>
              <a:ea typeface="Tahoma" pitchFamily="34" charset="0"/>
              <a:cs typeface="Tahoma" pitchFamily="34" charset="0"/>
            </a:endParaRPr>
          </a:p>
          <a:p>
            <a:pPr algn="r"/>
            <a:r>
              <a:rPr lang="ar-SA" sz="2400" dirty="0" smtClean="0">
                <a:solidFill>
                  <a:schemeClr val="tx1"/>
                </a:solidFill>
              </a:rPr>
              <a:t> </a:t>
            </a:r>
            <a:endParaRPr lang="ar-SA" sz="2400" dirty="0">
              <a:solidFill>
                <a:srgbClr val="FF0000"/>
              </a:solidFill>
            </a:endParaRPr>
          </a:p>
        </p:txBody>
      </p:sp>
    </p:spTree>
    <p:extLst>
      <p:ext uri="{BB962C8B-B14F-4D97-AF65-F5344CB8AC3E}">
        <p14:creationId xmlns:p14="http://schemas.microsoft.com/office/powerpoint/2010/main" val="1330835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r>
              <a:rPr lang="ar-SA" sz="4000" dirty="0">
                <a:solidFill>
                  <a:schemeClr val="accent2">
                    <a:lumMod val="75000"/>
                  </a:schemeClr>
                </a:solidFill>
              </a:rPr>
              <a:t>تابع العوامل المؤثرة في تعلم </a:t>
            </a:r>
            <a:r>
              <a:rPr lang="ar-SA" sz="4000" dirty="0" smtClean="0">
                <a:solidFill>
                  <a:schemeClr val="accent2">
                    <a:lumMod val="75000"/>
                  </a:schemeClr>
                </a:solidFill>
              </a:rPr>
              <a:t>المفاهيم</a:t>
            </a:r>
            <a:endParaRPr lang="ar-SA" sz="4000" dirty="0">
              <a:solidFill>
                <a:schemeClr val="accent2">
                  <a:lumMod val="75000"/>
                </a:schemeClr>
              </a:solidFill>
            </a:endParaRPr>
          </a:p>
        </p:txBody>
      </p:sp>
      <p:sp>
        <p:nvSpPr>
          <p:cNvPr id="3" name="عنصر نائب للمحتوى 2"/>
          <p:cNvSpPr>
            <a:spLocks noGrp="1"/>
          </p:cNvSpPr>
          <p:nvPr>
            <p:ph idx="1"/>
          </p:nvPr>
        </p:nvSpPr>
        <p:spPr>
          <a:xfrm>
            <a:off x="457200" y="1340768"/>
            <a:ext cx="8229600" cy="4785395"/>
          </a:xfrm>
        </p:spPr>
        <p:txBody>
          <a:bodyPr>
            <a:normAutofit/>
          </a:bodyPr>
          <a:lstStyle/>
          <a:p>
            <a:pPr algn="r" rtl="1">
              <a:lnSpc>
                <a:spcPct val="150000"/>
              </a:lnSpc>
              <a:buNone/>
            </a:pPr>
            <a:r>
              <a:rPr lang="ar-SA" sz="2400" dirty="0" smtClean="0">
                <a:solidFill>
                  <a:srgbClr val="FF0000"/>
                </a:solidFill>
              </a:rPr>
              <a:t>6- </a:t>
            </a:r>
            <a:r>
              <a:rPr lang="ar-SA" sz="3600" dirty="0" smtClean="0">
                <a:solidFill>
                  <a:srgbClr val="FF0000"/>
                </a:solidFill>
              </a:rPr>
              <a:t>التلفظ: </a:t>
            </a:r>
            <a:r>
              <a:rPr lang="ar-SA" sz="3600" dirty="0" smtClean="0"/>
              <a:t>ليس هناك تأثير لتلفظ المتعلم (بمايقوم به من عمليات لحل مشكلة تعلم المفهوم) فقد يردد الطفل مفهوما ما(طيور-حشرات..)بطريقة تلقائية قد تكون صحيحة ولكنه لا يعي خصائص كل نوع من هذه الأنواع من الكائنات الحية.</a:t>
            </a:r>
          </a:p>
        </p:txBody>
      </p:sp>
    </p:spTree>
    <p:extLst>
      <p:ext uri="{BB962C8B-B14F-4D97-AF65-F5344CB8AC3E}">
        <p14:creationId xmlns:p14="http://schemas.microsoft.com/office/powerpoint/2010/main" val="2058617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Autofit/>
          </a:bodyPr>
          <a:lstStyle/>
          <a:p>
            <a:r>
              <a:rPr lang="ar-SA" sz="3200" dirty="0">
                <a:solidFill>
                  <a:schemeClr val="accent2">
                    <a:lumMod val="75000"/>
                  </a:schemeClr>
                </a:solidFill>
              </a:rPr>
              <a:t>تابع العوامل المؤثرة في تعلم </a:t>
            </a:r>
            <a:r>
              <a:rPr lang="ar-SA" sz="3200" dirty="0" smtClean="0">
                <a:solidFill>
                  <a:schemeClr val="accent2">
                    <a:lumMod val="75000"/>
                  </a:schemeClr>
                </a:solidFill>
              </a:rPr>
              <a:t>المفاهيم</a:t>
            </a:r>
            <a:endParaRPr lang="ar-SA" sz="3200" dirty="0">
              <a:solidFill>
                <a:schemeClr val="accent2">
                  <a:lumMod val="75000"/>
                </a:schemeClr>
              </a:solidFill>
            </a:endParaRPr>
          </a:p>
        </p:txBody>
      </p:sp>
      <p:sp>
        <p:nvSpPr>
          <p:cNvPr id="3" name="عنصر نائب للمحتوى 2"/>
          <p:cNvSpPr>
            <a:spLocks noGrp="1"/>
          </p:cNvSpPr>
          <p:nvPr>
            <p:ph idx="1"/>
          </p:nvPr>
        </p:nvSpPr>
        <p:spPr>
          <a:xfrm>
            <a:off x="457200" y="1071546"/>
            <a:ext cx="8229600" cy="5054617"/>
          </a:xfrm>
        </p:spPr>
        <p:txBody>
          <a:bodyPr>
            <a:normAutofit/>
          </a:bodyPr>
          <a:lstStyle/>
          <a:p>
            <a:pPr algn="r" rtl="1">
              <a:buNone/>
            </a:pPr>
            <a:r>
              <a:rPr lang="ar-SA" sz="2800" dirty="0" smtClean="0">
                <a:solidFill>
                  <a:srgbClr val="FF0000"/>
                </a:solidFill>
              </a:rPr>
              <a:t>7- </a:t>
            </a:r>
            <a:r>
              <a:rPr lang="ar-SA" sz="3200" dirty="0" smtClean="0">
                <a:solidFill>
                  <a:srgbClr val="FF0000"/>
                </a:solidFill>
              </a:rPr>
              <a:t>التغذية الراجعة:</a:t>
            </a:r>
            <a:r>
              <a:rPr lang="ar-SA" sz="3200" dirty="0" smtClean="0"/>
              <a:t>يعد وجود قدر كاف وصحيح من التغذية الراجعة من العوامل التي تؤدي إلى سهولة تعلم المفهوم,فتعلم الطفل يكون أفضل عندما يعرف لماذا هو خطأ؟أو لماذا هو صواب فوجود أي غموض أو خطأ في المعلومات المقدمة للطفل أثناء تعلمه المفهوم يعرقل في اكتسابه للمفهوم ويجب أن يعطى الطفل وقتا كافيا لاستيعاب هذه المعلومات المقدمة له كتغذية راجعة أثناء تعلمه للمفهوم ويسمى هذا الوقت الممنوح للطفل بالفترة الزمنية الفاصلة بين كل تغذية وأخرى تقدم للطفل.</a:t>
            </a:r>
          </a:p>
          <a:p>
            <a:pPr>
              <a:buNone/>
            </a:pPr>
            <a:endParaRPr lang="ar-SA" sz="3200" dirty="0">
              <a:solidFill>
                <a:srgbClr val="FF0000"/>
              </a:solidFill>
            </a:endParaRPr>
          </a:p>
        </p:txBody>
      </p:sp>
    </p:spTree>
    <p:extLst>
      <p:ext uri="{BB962C8B-B14F-4D97-AF65-F5344CB8AC3E}">
        <p14:creationId xmlns:p14="http://schemas.microsoft.com/office/powerpoint/2010/main" val="4129569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Autofit/>
          </a:bodyPr>
          <a:lstStyle/>
          <a:p>
            <a:r>
              <a:rPr lang="ar-SA" sz="3600" dirty="0">
                <a:solidFill>
                  <a:schemeClr val="accent2">
                    <a:lumMod val="75000"/>
                  </a:schemeClr>
                </a:solidFill>
              </a:rPr>
              <a:t>تابع العوامل المؤثرة في تعلم المفاهيم</a:t>
            </a:r>
          </a:p>
        </p:txBody>
      </p:sp>
      <p:sp>
        <p:nvSpPr>
          <p:cNvPr id="3" name="عنصر نائب للمحتوى 2"/>
          <p:cNvSpPr>
            <a:spLocks noGrp="1"/>
          </p:cNvSpPr>
          <p:nvPr>
            <p:ph idx="1"/>
          </p:nvPr>
        </p:nvSpPr>
        <p:spPr>
          <a:xfrm>
            <a:off x="457200" y="1285860"/>
            <a:ext cx="8229600" cy="4840303"/>
          </a:xfrm>
        </p:spPr>
        <p:txBody>
          <a:bodyPr>
            <a:normAutofit/>
          </a:bodyPr>
          <a:lstStyle/>
          <a:p>
            <a:pPr marL="64008" indent="0" algn="r" rtl="1">
              <a:lnSpc>
                <a:spcPct val="150000"/>
              </a:lnSpc>
              <a:buNone/>
            </a:pPr>
            <a:r>
              <a:rPr lang="ar-SA" sz="3200" dirty="0" smtClean="0">
                <a:solidFill>
                  <a:srgbClr val="FF0000"/>
                </a:solidFill>
              </a:rPr>
              <a:t>8- العمر الزمني:</a:t>
            </a:r>
            <a:r>
              <a:rPr lang="ar-SA" sz="3200" dirty="0" smtClean="0"/>
              <a:t>تزداد مهارة تعلم المفهوم بزيادة السن فالأطفال الصغار يكونون قادرين على اكتساب معظم الأشكال الطبيعية للأشياء مثل الشكل ,اللون ,وفي ضوء ذلك يتم تحديد المفاهيم التي من الممكن أن يتعلموها في حين الأطفال الأكبر سنا يمكنهم اكتساب الجوانب الوظيفية للأشياء واستخدمات الأشياء.</a:t>
            </a:r>
            <a:endParaRPr lang="ar-SA" sz="3200"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Autofit/>
          </a:bodyPr>
          <a:lstStyle/>
          <a:p>
            <a:r>
              <a:rPr lang="ar-SA" sz="3600" dirty="0">
                <a:solidFill>
                  <a:schemeClr val="accent2">
                    <a:lumMod val="75000"/>
                  </a:schemeClr>
                </a:solidFill>
              </a:rPr>
              <a:t>تابع العوامل المؤثرة في تعلم المفاهيم</a:t>
            </a:r>
          </a:p>
        </p:txBody>
      </p:sp>
      <p:sp>
        <p:nvSpPr>
          <p:cNvPr id="3" name="عنصر نائب للمحتوى 2"/>
          <p:cNvSpPr>
            <a:spLocks noGrp="1"/>
          </p:cNvSpPr>
          <p:nvPr>
            <p:ph idx="1"/>
          </p:nvPr>
        </p:nvSpPr>
        <p:spPr>
          <a:xfrm>
            <a:off x="457200" y="1285860"/>
            <a:ext cx="8229600" cy="4840303"/>
          </a:xfrm>
        </p:spPr>
        <p:txBody>
          <a:bodyPr>
            <a:normAutofit/>
          </a:bodyPr>
          <a:lstStyle/>
          <a:p>
            <a:pPr marL="64008" indent="0" algn="r" rtl="1">
              <a:buNone/>
            </a:pPr>
            <a:r>
              <a:rPr lang="ar-SA" sz="3200" dirty="0" smtClean="0">
                <a:solidFill>
                  <a:srgbClr val="C00000"/>
                </a:solidFill>
              </a:rPr>
              <a:t>9- الذكاء : </a:t>
            </a:r>
          </a:p>
          <a:p>
            <a:pPr marL="64008" indent="0" algn="r" rtl="1">
              <a:buNone/>
            </a:pPr>
            <a:r>
              <a:rPr lang="ar-SA" sz="3200" u="sng" dirty="0" smtClean="0"/>
              <a:t>دراسة كانز </a:t>
            </a:r>
            <a:r>
              <a:rPr lang="ar-SA" sz="3200" dirty="0" smtClean="0"/>
              <a:t>، توصلت الى ان الذكاء يعد من العوامل التي تؤثر في تعلم المفاهيم  من حيث ، نوع ومدة البرنامج المستخدم في تعلم المفاهيم </a:t>
            </a:r>
          </a:p>
          <a:p>
            <a:pPr marL="64008" indent="0" algn="r" rtl="1">
              <a:buNone/>
            </a:pPr>
            <a:r>
              <a:rPr lang="ar-SA" sz="3200" u="sng" dirty="0" smtClean="0"/>
              <a:t>دراسة </a:t>
            </a:r>
            <a:r>
              <a:rPr lang="ar-SA" sz="3200" u="sng" dirty="0" err="1" smtClean="0"/>
              <a:t>يوكا</a:t>
            </a:r>
            <a:r>
              <a:rPr lang="ar-SA" sz="3200" u="sng" dirty="0" smtClean="0"/>
              <a:t> </a:t>
            </a:r>
            <a:r>
              <a:rPr lang="ar-SA" sz="3200" dirty="0" smtClean="0"/>
              <a:t>، توصلت الى وجود علاقة بين مستوى القدرة العقلية العامة للتلاميذ ونمو المفاهيم الزمنية .</a:t>
            </a:r>
          </a:p>
        </p:txBody>
      </p:sp>
    </p:spTree>
    <p:extLst>
      <p:ext uri="{BB962C8B-B14F-4D97-AF65-F5344CB8AC3E}">
        <p14:creationId xmlns:p14="http://schemas.microsoft.com/office/powerpoint/2010/main" val="2221074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Autofit/>
          </a:bodyPr>
          <a:lstStyle/>
          <a:p>
            <a:r>
              <a:rPr lang="ar-SA" sz="3600" dirty="0">
                <a:solidFill>
                  <a:schemeClr val="accent2">
                    <a:lumMod val="75000"/>
                  </a:schemeClr>
                </a:solidFill>
              </a:rPr>
              <a:t>تابع العوامل المؤثرة في تعلم المفاهيم</a:t>
            </a:r>
          </a:p>
        </p:txBody>
      </p:sp>
      <p:sp>
        <p:nvSpPr>
          <p:cNvPr id="3" name="عنصر نائب للمحتوى 2"/>
          <p:cNvSpPr>
            <a:spLocks noGrp="1"/>
          </p:cNvSpPr>
          <p:nvPr>
            <p:ph idx="1"/>
          </p:nvPr>
        </p:nvSpPr>
        <p:spPr>
          <a:xfrm>
            <a:off x="457200" y="1285860"/>
            <a:ext cx="8229600" cy="4840303"/>
          </a:xfrm>
        </p:spPr>
        <p:txBody>
          <a:bodyPr>
            <a:normAutofit/>
          </a:bodyPr>
          <a:lstStyle/>
          <a:p>
            <a:pPr marL="64008" indent="0" algn="r" rtl="1">
              <a:lnSpc>
                <a:spcPct val="150000"/>
              </a:lnSpc>
              <a:buNone/>
            </a:pPr>
            <a:r>
              <a:rPr lang="ar-SA" sz="3200" dirty="0" smtClean="0">
                <a:solidFill>
                  <a:srgbClr val="FF0000"/>
                </a:solidFill>
              </a:rPr>
              <a:t>10-القلق : </a:t>
            </a:r>
            <a:r>
              <a:rPr lang="ar-SA" sz="3200" dirty="0" smtClean="0"/>
              <a:t>هناك علاقة بين القلق وتعلم المفهوم ويمكن توضيح ذلك:</a:t>
            </a:r>
          </a:p>
          <a:p>
            <a:pPr marL="64008" indent="0" algn="r" rtl="1">
              <a:lnSpc>
                <a:spcPct val="150000"/>
              </a:lnSpc>
              <a:buNone/>
            </a:pPr>
            <a:r>
              <a:rPr lang="ar-SA" sz="3200" dirty="0" smtClean="0"/>
              <a:t>في تعلم المفاهيم البسيطة يزداد القلق نتيجة لزيادة سهولة تعلم هذه المفاهيم.</a:t>
            </a:r>
          </a:p>
          <a:p>
            <a:pPr marL="64008" indent="0" algn="r" rtl="1">
              <a:lnSpc>
                <a:spcPct val="150000"/>
              </a:lnSpc>
              <a:buNone/>
            </a:pPr>
            <a:r>
              <a:rPr lang="ar-SA" sz="3200" dirty="0" smtClean="0"/>
              <a:t>في تعلم المفاهيم المعقدة فإن تأثير القلق على عملية التعلم يتلاشى.</a:t>
            </a:r>
            <a:endParaRPr lang="ar-SA" sz="3200" dirty="0"/>
          </a:p>
        </p:txBody>
      </p:sp>
    </p:spTree>
    <p:extLst>
      <p:ext uri="{BB962C8B-B14F-4D97-AF65-F5344CB8AC3E}">
        <p14:creationId xmlns:p14="http://schemas.microsoft.com/office/powerpoint/2010/main" val="78674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ar-SA" dirty="0" smtClean="0"/>
              <a:t>المرجع المفاهيم والمهارات العلمية والرياضية في الطفولة المبكرة </a:t>
            </a:r>
          </a:p>
          <a:p>
            <a:pPr algn="ctr">
              <a:buNone/>
            </a:pPr>
            <a:r>
              <a:rPr lang="ar-SA" dirty="0" smtClean="0"/>
              <a:t>د.عزة خليل</a:t>
            </a:r>
          </a:p>
          <a:p>
            <a:pPr algn="ctr">
              <a:buNone/>
            </a:pPr>
            <a:r>
              <a:rPr lang="ar-SA" dirty="0" smtClean="0"/>
              <a:t>ص1-12</a:t>
            </a: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260648"/>
            <a:ext cx="7531200" cy="6192688"/>
          </a:xfrm>
        </p:spPr>
        <p:txBody>
          <a:bodyPr>
            <a:normAutofit fontScale="92500"/>
          </a:bodyPr>
          <a:lstStyle/>
          <a:p>
            <a:pPr marL="571500" indent="-571500" rtl="1"/>
            <a:endParaRPr lang="ar-SA" sz="3900" dirty="0" smtClean="0">
              <a:solidFill>
                <a:schemeClr val="tx1"/>
              </a:solidFill>
              <a:latin typeface="Tahoma" pitchFamily="34" charset="0"/>
              <a:ea typeface="Tahoma" pitchFamily="34" charset="0"/>
              <a:cs typeface="Tahoma" pitchFamily="34" charset="0"/>
            </a:endParaRPr>
          </a:p>
          <a:p>
            <a:pPr marL="571500" indent="-571500" algn="just" rtl="1">
              <a:lnSpc>
                <a:spcPct val="120000"/>
              </a:lnSpc>
            </a:pPr>
            <a:r>
              <a:rPr lang="ar-SA" sz="3900" dirty="0" smtClean="0">
                <a:solidFill>
                  <a:schemeClr val="tx1"/>
                </a:solidFill>
                <a:latin typeface="Tahoma" pitchFamily="34" charset="0"/>
                <a:ea typeface="Tahoma" pitchFamily="34" charset="0"/>
                <a:cs typeface="Tahoma" pitchFamily="34" charset="0"/>
              </a:rPr>
              <a:t>يعرف فاخر عاقل</a:t>
            </a:r>
            <a:r>
              <a:rPr lang="ar-SA" sz="3900" dirty="0" smtClean="0">
                <a:solidFill>
                  <a:srgbClr val="FF0000"/>
                </a:solidFill>
                <a:latin typeface="Tahoma" pitchFamily="34" charset="0"/>
                <a:ea typeface="Tahoma" pitchFamily="34" charset="0"/>
                <a:cs typeface="Tahoma" pitchFamily="34" charset="0"/>
              </a:rPr>
              <a:t> المفهوم</a:t>
            </a:r>
            <a:r>
              <a:rPr lang="ar-SA" sz="3900" dirty="0" smtClean="0">
                <a:solidFill>
                  <a:schemeClr val="tx1"/>
                </a:solidFill>
                <a:latin typeface="Tahoma" pitchFamily="34" charset="0"/>
                <a:ea typeface="Tahoma" pitchFamily="34" charset="0"/>
                <a:cs typeface="Tahoma" pitchFamily="34" charset="0"/>
              </a:rPr>
              <a:t> بأنه عملية تمثل وجود الشبه بين أشياء أو أوضاع أو حوادث مختلفة, ويتكون المفهوم عندما يستخلص الإنسان وجه الشبه بين الموضوعات </a:t>
            </a:r>
            <a:r>
              <a:rPr lang="ar-SA" sz="3900" dirty="0" smtClean="0">
                <a:solidFill>
                  <a:srgbClr val="FF0000"/>
                </a:solidFill>
                <a:latin typeface="Tahoma" pitchFamily="34" charset="0"/>
                <a:ea typeface="Tahoma" pitchFamily="34" charset="0"/>
                <a:cs typeface="Tahoma" pitchFamily="34" charset="0"/>
              </a:rPr>
              <a:t>وهو فكرة </a:t>
            </a:r>
            <a:r>
              <a:rPr lang="ar-SA" sz="3900" dirty="0" smtClean="0">
                <a:solidFill>
                  <a:schemeClr val="tx1"/>
                </a:solidFill>
                <a:latin typeface="Tahoma" pitchFamily="34" charset="0"/>
                <a:ea typeface="Tahoma" pitchFamily="34" charset="0"/>
                <a:cs typeface="Tahoma" pitchFamily="34" charset="0"/>
              </a:rPr>
              <a:t>تخرج من عالم الفكر أو العقل ,إلى عالم التعبير عن طريق وضعها في قالب لغوي مثل شجر </a:t>
            </a:r>
            <a:r>
              <a:rPr lang="ar-SA" sz="3900" dirty="0" err="1" smtClean="0">
                <a:solidFill>
                  <a:schemeClr val="tx1"/>
                </a:solidFill>
                <a:latin typeface="Tahoma" pitchFamily="34" charset="0"/>
                <a:ea typeface="Tahoma" pitchFamily="34" charset="0"/>
                <a:cs typeface="Tahoma" pitchFamily="34" charset="0"/>
              </a:rPr>
              <a:t>أوحيوان</a:t>
            </a:r>
            <a:r>
              <a:rPr lang="ar-SA" sz="3900" dirty="0" smtClean="0">
                <a:solidFill>
                  <a:schemeClr val="tx1"/>
                </a:solidFill>
                <a:latin typeface="Tahoma" pitchFamily="34" charset="0"/>
                <a:ea typeface="Tahoma" pitchFamily="34" charset="0"/>
                <a:cs typeface="Tahoma" pitchFamily="34" charset="0"/>
              </a:rPr>
              <a:t>...</a:t>
            </a:r>
            <a:endParaRPr lang="ar-SA" sz="2400" dirty="0">
              <a:solidFill>
                <a:srgbClr val="FF0000"/>
              </a:solidFill>
            </a:endParaRPr>
          </a:p>
        </p:txBody>
      </p:sp>
    </p:spTree>
    <p:extLst>
      <p:ext uri="{BB962C8B-B14F-4D97-AF65-F5344CB8AC3E}">
        <p14:creationId xmlns:p14="http://schemas.microsoft.com/office/powerpoint/2010/main" val="1330835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SA" dirty="0" smtClean="0">
                <a:solidFill>
                  <a:schemeClr val="accent2">
                    <a:lumMod val="75000"/>
                  </a:schemeClr>
                </a:solidFill>
              </a:rPr>
              <a:t>لغز للتفكير ؟؟؟؟؟؟</a:t>
            </a:r>
            <a:endParaRPr lang="ar-SA"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marL="64008" indent="0" algn="r" rtl="1">
              <a:buNone/>
            </a:pPr>
            <a:r>
              <a:rPr lang="ar-SA" sz="3600" dirty="0" smtClean="0"/>
              <a:t>كائن حي</a:t>
            </a:r>
          </a:p>
          <a:p>
            <a:pPr marL="64008" indent="0" algn="r" rtl="1">
              <a:buNone/>
            </a:pPr>
            <a:r>
              <a:rPr lang="ar-SA" sz="3600" dirty="0" smtClean="0"/>
              <a:t>يتنفس</a:t>
            </a:r>
          </a:p>
          <a:p>
            <a:pPr marL="64008" indent="0" algn="r" rtl="1">
              <a:buNone/>
            </a:pPr>
            <a:r>
              <a:rPr lang="ar-SA" sz="3600" dirty="0" smtClean="0"/>
              <a:t>يأكل ويشرب</a:t>
            </a:r>
          </a:p>
          <a:p>
            <a:pPr marL="64008" indent="0" algn="r" rtl="1">
              <a:buNone/>
            </a:pPr>
            <a:r>
              <a:rPr lang="ar-SA" sz="3600" dirty="0" smtClean="0"/>
              <a:t>يتكاثر</a:t>
            </a:r>
          </a:p>
          <a:p>
            <a:pPr marL="64008" indent="0" algn="r" rtl="1">
              <a:buNone/>
            </a:pPr>
            <a:r>
              <a:rPr lang="ar-SA" sz="3600" dirty="0" smtClean="0"/>
              <a:t>يموت</a:t>
            </a:r>
          </a:p>
          <a:p>
            <a:pPr marL="64008" indent="0" algn="r" rtl="1">
              <a:buNone/>
            </a:pPr>
            <a:r>
              <a:rPr lang="ar-SA" sz="3600" dirty="0" smtClean="0"/>
              <a:t>يمشي على اربع</a:t>
            </a:r>
            <a:endParaRPr lang="ar-SA" sz="3600" dirty="0"/>
          </a:p>
        </p:txBody>
      </p:sp>
    </p:spTree>
    <p:extLst>
      <p:ext uri="{BB962C8B-B14F-4D97-AF65-F5344CB8AC3E}">
        <p14:creationId xmlns:p14="http://schemas.microsoft.com/office/powerpoint/2010/main" val="3969782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dirty="0" smtClean="0">
                <a:solidFill>
                  <a:schemeClr val="accent2">
                    <a:lumMod val="75000"/>
                  </a:schemeClr>
                </a:solidFill>
              </a:rPr>
              <a:t>لا يمكن للفرد أن يكون المفاهيم المجردة الا اذا استطاع أن :</a:t>
            </a:r>
            <a:endParaRPr lang="ar-SA"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algn="r" rtl="1">
              <a:lnSpc>
                <a:spcPct val="150000"/>
              </a:lnSpc>
              <a:buFont typeface="Wingdings" pitchFamily="2" charset="2"/>
              <a:buChar char="q"/>
            </a:pPr>
            <a:r>
              <a:rPr lang="ar-SA" sz="4000" dirty="0" smtClean="0"/>
              <a:t>يدرك العناصر المتماثلة بين الاشياء</a:t>
            </a:r>
          </a:p>
          <a:p>
            <a:pPr algn="r" rtl="1">
              <a:lnSpc>
                <a:spcPct val="150000"/>
              </a:lnSpc>
              <a:buFont typeface="Wingdings" pitchFamily="2" charset="2"/>
              <a:buChar char="q"/>
            </a:pPr>
            <a:r>
              <a:rPr lang="ar-SA" sz="4000" dirty="0" smtClean="0"/>
              <a:t>يدرك التماثل بين الاوضاع لهذه العناصر</a:t>
            </a:r>
          </a:p>
          <a:p>
            <a:pPr algn="r" rtl="1">
              <a:lnSpc>
                <a:spcPct val="150000"/>
              </a:lnSpc>
              <a:buFont typeface="Wingdings" pitchFamily="2" charset="2"/>
              <a:buChar char="q"/>
            </a:pPr>
            <a:r>
              <a:rPr lang="ar-SA" sz="4000" dirty="0"/>
              <a:t>يدرك التماثل </a:t>
            </a:r>
            <a:r>
              <a:rPr lang="ar-SA" sz="4000" dirty="0" smtClean="0"/>
              <a:t>بين الاحداث التي تجتمع فيها هذه العناصر وعملياتها .</a:t>
            </a:r>
            <a:endParaRPr lang="ar-SA" sz="4000" dirty="0"/>
          </a:p>
        </p:txBody>
      </p:sp>
    </p:spTree>
    <p:extLst>
      <p:ext uri="{BB962C8B-B14F-4D97-AF65-F5344CB8AC3E}">
        <p14:creationId xmlns:p14="http://schemas.microsoft.com/office/powerpoint/2010/main" val="3099420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537210" lvl="1" algn="ctr" rtl="1">
              <a:spcBef>
                <a:spcPct val="20000"/>
              </a:spcBef>
              <a:buClr>
                <a:schemeClr val="accent1"/>
              </a:buClr>
              <a:buSzPct val="95000"/>
            </a:pPr>
            <a:r>
              <a:rPr lang="ar-SA" sz="3600" kern="1200" dirty="0">
                <a:ln>
                  <a:solidFill>
                    <a:schemeClr val="bg2"/>
                  </a:solidFill>
                </a:ln>
                <a:solidFill>
                  <a:schemeClr val="accent2">
                    <a:lumMod val="75000"/>
                  </a:schemeClr>
                </a:solidFill>
                <a:latin typeface="Tahoma" pitchFamily="34" charset="0"/>
                <a:ea typeface="Tahoma" pitchFamily="34" charset="0"/>
                <a:cs typeface="Tahoma" pitchFamily="34" charset="0"/>
              </a:rPr>
              <a:t>وظائف المفاهيم في عملية التعلم </a:t>
            </a:r>
            <a:endParaRPr lang="ar-SA" sz="3600" kern="1200" dirty="0">
              <a:ln>
                <a:solidFill>
                  <a:schemeClr val="bg2"/>
                </a:solidFill>
              </a:ln>
              <a:solidFill>
                <a:schemeClr val="accent3">
                  <a:lumMod val="40000"/>
                  <a:lumOff val="60000"/>
                </a:schemeClr>
              </a:solidFill>
              <a:latin typeface="Tahoma" pitchFamily="34" charset="0"/>
              <a:ea typeface="Tahoma" pitchFamily="34" charset="0"/>
              <a:cs typeface="Tahoma" pitchFamily="34" charset="0"/>
            </a:endParaRPr>
          </a:p>
        </p:txBody>
      </p:sp>
      <p:sp>
        <p:nvSpPr>
          <p:cNvPr id="3" name="عنصر نائب للمحتوى 2"/>
          <p:cNvSpPr>
            <a:spLocks noGrp="1"/>
          </p:cNvSpPr>
          <p:nvPr>
            <p:ph idx="1"/>
          </p:nvPr>
        </p:nvSpPr>
        <p:spPr/>
        <p:txBody>
          <a:bodyPr>
            <a:normAutofit/>
          </a:bodyPr>
          <a:lstStyle/>
          <a:p>
            <a:pPr lvl="1" algn="r" rtl="1"/>
            <a:endParaRPr lang="ar-SA" dirty="0" smtClean="0">
              <a:ln>
                <a:solidFill>
                  <a:schemeClr val="bg2"/>
                </a:solidFill>
              </a:ln>
              <a:latin typeface="Segoe Print" pitchFamily="2" charset="0"/>
              <a:cs typeface="Simple Bold Jut Out" pitchFamily="2" charset="-78"/>
            </a:endParaRPr>
          </a:p>
          <a:p>
            <a:pPr lvl="1" algn="r" rtl="1">
              <a:lnSpc>
                <a:spcPct val="150000"/>
              </a:lnSpc>
              <a:buFont typeface="Wingdings" pitchFamily="2" charset="2"/>
              <a:buChar char="q"/>
            </a:pPr>
            <a:r>
              <a:rPr lang="ar-SA" dirty="0" smtClean="0">
                <a:ln>
                  <a:solidFill>
                    <a:schemeClr val="bg2"/>
                  </a:solidFill>
                </a:ln>
                <a:latin typeface="Tahoma" pitchFamily="34" charset="0"/>
                <a:ea typeface="Tahoma" pitchFamily="34" charset="0"/>
                <a:cs typeface="Tahoma" pitchFamily="34" charset="0"/>
              </a:rPr>
              <a:t>تبسيط العالم الواقعي من أجل تواصل ,وتفاهم يتسم بالكفاية.</a:t>
            </a:r>
          </a:p>
          <a:p>
            <a:pPr lvl="1" algn="r" rtl="1">
              <a:lnSpc>
                <a:spcPct val="150000"/>
              </a:lnSpc>
              <a:buFont typeface="Wingdings" pitchFamily="2" charset="2"/>
              <a:buChar char="q"/>
            </a:pPr>
            <a:r>
              <a:rPr lang="ar-SA" dirty="0" smtClean="0">
                <a:ln>
                  <a:solidFill>
                    <a:schemeClr val="bg2"/>
                  </a:solidFill>
                </a:ln>
                <a:latin typeface="Tahoma" pitchFamily="34" charset="0"/>
                <a:ea typeface="Tahoma" pitchFamily="34" charset="0"/>
                <a:cs typeface="Tahoma" pitchFamily="34" charset="0"/>
              </a:rPr>
              <a:t>المفاهيم تمثل تركيبا منتظما لما نتعلم بجملته.</a:t>
            </a:r>
          </a:p>
          <a:p>
            <a:pPr lvl="1" algn="r" rtl="1">
              <a:lnSpc>
                <a:spcPct val="150000"/>
              </a:lnSpc>
              <a:buFont typeface="Wingdings" pitchFamily="2" charset="2"/>
              <a:buChar char="q"/>
            </a:pPr>
            <a:r>
              <a:rPr lang="ar-SA" dirty="0" smtClean="0">
                <a:ln>
                  <a:solidFill>
                    <a:schemeClr val="bg2"/>
                  </a:solidFill>
                </a:ln>
                <a:latin typeface="Tahoma" pitchFamily="34" charset="0"/>
                <a:ea typeface="Tahoma" pitchFamily="34" charset="0"/>
                <a:cs typeface="Tahoma" pitchFamily="34" charset="0"/>
              </a:rPr>
              <a:t>تساعدنا المفاهيم العقلية على تنظيم خبراتنا بصورة يسهل استدعاؤها والتعامل معها.</a:t>
            </a:r>
          </a:p>
          <a:p>
            <a:pPr>
              <a:buNone/>
            </a:pPr>
            <a:endParaRPr lang="ar-SA"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217290"/>
          </a:xfrm>
        </p:spPr>
        <p:txBody>
          <a:bodyPr>
            <a:normAutofit/>
          </a:bodyPr>
          <a:lstStyle/>
          <a:p>
            <a:pPr algn="ctr"/>
            <a:r>
              <a:rPr lang="ar-SA" sz="3600" dirty="0" smtClean="0">
                <a:ln>
                  <a:solidFill>
                    <a:schemeClr val="bg2"/>
                  </a:solidFill>
                </a:ln>
                <a:solidFill>
                  <a:schemeClr val="accent2">
                    <a:lumMod val="75000"/>
                  </a:schemeClr>
                </a:solidFill>
                <a:latin typeface="Tahoma" pitchFamily="34" charset="0"/>
                <a:ea typeface="Tahoma" pitchFamily="34" charset="0"/>
                <a:cs typeface="Tahoma" pitchFamily="34" charset="0"/>
              </a:rPr>
              <a:t>أنواع المفاهيم</a:t>
            </a:r>
            <a:endParaRPr lang="ar-SA" sz="3600" dirty="0">
              <a:ln>
                <a:solidFill>
                  <a:schemeClr val="bg2"/>
                </a:solidFill>
              </a:ln>
              <a:solidFill>
                <a:schemeClr val="accent2">
                  <a:lumMod val="75000"/>
                </a:schemeClr>
              </a:solidFill>
              <a:latin typeface="Tahoma" pitchFamily="34" charset="0"/>
              <a:ea typeface="Tahoma" pitchFamily="34" charset="0"/>
              <a:cs typeface="Tahoma" pitchFamily="34" charset="0"/>
            </a:endParaRPr>
          </a:p>
        </p:txBody>
      </p:sp>
      <p:sp>
        <p:nvSpPr>
          <p:cNvPr id="3" name="عنصر نائب للمحتوى 2"/>
          <p:cNvSpPr>
            <a:spLocks noGrp="1"/>
          </p:cNvSpPr>
          <p:nvPr>
            <p:ph idx="1"/>
          </p:nvPr>
        </p:nvSpPr>
        <p:spPr/>
        <p:txBody>
          <a:bodyPr>
            <a:noAutofit/>
          </a:bodyPr>
          <a:lstStyle/>
          <a:p>
            <a:pPr algn="just" rtl="1">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مفاهيم </a:t>
            </a:r>
            <a:r>
              <a:rPr lang="ar-SA" sz="3600" dirty="0">
                <a:ln>
                  <a:solidFill>
                    <a:schemeClr val="bg2"/>
                  </a:solidFill>
                </a:ln>
                <a:solidFill>
                  <a:srgbClr val="FF0000"/>
                </a:solidFill>
                <a:latin typeface="Segoe Print" pitchFamily="2" charset="0"/>
                <a:cs typeface="Simple Bold Jut Out" pitchFamily="2" charset="-78"/>
              </a:rPr>
              <a:t>إدراكية</a:t>
            </a:r>
            <a:r>
              <a:rPr lang="ar-SA" sz="3600" dirty="0" smtClean="0">
                <a:ln>
                  <a:solidFill>
                    <a:schemeClr val="bg2"/>
                  </a:solidFill>
                </a:ln>
                <a:latin typeface="Tahoma" pitchFamily="34" charset="0"/>
                <a:ea typeface="Tahoma" pitchFamily="34" charset="0"/>
                <a:cs typeface="Tahoma" pitchFamily="34" charset="0"/>
              </a:rPr>
              <a:t>:هي تلك المفاهيم التي نلاحظها </a:t>
            </a:r>
            <a:r>
              <a:rPr lang="ar-SA" sz="3600" b="1" dirty="0" smtClean="0">
                <a:ln>
                  <a:solidFill>
                    <a:schemeClr val="bg2"/>
                  </a:solidFill>
                </a:ln>
                <a:latin typeface="Tahoma" pitchFamily="34" charset="0"/>
                <a:ea typeface="Tahoma" pitchFamily="34" charset="0"/>
                <a:cs typeface="Tahoma" pitchFamily="34" charset="0"/>
              </a:rPr>
              <a:t>بمدركاتنا ومن خلا </a:t>
            </a:r>
            <a:r>
              <a:rPr lang="ar-SA" sz="3600" b="1" dirty="0" err="1" smtClean="0">
                <a:ln>
                  <a:solidFill>
                    <a:schemeClr val="bg2"/>
                  </a:solidFill>
                </a:ln>
                <a:latin typeface="Tahoma" pitchFamily="34" charset="0"/>
                <a:ea typeface="Tahoma" pitchFamily="34" charset="0"/>
                <a:cs typeface="Tahoma" pitchFamily="34" charset="0"/>
              </a:rPr>
              <a:t>ماتخبرنا</a:t>
            </a:r>
            <a:r>
              <a:rPr lang="ar-SA" sz="3600" b="1" dirty="0" smtClean="0">
                <a:ln>
                  <a:solidFill>
                    <a:schemeClr val="bg2"/>
                  </a:solidFill>
                </a:ln>
                <a:latin typeface="Tahoma" pitchFamily="34" charset="0"/>
                <a:ea typeface="Tahoma" pitchFamily="34" charset="0"/>
                <a:cs typeface="Tahoma" pitchFamily="34" charset="0"/>
              </a:rPr>
              <a:t> </a:t>
            </a:r>
            <a:r>
              <a:rPr lang="ar-SA" sz="3600" b="1" dirty="0" err="1" smtClean="0">
                <a:ln>
                  <a:solidFill>
                    <a:schemeClr val="bg2"/>
                  </a:solidFill>
                </a:ln>
                <a:latin typeface="Tahoma" pitchFamily="34" charset="0"/>
                <a:ea typeface="Tahoma" pitchFamily="34" charset="0"/>
                <a:cs typeface="Tahoma" pitchFamily="34" charset="0"/>
              </a:rPr>
              <a:t>به</a:t>
            </a:r>
            <a:r>
              <a:rPr lang="ar-SA" sz="3600" b="1" dirty="0" smtClean="0">
                <a:ln>
                  <a:solidFill>
                    <a:schemeClr val="bg2"/>
                  </a:solidFill>
                </a:ln>
                <a:latin typeface="Tahoma" pitchFamily="34" charset="0"/>
                <a:ea typeface="Tahoma" pitchFamily="34" charset="0"/>
                <a:cs typeface="Tahoma" pitchFamily="34" charset="0"/>
              </a:rPr>
              <a:t> حواسنا </a:t>
            </a:r>
            <a:r>
              <a:rPr lang="ar-SA" sz="3600" dirty="0" smtClean="0">
                <a:ln>
                  <a:solidFill>
                    <a:schemeClr val="bg2"/>
                  </a:solidFill>
                </a:ln>
                <a:latin typeface="Tahoma" pitchFamily="34" charset="0"/>
                <a:ea typeface="Tahoma" pitchFamily="34" charset="0"/>
                <a:cs typeface="Tahoma" pitchFamily="34" charset="0"/>
              </a:rPr>
              <a:t>وهذه تشمل الأشياء المادية كالقط ,الزهرة....</a:t>
            </a:r>
          </a:p>
          <a:p>
            <a:pPr algn="just" rtl="1">
              <a:buNone/>
            </a:pPr>
            <a:r>
              <a:rPr lang="ar-SA" sz="3600" dirty="0" smtClean="0">
                <a:ln>
                  <a:solidFill>
                    <a:schemeClr val="bg2"/>
                  </a:solidFill>
                </a:ln>
                <a:latin typeface="Tahoma" pitchFamily="34" charset="0"/>
                <a:ea typeface="Tahoma" pitchFamily="34" charset="0"/>
                <a:cs typeface="Tahoma" pitchFamily="34" charset="0"/>
              </a:rPr>
              <a:t>ويبدأ الأطفال الصغار في اكتساب هذا النوع من المفاهيم </a:t>
            </a:r>
            <a:r>
              <a:rPr lang="ar-SA" sz="3600" u="sng" dirty="0" smtClean="0">
                <a:ln>
                  <a:solidFill>
                    <a:schemeClr val="bg2"/>
                  </a:solidFill>
                </a:ln>
                <a:latin typeface="Tahoma" pitchFamily="34" charset="0"/>
                <a:ea typeface="Tahoma" pitchFamily="34" charset="0"/>
                <a:cs typeface="Tahoma" pitchFamily="34" charset="0"/>
              </a:rPr>
              <a:t>قبل أن </a:t>
            </a:r>
            <a:r>
              <a:rPr lang="ar-SA" sz="3600" u="sng" dirty="0" err="1" smtClean="0">
                <a:ln>
                  <a:solidFill>
                    <a:schemeClr val="bg2"/>
                  </a:solidFill>
                </a:ln>
                <a:latin typeface="Tahoma" pitchFamily="34" charset="0"/>
                <a:ea typeface="Tahoma" pitchFamily="34" charset="0"/>
                <a:cs typeface="Tahoma" pitchFamily="34" charset="0"/>
              </a:rPr>
              <a:t>يبدأوا</a:t>
            </a:r>
            <a:r>
              <a:rPr lang="ar-SA" sz="3600" u="sng" dirty="0" smtClean="0">
                <a:ln>
                  <a:solidFill>
                    <a:schemeClr val="bg2"/>
                  </a:solidFill>
                </a:ln>
                <a:latin typeface="Tahoma" pitchFamily="34" charset="0"/>
                <a:ea typeface="Tahoma" pitchFamily="34" charset="0"/>
                <a:cs typeface="Tahoma" pitchFamily="34" charset="0"/>
              </a:rPr>
              <a:t> اكتساب اللغة </a:t>
            </a:r>
            <a:r>
              <a:rPr lang="ar-SA" sz="3600" dirty="0" smtClean="0">
                <a:ln>
                  <a:solidFill>
                    <a:schemeClr val="bg2"/>
                  </a:solidFill>
                </a:ln>
                <a:latin typeface="Tahoma" pitchFamily="34" charset="0"/>
                <a:ea typeface="Tahoma" pitchFamily="34" charset="0"/>
                <a:cs typeface="Tahoma" pitchFamily="34" charset="0"/>
              </a:rPr>
              <a:t>وذلك من خلال اكتشافهم التقليدي للبيئة من حولهم.</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217290"/>
          </a:xfrm>
        </p:spPr>
        <p:txBody>
          <a:bodyPr>
            <a:normAutofit/>
          </a:bodyPr>
          <a:lstStyle/>
          <a:p>
            <a:pPr algn="ctr"/>
            <a:r>
              <a:rPr lang="ar-SA" sz="3600" dirty="0" smtClean="0">
                <a:ln>
                  <a:solidFill>
                    <a:schemeClr val="bg2"/>
                  </a:solidFill>
                </a:ln>
                <a:solidFill>
                  <a:schemeClr val="accent2">
                    <a:lumMod val="75000"/>
                  </a:schemeClr>
                </a:solidFill>
                <a:latin typeface="Tahoma" pitchFamily="34" charset="0"/>
                <a:ea typeface="Tahoma" pitchFamily="34" charset="0"/>
                <a:cs typeface="Tahoma" pitchFamily="34" charset="0"/>
              </a:rPr>
              <a:t>أنواع المفاهيم</a:t>
            </a:r>
            <a:endParaRPr lang="ar-SA" sz="3600" dirty="0">
              <a:ln>
                <a:solidFill>
                  <a:schemeClr val="bg2"/>
                </a:solidFill>
              </a:ln>
              <a:solidFill>
                <a:schemeClr val="accent2">
                  <a:lumMod val="75000"/>
                </a:schemeClr>
              </a:solidFill>
              <a:latin typeface="Tahoma" pitchFamily="34" charset="0"/>
              <a:ea typeface="Tahoma" pitchFamily="34" charset="0"/>
              <a:cs typeface="Tahoma" pitchFamily="34" charset="0"/>
            </a:endParaRPr>
          </a:p>
        </p:txBody>
      </p:sp>
      <p:sp>
        <p:nvSpPr>
          <p:cNvPr id="3" name="عنصر نائب للمحتوى 2"/>
          <p:cNvSpPr>
            <a:spLocks noGrp="1"/>
          </p:cNvSpPr>
          <p:nvPr>
            <p:ph idx="1"/>
          </p:nvPr>
        </p:nvSpPr>
        <p:spPr/>
        <p:txBody>
          <a:bodyPr>
            <a:noAutofit/>
          </a:bodyPr>
          <a:lstStyle/>
          <a:p>
            <a:pPr algn="just" rtl="1">
              <a:lnSpc>
                <a:spcPct val="150000"/>
              </a:lnSpc>
              <a:buFont typeface="Wingdings" pitchFamily="2" charset="2"/>
              <a:buChar char="q"/>
            </a:pPr>
            <a:r>
              <a:rPr lang="ar-SA" sz="3600" dirty="0" smtClean="0">
                <a:ln>
                  <a:solidFill>
                    <a:schemeClr val="bg2"/>
                  </a:solidFill>
                </a:ln>
                <a:solidFill>
                  <a:srgbClr val="FF0000"/>
                </a:solidFill>
                <a:latin typeface="Segoe Print" pitchFamily="2" charset="0"/>
                <a:cs typeface="Simple Bold Jut Out" pitchFamily="2" charset="-78"/>
              </a:rPr>
              <a:t>المفاهيم العلمية</a:t>
            </a:r>
            <a:r>
              <a:rPr lang="ar-SA" sz="3600" dirty="0" smtClean="0">
                <a:ln>
                  <a:solidFill>
                    <a:schemeClr val="bg2"/>
                  </a:solidFill>
                </a:ln>
                <a:latin typeface="Tahoma" pitchFamily="34" charset="0"/>
                <a:ea typeface="Tahoma" pitchFamily="34" charset="0"/>
                <a:cs typeface="Tahoma" pitchFamily="34" charset="0"/>
              </a:rPr>
              <a:t>:يقصد بها المفاهيم التي نفهمها أفضل من </a:t>
            </a:r>
            <a:r>
              <a:rPr lang="ar-SA" sz="3600" dirty="0" smtClean="0">
                <a:ln>
                  <a:solidFill>
                    <a:schemeClr val="bg2"/>
                  </a:solidFill>
                </a:ln>
                <a:latin typeface="Tahoma" pitchFamily="34" charset="0"/>
                <a:ea typeface="Tahoma" pitchFamily="34" charset="0"/>
                <a:cs typeface="Tahoma" pitchFamily="34" charset="0"/>
              </a:rPr>
              <a:t>خلال </a:t>
            </a:r>
            <a:r>
              <a:rPr lang="ar-SA" sz="3600" b="1" dirty="0" smtClean="0">
                <a:ln>
                  <a:solidFill>
                    <a:schemeClr val="bg2"/>
                  </a:solidFill>
                </a:ln>
                <a:latin typeface="Tahoma" pitchFamily="34" charset="0"/>
                <a:ea typeface="Tahoma" pitchFamily="34" charset="0"/>
                <a:cs typeface="Tahoma" pitchFamily="34" charset="0"/>
              </a:rPr>
              <a:t>الموقف التعليمي </a:t>
            </a:r>
            <a:r>
              <a:rPr lang="ar-SA" sz="3600" dirty="0" smtClean="0">
                <a:ln>
                  <a:solidFill>
                    <a:schemeClr val="bg2"/>
                  </a:solidFill>
                </a:ln>
                <a:latin typeface="Tahoma" pitchFamily="34" charset="0"/>
                <a:ea typeface="Tahoma" pitchFamily="34" charset="0"/>
                <a:cs typeface="Tahoma" pitchFamily="34" charset="0"/>
              </a:rPr>
              <a:t>ويكتسبها غالبا الطفل عن طريق مرشد أو معلم مثل مفهوم خشن وناعم....</a:t>
            </a:r>
          </a:p>
          <a:p>
            <a:pPr algn="r" rtl="1">
              <a:buFont typeface="Wingdings" pitchFamily="2" charset="2"/>
              <a:buChar char="q"/>
            </a:pPr>
            <a:endParaRPr lang="ar-SA" sz="3600" dirty="0" smtClean="0">
              <a:ln>
                <a:solidFill>
                  <a:schemeClr val="bg2"/>
                </a:solidFill>
              </a:ln>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41225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TotalTime>
  <Words>1485</Words>
  <Application>Microsoft Office PowerPoint</Application>
  <PresentationFormat>عرض على الشاشة (3:4)‏</PresentationFormat>
  <Paragraphs>106</Paragraphs>
  <Slides>35</Slides>
  <Notes>5</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تدفق</vt:lpstr>
      <vt:lpstr>دراسة المفاهيم</vt:lpstr>
      <vt:lpstr>تكمن أهمية دراسة المفاهيم العلمية في أنها تمثل الأدوات العقلية التي نطورها لكي تساعدنا على مواجهة عالمنا المعقد .  </vt:lpstr>
      <vt:lpstr>عرض تقديمي في PowerPoint</vt:lpstr>
      <vt:lpstr>عرض تقديمي في PowerPoint</vt:lpstr>
      <vt:lpstr>لغز للتفكير ؟؟؟؟؟؟</vt:lpstr>
      <vt:lpstr>لا يمكن للفرد أن يكون المفاهيم المجردة الا اذا استطاع أن :</vt:lpstr>
      <vt:lpstr>وظائف المفاهيم في عملية التعلم </vt:lpstr>
      <vt:lpstr>أنواع المفاهيم</vt:lpstr>
      <vt:lpstr>أنواع المفاهيم</vt:lpstr>
      <vt:lpstr>أنواع المفاهيم</vt:lpstr>
      <vt:lpstr>توضيحات لبعض المفاهيم </vt:lpstr>
      <vt:lpstr>العوامل المؤثرة في نمو المفاهيم</vt:lpstr>
      <vt:lpstr>العوامل المؤثرة في نمو المفاهيم</vt:lpstr>
      <vt:lpstr>العوامل المؤثرة في نمو المفاهيم</vt:lpstr>
      <vt:lpstr>عرض تقديمي في PowerPoint</vt:lpstr>
      <vt:lpstr>عرض تقديمي في PowerPoint</vt:lpstr>
      <vt:lpstr>مستويات المفاهيم</vt:lpstr>
      <vt:lpstr>مستويات المفاهيم</vt:lpstr>
      <vt:lpstr>مستويات المفاهيم</vt:lpstr>
      <vt:lpstr>مستويات نمو المفاهيم</vt:lpstr>
      <vt:lpstr>تابع مستويات نمو المفاهيم </vt:lpstr>
      <vt:lpstr>تابع مستويات نمو المفاهيم </vt:lpstr>
      <vt:lpstr>العوامل المؤثرة في تعلم المفاهيم</vt:lpstr>
      <vt:lpstr>العوامل المؤثرة في تعلم المفاهيم</vt:lpstr>
      <vt:lpstr>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تابع العوامل المؤثرة في تعلم المفاهيم</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تكمن أهمية دراسة المفاهيم العلمية أنها تمثل الأدوات العقلية التي نطورها لكي تساعدنا على مواجهة عالمنا المعقد .</dc:title>
  <dc:creator>خلود</dc:creator>
  <cp:lastModifiedBy>SONY</cp:lastModifiedBy>
  <cp:revision>49</cp:revision>
  <dcterms:created xsi:type="dcterms:W3CDTF">2010-03-05T20:42:41Z</dcterms:created>
  <dcterms:modified xsi:type="dcterms:W3CDTF">2012-09-19T07:59:40Z</dcterms:modified>
</cp:coreProperties>
</file>