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5" d="100"/>
          <a:sy n="75" d="100"/>
        </p:scale>
        <p:origin x="-1824" y="-29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34C4BEC1-4D8D-4342-AD1C-4FB6C8F5BF31}" type="datetimeFigureOut">
              <a:rPr lang="ar-SA" smtClean="0"/>
              <a:t>24/03/34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F3869B9-7BEB-4944-AA40-FCA4D822452F}"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34C4BEC1-4D8D-4342-AD1C-4FB6C8F5BF31}" type="datetimeFigureOut">
              <a:rPr lang="ar-SA" smtClean="0"/>
              <a:t>24/03/34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F3869B9-7BEB-4944-AA40-FCA4D822452F}"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34C4BEC1-4D8D-4342-AD1C-4FB6C8F5BF31}" type="datetimeFigureOut">
              <a:rPr lang="ar-SA" smtClean="0"/>
              <a:t>24/03/34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F3869B9-7BEB-4944-AA40-FCA4D822452F}"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34C4BEC1-4D8D-4342-AD1C-4FB6C8F5BF31}" type="datetimeFigureOut">
              <a:rPr lang="ar-SA" smtClean="0"/>
              <a:t>24/03/34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F3869B9-7BEB-4944-AA40-FCA4D822452F}"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C4BEC1-4D8D-4342-AD1C-4FB6C8F5BF31}" type="datetimeFigureOut">
              <a:rPr lang="ar-SA" smtClean="0"/>
              <a:t>24/03/34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F3869B9-7BEB-4944-AA40-FCA4D822452F}"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34C4BEC1-4D8D-4342-AD1C-4FB6C8F5BF31}" type="datetimeFigureOut">
              <a:rPr lang="ar-SA" smtClean="0"/>
              <a:t>24/03/34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F3869B9-7BEB-4944-AA40-FCA4D822452F}"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34C4BEC1-4D8D-4342-AD1C-4FB6C8F5BF31}" type="datetimeFigureOut">
              <a:rPr lang="ar-SA" smtClean="0"/>
              <a:t>24/03/34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BF3869B9-7BEB-4944-AA40-FCA4D822452F}"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34C4BEC1-4D8D-4342-AD1C-4FB6C8F5BF31}" type="datetimeFigureOut">
              <a:rPr lang="ar-SA" smtClean="0"/>
              <a:t>24/03/34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BF3869B9-7BEB-4944-AA40-FCA4D822452F}"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4BEC1-4D8D-4342-AD1C-4FB6C8F5BF31}" type="datetimeFigureOut">
              <a:rPr lang="ar-SA" smtClean="0"/>
              <a:t>24/03/34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BF3869B9-7BEB-4944-AA40-FCA4D822452F}"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C4BEC1-4D8D-4342-AD1C-4FB6C8F5BF31}" type="datetimeFigureOut">
              <a:rPr lang="ar-SA" smtClean="0"/>
              <a:t>24/03/34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F3869B9-7BEB-4944-AA40-FCA4D822452F}"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C4BEC1-4D8D-4342-AD1C-4FB6C8F5BF31}" type="datetimeFigureOut">
              <a:rPr lang="ar-SA" smtClean="0"/>
              <a:t>24/03/34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F3869B9-7BEB-4944-AA40-FCA4D822452F}"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4C4BEC1-4D8D-4342-AD1C-4FB6C8F5BF31}" type="datetimeFigureOut">
              <a:rPr lang="ar-SA" smtClean="0"/>
              <a:t>24/03/34</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3869B9-7BEB-4944-AA40-FCA4D822452F}"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8" Type="http://schemas.openxmlformats.org/officeDocument/2006/relationships/hyperlink" Target="http://www.google.com.sa/imgres?imgurl=http://www.alriyadh.com/2007/07/03/img/037017.jpg&amp;imgrefurl=http://mz-mz.net/?cat=5&amp;usg=__ut0ur2yzTsZwoOLR61xdXCxRsmc=&amp;h=388&amp;w=439&amp;sz=27&amp;hl=ar&amp;start=48&amp;zoom=1&amp;um=1&amp;itbs=1&amp;tbnid=s6tLaltypjYEhM:&amp;tbnh=112&amp;tbnw=127&amp;prev=/images?q=%D8%B5%D9%88%D8%B1+%D8%A7%D9%84%D8%B5%D8%AD%D8%A9+%D9%88%D8%A7%D9%84%D8%AA%D8%BA%D8%B0%D9%8A%D8%A9&amp;start=36&amp;um=1&amp;hl=ar&amp;safe=active&amp;sa=N&amp;rlz=1T4RNTN_enSA363SA370&amp;ndsp=18&amp;tbs=isch:1" TargetMode="External"/><Relationship Id="rId3" Type="http://schemas.openxmlformats.org/officeDocument/2006/relationships/image" Target="../media/image9.jpeg"/><Relationship Id="rId7" Type="http://schemas.openxmlformats.org/officeDocument/2006/relationships/image" Target="../media/image11.jpeg"/><Relationship Id="rId2" Type="http://schemas.openxmlformats.org/officeDocument/2006/relationships/hyperlink" Target="http://www.google.com.sa/imgres?imgurl=http://www.lanutrition.fr/upload/fckeditor/Image/Infographie/pyramide%20mfm.jpg&amp;imgrefurl=http://www.ksakakini.net/Default.aspx?tabid=155&amp;usg=__wdVfqzHa-3vutF85lEHA6Fvwdgk=&amp;h=386&amp;w=400&amp;sz=66&amp;hl=ar&amp;start=2&amp;zoom=1&amp;um=1&amp;itbs=1&amp;tbnid=GUzmvt6Gz0_vOM:&amp;tbnh=120&amp;tbnw=124&amp;prev=/images?q=%D8%B5%D9%88%D8%B1+%D8%A7%D9%84%D8%B5%D8%AD%D8%A9+%D9%88%D8%A7%D9%84%D8%AA%D8%BA%D8%B0%D9%8A%D8%A9&amp;um=1&amp;hl=ar&amp;safe=active&amp;sa=N&amp;rlz=1T4RNTN_enSA363SA370&amp;tbs=isch:1" TargetMode="External"/><Relationship Id="rId1" Type="http://schemas.openxmlformats.org/officeDocument/2006/relationships/slideLayout" Target="../slideLayouts/slideLayout2.xml"/><Relationship Id="rId6" Type="http://schemas.openxmlformats.org/officeDocument/2006/relationships/hyperlink" Target="http://www.google.com.sa/imgres?imgurl=http://news.maktoob.com/image2977454_320_235/340X297.jpg&amp;imgrefurl=http://maktoobnews.maktoobblog.com/category/%D8%B9%D9%84%D9%88%D9%85-%D9%88%D8%AA%D9%83%D9%86%D9%88%D9%84%D9%88%D8%AC%D9%8A%D8%A7/page/2/&amp;usg=__0M8nG-hkYnkyDdaWc91wJWp6jck=&amp;h=297&amp;w=340&amp;sz=97&amp;hl=ar&amp;start=34&amp;zoom=1&amp;um=1&amp;itbs=1&amp;tbnid=Aex0rbT_ImPi3M:&amp;tbnh=104&amp;tbnw=119&amp;prev=/images?q=%D8%B5%D9%88%D8%B1+%D8%A7%D9%84%D8%B5%D8%AD%D8%A9+%D9%88%D8%A7%D9%84%D8%AA%D8%BA%D8%B0%D9%8A%D8%A9&amp;start=18&amp;um=1&amp;hl=ar&amp;safe=active&amp;sa=N&amp;rlz=1T4RNTN_enSA363SA370&amp;ndsp=18&amp;tbs=isch:1" TargetMode="External"/><Relationship Id="rId5" Type="http://schemas.openxmlformats.org/officeDocument/2006/relationships/image" Target="../media/image10.jpeg"/><Relationship Id="rId4" Type="http://schemas.openxmlformats.org/officeDocument/2006/relationships/hyperlink" Target="http://www.google.com.sa/imgres?imgurl=http://www.worldthinkingday.org/shared/uploads/wysiwyg/Image/WTD2009/Stories/Arab%20Region/brownies_UAE.jpg&amp;imgrefurl=http://www.worldthinkingday.org/ar/custom/stories2009&amp;usg=__VDNj7jYReH_0RDIky11qQfFhd2s=&amp;h=495&amp;w=725&amp;sz=73&amp;hl=ar&amp;start=11&amp;zoom=1&amp;um=1&amp;itbs=1&amp;tbnid=XdG6RMYwRWJlxM:&amp;tbnh=96&amp;tbnw=140&amp;prev=/images?q=%D8%B5%D9%88%D8%B1+%D8%A7%D9%84%D8%B5%D8%AD%D8%A9+%D9%88%D8%A7%D9%84%D8%AA%D8%BA%D8%B0%D9%8A%D8%A9&amp;um=1&amp;hl=ar&amp;safe=active&amp;sa=N&amp;rlz=1T4RNTN_enSA363SA370&amp;tbs=isch:1" TargetMode="External"/><Relationship Id="rId9"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57158" y="1285860"/>
            <a:ext cx="8443914" cy="5286412"/>
          </a:xfrm>
        </p:spPr>
        <p:txBody>
          <a:bodyPr>
            <a:normAutofit/>
          </a:bodyPr>
          <a:lstStyle/>
          <a:p>
            <a:pPr>
              <a:lnSpc>
                <a:spcPct val="200000"/>
              </a:lnSpc>
              <a:buNone/>
            </a:pPr>
            <a:r>
              <a:rPr lang="ar-SA" sz="2100" dirty="0" smtClean="0">
                <a:solidFill>
                  <a:schemeClr val="dk1"/>
                </a:solidFill>
                <a:latin typeface="Palace Script MT" pitchFamily="66" charset="0"/>
                <a:cs typeface="Simplified Arabic" pitchFamily="2" charset="-78"/>
              </a:rPr>
              <a:t> </a:t>
            </a:r>
            <a:r>
              <a:rPr lang="ar-SA" sz="2100" dirty="0" smtClean="0">
                <a:solidFill>
                  <a:schemeClr val="accent1"/>
                </a:solidFill>
                <a:latin typeface="Palace Script MT" pitchFamily="66" charset="0"/>
                <a:cs typeface="Simplified Arabic" pitchFamily="2" charset="-78"/>
              </a:rPr>
              <a:t>أ) العلوم الفيزيائية والكيميائية :</a:t>
            </a:r>
            <a:endParaRPr lang="en-US" sz="2100" dirty="0" smtClean="0">
              <a:solidFill>
                <a:schemeClr val="accent1"/>
              </a:solidFill>
              <a:latin typeface="Palace Script MT" pitchFamily="66" charset="0"/>
              <a:cs typeface="Simplified Arabic" pitchFamily="2" charset="-78"/>
            </a:endParaRPr>
          </a:p>
          <a:p>
            <a:pPr>
              <a:lnSpc>
                <a:spcPct val="200000"/>
              </a:lnSpc>
            </a:pPr>
            <a:r>
              <a:rPr lang="ar-SA" sz="2100" dirty="0" smtClean="0">
                <a:solidFill>
                  <a:schemeClr val="dk1"/>
                </a:solidFill>
                <a:latin typeface="Palace Script MT" pitchFamily="66" charset="0"/>
                <a:cs typeface="Simplified Arabic" pitchFamily="2" charset="-78"/>
              </a:rPr>
              <a:t>تدور العلوم الفيزيائية والكيميائية حول السمات الفيزيائية والكيميائية للمواد والأشياء فيتعلم الأطفال  </a:t>
            </a:r>
            <a:r>
              <a:rPr lang="ar-SA" sz="2100" b="1" u="sng" dirty="0" smtClean="0">
                <a:solidFill>
                  <a:schemeClr val="dk1"/>
                </a:solidFill>
                <a:latin typeface="Palace Script MT" pitchFamily="66" charset="0"/>
                <a:cs typeface="Simplified Arabic" pitchFamily="2" charset="-78"/>
              </a:rPr>
              <a:t>الوزن والشكل والحجم واللون ودرجة الحرارة</a:t>
            </a:r>
            <a:r>
              <a:rPr lang="ar-SA" sz="2100" dirty="0" smtClean="0">
                <a:solidFill>
                  <a:schemeClr val="dk1"/>
                </a:solidFill>
                <a:latin typeface="Palace Script MT" pitchFamily="66" charset="0"/>
                <a:cs typeface="Simplified Arabic" pitchFamily="2" charset="-78"/>
              </a:rPr>
              <a:t>. ويستكشفون الأشياء بالأشكال أو يلتقطون الأشياء بالمغناطيس فيتعلمون السمات الفيزيائية والكيميائية للأشياء ويتناول البحث  من هذه المفاهيم الوزن والمغناطيس والألوان والحرارة والامتصاص والضوء والذوبان والكهرباء.</a:t>
            </a:r>
            <a:endParaRPr lang="en-US" sz="2100" dirty="0" smtClean="0">
              <a:solidFill>
                <a:schemeClr val="dk1"/>
              </a:solidFill>
              <a:latin typeface="Palace Script MT" pitchFamily="66" charset="0"/>
              <a:cs typeface="Simplified Arabic" pitchFamily="2" charset="-78"/>
            </a:endParaRPr>
          </a:p>
          <a:p>
            <a:pPr>
              <a:lnSpc>
                <a:spcPct val="150000"/>
              </a:lnSpc>
              <a:buNone/>
            </a:pPr>
            <a:endParaRPr lang="ar-JO" dirty="0"/>
          </a:p>
        </p:txBody>
      </p:sp>
      <p:sp>
        <p:nvSpPr>
          <p:cNvPr id="8" name="Title 1"/>
          <p:cNvSpPr txBox="1">
            <a:spLocks/>
          </p:cNvSpPr>
          <p:nvPr/>
        </p:nvSpPr>
        <p:spPr>
          <a:xfrm>
            <a:off x="539552" y="260648"/>
            <a:ext cx="7960968" cy="857256"/>
          </a:xfrm>
          <a:prstGeom prst="rect">
            <a:avLst/>
          </a:prstGeom>
        </p:spPr>
        <p:style>
          <a:lnRef idx="0">
            <a:schemeClr val="accent5"/>
          </a:lnRef>
          <a:fillRef idx="3">
            <a:schemeClr val="accent5"/>
          </a:fillRef>
          <a:effectRef idx="3">
            <a:schemeClr val="accent5"/>
          </a:effectRef>
          <a:fontRef idx="minor">
            <a:schemeClr val="lt1"/>
          </a:fontRef>
        </p:style>
        <p:txBody>
          <a:bodyPr vert="horz" rtlCol="0" anchor="ctr">
            <a:normAutofit fontScale="97500"/>
            <a:scene3d>
              <a:camera prst="orthographicFront"/>
              <a:lightRig rig="soft" dir="t"/>
            </a:scene3d>
            <a:sp3d prstMaterial="softEdge">
              <a:bevelT w="25400" h="25400"/>
            </a:sp3d>
          </a:bodyPr>
          <a:lstStyle/>
          <a:p>
            <a:pPr algn="ctr"/>
            <a:r>
              <a:rPr lang="ar-SA" sz="4400" dirty="0" smtClean="0">
                <a:solidFill>
                  <a:schemeClr val="bg1"/>
                </a:solidFill>
                <a:latin typeface="Palace Script MT" pitchFamily="66" charset="0"/>
                <a:cs typeface="Andalus" pitchFamily="2" charset="-78"/>
              </a:rPr>
              <a:t>تصنيف المفاهيم العلمية</a:t>
            </a:r>
            <a:endParaRPr lang="en-US" sz="4400" dirty="0">
              <a:solidFill>
                <a:schemeClr val="bg1"/>
              </a:solidFill>
              <a:latin typeface="Palace Script MT" pitchFamily="66" charset="0"/>
              <a:cs typeface="Andalus" pitchFamily="2" charset="-78"/>
            </a:endParaRPr>
          </a:p>
        </p:txBody>
      </p:sp>
      <p:pic>
        <p:nvPicPr>
          <p:cNvPr id="10" name="Picture 9" descr="مقص اطفال.jpg"/>
          <p:cNvPicPr>
            <a:picLocks noChangeAspect="1"/>
          </p:cNvPicPr>
          <p:nvPr/>
        </p:nvPicPr>
        <p:blipFill>
          <a:blip r:embed="rId2" cstate="email"/>
          <a:stretch>
            <a:fillRect/>
          </a:stretch>
        </p:blipFill>
        <p:spPr>
          <a:xfrm>
            <a:off x="467544" y="4725144"/>
            <a:ext cx="1219200" cy="1016124"/>
          </a:xfrm>
          <a:prstGeom prst="rect">
            <a:avLst/>
          </a:prstGeom>
        </p:spPr>
      </p:pic>
      <p:pic>
        <p:nvPicPr>
          <p:cNvPr id="1026" name="Picture 2" descr="C:\Users\Dell\Desktop\ملف لبنى\تدريب\ورش تدريب 1\ملف صور\اكتشاف\ghta2Ta2er[1].jpg"/>
          <p:cNvPicPr>
            <a:picLocks noChangeAspect="1" noChangeArrowheads="1"/>
          </p:cNvPicPr>
          <p:nvPr/>
        </p:nvPicPr>
        <p:blipFill>
          <a:blip r:embed="rId3" cstate="print"/>
          <a:srcRect/>
          <a:stretch>
            <a:fillRect/>
          </a:stretch>
        </p:blipFill>
        <p:spPr bwMode="auto">
          <a:xfrm>
            <a:off x="1714500" y="5085184"/>
            <a:ext cx="1201316" cy="10081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heckerboard(across)">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checkerboard(across)">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57158" y="1285860"/>
            <a:ext cx="8443914" cy="5286412"/>
          </a:xfrm>
        </p:spPr>
        <p:txBody>
          <a:bodyPr>
            <a:normAutofit/>
          </a:bodyPr>
          <a:lstStyle/>
          <a:p>
            <a:pPr>
              <a:lnSpc>
                <a:spcPct val="150000"/>
              </a:lnSpc>
              <a:buNone/>
            </a:pPr>
            <a:r>
              <a:rPr lang="ar-SA" sz="2100" dirty="0" smtClean="0">
                <a:solidFill>
                  <a:schemeClr val="accent1"/>
                </a:solidFill>
                <a:latin typeface="Palace Script MT" pitchFamily="66" charset="0"/>
                <a:cs typeface="Simplified Arabic" pitchFamily="2" charset="-78"/>
              </a:rPr>
              <a:t>ب) علوم الحياة : </a:t>
            </a:r>
            <a:endParaRPr lang="en-US" sz="2100" dirty="0" smtClean="0">
              <a:solidFill>
                <a:schemeClr val="accent1"/>
              </a:solidFill>
              <a:latin typeface="Palace Script MT" pitchFamily="66" charset="0"/>
              <a:cs typeface="Simplified Arabic" pitchFamily="2" charset="-78"/>
            </a:endParaRPr>
          </a:p>
          <a:p>
            <a:pPr>
              <a:lnSpc>
                <a:spcPct val="150000"/>
              </a:lnSpc>
            </a:pPr>
            <a:r>
              <a:rPr lang="ar-SA" sz="2100" dirty="0" smtClean="0">
                <a:solidFill>
                  <a:schemeClr val="dk1"/>
                </a:solidFill>
                <a:latin typeface="Palace Script MT" pitchFamily="66" charset="0"/>
                <a:cs typeface="Simplified Arabic" pitchFamily="2" charset="-78"/>
              </a:rPr>
              <a:t>تدور علوم الحياة حول الأشياء الحية(الخصائص العامة للكائنات الحية-دورة حياة الكائنات الحية –علاقة الكائنات الحية بالبيئة ) وأثناء تدريس علوم </a:t>
            </a:r>
            <a:r>
              <a:rPr lang="ar-SA" sz="2100" smtClean="0">
                <a:solidFill>
                  <a:schemeClr val="dk1"/>
                </a:solidFill>
                <a:latin typeface="Palace Script MT" pitchFamily="66" charset="0"/>
                <a:cs typeface="Simplified Arabic" pitchFamily="2" charset="-78"/>
              </a:rPr>
              <a:t>الحياة ممكن أن </a:t>
            </a:r>
            <a:r>
              <a:rPr lang="ar-SA" sz="2100" dirty="0" smtClean="0">
                <a:solidFill>
                  <a:schemeClr val="dk1"/>
                </a:solidFill>
                <a:latin typeface="Palace Script MT" pitchFamily="66" charset="0"/>
                <a:cs typeface="Simplified Arabic" pitchFamily="2" charset="-78"/>
              </a:rPr>
              <a:t>نطلب من الأطفال  أن يعتنوا بالنباتات والحيوانات في حجرة الدراسة. وتبزغ الأفكار الرئيسية من استكشاف البيئة المباشرة ولا يهم الموضوع الذي سيدرسه الأطفال  فهذه مفاهيم يمكننا أن نفكر فيها أثناء تخطيطنا للتجارب التعليمية ويتناول البحث  من هذه المفاهيم ما يتعلق </a:t>
            </a:r>
            <a:r>
              <a:rPr lang="ar-SA" sz="2100" b="1" u="sng" dirty="0" smtClean="0">
                <a:solidFill>
                  <a:schemeClr val="dk1"/>
                </a:solidFill>
                <a:latin typeface="Palace Script MT" pitchFamily="66" charset="0"/>
                <a:cs typeface="Simplified Arabic" pitchFamily="2" charset="-78"/>
              </a:rPr>
              <a:t>بالإنسان والحيوان والنبات.</a:t>
            </a:r>
            <a:endParaRPr lang="en-US" sz="2100" b="1" u="sng" dirty="0" smtClean="0">
              <a:solidFill>
                <a:schemeClr val="dk1"/>
              </a:solidFill>
              <a:latin typeface="Palace Script MT" pitchFamily="66" charset="0"/>
              <a:cs typeface="Simplified Arabic" pitchFamily="2" charset="-78"/>
            </a:endParaRPr>
          </a:p>
          <a:p>
            <a:pPr>
              <a:lnSpc>
                <a:spcPct val="150000"/>
              </a:lnSpc>
              <a:buNone/>
            </a:pPr>
            <a:endParaRPr lang="ar-JO" dirty="0"/>
          </a:p>
        </p:txBody>
      </p:sp>
      <p:sp>
        <p:nvSpPr>
          <p:cNvPr id="8" name="Title 1"/>
          <p:cNvSpPr txBox="1">
            <a:spLocks/>
          </p:cNvSpPr>
          <p:nvPr/>
        </p:nvSpPr>
        <p:spPr>
          <a:xfrm>
            <a:off x="539552" y="260648"/>
            <a:ext cx="7960968" cy="857256"/>
          </a:xfrm>
          <a:prstGeom prst="rect">
            <a:avLst/>
          </a:prstGeom>
        </p:spPr>
        <p:style>
          <a:lnRef idx="0">
            <a:schemeClr val="accent5"/>
          </a:lnRef>
          <a:fillRef idx="3">
            <a:schemeClr val="accent5"/>
          </a:fillRef>
          <a:effectRef idx="3">
            <a:schemeClr val="accent5"/>
          </a:effectRef>
          <a:fontRef idx="minor">
            <a:schemeClr val="lt1"/>
          </a:fontRef>
        </p:style>
        <p:txBody>
          <a:bodyPr vert="horz" rtlCol="0" anchor="ctr">
            <a:normAutofit fontScale="97500"/>
            <a:scene3d>
              <a:camera prst="orthographicFront"/>
              <a:lightRig rig="soft" dir="t"/>
            </a:scene3d>
            <a:sp3d prstMaterial="softEdge">
              <a:bevelT w="25400" h="25400"/>
            </a:sp3d>
          </a:bodyPr>
          <a:lstStyle/>
          <a:p>
            <a:pPr algn="ctr"/>
            <a:endParaRPr lang="en-US" sz="4400" dirty="0">
              <a:solidFill>
                <a:schemeClr val="bg1"/>
              </a:solidFill>
              <a:latin typeface="Palace Script MT" pitchFamily="66" charset="0"/>
              <a:cs typeface="Andalus" pitchFamily="2" charset="-78"/>
            </a:endParaRPr>
          </a:p>
        </p:txBody>
      </p:sp>
      <p:pic>
        <p:nvPicPr>
          <p:cNvPr id="10" name="Picture 9" descr="مقص اطفال.jpg"/>
          <p:cNvPicPr>
            <a:picLocks noChangeAspect="1"/>
          </p:cNvPicPr>
          <p:nvPr/>
        </p:nvPicPr>
        <p:blipFill>
          <a:blip r:embed="rId2" cstate="email"/>
          <a:stretch>
            <a:fillRect/>
          </a:stretch>
        </p:blipFill>
        <p:spPr>
          <a:xfrm>
            <a:off x="357158" y="4365104"/>
            <a:ext cx="1219200" cy="721252"/>
          </a:xfrm>
          <a:prstGeom prst="rect">
            <a:avLst/>
          </a:prstGeom>
        </p:spPr>
      </p:pic>
      <p:pic>
        <p:nvPicPr>
          <p:cNvPr id="3074" name="Picture 2" descr="C:\Users\Dell\Desktop\مقررات الفصل الدراسي 1423\مفاهيم علمية\صور علمية\0207_plantpals.jpg"/>
          <p:cNvPicPr>
            <a:picLocks noChangeAspect="1" noChangeArrowheads="1"/>
          </p:cNvPicPr>
          <p:nvPr/>
        </p:nvPicPr>
        <p:blipFill>
          <a:blip r:embed="rId3" cstate="print"/>
          <a:srcRect/>
          <a:stretch>
            <a:fillRect/>
          </a:stretch>
        </p:blipFill>
        <p:spPr bwMode="auto">
          <a:xfrm rot="10800000" flipV="1">
            <a:off x="3714750" y="4869160"/>
            <a:ext cx="1714500" cy="1440160"/>
          </a:xfrm>
          <a:prstGeom prst="rect">
            <a:avLst/>
          </a:prstGeom>
          <a:noFill/>
        </p:spPr>
      </p:pic>
      <p:pic>
        <p:nvPicPr>
          <p:cNvPr id="3075" name="Picture 3" descr="C:\Users\Dell\Desktop\مقررات الفصل الدراسي 1423\مفاهيم علمية\صور علمية\10124_11231635503.jpg"/>
          <p:cNvPicPr>
            <a:picLocks noChangeAspect="1" noChangeArrowheads="1"/>
          </p:cNvPicPr>
          <p:nvPr/>
        </p:nvPicPr>
        <p:blipFill>
          <a:blip r:embed="rId4" cstate="print"/>
          <a:srcRect/>
          <a:stretch>
            <a:fillRect/>
          </a:stretch>
        </p:blipFill>
        <p:spPr bwMode="auto">
          <a:xfrm rot="1168151">
            <a:off x="1357271" y="4677066"/>
            <a:ext cx="1656184" cy="1893379"/>
          </a:xfrm>
          <a:prstGeom prst="rect">
            <a:avLst/>
          </a:prstGeom>
          <a:noFill/>
        </p:spPr>
      </p:pic>
      <p:pic>
        <p:nvPicPr>
          <p:cNvPr id="3076" name="Picture 4" descr="C:\Users\Dell\Desktop\مقررات الفصل الدراسي 1423\مفاهيم علمية\صور علمية\10124_01231637471.jpg"/>
          <p:cNvPicPr>
            <a:picLocks noChangeAspect="1" noChangeArrowheads="1"/>
          </p:cNvPicPr>
          <p:nvPr/>
        </p:nvPicPr>
        <p:blipFill>
          <a:blip r:embed="rId5" cstate="print"/>
          <a:srcRect/>
          <a:stretch>
            <a:fillRect/>
          </a:stretch>
        </p:blipFill>
        <p:spPr bwMode="auto">
          <a:xfrm rot="729370">
            <a:off x="3059833" y="5517232"/>
            <a:ext cx="792088" cy="115212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heckerboard(across)">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checkerboard(across)">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57158" y="1285860"/>
            <a:ext cx="8443914" cy="5286412"/>
          </a:xfrm>
        </p:spPr>
        <p:txBody>
          <a:bodyPr>
            <a:normAutofit/>
          </a:bodyPr>
          <a:lstStyle/>
          <a:p>
            <a:pPr>
              <a:buNone/>
            </a:pPr>
            <a:endParaRPr lang="ar-SA" sz="2100" dirty="0" smtClean="0">
              <a:solidFill>
                <a:schemeClr val="accent1"/>
              </a:solidFill>
              <a:latin typeface="Palace Script MT" pitchFamily="66" charset="0"/>
              <a:cs typeface="Andalus" pitchFamily="2" charset="-78"/>
            </a:endParaRPr>
          </a:p>
          <a:p>
            <a:pPr>
              <a:buNone/>
            </a:pPr>
            <a:r>
              <a:rPr lang="ar-SA" sz="2100" dirty="0" smtClean="0">
                <a:solidFill>
                  <a:schemeClr val="accent1"/>
                </a:solidFill>
                <a:latin typeface="Palace Script MT" pitchFamily="66" charset="0"/>
                <a:cs typeface="Simplified Arabic" pitchFamily="2" charset="-78"/>
              </a:rPr>
              <a:t>ج) علوم الأرض والبيئة:  </a:t>
            </a:r>
            <a:endParaRPr lang="en-US" sz="2100" dirty="0" smtClean="0">
              <a:solidFill>
                <a:schemeClr val="accent1"/>
              </a:solidFill>
              <a:latin typeface="Palace Script MT" pitchFamily="66" charset="0"/>
              <a:cs typeface="Simplified Arabic" pitchFamily="2" charset="-78"/>
            </a:endParaRPr>
          </a:p>
          <a:p>
            <a:pPr algn="just">
              <a:lnSpc>
                <a:spcPct val="150000"/>
              </a:lnSpc>
            </a:pPr>
            <a:r>
              <a:rPr lang="ar-SA" sz="2100" dirty="0" smtClean="0">
                <a:solidFill>
                  <a:schemeClr val="dk1"/>
                </a:solidFill>
                <a:latin typeface="Palace Script MT" pitchFamily="66" charset="0"/>
                <a:cs typeface="Simplified Arabic" pitchFamily="2" charset="-78"/>
              </a:rPr>
              <a:t>يدور المحتوى العلمي للعلم الذي يطلق عليه الأرض والبيئة حول عالم الطبيعة. وفي مرحلة ما قبل المدرسة فإن الأرض والبيئة يدوران حول المحيط الطبيعي الذي يمكن للأطفال أن يجربوه مباشرة. والهدف أن يفهم الأطفال  هذا المحيط ويتعلمون الأفكار الرئيسية وينمو احترامهم لمحيطهم الطبيعي ويتناول البحث  من هذه المفاهيم الصخور والتربة والمياه والهواء والطقس والمناخ  .</a:t>
            </a:r>
            <a:endParaRPr lang="en-US" sz="2100" dirty="0" smtClean="0">
              <a:solidFill>
                <a:schemeClr val="dk1"/>
              </a:solidFill>
              <a:latin typeface="Palace Script MT" pitchFamily="66" charset="0"/>
              <a:cs typeface="Simplified Arabic" pitchFamily="2" charset="-78"/>
            </a:endParaRPr>
          </a:p>
          <a:p>
            <a:pPr>
              <a:lnSpc>
                <a:spcPct val="150000"/>
              </a:lnSpc>
              <a:buNone/>
            </a:pPr>
            <a:endParaRPr lang="ar-JO" dirty="0"/>
          </a:p>
        </p:txBody>
      </p:sp>
      <p:sp>
        <p:nvSpPr>
          <p:cNvPr id="8" name="Title 1"/>
          <p:cNvSpPr txBox="1">
            <a:spLocks/>
          </p:cNvSpPr>
          <p:nvPr/>
        </p:nvSpPr>
        <p:spPr>
          <a:xfrm>
            <a:off x="539552" y="260648"/>
            <a:ext cx="7960968" cy="857256"/>
          </a:xfrm>
          <a:prstGeom prst="rect">
            <a:avLst/>
          </a:prstGeom>
        </p:spPr>
        <p:style>
          <a:lnRef idx="0">
            <a:schemeClr val="accent5"/>
          </a:lnRef>
          <a:fillRef idx="3">
            <a:schemeClr val="accent5"/>
          </a:fillRef>
          <a:effectRef idx="3">
            <a:schemeClr val="accent5"/>
          </a:effectRef>
          <a:fontRef idx="minor">
            <a:schemeClr val="lt1"/>
          </a:fontRef>
        </p:style>
        <p:txBody>
          <a:bodyPr vert="horz" rtlCol="0" anchor="ctr">
            <a:normAutofit fontScale="97500"/>
            <a:scene3d>
              <a:camera prst="orthographicFront"/>
              <a:lightRig rig="soft" dir="t"/>
            </a:scene3d>
            <a:sp3d prstMaterial="softEdge">
              <a:bevelT w="25400" h="25400"/>
            </a:sp3d>
          </a:bodyPr>
          <a:lstStyle/>
          <a:p>
            <a:pPr algn="ctr"/>
            <a:endParaRPr lang="en-US" sz="4400" dirty="0">
              <a:solidFill>
                <a:schemeClr val="bg1"/>
              </a:solidFill>
              <a:latin typeface="Palace Script MT" pitchFamily="66" charset="0"/>
              <a:cs typeface="Andalus" pitchFamily="2" charset="-78"/>
            </a:endParaRPr>
          </a:p>
        </p:txBody>
      </p:sp>
      <p:pic>
        <p:nvPicPr>
          <p:cNvPr id="2050" name="Picture 2" descr="C:\Users\Dell\Desktop\ملف لبنى\تدريب\ورش تدريب 1\ملف صور\صور مرتبطة بالوحده\RICAYJVDJLCAYTWF3GCAH0YXXLCAUZPQ98CAUS3JHPCANCEY6ICA4A0EO5CA9WKR55CAWPZH7GCADZDWTKCAK7GFU4CAAKR782CADOR568CAEHGX9FCA3RDR0QCAZ3ZR98CASXEQQ9CAH2MZTHCAB27FRE.jpg"/>
          <p:cNvPicPr>
            <a:picLocks noChangeAspect="1" noChangeArrowheads="1"/>
          </p:cNvPicPr>
          <p:nvPr/>
        </p:nvPicPr>
        <p:blipFill>
          <a:blip r:embed="rId2" cstate="print"/>
          <a:srcRect/>
          <a:stretch>
            <a:fillRect/>
          </a:stretch>
        </p:blipFill>
        <p:spPr bwMode="auto">
          <a:xfrm rot="1439251">
            <a:off x="3862388" y="4293096"/>
            <a:ext cx="1717724" cy="1296144"/>
          </a:xfrm>
          <a:prstGeom prst="rect">
            <a:avLst/>
          </a:prstGeom>
          <a:noFill/>
        </p:spPr>
      </p:pic>
      <p:pic>
        <p:nvPicPr>
          <p:cNvPr id="2053" name="Picture 5" descr="http://vb.arabseyes.com/uploaded/106800_1200905641.jpg"/>
          <p:cNvPicPr>
            <a:picLocks noChangeAspect="1" noChangeArrowheads="1"/>
          </p:cNvPicPr>
          <p:nvPr/>
        </p:nvPicPr>
        <p:blipFill>
          <a:blip r:embed="rId3" cstate="print"/>
          <a:srcRect/>
          <a:stretch>
            <a:fillRect/>
          </a:stretch>
        </p:blipFill>
        <p:spPr bwMode="auto">
          <a:xfrm rot="1468710">
            <a:off x="5816173" y="4560766"/>
            <a:ext cx="2284025" cy="1937793"/>
          </a:xfrm>
          <a:prstGeom prst="rect">
            <a:avLst/>
          </a:prstGeom>
          <a:noFill/>
        </p:spPr>
      </p:pic>
      <p:pic>
        <p:nvPicPr>
          <p:cNvPr id="2055" name="Picture 7" descr="http://arcel.kuniv.edu.kw/www/Elneghsh_17.jpg"/>
          <p:cNvPicPr>
            <a:picLocks noChangeAspect="1" noChangeArrowheads="1"/>
          </p:cNvPicPr>
          <p:nvPr/>
        </p:nvPicPr>
        <p:blipFill>
          <a:blip r:embed="rId4" cstate="print"/>
          <a:srcRect/>
          <a:stretch>
            <a:fillRect/>
          </a:stretch>
        </p:blipFill>
        <p:spPr bwMode="auto">
          <a:xfrm rot="1404194">
            <a:off x="2123728" y="4653136"/>
            <a:ext cx="1728192" cy="148934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checkerboard(across)">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checkerboard(across)">
                                      <p:cBhvr>
                                        <p:cTn id="1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57158" y="1285860"/>
            <a:ext cx="8443914" cy="5286412"/>
          </a:xfrm>
        </p:spPr>
        <p:txBody>
          <a:bodyPr>
            <a:normAutofit/>
          </a:bodyPr>
          <a:lstStyle/>
          <a:p>
            <a:pPr>
              <a:buNone/>
            </a:pPr>
            <a:endParaRPr lang="ar-SA" sz="2100" dirty="0" smtClean="0">
              <a:solidFill>
                <a:schemeClr val="accent1"/>
              </a:solidFill>
              <a:latin typeface="Palace Script MT" pitchFamily="66" charset="0"/>
              <a:cs typeface="Andalus" pitchFamily="2" charset="-78"/>
            </a:endParaRPr>
          </a:p>
          <a:p>
            <a:pPr>
              <a:lnSpc>
                <a:spcPct val="150000"/>
              </a:lnSpc>
              <a:buNone/>
            </a:pPr>
            <a:r>
              <a:rPr lang="ar-SA" sz="2100" dirty="0" smtClean="0">
                <a:solidFill>
                  <a:schemeClr val="accent1"/>
                </a:solidFill>
                <a:latin typeface="Palace Script MT" pitchFamily="66" charset="0"/>
                <a:cs typeface="Simplified Arabic" pitchFamily="2" charset="-78"/>
              </a:rPr>
              <a:t>د)علوم الصحة والتغذية : </a:t>
            </a:r>
          </a:p>
          <a:p>
            <a:pPr>
              <a:lnSpc>
                <a:spcPct val="150000"/>
              </a:lnSpc>
              <a:buNone/>
            </a:pPr>
            <a:r>
              <a:rPr lang="ar-SA" sz="2100" dirty="0" smtClean="0">
                <a:solidFill>
                  <a:schemeClr val="dk1"/>
                </a:solidFill>
                <a:latin typeface="Palace Script MT" pitchFamily="66" charset="0"/>
                <a:cs typeface="Simplified Arabic" pitchFamily="2" charset="-78"/>
              </a:rPr>
              <a:t>ويتناول الصحة الشخصية وخصائص المجتمع البشري( اجسامنا وعلاقة الجزء بالكل- الطعام</a:t>
            </a:r>
            <a:r>
              <a:rPr lang="ar-SA" sz="2100" dirty="0" smtClean="0">
                <a:solidFill>
                  <a:schemeClr val="dk1"/>
                </a:solidFill>
                <a:latin typeface="Palace Script MT" pitchFamily="66" charset="0"/>
                <a:cs typeface="Simplified Arabic" pitchFamily="2" charset="-78"/>
              </a:rPr>
              <a:t>)</a:t>
            </a:r>
          </a:p>
          <a:p>
            <a:pPr>
              <a:lnSpc>
                <a:spcPct val="150000"/>
              </a:lnSpc>
              <a:buNone/>
            </a:pPr>
            <a:r>
              <a:rPr lang="ar-SA" sz="2100" dirty="0" smtClean="0">
                <a:solidFill>
                  <a:schemeClr val="dk1"/>
                </a:solidFill>
                <a:latin typeface="Palace Script MT" pitchFamily="66" charset="0"/>
                <a:cs typeface="Simplified Arabic" pitchFamily="2" charset="-78"/>
              </a:rPr>
              <a:t>او صحة البيئة التي نعيش فيها وكيفية المحافظة عليها وتأثير ذلك على الكائنات </a:t>
            </a:r>
            <a:r>
              <a:rPr lang="ar-SA" sz="2100" smtClean="0">
                <a:solidFill>
                  <a:schemeClr val="dk1"/>
                </a:solidFill>
                <a:latin typeface="Palace Script MT" pitchFamily="66" charset="0"/>
                <a:cs typeface="Simplified Arabic" pitchFamily="2" charset="-78"/>
              </a:rPr>
              <a:t>الحيه</a:t>
            </a:r>
            <a:r>
              <a:rPr lang="ar-SA" sz="2100" smtClean="0">
                <a:solidFill>
                  <a:schemeClr val="dk1"/>
                </a:solidFill>
                <a:latin typeface="Palace Script MT" pitchFamily="66" charset="0"/>
                <a:cs typeface="Simplified Arabic" pitchFamily="2" charset="-78"/>
              </a:rPr>
              <a:t> </a:t>
            </a:r>
            <a:endParaRPr lang="en-US" sz="2100" dirty="0" smtClean="0">
              <a:solidFill>
                <a:schemeClr val="dk1"/>
              </a:solidFill>
              <a:latin typeface="Palace Script MT" pitchFamily="66" charset="0"/>
              <a:cs typeface="Simplified Arabic" pitchFamily="2" charset="-78"/>
            </a:endParaRPr>
          </a:p>
        </p:txBody>
      </p:sp>
      <p:sp>
        <p:nvSpPr>
          <p:cNvPr id="8" name="Title 1"/>
          <p:cNvSpPr txBox="1">
            <a:spLocks/>
          </p:cNvSpPr>
          <p:nvPr/>
        </p:nvSpPr>
        <p:spPr>
          <a:xfrm>
            <a:off x="539552" y="260648"/>
            <a:ext cx="7960968" cy="857256"/>
          </a:xfrm>
          <a:prstGeom prst="rect">
            <a:avLst/>
          </a:prstGeom>
        </p:spPr>
        <p:style>
          <a:lnRef idx="0">
            <a:schemeClr val="accent5"/>
          </a:lnRef>
          <a:fillRef idx="3">
            <a:schemeClr val="accent5"/>
          </a:fillRef>
          <a:effectRef idx="3">
            <a:schemeClr val="accent5"/>
          </a:effectRef>
          <a:fontRef idx="minor">
            <a:schemeClr val="lt1"/>
          </a:fontRef>
        </p:style>
        <p:txBody>
          <a:bodyPr vert="horz" rtlCol="0" anchor="ctr">
            <a:normAutofit fontScale="97500"/>
            <a:scene3d>
              <a:camera prst="orthographicFront"/>
              <a:lightRig rig="soft" dir="t"/>
            </a:scene3d>
            <a:sp3d prstMaterial="softEdge">
              <a:bevelT w="25400" h="25400"/>
            </a:sp3d>
          </a:bodyPr>
          <a:lstStyle/>
          <a:p>
            <a:pPr algn="ctr"/>
            <a:endParaRPr lang="en-US" sz="4400" dirty="0">
              <a:solidFill>
                <a:schemeClr val="bg1"/>
              </a:solidFill>
              <a:latin typeface="Palace Script MT" pitchFamily="66" charset="0"/>
              <a:cs typeface="Andalus" pitchFamily="2" charset="-78"/>
            </a:endParaRPr>
          </a:p>
        </p:txBody>
      </p:sp>
      <p:pic>
        <p:nvPicPr>
          <p:cNvPr id="6146" name="Picture 2" descr="http://t2.gstatic.com/images?q=tbn:GUzmvt6Gz0_vOM:http://www.lanutrition.fr/upload/fckeditor/Image/Infographie/pyramide%2520mfm.jpg">
            <a:hlinkClick r:id="rId2"/>
          </p:cNvPr>
          <p:cNvPicPr>
            <a:picLocks noChangeAspect="1" noChangeArrowheads="1"/>
          </p:cNvPicPr>
          <p:nvPr/>
        </p:nvPicPr>
        <p:blipFill>
          <a:blip r:embed="rId3" cstate="print"/>
          <a:srcRect/>
          <a:stretch>
            <a:fillRect/>
          </a:stretch>
        </p:blipFill>
        <p:spPr bwMode="auto">
          <a:xfrm>
            <a:off x="2915816" y="3501008"/>
            <a:ext cx="1181100" cy="1143001"/>
          </a:xfrm>
          <a:prstGeom prst="rect">
            <a:avLst/>
          </a:prstGeom>
          <a:noFill/>
        </p:spPr>
      </p:pic>
      <p:pic>
        <p:nvPicPr>
          <p:cNvPr id="6148" name="Picture 4" descr="http://t2.gstatic.com/images?q=tbn:XdG6RMYwRWJlxM:http://www.worldthinkingday.org/shared/uploads/wysiwyg/Image/WTD2009/Stories/Arab%2520Region/brownies_UAE.jpg">
            <a:hlinkClick r:id="rId4"/>
          </p:cNvPr>
          <p:cNvPicPr>
            <a:picLocks noChangeAspect="1" noChangeArrowheads="1"/>
          </p:cNvPicPr>
          <p:nvPr/>
        </p:nvPicPr>
        <p:blipFill>
          <a:blip r:embed="rId5" cstate="print"/>
          <a:srcRect/>
          <a:stretch>
            <a:fillRect/>
          </a:stretch>
        </p:blipFill>
        <p:spPr bwMode="auto">
          <a:xfrm rot="1749879">
            <a:off x="4566258" y="3839976"/>
            <a:ext cx="1333500" cy="914401"/>
          </a:xfrm>
          <a:prstGeom prst="rect">
            <a:avLst/>
          </a:prstGeom>
          <a:noFill/>
        </p:spPr>
      </p:pic>
      <p:pic>
        <p:nvPicPr>
          <p:cNvPr id="6150" name="Picture 6" descr="http://t0.gstatic.com/images?q=tbn:Aex0rbT_ImPi3M:http://news.maktoob.com/image2977454_320_235/340X297.jpg">
            <a:hlinkClick r:id="rId6"/>
          </p:cNvPr>
          <p:cNvPicPr>
            <a:picLocks noChangeAspect="1" noChangeArrowheads="1"/>
          </p:cNvPicPr>
          <p:nvPr/>
        </p:nvPicPr>
        <p:blipFill>
          <a:blip r:embed="rId7" cstate="print"/>
          <a:srcRect/>
          <a:stretch>
            <a:fillRect/>
          </a:stretch>
        </p:blipFill>
        <p:spPr bwMode="auto">
          <a:xfrm rot="1558513">
            <a:off x="2843808" y="4869160"/>
            <a:ext cx="1133475" cy="1206625"/>
          </a:xfrm>
          <a:prstGeom prst="rect">
            <a:avLst/>
          </a:prstGeom>
          <a:noFill/>
        </p:spPr>
      </p:pic>
      <p:pic>
        <p:nvPicPr>
          <p:cNvPr id="6152" name="Picture 8" descr="http://t3.gstatic.com/images?q=tbn:s6tLaltypjYEhM:http://www.alriyadh.com/2007/07/03/img/037017.jpg">
            <a:hlinkClick r:id="rId8"/>
          </p:cNvPr>
          <p:cNvPicPr>
            <a:picLocks noChangeAspect="1" noChangeArrowheads="1"/>
          </p:cNvPicPr>
          <p:nvPr/>
        </p:nvPicPr>
        <p:blipFill>
          <a:blip r:embed="rId9" cstate="print"/>
          <a:srcRect/>
          <a:stretch>
            <a:fillRect/>
          </a:stretch>
        </p:blipFill>
        <p:spPr bwMode="auto">
          <a:xfrm>
            <a:off x="1259632" y="1196752"/>
            <a:ext cx="1209675" cy="10668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checkerboard(across)">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checkerboard(across)">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checkerboard(across)">
                                      <p:cBhvr>
                                        <p:cTn id="1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171</Words>
  <Application>Microsoft Office PowerPoint</Application>
  <PresentationFormat>عرض على الشاشة (3:4)‏</PresentationFormat>
  <Paragraphs>12</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Office Theme</vt:lpstr>
      <vt:lpstr>عرض تقديمي في PowerPoint</vt:lpstr>
      <vt:lpstr>عرض تقديمي في PowerPoint</vt:lpstr>
      <vt:lpstr>عرض تقديمي في PowerPoint</vt:lpstr>
      <vt:lpstr>عرض تقديمي في PowerPoint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TOSHIBA</dc:creator>
  <cp:lastModifiedBy>SONY</cp:lastModifiedBy>
  <cp:revision>4</cp:revision>
  <dcterms:created xsi:type="dcterms:W3CDTF">2012-09-06T12:03:46Z</dcterms:created>
  <dcterms:modified xsi:type="dcterms:W3CDTF">2013-02-04T04:56:07Z</dcterms:modified>
</cp:coreProperties>
</file>