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4"/>
  </p:sldMasterIdLst>
  <p:sldIdLst>
    <p:sldId id="268" r:id="rId5"/>
    <p:sldId id="256" r:id="rId6"/>
    <p:sldId id="260" r:id="rId7"/>
    <p:sldId id="261" r:id="rId8"/>
    <p:sldId id="258" r:id="rId9"/>
    <p:sldId id="259" r:id="rId10"/>
    <p:sldId id="262" r:id="rId11"/>
    <p:sldId id="263" r:id="rId12"/>
    <p:sldId id="264" r:id="rId13"/>
    <p:sldId id="265" r:id="rId14"/>
    <p:sldId id="266" r:id="rId15"/>
    <p:sldId id="267"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7" d="100"/>
          <a:sy n="107" d="100"/>
        </p:scale>
        <p:origin x="-8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B315D9F-883E-4F86-BA90-7BD588033725}" type="datetimeFigureOut">
              <a:rPr lang="ar-SA" smtClean="0"/>
              <a:pPr/>
              <a:t>19/05/36</a:t>
            </a:fld>
            <a:endParaRPr lang="ar-S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A568E98-7359-4649-A95D-13F46C0B9C6F}"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B315D9F-883E-4F86-BA90-7BD588033725}" type="datetimeFigureOut">
              <a:rPr lang="ar-SA" smtClean="0"/>
              <a:pPr/>
              <a:t>19/05/36</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5A568E98-7359-4649-A95D-13F46C0B9C6F}"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B315D9F-883E-4F86-BA90-7BD588033725}" type="datetimeFigureOut">
              <a:rPr lang="ar-SA" smtClean="0"/>
              <a:pPr/>
              <a:t>19/05/36</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5A568E98-7359-4649-A95D-13F46C0B9C6F}"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B315D9F-883E-4F86-BA90-7BD588033725}" type="datetimeFigureOut">
              <a:rPr lang="ar-SA" smtClean="0"/>
              <a:pPr/>
              <a:t>19/05/36</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5A568E98-7359-4649-A95D-13F46C0B9C6F}" type="slidenum">
              <a:rPr lang="ar-SA" smtClean="0"/>
              <a:pPr/>
              <a:t>‹#›</a:t>
            </a:fld>
            <a:endParaRPr lang="ar-S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315D9F-883E-4F86-BA90-7BD588033725}" type="datetimeFigureOut">
              <a:rPr lang="ar-SA" smtClean="0"/>
              <a:pPr/>
              <a:t>19/05/36</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5A568E98-7359-4649-A95D-13F46C0B9C6F}" type="slidenum">
              <a:rPr lang="ar-SA" smtClean="0"/>
              <a:pPr/>
              <a:t>‹#›</a:t>
            </a:fld>
            <a:endParaRPr lang="ar-S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B315D9F-883E-4F86-BA90-7BD588033725}" type="datetimeFigureOut">
              <a:rPr lang="ar-SA" smtClean="0"/>
              <a:pPr/>
              <a:t>19/05/36</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5A568E98-7359-4649-A95D-13F46C0B9C6F}" type="slidenum">
              <a:rPr lang="ar-SA" smtClean="0"/>
              <a:pPr/>
              <a:t>‹#›</a:t>
            </a:fld>
            <a:endParaRPr lang="ar-S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B315D9F-883E-4F86-BA90-7BD588033725}" type="datetimeFigureOut">
              <a:rPr lang="ar-SA" smtClean="0"/>
              <a:pPr/>
              <a:t>19/05/36</a:t>
            </a:fld>
            <a:endParaRPr lang="ar-SA"/>
          </a:p>
        </p:txBody>
      </p:sp>
      <p:sp>
        <p:nvSpPr>
          <p:cNvPr id="8" name="Footer Placeholder 7"/>
          <p:cNvSpPr>
            <a:spLocks noGrp="1"/>
          </p:cNvSpPr>
          <p:nvPr>
            <p:ph type="ftr" sz="quarter" idx="11"/>
          </p:nvPr>
        </p:nvSpPr>
        <p:spPr/>
        <p:txBody>
          <a:bodyPr/>
          <a:lstStyle>
            <a:extLst/>
          </a:lstStyle>
          <a:p>
            <a:endParaRPr lang="ar-SA"/>
          </a:p>
        </p:txBody>
      </p:sp>
      <p:sp>
        <p:nvSpPr>
          <p:cNvPr id="9" name="Slide Number Placeholder 8"/>
          <p:cNvSpPr>
            <a:spLocks noGrp="1"/>
          </p:cNvSpPr>
          <p:nvPr>
            <p:ph type="sldNum" sz="quarter" idx="12"/>
          </p:nvPr>
        </p:nvSpPr>
        <p:spPr/>
        <p:txBody>
          <a:bodyPr/>
          <a:lstStyle>
            <a:extLst/>
          </a:lstStyle>
          <a:p>
            <a:fld id="{5A568E98-7359-4649-A95D-13F46C0B9C6F}"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B315D9F-883E-4F86-BA90-7BD588033725}" type="datetimeFigureOut">
              <a:rPr lang="ar-SA" smtClean="0"/>
              <a:pPr/>
              <a:t>19/05/36</a:t>
            </a:fld>
            <a:endParaRPr lang="ar-SA"/>
          </a:p>
        </p:txBody>
      </p:sp>
      <p:sp>
        <p:nvSpPr>
          <p:cNvPr id="4" name="Footer Placeholder 3"/>
          <p:cNvSpPr>
            <a:spLocks noGrp="1"/>
          </p:cNvSpPr>
          <p:nvPr>
            <p:ph type="ftr" sz="quarter" idx="11"/>
          </p:nvPr>
        </p:nvSpPr>
        <p:spPr/>
        <p:txBody>
          <a:bodyPr/>
          <a:lstStyle>
            <a:extLst/>
          </a:lstStyle>
          <a:p>
            <a:endParaRPr lang="ar-SA"/>
          </a:p>
        </p:txBody>
      </p:sp>
      <p:sp>
        <p:nvSpPr>
          <p:cNvPr id="5" name="Slide Number Placeholder 4"/>
          <p:cNvSpPr>
            <a:spLocks noGrp="1"/>
          </p:cNvSpPr>
          <p:nvPr>
            <p:ph type="sldNum" sz="quarter" idx="12"/>
          </p:nvPr>
        </p:nvSpPr>
        <p:spPr/>
        <p:txBody>
          <a:bodyPr/>
          <a:lstStyle>
            <a:extLst/>
          </a:lstStyle>
          <a:p>
            <a:fld id="{5A568E98-7359-4649-A95D-13F46C0B9C6F}" type="slidenum">
              <a:rPr lang="ar-SA" smtClean="0"/>
              <a:pPr/>
              <a:t>‹#›</a:t>
            </a:fld>
            <a:endParaRPr lang="ar-S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B315D9F-883E-4F86-BA90-7BD588033725}" type="datetimeFigureOut">
              <a:rPr lang="ar-SA" smtClean="0"/>
              <a:pPr/>
              <a:t>19/05/36</a:t>
            </a:fld>
            <a:endParaRPr lang="ar-SA"/>
          </a:p>
        </p:txBody>
      </p:sp>
      <p:sp>
        <p:nvSpPr>
          <p:cNvPr id="3" name="Footer Placeholder 2"/>
          <p:cNvSpPr>
            <a:spLocks noGrp="1"/>
          </p:cNvSpPr>
          <p:nvPr>
            <p:ph type="ftr" sz="quarter" idx="11"/>
          </p:nvPr>
        </p:nvSpPr>
        <p:spPr/>
        <p:txBody>
          <a:bodyPr/>
          <a:lstStyle>
            <a:extLst/>
          </a:lstStyle>
          <a:p>
            <a:endParaRPr lang="ar-SA"/>
          </a:p>
        </p:txBody>
      </p:sp>
      <p:sp>
        <p:nvSpPr>
          <p:cNvPr id="4" name="Slide Number Placeholder 3"/>
          <p:cNvSpPr>
            <a:spLocks noGrp="1"/>
          </p:cNvSpPr>
          <p:nvPr>
            <p:ph type="sldNum" sz="quarter" idx="12"/>
          </p:nvPr>
        </p:nvSpPr>
        <p:spPr/>
        <p:txBody>
          <a:bodyPr/>
          <a:lstStyle>
            <a:extLst/>
          </a:lstStyle>
          <a:p>
            <a:fld id="{5A568E98-7359-4649-A95D-13F46C0B9C6F}"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B315D9F-883E-4F86-BA90-7BD588033725}" type="datetimeFigureOut">
              <a:rPr lang="ar-SA" smtClean="0"/>
              <a:pPr/>
              <a:t>19/05/36</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5A568E98-7359-4649-A95D-13F46C0B9C6F}"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B315D9F-883E-4F86-BA90-7BD588033725}" type="datetimeFigureOut">
              <a:rPr lang="ar-SA" smtClean="0"/>
              <a:pPr/>
              <a:t>19/05/36</a:t>
            </a:fld>
            <a:endParaRPr lang="ar-S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A568E98-7359-4649-A95D-13F46C0B9C6F}" type="slidenum">
              <a:rPr lang="ar-SA" smtClean="0"/>
              <a:pPr/>
              <a:t>‹#›</a:t>
            </a:fld>
            <a:endParaRPr lang="ar-S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B315D9F-883E-4F86-BA90-7BD588033725}" type="datetimeFigureOut">
              <a:rPr lang="ar-SA" smtClean="0"/>
              <a:pPr/>
              <a:t>19/05/36</a:t>
            </a:fld>
            <a:endParaRPr lang="ar-S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A568E98-7359-4649-A95D-13F46C0B9C6F}"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www.apa.org/" TargetMode="External"/><Relationship Id="rId3" Type="http://schemas.openxmlformats.org/officeDocument/2006/relationships/hyperlink" Target="http://www.socialpsychology.org/texts.htm" TargetMode="External"/><Relationship Id="rId7" Type="http://schemas.openxmlformats.org/officeDocument/2006/relationships/hyperlink" Target="http://colleges.ksu.edu.sa/Arabic%20Colleges/CollegeOfEducation/psychology/default.aspx" TargetMode="External"/><Relationship Id="rId2" Type="http://schemas.openxmlformats.org/officeDocument/2006/relationships/hyperlink" Target="http://www.socialpsychologyarena.com/" TargetMode="External"/><Relationship Id="rId1" Type="http://schemas.openxmlformats.org/officeDocument/2006/relationships/slideLayout" Target="../slideLayouts/slideLayout2.xml"/><Relationship Id="rId6" Type="http://schemas.openxmlformats.org/officeDocument/2006/relationships/hyperlink" Target="http://www.eparanm.org/site/default.asp" TargetMode="External"/><Relationship Id="rId5" Type="http://schemas.openxmlformats.org/officeDocument/2006/relationships/hyperlink" Target="http://faculty.ksu.edu.sa/73780/" TargetMode="External"/><Relationship Id="rId4" Type="http://schemas.openxmlformats.org/officeDocument/2006/relationships/hyperlink" Target="http://www.questia.com/library/psychology/social-psychology/social-psychology.js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4784"/>
            <a:ext cx="8229600" cy="4522507"/>
          </a:xfrm>
        </p:spPr>
        <p:style>
          <a:lnRef idx="1">
            <a:schemeClr val="accent3"/>
          </a:lnRef>
          <a:fillRef idx="3">
            <a:schemeClr val="accent3"/>
          </a:fillRef>
          <a:effectRef idx="2">
            <a:schemeClr val="accent3"/>
          </a:effectRef>
          <a:fontRef idx="minor">
            <a:schemeClr val="lt1"/>
          </a:fontRef>
        </p:style>
        <p:txBody>
          <a:bodyPr>
            <a:normAutofit fontScale="62500" lnSpcReduction="20000"/>
          </a:bodyPr>
          <a:lstStyle/>
          <a:p>
            <a:pPr algn="ctr"/>
            <a:r>
              <a:rPr lang="ar-SA" b="1" u="sng" dirty="0" smtClean="0"/>
              <a:t>الرؤية والرسالة والأهداف</a:t>
            </a:r>
            <a:endParaRPr lang="ar-SA" dirty="0" smtClean="0"/>
          </a:p>
          <a:p>
            <a:r>
              <a:rPr lang="ar-SA" b="1" u="sng" dirty="0" smtClean="0">
                <a:solidFill>
                  <a:schemeClr val="accent6">
                    <a:lumMod val="50000"/>
                  </a:schemeClr>
                </a:solidFill>
              </a:rPr>
              <a:t>رؤية القسم</a:t>
            </a:r>
            <a:endParaRPr lang="ar-SA" dirty="0" smtClean="0">
              <a:solidFill>
                <a:schemeClr val="accent6">
                  <a:lumMod val="50000"/>
                </a:schemeClr>
              </a:solidFill>
            </a:endParaRPr>
          </a:p>
          <a:p>
            <a:r>
              <a:rPr lang="ar-SA" b="1" dirty="0" smtClean="0"/>
              <a:t>الريادة المحلية والعالمية والتميز المعرفي في مجال الدراسات الاجتماعية وخدمة المجتمع</a:t>
            </a:r>
            <a:endParaRPr lang="ar-SA" dirty="0" smtClean="0"/>
          </a:p>
          <a:p>
            <a:r>
              <a:rPr lang="ar-SA" b="1" u="sng" dirty="0" smtClean="0">
                <a:solidFill>
                  <a:schemeClr val="accent6">
                    <a:lumMod val="50000"/>
                  </a:schemeClr>
                </a:solidFill>
              </a:rPr>
              <a:t>رسالة القسم</a:t>
            </a:r>
            <a:endParaRPr lang="ar-SA" dirty="0" smtClean="0">
              <a:solidFill>
                <a:schemeClr val="accent6">
                  <a:lumMod val="50000"/>
                </a:schemeClr>
              </a:solidFill>
            </a:endParaRPr>
          </a:p>
          <a:p>
            <a:r>
              <a:rPr lang="ar-SA" b="1" dirty="0" smtClean="0"/>
              <a:t>إعداد كوادر قادرة على الإبداع لتقديم إنتاج علمي فعال يخدم قضايا المجتمع ويلبي احتياجات سوق العمل مع عقد شراكة مجتمعية مثمرة لتحقيق التنمية المستدامة</a:t>
            </a:r>
            <a:endParaRPr lang="ar-SA" dirty="0" smtClean="0"/>
          </a:p>
          <a:p>
            <a:r>
              <a:rPr lang="ar-SA" b="1" u="sng" dirty="0" smtClean="0">
                <a:solidFill>
                  <a:schemeClr val="accent6">
                    <a:lumMod val="50000"/>
                  </a:schemeClr>
                </a:solidFill>
              </a:rPr>
              <a:t>أهداف القسم</a:t>
            </a:r>
            <a:endParaRPr lang="ar-SA" dirty="0" smtClean="0">
              <a:solidFill>
                <a:schemeClr val="accent6">
                  <a:lumMod val="50000"/>
                </a:schemeClr>
              </a:solidFill>
            </a:endParaRPr>
          </a:p>
          <a:p>
            <a:r>
              <a:rPr lang="ar-SA" b="1" dirty="0" smtClean="0"/>
              <a:t>1. إعداد الطلاب معرفيا ومهنيا لإجراء البحوث وممارسة العمل الاجتماعي بما يلبي احتياجات سوق العمل</a:t>
            </a:r>
            <a:endParaRPr lang="ar-SA" dirty="0" smtClean="0"/>
          </a:p>
          <a:p>
            <a:r>
              <a:rPr lang="ar-SA" b="1" dirty="0" smtClean="0"/>
              <a:t>2. تمكين الطلاب من التعامل مع القضايا والتحديات الاجتماعية</a:t>
            </a:r>
            <a:endParaRPr lang="ar-SA" dirty="0" smtClean="0"/>
          </a:p>
          <a:p>
            <a:r>
              <a:rPr lang="ar-SA" b="1" dirty="0" smtClean="0"/>
              <a:t>3. إجراء الدراسات والبحوث ذات الصلة بالقضايا والظواهر الاجتماعية في المجتمع</a:t>
            </a:r>
            <a:endParaRPr lang="ar-SA" dirty="0" smtClean="0"/>
          </a:p>
          <a:p>
            <a:r>
              <a:rPr lang="ar-SA" b="1" dirty="0" smtClean="0"/>
              <a:t>4. التعاون مع المؤسسات والمنظمات العلمية والبحثية والمهنية محليا وعالميا في مجال الدراسات الاجتماعية</a:t>
            </a:r>
            <a:endParaRPr lang="ar-SA" dirty="0" smtClean="0"/>
          </a:p>
          <a:p>
            <a:r>
              <a:rPr lang="ar-SA" b="1" dirty="0" smtClean="0"/>
              <a:t>5. الالتزام بالمعايير الوطنية والعالمية لرفع مستوى الجودة الأكاديمي والإداري</a:t>
            </a:r>
            <a:endParaRPr lang="ar-SA" dirty="0" smtClean="0"/>
          </a:p>
          <a:p>
            <a:r>
              <a:rPr lang="ar-SA" b="1" dirty="0" smtClean="0"/>
              <a:t>6. الارتقاء ببرامج الدراسات العليا معرفيا ومهنيا لمواكبة التطورات الأكاديمية العالمية</a:t>
            </a:r>
            <a:endParaRPr lang="ar-SA" dirty="0" smtClean="0"/>
          </a:p>
          <a:p>
            <a:r>
              <a:rPr lang="ar-SA" b="1" dirty="0" smtClean="0"/>
              <a:t>7. إعداد برامج تدريبية متطورة للباحثين والأخصائيين الاجتماعيين العاملين في القطاعين الحكومي والأهلي</a:t>
            </a:r>
            <a:endParaRPr lang="ar-SA" dirty="0" smtClean="0"/>
          </a:p>
          <a:p>
            <a:r>
              <a:rPr lang="ar-SA" b="1" dirty="0" smtClean="0"/>
              <a:t>8. تقديم الاستشارات العلمية والمهنية للقطاعين الحكومي والخاص وتعزيز الشراكة مع مؤسسات المجتمع</a:t>
            </a:r>
            <a:endParaRPr lang="ar-SA" dirty="0" smtClean="0"/>
          </a:p>
          <a:p>
            <a:r>
              <a:rPr lang="ar-SA" b="1" dirty="0" smtClean="0"/>
              <a:t>9. تمكين الكوادر الأكاديمية من التطور الذاتي والمعرفي</a:t>
            </a:r>
            <a:endParaRPr lang="ar-SA" dirty="0" smtClean="0"/>
          </a:p>
          <a:p>
            <a:endParaRPr lang="ar-SA" dirty="0"/>
          </a:p>
        </p:txBody>
      </p:sp>
      <p:sp>
        <p:nvSpPr>
          <p:cNvPr id="3" name="Title 2"/>
          <p:cNvSpPr>
            <a:spLocks noGrp="1"/>
          </p:cNvSpPr>
          <p:nvPr>
            <p:ph type="title"/>
          </p:nvPr>
        </p:nvSpPr>
        <p:spPr/>
        <p:txBody>
          <a:bodyPr/>
          <a:lstStyle/>
          <a:p>
            <a:endParaRPr lang="ar-SA" dirty="0"/>
          </a:p>
        </p:txBody>
      </p:sp>
      <p:pic>
        <p:nvPicPr>
          <p:cNvPr id="7" name="Picture 6" descr="banner.jpg"/>
          <p:cNvPicPr>
            <a:picLocks noChangeAspect="1"/>
          </p:cNvPicPr>
          <p:nvPr/>
        </p:nvPicPr>
        <p:blipFill>
          <a:blip r:embed="rId2" cstate="print"/>
          <a:stretch>
            <a:fillRect/>
          </a:stretch>
        </p:blipFill>
        <p:spPr>
          <a:xfrm>
            <a:off x="467544" y="404664"/>
            <a:ext cx="8208912" cy="9525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67543" y="692697"/>
          <a:ext cx="8208913" cy="5687638"/>
        </p:xfrm>
        <a:graphic>
          <a:graphicData uri="http://schemas.openxmlformats.org/drawingml/2006/table">
            <a:tbl>
              <a:tblPr rtl="1" firstRow="1" bandRow="1">
                <a:tableStyleId>{5C22544A-7EE6-4342-B048-85BDC9FD1C3A}</a:tableStyleId>
              </a:tblPr>
              <a:tblGrid>
                <a:gridCol w="6728006"/>
                <a:gridCol w="729809"/>
                <a:gridCol w="751098"/>
              </a:tblGrid>
              <a:tr h="242620">
                <a:tc>
                  <a:txBody>
                    <a:bodyPr/>
                    <a:lstStyle/>
                    <a:p>
                      <a:pPr algn="ctr" rtl="1">
                        <a:spcAft>
                          <a:spcPts val="0"/>
                        </a:spcAft>
                      </a:pPr>
                      <a:r>
                        <a:rPr lang="ar-SA" sz="1400" b="1" dirty="0">
                          <a:latin typeface="Times New Roman"/>
                          <a:ea typeface="Times New Roman"/>
                          <a:cs typeface="Arial"/>
                        </a:rPr>
                        <a:t>الموضوع</a:t>
                      </a:r>
                      <a:endParaRPr lang="en-US" sz="1200" dirty="0">
                        <a:latin typeface="Times New Roman"/>
                        <a:ea typeface="Times New Roman"/>
                        <a:cs typeface="Arial"/>
                      </a:endParaRPr>
                    </a:p>
                  </a:txBody>
                  <a:tcPr marL="68580" marR="68580" marT="0" marB="0" anchor="ctr"/>
                </a:tc>
                <a:tc>
                  <a:txBody>
                    <a:bodyPr/>
                    <a:lstStyle/>
                    <a:p>
                      <a:pPr algn="ctr" rtl="1">
                        <a:spcAft>
                          <a:spcPts val="0"/>
                        </a:spcAft>
                      </a:pPr>
                      <a:r>
                        <a:rPr lang="ar-SA" sz="1400" b="1" dirty="0" smtClean="0">
                          <a:latin typeface="Times New Roman"/>
                          <a:ea typeface="Times New Roman"/>
                          <a:cs typeface="Arial"/>
                        </a:rPr>
                        <a:t>الأسابيع</a:t>
                      </a:r>
                      <a:endParaRPr lang="en-US" sz="1200" dirty="0">
                        <a:latin typeface="Times New Roman"/>
                        <a:ea typeface="Times New Roman"/>
                        <a:cs typeface="Arial"/>
                      </a:endParaRPr>
                    </a:p>
                  </a:txBody>
                  <a:tcPr marL="68580" marR="68580" marT="0" marB="0" anchor="ctr"/>
                </a:tc>
                <a:tc>
                  <a:txBody>
                    <a:bodyPr/>
                    <a:lstStyle/>
                    <a:p>
                      <a:pPr algn="ctr" rtl="1">
                        <a:spcAft>
                          <a:spcPts val="0"/>
                        </a:spcAft>
                      </a:pPr>
                      <a:r>
                        <a:rPr lang="ar-SA" sz="1400" b="1" dirty="0" smtClean="0">
                          <a:latin typeface="Times New Roman"/>
                          <a:ea typeface="Times New Roman"/>
                          <a:cs typeface="Arial"/>
                        </a:rPr>
                        <a:t>الساعات</a:t>
                      </a:r>
                      <a:endParaRPr lang="en-US" sz="1200" dirty="0">
                        <a:latin typeface="Times New Roman"/>
                        <a:ea typeface="Times New Roman"/>
                        <a:cs typeface="Arial"/>
                      </a:endParaRPr>
                    </a:p>
                  </a:txBody>
                  <a:tcPr marL="68580" marR="68580" marT="0" marB="0" anchor="ctr"/>
                </a:tc>
              </a:tr>
              <a:tr h="511874">
                <a:tc>
                  <a:txBody>
                    <a:bodyPr/>
                    <a:lstStyle/>
                    <a:p>
                      <a:pPr algn="r" rtl="1">
                        <a:spcAft>
                          <a:spcPts val="0"/>
                        </a:spcAft>
                      </a:pPr>
                      <a:r>
                        <a:rPr lang="ar-SA" sz="1400">
                          <a:latin typeface="Times New Roman"/>
                          <a:ea typeface="Times New Roman"/>
                          <a:cs typeface="Arial"/>
                        </a:rPr>
                        <a:t>1-</a:t>
                      </a:r>
                      <a:r>
                        <a:rPr lang="ar-SA" sz="1400" b="1">
                          <a:latin typeface="Times New Roman"/>
                          <a:ea typeface="Times New Roman"/>
                        </a:rPr>
                        <a:t> مقدمة في علم النفس الاجتماعي </a:t>
                      </a:r>
                      <a:endParaRPr lang="en-US" sz="1200">
                        <a:latin typeface="Times New Roman"/>
                        <a:ea typeface="Times New Roman"/>
                      </a:endParaRPr>
                    </a:p>
                    <a:p>
                      <a:pPr algn="r" rtl="1">
                        <a:spcAft>
                          <a:spcPts val="0"/>
                        </a:spcAft>
                      </a:pPr>
                      <a:r>
                        <a:rPr lang="ar-SA" sz="1400">
                          <a:latin typeface="Times New Roman"/>
                          <a:ea typeface="Times New Roman"/>
                        </a:rPr>
                        <a:t>التعريف والنشأه والتطور والأهداف والعلاقة بالعلوم الأخرى</a:t>
                      </a:r>
                      <a:endParaRPr lang="en-US" sz="1200">
                        <a:latin typeface="Times New Roman"/>
                        <a:ea typeface="Times New Roman"/>
                      </a:endParaRPr>
                    </a:p>
                  </a:txBody>
                  <a:tcPr marL="68580" marR="68580" marT="0" marB="0"/>
                </a:tc>
                <a:tc>
                  <a:txBody>
                    <a:bodyPr/>
                    <a:lstStyle/>
                    <a:p>
                      <a:pPr algn="ctr" rtl="0">
                        <a:lnSpc>
                          <a:spcPct val="150000"/>
                        </a:lnSpc>
                        <a:spcAft>
                          <a:spcPts val="0"/>
                        </a:spcAft>
                      </a:pPr>
                      <a:r>
                        <a:rPr lang="ar-SA" sz="1400" b="1">
                          <a:latin typeface="Times New Roman"/>
                          <a:ea typeface="Times New Roman"/>
                        </a:rPr>
                        <a:t>1</a:t>
                      </a:r>
                      <a:endParaRPr lang="en-US" sz="1200">
                        <a:latin typeface="Times New Roman"/>
                        <a:ea typeface="Times New Roman"/>
                      </a:endParaRPr>
                    </a:p>
                  </a:txBody>
                  <a:tcPr marL="68580" marR="68580" marT="0" marB="0" anchor="ctr"/>
                </a:tc>
                <a:tc>
                  <a:txBody>
                    <a:bodyPr/>
                    <a:lstStyle/>
                    <a:p>
                      <a:pPr algn="ctr" rtl="1">
                        <a:lnSpc>
                          <a:spcPct val="150000"/>
                        </a:lnSpc>
                        <a:spcAft>
                          <a:spcPts val="0"/>
                        </a:spcAft>
                      </a:pPr>
                      <a:r>
                        <a:rPr lang="ar-SA" sz="1400" b="1">
                          <a:latin typeface="Times New Roman"/>
                          <a:ea typeface="Times New Roman"/>
                        </a:rPr>
                        <a:t>2</a:t>
                      </a:r>
                      <a:endParaRPr lang="en-US" sz="1200">
                        <a:latin typeface="Times New Roman"/>
                        <a:ea typeface="Times New Roman"/>
                      </a:endParaRPr>
                    </a:p>
                  </a:txBody>
                  <a:tcPr marL="68580" marR="68580" marT="0" marB="0" anchor="ctr"/>
                </a:tc>
              </a:tr>
              <a:tr h="784222">
                <a:tc>
                  <a:txBody>
                    <a:bodyPr/>
                    <a:lstStyle/>
                    <a:p>
                      <a:pPr algn="r" rtl="1">
                        <a:spcAft>
                          <a:spcPts val="0"/>
                        </a:spcAft>
                      </a:pPr>
                      <a:r>
                        <a:rPr lang="ar-SA" sz="1400" dirty="0">
                          <a:latin typeface="Times New Roman"/>
                          <a:ea typeface="Times New Roman"/>
                          <a:cs typeface="Arial"/>
                        </a:rPr>
                        <a:t>2-</a:t>
                      </a:r>
                      <a:r>
                        <a:rPr lang="ar-SA" sz="1400" b="1" dirty="0">
                          <a:latin typeface="Times New Roman"/>
                          <a:ea typeface="Times New Roman"/>
                        </a:rPr>
                        <a:t>  مناهج البحث في علم النفس الاجتماعي       </a:t>
                      </a:r>
                      <a:endParaRPr lang="en-US" sz="1200" dirty="0">
                        <a:latin typeface="Times New Roman"/>
                        <a:ea typeface="Times New Roman"/>
                      </a:endParaRPr>
                    </a:p>
                    <a:p>
                      <a:pPr algn="r" rtl="1">
                        <a:spcAft>
                          <a:spcPts val="0"/>
                        </a:spcAft>
                      </a:pPr>
                      <a:r>
                        <a:rPr lang="ar-SA" sz="1400" b="1" dirty="0">
                          <a:latin typeface="Times New Roman"/>
                          <a:ea typeface="Times New Roman"/>
                        </a:rPr>
                        <a:t>مناهج البحث</a:t>
                      </a:r>
                      <a:r>
                        <a:rPr lang="ar-SA" sz="1400" b="1" dirty="0" smtClean="0">
                          <a:latin typeface="Times New Roman"/>
                          <a:ea typeface="Times New Roman"/>
                        </a:rPr>
                        <a:t>:</a:t>
                      </a:r>
                      <a:r>
                        <a:rPr lang="ar-SA" sz="1200" b="0" baseline="0" dirty="0" smtClean="0">
                          <a:latin typeface="Times New Roman"/>
                          <a:ea typeface="Times New Roman"/>
                        </a:rPr>
                        <a:t>                </a:t>
                      </a:r>
                      <a:r>
                        <a:rPr lang="ar-SA" sz="1400" dirty="0" smtClean="0">
                          <a:latin typeface="Times New Roman"/>
                          <a:ea typeface="Times New Roman"/>
                        </a:rPr>
                        <a:t>( </a:t>
                      </a:r>
                      <a:r>
                        <a:rPr lang="ar-SA" sz="1400" dirty="0">
                          <a:latin typeface="Times New Roman"/>
                          <a:ea typeface="Times New Roman"/>
                        </a:rPr>
                        <a:t>المنهج التجريبي- الوصفي- التاريخي) </a:t>
                      </a:r>
                      <a:endParaRPr lang="en-US" sz="1200" dirty="0">
                        <a:latin typeface="Times New Roman"/>
                        <a:ea typeface="Times New Roman"/>
                      </a:endParaRPr>
                    </a:p>
                    <a:p>
                      <a:pPr algn="r" rtl="1">
                        <a:spcAft>
                          <a:spcPts val="0"/>
                        </a:spcAft>
                      </a:pPr>
                      <a:r>
                        <a:rPr lang="ar-SA" sz="1400" b="1" dirty="0">
                          <a:latin typeface="Times New Roman"/>
                          <a:ea typeface="Times New Roman"/>
                        </a:rPr>
                        <a:t>طرق جمع المعلومات </a:t>
                      </a:r>
                      <a:r>
                        <a:rPr lang="ar-SA" sz="1400" b="1" dirty="0" smtClean="0">
                          <a:latin typeface="Times New Roman"/>
                          <a:ea typeface="Times New Roman"/>
                        </a:rPr>
                        <a:t>:</a:t>
                      </a:r>
                      <a:r>
                        <a:rPr lang="ar-SA" sz="1400" b="1" baseline="0" dirty="0" smtClean="0">
                          <a:latin typeface="Times New Roman"/>
                          <a:ea typeface="Times New Roman"/>
                        </a:rPr>
                        <a:t>   </a:t>
                      </a:r>
                      <a:r>
                        <a:rPr lang="ar-SA" sz="1400" dirty="0" smtClean="0">
                          <a:latin typeface="Times New Roman"/>
                          <a:ea typeface="Times New Roman"/>
                        </a:rPr>
                        <a:t>( </a:t>
                      </a:r>
                      <a:r>
                        <a:rPr lang="ar-SA" sz="1400" dirty="0">
                          <a:latin typeface="Times New Roman"/>
                          <a:ea typeface="Times New Roman"/>
                        </a:rPr>
                        <a:t>الاستبانات- المقابلة- الملاحظة- الاختبارات)</a:t>
                      </a:r>
                      <a:endParaRPr lang="en-US" sz="1200" dirty="0">
                        <a:latin typeface="Times New Roman"/>
                        <a:ea typeface="Times New Roman"/>
                      </a:endParaRPr>
                    </a:p>
                  </a:txBody>
                  <a:tcPr marL="68580" marR="68580" marT="0" marB="0"/>
                </a:tc>
                <a:tc>
                  <a:txBody>
                    <a:bodyPr/>
                    <a:lstStyle/>
                    <a:p>
                      <a:pPr algn="ctr" rtl="0">
                        <a:lnSpc>
                          <a:spcPct val="150000"/>
                        </a:lnSpc>
                        <a:spcAft>
                          <a:spcPts val="0"/>
                        </a:spcAft>
                      </a:pPr>
                      <a:r>
                        <a:rPr lang="ar-SA" sz="1400" b="1">
                          <a:latin typeface="Times New Roman"/>
                          <a:ea typeface="Times New Roman"/>
                        </a:rPr>
                        <a:t>2</a:t>
                      </a:r>
                      <a:endParaRPr lang="en-US" sz="1200">
                        <a:latin typeface="Times New Roman"/>
                        <a:ea typeface="Times New Roman"/>
                      </a:endParaRPr>
                    </a:p>
                  </a:txBody>
                  <a:tcPr marL="68580" marR="68580" marT="0" marB="0" anchor="ctr"/>
                </a:tc>
                <a:tc>
                  <a:txBody>
                    <a:bodyPr/>
                    <a:lstStyle/>
                    <a:p>
                      <a:pPr algn="ctr" rtl="1">
                        <a:lnSpc>
                          <a:spcPct val="150000"/>
                        </a:lnSpc>
                        <a:spcAft>
                          <a:spcPts val="0"/>
                        </a:spcAft>
                      </a:pPr>
                      <a:r>
                        <a:rPr lang="ar-SA" sz="1400" b="1">
                          <a:latin typeface="Times New Roman"/>
                          <a:ea typeface="Times New Roman"/>
                        </a:rPr>
                        <a:t>4</a:t>
                      </a:r>
                      <a:endParaRPr lang="en-US" sz="1200">
                        <a:latin typeface="Times New Roman"/>
                        <a:ea typeface="Times New Roman"/>
                      </a:endParaRPr>
                    </a:p>
                  </a:txBody>
                  <a:tcPr marL="68580" marR="68580" marT="0" marB="0" anchor="ctr"/>
                </a:tc>
              </a:tr>
              <a:tr h="511874">
                <a:tc>
                  <a:txBody>
                    <a:bodyPr/>
                    <a:lstStyle/>
                    <a:p>
                      <a:pPr algn="r" rtl="1">
                        <a:spcAft>
                          <a:spcPts val="0"/>
                        </a:spcAft>
                      </a:pPr>
                      <a:r>
                        <a:rPr lang="ar-SA" sz="1400">
                          <a:latin typeface="Times New Roman"/>
                          <a:ea typeface="Times New Roman"/>
                          <a:cs typeface="Arial"/>
                        </a:rPr>
                        <a:t>3-</a:t>
                      </a:r>
                      <a:r>
                        <a:rPr lang="ar-SA" sz="1400" b="1">
                          <a:latin typeface="Times New Roman"/>
                          <a:ea typeface="Times New Roman"/>
                        </a:rPr>
                        <a:t>  النمو الاجتماعي و التنشئة الاجتماعية</a:t>
                      </a:r>
                      <a:r>
                        <a:rPr lang="ar-SA" sz="1400">
                          <a:latin typeface="Times New Roman"/>
                          <a:ea typeface="Times New Roman"/>
                        </a:rPr>
                        <a:t> </a:t>
                      </a:r>
                      <a:endParaRPr lang="en-US" sz="1200">
                        <a:latin typeface="Times New Roman"/>
                        <a:ea typeface="Times New Roman"/>
                      </a:endParaRPr>
                    </a:p>
                    <a:p>
                      <a:pPr algn="r" rtl="1">
                        <a:spcAft>
                          <a:spcPts val="0"/>
                        </a:spcAft>
                      </a:pPr>
                      <a:r>
                        <a:rPr lang="ar-SA" sz="1400">
                          <a:latin typeface="Times New Roman"/>
                          <a:ea typeface="Times New Roman"/>
                          <a:cs typeface="Arial"/>
                        </a:rPr>
                        <a:t>النمو الاجتماعي- التنشئة الاجتماعية- مفهوم الذات- العلاقات الاجتماعية</a:t>
                      </a:r>
                      <a:endParaRPr lang="en-US" sz="1200">
                        <a:latin typeface="Times New Roman"/>
                        <a:ea typeface="Times New Roman"/>
                      </a:endParaRPr>
                    </a:p>
                  </a:txBody>
                  <a:tcPr marL="68580" marR="68580" marT="0" marB="0"/>
                </a:tc>
                <a:tc>
                  <a:txBody>
                    <a:bodyPr/>
                    <a:lstStyle/>
                    <a:p>
                      <a:pPr algn="ctr" rtl="0">
                        <a:lnSpc>
                          <a:spcPct val="150000"/>
                        </a:lnSpc>
                        <a:spcAft>
                          <a:spcPts val="0"/>
                        </a:spcAft>
                      </a:pPr>
                      <a:r>
                        <a:rPr lang="ar-SA" sz="1400" b="1">
                          <a:latin typeface="Times New Roman"/>
                          <a:ea typeface="Times New Roman"/>
                        </a:rPr>
                        <a:t>2</a:t>
                      </a:r>
                      <a:endParaRPr lang="en-US" sz="1200">
                        <a:latin typeface="Times New Roman"/>
                        <a:ea typeface="Times New Roman"/>
                      </a:endParaRPr>
                    </a:p>
                  </a:txBody>
                  <a:tcPr marL="68580" marR="68580" marT="0" marB="0" anchor="ctr"/>
                </a:tc>
                <a:tc>
                  <a:txBody>
                    <a:bodyPr/>
                    <a:lstStyle/>
                    <a:p>
                      <a:pPr algn="ctr" rtl="1">
                        <a:lnSpc>
                          <a:spcPct val="150000"/>
                        </a:lnSpc>
                        <a:spcAft>
                          <a:spcPts val="0"/>
                        </a:spcAft>
                      </a:pPr>
                      <a:r>
                        <a:rPr lang="ar-SA" sz="1400" b="1">
                          <a:latin typeface="Times New Roman"/>
                          <a:ea typeface="Times New Roman"/>
                        </a:rPr>
                        <a:t>4</a:t>
                      </a:r>
                      <a:endParaRPr lang="en-US" sz="1200">
                        <a:latin typeface="Times New Roman"/>
                        <a:ea typeface="Times New Roman"/>
                      </a:endParaRPr>
                    </a:p>
                  </a:txBody>
                  <a:tcPr marL="68580" marR="68580" marT="0" marB="0" anchor="ctr"/>
                </a:tc>
              </a:tr>
              <a:tr h="615507">
                <a:tc>
                  <a:txBody>
                    <a:bodyPr/>
                    <a:lstStyle/>
                    <a:p>
                      <a:pPr algn="r" rtl="1">
                        <a:spcAft>
                          <a:spcPts val="0"/>
                        </a:spcAft>
                      </a:pPr>
                      <a:r>
                        <a:rPr lang="ar-SA" sz="1400" dirty="0">
                          <a:latin typeface="Times New Roman"/>
                          <a:ea typeface="Times New Roman"/>
                          <a:cs typeface="Arial"/>
                        </a:rPr>
                        <a:t>4- </a:t>
                      </a:r>
                      <a:r>
                        <a:rPr lang="ar-SA" sz="1400" b="1" dirty="0">
                          <a:latin typeface="Times New Roman"/>
                          <a:ea typeface="Times New Roman"/>
                        </a:rPr>
                        <a:t>التفاعل الاجتماعي والتغير الاجتماعي</a:t>
                      </a:r>
                      <a:endParaRPr lang="en-US" sz="1200" dirty="0">
                        <a:latin typeface="Times New Roman"/>
                        <a:ea typeface="Times New Roman"/>
                      </a:endParaRPr>
                    </a:p>
                    <a:p>
                      <a:pPr algn="r" rtl="1">
                        <a:spcAft>
                          <a:spcPts val="0"/>
                        </a:spcAft>
                      </a:pPr>
                      <a:r>
                        <a:rPr lang="ar-SA" sz="1400" b="1" dirty="0">
                          <a:latin typeface="Times New Roman"/>
                          <a:ea typeface="Times New Roman"/>
                          <a:cs typeface="Arial"/>
                        </a:rPr>
                        <a:t>التفاعل </a:t>
                      </a:r>
                      <a:r>
                        <a:rPr lang="ar-SA" sz="1400" b="1" dirty="0" smtClean="0">
                          <a:latin typeface="Times New Roman"/>
                          <a:ea typeface="Times New Roman"/>
                          <a:cs typeface="Arial"/>
                        </a:rPr>
                        <a:t>الاجتماعي:</a:t>
                      </a:r>
                      <a:r>
                        <a:rPr lang="ar-SA" sz="1200" b="0" baseline="0" dirty="0" smtClean="0">
                          <a:latin typeface="Times New Roman"/>
                          <a:ea typeface="Times New Roman"/>
                          <a:cs typeface="+mn-cs"/>
                        </a:rPr>
                        <a:t>  </a:t>
                      </a:r>
                      <a:r>
                        <a:rPr lang="ar-SA" sz="1400" dirty="0" smtClean="0">
                          <a:latin typeface="Times New Roman"/>
                          <a:ea typeface="Times New Roman"/>
                          <a:cs typeface="Arial"/>
                        </a:rPr>
                        <a:t>الأهداف </a:t>
                      </a:r>
                      <a:r>
                        <a:rPr lang="ar-SA" sz="1400" dirty="0">
                          <a:latin typeface="Times New Roman"/>
                          <a:ea typeface="Times New Roman"/>
                          <a:cs typeface="Arial"/>
                        </a:rPr>
                        <a:t>وأهم النظريات والطرق والآليات</a:t>
                      </a:r>
                      <a:endParaRPr lang="en-US" sz="1200" dirty="0">
                        <a:latin typeface="Times New Roman"/>
                        <a:ea typeface="Times New Roman"/>
                      </a:endParaRPr>
                    </a:p>
                    <a:p>
                      <a:pPr algn="r" rtl="1">
                        <a:spcAft>
                          <a:spcPts val="0"/>
                        </a:spcAft>
                      </a:pPr>
                      <a:r>
                        <a:rPr lang="ar-SA" sz="1400" b="1" dirty="0">
                          <a:latin typeface="Times New Roman"/>
                          <a:ea typeface="Times New Roman"/>
                          <a:cs typeface="Arial"/>
                        </a:rPr>
                        <a:t>التغير </a:t>
                      </a:r>
                      <a:r>
                        <a:rPr lang="ar-SA" sz="1400" b="1" dirty="0" smtClean="0">
                          <a:latin typeface="Times New Roman"/>
                          <a:ea typeface="Times New Roman"/>
                          <a:cs typeface="Arial"/>
                        </a:rPr>
                        <a:t>الاجتماعي:</a:t>
                      </a:r>
                      <a:r>
                        <a:rPr lang="ar-SA" sz="1200" b="0" baseline="0" dirty="0" smtClean="0">
                          <a:latin typeface="Times New Roman"/>
                          <a:ea typeface="Times New Roman"/>
                          <a:cs typeface="+mn-cs"/>
                        </a:rPr>
                        <a:t>  </a:t>
                      </a:r>
                      <a:r>
                        <a:rPr lang="ar-SA" sz="1400" dirty="0" smtClean="0">
                          <a:latin typeface="Times New Roman"/>
                          <a:ea typeface="Times New Roman"/>
                          <a:cs typeface="Arial"/>
                        </a:rPr>
                        <a:t>المراحل </a:t>
                      </a:r>
                      <a:r>
                        <a:rPr lang="ar-SA" sz="1400" dirty="0">
                          <a:latin typeface="Times New Roman"/>
                          <a:ea typeface="Times New Roman"/>
                          <a:cs typeface="Arial"/>
                        </a:rPr>
                        <a:t>والأشكال وأهم النظريات </a:t>
                      </a:r>
                      <a:endParaRPr lang="en-US" sz="1200" dirty="0">
                        <a:latin typeface="Times New Roman"/>
                        <a:ea typeface="Times New Roman"/>
                      </a:endParaRPr>
                    </a:p>
                  </a:txBody>
                  <a:tcPr marL="68580" marR="68580" marT="0" marB="0"/>
                </a:tc>
                <a:tc>
                  <a:txBody>
                    <a:bodyPr/>
                    <a:lstStyle/>
                    <a:p>
                      <a:pPr algn="ctr" rtl="0">
                        <a:lnSpc>
                          <a:spcPct val="150000"/>
                        </a:lnSpc>
                        <a:spcAft>
                          <a:spcPts val="0"/>
                        </a:spcAft>
                      </a:pPr>
                      <a:r>
                        <a:rPr lang="ar-SA" sz="1400" b="1">
                          <a:latin typeface="Times New Roman"/>
                          <a:ea typeface="Times New Roman"/>
                        </a:rPr>
                        <a:t>2</a:t>
                      </a:r>
                      <a:endParaRPr lang="en-US" sz="1200">
                        <a:latin typeface="Times New Roman"/>
                        <a:ea typeface="Times New Roman"/>
                      </a:endParaRPr>
                    </a:p>
                  </a:txBody>
                  <a:tcPr marL="68580" marR="68580" marT="0" marB="0" anchor="ctr"/>
                </a:tc>
                <a:tc>
                  <a:txBody>
                    <a:bodyPr/>
                    <a:lstStyle/>
                    <a:p>
                      <a:pPr algn="ctr" rtl="0">
                        <a:lnSpc>
                          <a:spcPct val="150000"/>
                        </a:lnSpc>
                        <a:spcAft>
                          <a:spcPts val="0"/>
                        </a:spcAft>
                      </a:pPr>
                      <a:r>
                        <a:rPr lang="ar-SA" sz="1400" b="1">
                          <a:latin typeface="Times New Roman"/>
                          <a:ea typeface="Times New Roman"/>
                        </a:rPr>
                        <a:t>4</a:t>
                      </a:r>
                      <a:endParaRPr lang="en-US" sz="1200">
                        <a:latin typeface="Times New Roman"/>
                        <a:ea typeface="Times New Roman"/>
                      </a:endParaRPr>
                    </a:p>
                  </a:txBody>
                  <a:tcPr marL="68580" marR="68580" marT="0" marB="0" anchor="ctr"/>
                </a:tc>
              </a:tr>
              <a:tr h="511874">
                <a:tc>
                  <a:txBody>
                    <a:bodyPr/>
                    <a:lstStyle/>
                    <a:p>
                      <a:pPr algn="r" rtl="1">
                        <a:lnSpc>
                          <a:spcPct val="150000"/>
                        </a:lnSpc>
                        <a:spcAft>
                          <a:spcPts val="0"/>
                        </a:spcAft>
                      </a:pPr>
                      <a:r>
                        <a:rPr lang="ar-SA" sz="1400" dirty="0">
                          <a:latin typeface="Times New Roman"/>
                          <a:ea typeface="Times New Roman"/>
                          <a:cs typeface="Arial"/>
                        </a:rPr>
                        <a:t>5-</a:t>
                      </a:r>
                      <a:r>
                        <a:rPr lang="ar-SA" sz="1400" dirty="0">
                          <a:latin typeface="Times New Roman"/>
                          <a:ea typeface="Times New Roman"/>
                        </a:rPr>
                        <a:t> </a:t>
                      </a:r>
                      <a:r>
                        <a:rPr lang="ar-SA" sz="1400" b="1" dirty="0">
                          <a:latin typeface="Times New Roman"/>
                          <a:ea typeface="Times New Roman"/>
                        </a:rPr>
                        <a:t>الاتصال </a:t>
                      </a:r>
                      <a:r>
                        <a:rPr lang="ar-SA" sz="1400" b="1" dirty="0" smtClean="0">
                          <a:latin typeface="Times New Roman"/>
                          <a:ea typeface="Times New Roman"/>
                        </a:rPr>
                        <a:t>الاجتماعي</a:t>
                      </a:r>
                      <a:r>
                        <a:rPr lang="ar-SA" sz="1200" b="0" baseline="0" dirty="0" smtClean="0">
                          <a:latin typeface="Times New Roman"/>
                          <a:ea typeface="Times New Roman"/>
                        </a:rPr>
                        <a:t>  </a:t>
                      </a:r>
                      <a:r>
                        <a:rPr lang="ar-SA" sz="1400" dirty="0" smtClean="0">
                          <a:latin typeface="Times New Roman"/>
                          <a:ea typeface="Times New Roman"/>
                        </a:rPr>
                        <a:t>الخصائص </a:t>
                      </a:r>
                      <a:r>
                        <a:rPr lang="ar-SA" sz="1400" dirty="0">
                          <a:latin typeface="Times New Roman"/>
                          <a:ea typeface="Times New Roman"/>
                        </a:rPr>
                        <a:t>– الأساليب – العناصر - المعيقات</a:t>
                      </a:r>
                      <a:endParaRPr lang="en-US" sz="1200" dirty="0">
                        <a:latin typeface="Times New Roman"/>
                        <a:ea typeface="Times New Roman"/>
                      </a:endParaRPr>
                    </a:p>
                  </a:txBody>
                  <a:tcPr marL="68580" marR="68580" marT="0" marB="0"/>
                </a:tc>
                <a:tc>
                  <a:txBody>
                    <a:bodyPr/>
                    <a:lstStyle/>
                    <a:p>
                      <a:pPr algn="ctr" rtl="0">
                        <a:lnSpc>
                          <a:spcPct val="150000"/>
                        </a:lnSpc>
                        <a:spcAft>
                          <a:spcPts val="0"/>
                        </a:spcAft>
                      </a:pPr>
                      <a:r>
                        <a:rPr lang="ar-SA" sz="1400" b="1">
                          <a:latin typeface="Times New Roman"/>
                          <a:ea typeface="Times New Roman"/>
                        </a:rPr>
                        <a:t>2</a:t>
                      </a:r>
                      <a:endParaRPr lang="en-US" sz="1200">
                        <a:latin typeface="Times New Roman"/>
                        <a:ea typeface="Times New Roman"/>
                      </a:endParaRPr>
                    </a:p>
                  </a:txBody>
                  <a:tcPr marL="68580" marR="68580" marT="0" marB="0" anchor="ctr"/>
                </a:tc>
                <a:tc>
                  <a:txBody>
                    <a:bodyPr/>
                    <a:lstStyle/>
                    <a:p>
                      <a:pPr algn="ctr" rtl="1">
                        <a:lnSpc>
                          <a:spcPct val="150000"/>
                        </a:lnSpc>
                        <a:spcAft>
                          <a:spcPts val="0"/>
                        </a:spcAft>
                      </a:pPr>
                      <a:r>
                        <a:rPr lang="ar-SA" sz="1400" b="1">
                          <a:latin typeface="Times New Roman"/>
                          <a:ea typeface="Times New Roman"/>
                        </a:rPr>
                        <a:t>4</a:t>
                      </a:r>
                      <a:endParaRPr lang="en-US" sz="1200">
                        <a:latin typeface="Times New Roman"/>
                        <a:ea typeface="Times New Roman"/>
                      </a:endParaRPr>
                    </a:p>
                  </a:txBody>
                  <a:tcPr marL="68580" marR="68580" marT="0" marB="0" anchor="ctr"/>
                </a:tc>
              </a:tr>
              <a:tr h="511874">
                <a:tc>
                  <a:txBody>
                    <a:bodyPr/>
                    <a:lstStyle/>
                    <a:p>
                      <a:pPr algn="r" rtl="1">
                        <a:lnSpc>
                          <a:spcPct val="150000"/>
                        </a:lnSpc>
                        <a:spcAft>
                          <a:spcPts val="0"/>
                        </a:spcAft>
                      </a:pPr>
                      <a:r>
                        <a:rPr lang="ar-SA" sz="1400" dirty="0">
                          <a:latin typeface="Times New Roman"/>
                          <a:ea typeface="Times New Roman"/>
                          <a:cs typeface="Arial"/>
                        </a:rPr>
                        <a:t>6- </a:t>
                      </a:r>
                      <a:r>
                        <a:rPr lang="ar-SA" sz="1400" b="1" dirty="0">
                          <a:latin typeface="Times New Roman"/>
                          <a:ea typeface="Times New Roman"/>
                          <a:cs typeface="Arial"/>
                        </a:rPr>
                        <a:t>القيادة </a:t>
                      </a:r>
                      <a:r>
                        <a:rPr lang="ar-SA" sz="1400" b="1" dirty="0" smtClean="0">
                          <a:latin typeface="Times New Roman"/>
                          <a:ea typeface="Times New Roman"/>
                          <a:cs typeface="Arial"/>
                        </a:rPr>
                        <a:t>الاجتماعية:</a:t>
                      </a:r>
                      <a:r>
                        <a:rPr lang="ar-SA" sz="1200" b="0" baseline="0" dirty="0" smtClean="0">
                          <a:latin typeface="Times New Roman"/>
                          <a:ea typeface="Times New Roman"/>
                          <a:cs typeface="+mn-cs"/>
                        </a:rPr>
                        <a:t>  </a:t>
                      </a:r>
                      <a:r>
                        <a:rPr lang="ar-SA" sz="1400" dirty="0" smtClean="0">
                          <a:latin typeface="Times New Roman"/>
                          <a:ea typeface="Times New Roman"/>
                          <a:cs typeface="Arial"/>
                        </a:rPr>
                        <a:t>أركان </a:t>
                      </a:r>
                      <a:r>
                        <a:rPr lang="ar-SA" sz="1400" dirty="0">
                          <a:latin typeface="Times New Roman"/>
                          <a:ea typeface="Times New Roman"/>
                          <a:cs typeface="Arial"/>
                        </a:rPr>
                        <a:t>القيادة- أنماط القيادة–أهم النظريات </a:t>
                      </a:r>
                      <a:endParaRPr lang="en-US" sz="1200" dirty="0">
                        <a:latin typeface="Times New Roman"/>
                        <a:ea typeface="Times New Roman"/>
                      </a:endParaRPr>
                    </a:p>
                  </a:txBody>
                  <a:tcPr marL="68580" marR="68580" marT="0" marB="0"/>
                </a:tc>
                <a:tc>
                  <a:txBody>
                    <a:bodyPr/>
                    <a:lstStyle/>
                    <a:p>
                      <a:pPr algn="ctr" rtl="0">
                        <a:lnSpc>
                          <a:spcPct val="150000"/>
                        </a:lnSpc>
                        <a:spcAft>
                          <a:spcPts val="0"/>
                        </a:spcAft>
                      </a:pPr>
                      <a:r>
                        <a:rPr lang="ar-SA" sz="1400" b="1">
                          <a:latin typeface="Times New Roman"/>
                          <a:ea typeface="Times New Roman"/>
                        </a:rPr>
                        <a:t>2</a:t>
                      </a:r>
                      <a:endParaRPr lang="en-US" sz="1200">
                        <a:latin typeface="Times New Roman"/>
                        <a:ea typeface="Times New Roman"/>
                      </a:endParaRPr>
                    </a:p>
                  </a:txBody>
                  <a:tcPr marL="68580" marR="68580" marT="0" marB="0" anchor="ctr"/>
                </a:tc>
                <a:tc>
                  <a:txBody>
                    <a:bodyPr/>
                    <a:lstStyle/>
                    <a:p>
                      <a:pPr algn="ctr" rtl="0">
                        <a:lnSpc>
                          <a:spcPct val="150000"/>
                        </a:lnSpc>
                        <a:spcAft>
                          <a:spcPts val="0"/>
                        </a:spcAft>
                      </a:pPr>
                      <a:r>
                        <a:rPr lang="ar-SA" sz="1400" b="1">
                          <a:latin typeface="Times New Roman"/>
                          <a:ea typeface="Times New Roman"/>
                        </a:rPr>
                        <a:t>4</a:t>
                      </a:r>
                      <a:endParaRPr lang="en-US" sz="1200">
                        <a:latin typeface="Times New Roman"/>
                        <a:ea typeface="Times New Roman"/>
                      </a:endParaRPr>
                    </a:p>
                  </a:txBody>
                  <a:tcPr marL="68580" marR="68580" marT="0" marB="0" anchor="ctr"/>
                </a:tc>
              </a:tr>
              <a:tr h="511874">
                <a:tc>
                  <a:txBody>
                    <a:bodyPr/>
                    <a:lstStyle/>
                    <a:p>
                      <a:pPr algn="r" rtl="1">
                        <a:lnSpc>
                          <a:spcPct val="150000"/>
                        </a:lnSpc>
                        <a:spcAft>
                          <a:spcPts val="0"/>
                        </a:spcAft>
                      </a:pPr>
                      <a:r>
                        <a:rPr lang="ar-SA" sz="1400" b="1" dirty="0">
                          <a:latin typeface="Times New Roman"/>
                          <a:ea typeface="Times New Roman"/>
                          <a:cs typeface="Arial"/>
                        </a:rPr>
                        <a:t>7- الشخصية </a:t>
                      </a:r>
                      <a:r>
                        <a:rPr lang="ar-SA" sz="1400" b="1" dirty="0" smtClean="0">
                          <a:latin typeface="Times New Roman"/>
                          <a:ea typeface="Times New Roman"/>
                          <a:cs typeface="Arial"/>
                        </a:rPr>
                        <a:t>والدوافع:</a:t>
                      </a:r>
                      <a:r>
                        <a:rPr lang="ar-SA" sz="1200" b="0" baseline="0" dirty="0" smtClean="0">
                          <a:latin typeface="Times New Roman"/>
                          <a:ea typeface="Times New Roman"/>
                          <a:cs typeface="+mn-cs"/>
                        </a:rPr>
                        <a:t>  </a:t>
                      </a:r>
                      <a:r>
                        <a:rPr lang="ar-SA" sz="1400" dirty="0" smtClean="0">
                          <a:latin typeface="Times New Roman"/>
                          <a:ea typeface="Times New Roman"/>
                          <a:cs typeface="Arial"/>
                        </a:rPr>
                        <a:t>( التعريف- أهم النظريات- القياس)</a:t>
                      </a:r>
                      <a:endParaRPr lang="en-US" sz="1200" dirty="0">
                        <a:latin typeface="Times New Roman"/>
                        <a:ea typeface="Times New Roman"/>
                      </a:endParaRPr>
                    </a:p>
                  </a:txBody>
                  <a:tcPr marL="68580" marR="68580" marT="0" marB="0"/>
                </a:tc>
                <a:tc>
                  <a:txBody>
                    <a:bodyPr/>
                    <a:lstStyle/>
                    <a:p>
                      <a:pPr algn="ctr" rtl="0">
                        <a:lnSpc>
                          <a:spcPct val="150000"/>
                        </a:lnSpc>
                        <a:spcAft>
                          <a:spcPts val="0"/>
                        </a:spcAft>
                      </a:pPr>
                      <a:r>
                        <a:rPr lang="ar-SA" sz="1400" b="1">
                          <a:latin typeface="Times New Roman"/>
                          <a:ea typeface="Times New Roman"/>
                        </a:rPr>
                        <a:t>2</a:t>
                      </a:r>
                      <a:endParaRPr lang="en-US" sz="1200">
                        <a:latin typeface="Times New Roman"/>
                        <a:ea typeface="Times New Roman"/>
                      </a:endParaRPr>
                    </a:p>
                  </a:txBody>
                  <a:tcPr marL="68580" marR="68580" marT="0" marB="0" anchor="ctr"/>
                </a:tc>
                <a:tc>
                  <a:txBody>
                    <a:bodyPr/>
                    <a:lstStyle/>
                    <a:p>
                      <a:pPr algn="ctr" rtl="0">
                        <a:lnSpc>
                          <a:spcPct val="150000"/>
                        </a:lnSpc>
                        <a:spcAft>
                          <a:spcPts val="0"/>
                        </a:spcAft>
                      </a:pPr>
                      <a:r>
                        <a:rPr lang="ar-SA" sz="1400" b="1">
                          <a:latin typeface="Times New Roman"/>
                          <a:ea typeface="Times New Roman"/>
                        </a:rPr>
                        <a:t>4</a:t>
                      </a:r>
                      <a:endParaRPr lang="en-US" sz="1200">
                        <a:latin typeface="Times New Roman"/>
                        <a:ea typeface="Times New Roman"/>
                      </a:endParaRPr>
                    </a:p>
                  </a:txBody>
                  <a:tcPr marL="68580" marR="68580" marT="0" marB="0" anchor="ctr"/>
                </a:tc>
              </a:tr>
              <a:tr h="437598">
                <a:tc>
                  <a:txBody>
                    <a:bodyPr/>
                    <a:lstStyle/>
                    <a:p>
                      <a:pPr algn="r" rtl="1">
                        <a:spcAft>
                          <a:spcPts val="0"/>
                        </a:spcAft>
                      </a:pPr>
                      <a:r>
                        <a:rPr lang="ar-SA" sz="1400" b="1" dirty="0">
                          <a:latin typeface="Times New Roman"/>
                          <a:ea typeface="Times New Roman"/>
                          <a:cs typeface="Arial"/>
                        </a:rPr>
                        <a:t>8- الاتجاهات والقيم والتعصب</a:t>
                      </a:r>
                      <a:endParaRPr lang="en-US" sz="1200" dirty="0">
                        <a:latin typeface="Times New Roman"/>
                        <a:ea typeface="Times New Roman"/>
                      </a:endParaRPr>
                    </a:p>
                  </a:txBody>
                  <a:tcPr marL="68580" marR="68580" marT="0" marB="0"/>
                </a:tc>
                <a:tc>
                  <a:txBody>
                    <a:bodyPr/>
                    <a:lstStyle/>
                    <a:p>
                      <a:pPr algn="ctr" rtl="0">
                        <a:lnSpc>
                          <a:spcPct val="150000"/>
                        </a:lnSpc>
                        <a:spcAft>
                          <a:spcPts val="0"/>
                        </a:spcAft>
                      </a:pPr>
                      <a:r>
                        <a:rPr lang="ar-SA" sz="1400" b="1">
                          <a:latin typeface="Times New Roman"/>
                          <a:ea typeface="Times New Roman"/>
                        </a:rPr>
                        <a:t>1</a:t>
                      </a:r>
                      <a:endParaRPr lang="en-US" sz="1200">
                        <a:latin typeface="Times New Roman"/>
                        <a:ea typeface="Times New Roman"/>
                      </a:endParaRPr>
                    </a:p>
                  </a:txBody>
                  <a:tcPr marL="68580" marR="68580" marT="0" marB="0" anchor="ctr"/>
                </a:tc>
                <a:tc>
                  <a:txBody>
                    <a:bodyPr/>
                    <a:lstStyle/>
                    <a:p>
                      <a:pPr algn="ctr" rtl="1">
                        <a:lnSpc>
                          <a:spcPct val="150000"/>
                        </a:lnSpc>
                        <a:spcAft>
                          <a:spcPts val="0"/>
                        </a:spcAft>
                      </a:pPr>
                      <a:r>
                        <a:rPr lang="ar-SA" sz="1400" b="1">
                          <a:latin typeface="Times New Roman"/>
                          <a:ea typeface="Times New Roman"/>
                        </a:rPr>
                        <a:t>2</a:t>
                      </a:r>
                      <a:endParaRPr lang="en-US" sz="1200">
                        <a:latin typeface="Times New Roman"/>
                        <a:ea typeface="Times New Roman"/>
                      </a:endParaRPr>
                    </a:p>
                  </a:txBody>
                  <a:tcPr marL="68580" marR="68580" marT="0" marB="0" anchor="ctr"/>
                </a:tc>
              </a:tr>
              <a:tr h="511874">
                <a:tc>
                  <a:txBody>
                    <a:bodyPr/>
                    <a:lstStyle/>
                    <a:p>
                      <a:pPr algn="r" rtl="1">
                        <a:lnSpc>
                          <a:spcPct val="150000"/>
                        </a:lnSpc>
                        <a:spcAft>
                          <a:spcPts val="0"/>
                        </a:spcAft>
                      </a:pPr>
                      <a:r>
                        <a:rPr lang="ar-SA" sz="1400" dirty="0">
                          <a:latin typeface="Times New Roman"/>
                          <a:ea typeface="Times New Roman"/>
                          <a:cs typeface="Arial"/>
                        </a:rPr>
                        <a:t>9-</a:t>
                      </a:r>
                      <a:r>
                        <a:rPr lang="ar-SA" sz="1400" b="1" dirty="0">
                          <a:latin typeface="Times New Roman"/>
                          <a:ea typeface="Times New Roman"/>
                        </a:rPr>
                        <a:t> الطابع القومي وخصائص الشعوب</a:t>
                      </a:r>
                      <a:endParaRPr lang="en-US" sz="1200" dirty="0">
                        <a:latin typeface="Times New Roman"/>
                        <a:ea typeface="Times New Roman"/>
                      </a:endParaRPr>
                    </a:p>
                  </a:txBody>
                  <a:tcPr marL="68580" marR="68580" marT="0" marB="0"/>
                </a:tc>
                <a:tc>
                  <a:txBody>
                    <a:bodyPr/>
                    <a:lstStyle/>
                    <a:p>
                      <a:pPr algn="ctr" rtl="0">
                        <a:lnSpc>
                          <a:spcPct val="150000"/>
                        </a:lnSpc>
                        <a:spcAft>
                          <a:spcPts val="0"/>
                        </a:spcAft>
                      </a:pPr>
                      <a:r>
                        <a:rPr lang="ar-SA" sz="1400" b="1">
                          <a:latin typeface="Times New Roman"/>
                          <a:ea typeface="Times New Roman"/>
                        </a:rPr>
                        <a:t>1</a:t>
                      </a:r>
                      <a:endParaRPr lang="en-US" sz="1200">
                        <a:latin typeface="Times New Roman"/>
                        <a:ea typeface="Times New Roman"/>
                      </a:endParaRPr>
                    </a:p>
                  </a:txBody>
                  <a:tcPr marL="68580" marR="68580" marT="0" marB="0" anchor="ctr"/>
                </a:tc>
                <a:tc>
                  <a:txBody>
                    <a:bodyPr/>
                    <a:lstStyle/>
                    <a:p>
                      <a:pPr algn="ctr" rtl="1">
                        <a:lnSpc>
                          <a:spcPct val="150000"/>
                        </a:lnSpc>
                        <a:spcAft>
                          <a:spcPts val="0"/>
                        </a:spcAft>
                      </a:pPr>
                      <a:r>
                        <a:rPr lang="ar-SA" sz="1400" b="1" dirty="0">
                          <a:latin typeface="Times New Roman"/>
                          <a:ea typeface="Times New Roman"/>
                        </a:rPr>
                        <a:t>2</a:t>
                      </a:r>
                      <a:endParaRPr lang="en-US" sz="1200" dirty="0">
                        <a:latin typeface="Times New Roman"/>
                        <a:ea typeface="Times New Roman"/>
                      </a:endParaRPr>
                    </a:p>
                  </a:txBody>
                  <a:tcPr marL="68580" marR="68580" marT="0" marB="0" anchor="ctr"/>
                </a:tc>
              </a:tr>
              <a:tr h="511874">
                <a:tc>
                  <a:txBody>
                    <a:bodyPr/>
                    <a:lstStyle/>
                    <a:p>
                      <a:pPr algn="ctr" rtl="1">
                        <a:lnSpc>
                          <a:spcPct val="150000"/>
                        </a:lnSpc>
                        <a:spcAft>
                          <a:spcPts val="0"/>
                        </a:spcAft>
                      </a:pPr>
                      <a:r>
                        <a:rPr lang="ar-SA" sz="1800" b="1" dirty="0" smtClean="0">
                          <a:latin typeface="Times New Roman"/>
                          <a:ea typeface="Times New Roman"/>
                        </a:rPr>
                        <a:t>مجموع</a:t>
                      </a:r>
                      <a:endParaRPr lang="en-US" sz="1800" b="1" dirty="0">
                        <a:latin typeface="Times New Roman"/>
                        <a:ea typeface="Times New Roman"/>
                      </a:endParaRPr>
                    </a:p>
                  </a:txBody>
                  <a:tcPr marL="68580" marR="68580" marT="0" marB="0"/>
                </a:tc>
                <a:tc>
                  <a:txBody>
                    <a:bodyPr/>
                    <a:lstStyle/>
                    <a:p>
                      <a:pPr algn="ctr" rtl="0">
                        <a:lnSpc>
                          <a:spcPct val="150000"/>
                        </a:lnSpc>
                        <a:spcAft>
                          <a:spcPts val="0"/>
                        </a:spcAft>
                      </a:pPr>
                      <a:r>
                        <a:rPr lang="ar-SA" sz="1800" b="1" dirty="0" smtClean="0">
                          <a:latin typeface="Times New Roman"/>
                          <a:ea typeface="Times New Roman"/>
                        </a:rPr>
                        <a:t>15</a:t>
                      </a:r>
                      <a:endParaRPr lang="en-US" sz="1800" b="1" dirty="0">
                        <a:latin typeface="Times New Roman"/>
                        <a:ea typeface="Times New Roman"/>
                      </a:endParaRPr>
                    </a:p>
                  </a:txBody>
                  <a:tcPr marL="68580" marR="68580" marT="0" marB="0" anchor="ctr"/>
                </a:tc>
                <a:tc>
                  <a:txBody>
                    <a:bodyPr/>
                    <a:lstStyle/>
                    <a:p>
                      <a:pPr algn="ctr" rtl="1">
                        <a:lnSpc>
                          <a:spcPct val="150000"/>
                        </a:lnSpc>
                        <a:spcAft>
                          <a:spcPts val="0"/>
                        </a:spcAft>
                      </a:pPr>
                      <a:r>
                        <a:rPr lang="ar-SA" sz="1800" b="1" dirty="0" smtClean="0">
                          <a:latin typeface="Times New Roman"/>
                          <a:ea typeface="Times New Roman"/>
                        </a:rPr>
                        <a:t>30</a:t>
                      </a:r>
                      <a:endParaRPr lang="en-US" sz="1800" b="1" dirty="0">
                        <a:latin typeface="Times New Roman"/>
                        <a:ea typeface="Times New Roman"/>
                      </a:endParaRPr>
                    </a:p>
                  </a:txBody>
                  <a:tcPr marL="68580" marR="68580" marT="0" marB="0" anchor="ctr"/>
                </a:tc>
              </a:tr>
            </a:tbl>
          </a:graphicData>
        </a:graphic>
      </p:graphicFrame>
      <p:sp>
        <p:nvSpPr>
          <p:cNvPr id="3" name="Title 2"/>
          <p:cNvSpPr>
            <a:spLocks noGrp="1"/>
          </p:cNvSpPr>
          <p:nvPr>
            <p:ph type="title"/>
          </p:nvPr>
        </p:nvSpPr>
        <p:spPr>
          <a:xfrm>
            <a:off x="467544" y="116632"/>
            <a:ext cx="8208912" cy="504056"/>
          </a:xfrm>
        </p:spPr>
        <p:style>
          <a:lnRef idx="3">
            <a:schemeClr val="lt1"/>
          </a:lnRef>
          <a:fillRef idx="1">
            <a:schemeClr val="accent2"/>
          </a:fillRef>
          <a:effectRef idx="1">
            <a:schemeClr val="accent2"/>
          </a:effectRef>
          <a:fontRef idx="minor">
            <a:schemeClr val="lt1"/>
          </a:fontRef>
        </p:style>
        <p:txBody>
          <a:bodyPr>
            <a:normAutofit fontScale="90000"/>
          </a:bodyPr>
          <a:lstStyle/>
          <a:p>
            <a:pPr algn="just"/>
            <a:r>
              <a:rPr lang="ar-SA" sz="2800" dirty="0" smtClean="0"/>
              <a:t>المواضيع المطلوب بحثها:</a:t>
            </a:r>
            <a:endParaRPr lang="ar-SA" sz="2800" dirty="0"/>
          </a:p>
        </p:txBody>
      </p:sp>
    </p:spTree>
  </p:cSld>
  <p:clrMapOvr>
    <a:masterClrMapping/>
  </p:clrMapOvr>
  <p:transition>
    <p:wheel spokes="2"/>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124743"/>
          <a:ext cx="8229600" cy="4608510"/>
        </p:xfrm>
        <a:graphic>
          <a:graphicData uri="http://schemas.openxmlformats.org/drawingml/2006/table">
            <a:tbl>
              <a:tblPr rtl="1" firstRow="1" bandRow="1">
                <a:tableStyleId>{5C22544A-7EE6-4342-B048-85BDC9FD1C3A}</a:tableStyleId>
              </a:tblPr>
              <a:tblGrid>
                <a:gridCol w="910632"/>
                <a:gridCol w="2273764"/>
                <a:gridCol w="1898514"/>
                <a:gridCol w="3146690"/>
              </a:tblGrid>
              <a:tr h="768085">
                <a:tc>
                  <a:txBody>
                    <a:bodyPr/>
                    <a:lstStyle/>
                    <a:p>
                      <a:pPr algn="ctr" rtl="1">
                        <a:spcAft>
                          <a:spcPts val="0"/>
                        </a:spcAft>
                      </a:pPr>
                      <a:r>
                        <a:rPr lang="ar-SA" sz="1600" dirty="0">
                          <a:latin typeface="Times New Roman"/>
                          <a:ea typeface="Times New Roman"/>
                          <a:cs typeface="Arial"/>
                        </a:rPr>
                        <a:t>رقم التقييم</a:t>
                      </a:r>
                      <a:endParaRPr lang="en-US" sz="1200" dirty="0">
                        <a:latin typeface="Times New Roman"/>
                        <a:ea typeface="Times New Roman"/>
                        <a:cs typeface="Arial"/>
                      </a:endParaRPr>
                    </a:p>
                  </a:txBody>
                  <a:tcPr marL="68580" marR="68580" marT="0" marB="0" anchor="ctr"/>
                </a:tc>
                <a:tc>
                  <a:txBody>
                    <a:bodyPr/>
                    <a:lstStyle/>
                    <a:p>
                      <a:pPr algn="ctr" rtl="1">
                        <a:spcAft>
                          <a:spcPts val="0"/>
                        </a:spcAft>
                      </a:pPr>
                      <a:r>
                        <a:rPr lang="ar-SA" sz="1600">
                          <a:latin typeface="Times New Roman"/>
                          <a:ea typeface="Times New Roman"/>
                          <a:cs typeface="Arial"/>
                        </a:rPr>
                        <a:t>طبيعة مهمة التقييم</a:t>
                      </a:r>
                      <a:endParaRPr lang="en-US" sz="1200">
                        <a:latin typeface="Times New Roman"/>
                        <a:ea typeface="Times New Roman"/>
                        <a:cs typeface="Arial"/>
                      </a:endParaRPr>
                    </a:p>
                  </a:txBody>
                  <a:tcPr marL="68580" marR="68580" marT="0" marB="0" anchor="ctr"/>
                </a:tc>
                <a:tc>
                  <a:txBody>
                    <a:bodyPr/>
                    <a:lstStyle/>
                    <a:p>
                      <a:pPr algn="ctr" rtl="1">
                        <a:spcAft>
                          <a:spcPts val="0"/>
                        </a:spcAft>
                      </a:pPr>
                      <a:r>
                        <a:rPr lang="ar-SA" sz="1600">
                          <a:latin typeface="Times New Roman"/>
                          <a:ea typeface="Times New Roman"/>
                          <a:cs typeface="Arial"/>
                        </a:rPr>
                        <a:t>الأسبوع المستحق</a:t>
                      </a:r>
                      <a:endParaRPr lang="en-US" sz="1200">
                        <a:latin typeface="Times New Roman"/>
                        <a:ea typeface="Times New Roman"/>
                        <a:cs typeface="Arial"/>
                      </a:endParaRPr>
                    </a:p>
                  </a:txBody>
                  <a:tcPr marL="68580" marR="68580" marT="0" marB="0" anchor="ctr"/>
                </a:tc>
                <a:tc>
                  <a:txBody>
                    <a:bodyPr/>
                    <a:lstStyle/>
                    <a:p>
                      <a:pPr algn="ctr" rtl="1">
                        <a:spcAft>
                          <a:spcPts val="0"/>
                        </a:spcAft>
                      </a:pPr>
                      <a:r>
                        <a:rPr lang="ar-SA" sz="1600">
                          <a:latin typeface="Times New Roman"/>
                          <a:ea typeface="Times New Roman"/>
                          <a:cs typeface="Arial"/>
                        </a:rPr>
                        <a:t>نسبة الدرجة إلى درجة  التقييم النهائي</a:t>
                      </a:r>
                      <a:endParaRPr lang="en-US" sz="1200">
                        <a:latin typeface="Times New Roman"/>
                        <a:ea typeface="Times New Roman"/>
                        <a:cs typeface="Arial"/>
                      </a:endParaRPr>
                    </a:p>
                  </a:txBody>
                  <a:tcPr marL="68580" marR="68580" marT="0" marB="0" anchor="ctr"/>
                </a:tc>
              </a:tr>
              <a:tr h="768085">
                <a:tc>
                  <a:txBody>
                    <a:bodyPr/>
                    <a:lstStyle/>
                    <a:p>
                      <a:pPr algn="ctr" rtl="1">
                        <a:spcAft>
                          <a:spcPts val="0"/>
                        </a:spcAft>
                      </a:pPr>
                      <a:r>
                        <a:rPr lang="ar-SA" sz="2000" b="1">
                          <a:latin typeface="Times New Roman"/>
                          <a:ea typeface="Times New Roman"/>
                          <a:cs typeface="Arial"/>
                        </a:rPr>
                        <a:t>1</a:t>
                      </a:r>
                      <a:endParaRPr lang="en-US" sz="2000" b="1">
                        <a:latin typeface="Times New Roman"/>
                        <a:ea typeface="Times New Roman"/>
                        <a:cs typeface="Arial"/>
                      </a:endParaRPr>
                    </a:p>
                  </a:txBody>
                  <a:tcPr marL="68580" marR="68580" marT="0" marB="0" anchor="ctr"/>
                </a:tc>
                <a:tc>
                  <a:txBody>
                    <a:bodyPr/>
                    <a:lstStyle/>
                    <a:p>
                      <a:pPr algn="ctr" rtl="1">
                        <a:spcAft>
                          <a:spcPts val="0"/>
                        </a:spcAft>
                      </a:pPr>
                      <a:r>
                        <a:rPr lang="ar-SA" sz="2000" b="1">
                          <a:latin typeface="Times New Roman"/>
                          <a:ea typeface="Times New Roman"/>
                          <a:cs typeface="Arial"/>
                        </a:rPr>
                        <a:t>اختبار شهري أول</a:t>
                      </a:r>
                      <a:endParaRPr lang="en-US" sz="2000" b="1">
                        <a:latin typeface="Times New Roman"/>
                        <a:ea typeface="Times New Roman"/>
                        <a:cs typeface="Arial"/>
                      </a:endParaRPr>
                    </a:p>
                  </a:txBody>
                  <a:tcPr marL="68580" marR="68580" marT="0" marB="0" anchor="ctr"/>
                </a:tc>
                <a:tc>
                  <a:txBody>
                    <a:bodyPr/>
                    <a:lstStyle/>
                    <a:p>
                      <a:pPr algn="ctr" rtl="1">
                        <a:spcAft>
                          <a:spcPts val="0"/>
                        </a:spcAft>
                      </a:pPr>
                      <a:r>
                        <a:rPr lang="ar-SA" sz="2000" b="1">
                          <a:latin typeface="Times New Roman"/>
                          <a:ea typeface="Times New Roman"/>
                          <a:cs typeface="Arial"/>
                        </a:rPr>
                        <a:t>السادس</a:t>
                      </a:r>
                      <a:endParaRPr lang="en-US" sz="2000" b="1">
                        <a:latin typeface="Times New Roman"/>
                        <a:ea typeface="Times New Roman"/>
                        <a:cs typeface="Arial"/>
                      </a:endParaRPr>
                    </a:p>
                  </a:txBody>
                  <a:tcPr marL="68580" marR="68580" marT="0" marB="0" anchor="ctr"/>
                </a:tc>
                <a:tc>
                  <a:txBody>
                    <a:bodyPr/>
                    <a:lstStyle/>
                    <a:p>
                      <a:pPr algn="ctr" rtl="1">
                        <a:spcAft>
                          <a:spcPts val="0"/>
                        </a:spcAft>
                      </a:pPr>
                      <a:r>
                        <a:rPr lang="ar-SA" sz="2000" b="1" dirty="0">
                          <a:latin typeface="Times New Roman"/>
                          <a:ea typeface="Times New Roman"/>
                          <a:cs typeface="Arial"/>
                        </a:rPr>
                        <a:t>25%</a:t>
                      </a:r>
                      <a:endParaRPr lang="en-US" sz="2000" b="1" dirty="0">
                        <a:latin typeface="Times New Roman"/>
                        <a:ea typeface="Times New Roman"/>
                        <a:cs typeface="Arial"/>
                      </a:endParaRPr>
                    </a:p>
                  </a:txBody>
                  <a:tcPr marL="68580" marR="68580" marT="0" marB="0" anchor="ctr"/>
                </a:tc>
              </a:tr>
              <a:tr h="768085">
                <a:tc>
                  <a:txBody>
                    <a:bodyPr/>
                    <a:lstStyle/>
                    <a:p>
                      <a:pPr algn="ctr" rtl="1">
                        <a:spcAft>
                          <a:spcPts val="0"/>
                        </a:spcAft>
                      </a:pPr>
                      <a:r>
                        <a:rPr lang="ar-SA" sz="2000" b="1" dirty="0">
                          <a:latin typeface="Times New Roman"/>
                          <a:ea typeface="Times New Roman"/>
                          <a:cs typeface="Arial"/>
                        </a:rPr>
                        <a:t>2</a:t>
                      </a:r>
                      <a:endParaRPr lang="en-US" sz="2000" b="1" dirty="0">
                        <a:latin typeface="Times New Roman"/>
                        <a:ea typeface="Times New Roman"/>
                        <a:cs typeface="Arial"/>
                      </a:endParaRPr>
                    </a:p>
                  </a:txBody>
                  <a:tcPr marL="68580" marR="68580" marT="0" marB="0" anchor="ctr"/>
                </a:tc>
                <a:tc>
                  <a:txBody>
                    <a:bodyPr/>
                    <a:lstStyle/>
                    <a:p>
                      <a:pPr algn="ctr" rtl="1">
                        <a:spcAft>
                          <a:spcPts val="0"/>
                        </a:spcAft>
                      </a:pPr>
                      <a:r>
                        <a:rPr lang="ar-SA" sz="2000" b="1">
                          <a:latin typeface="Times New Roman"/>
                          <a:ea typeface="Times New Roman"/>
                          <a:cs typeface="Arial"/>
                        </a:rPr>
                        <a:t>اختبار شهري ثاني</a:t>
                      </a:r>
                      <a:endParaRPr lang="en-US" sz="2000" b="1">
                        <a:latin typeface="Times New Roman"/>
                        <a:ea typeface="Times New Roman"/>
                        <a:cs typeface="Arial"/>
                      </a:endParaRPr>
                    </a:p>
                  </a:txBody>
                  <a:tcPr marL="68580" marR="68580" marT="0" marB="0" anchor="ctr"/>
                </a:tc>
                <a:tc>
                  <a:txBody>
                    <a:bodyPr/>
                    <a:lstStyle/>
                    <a:p>
                      <a:pPr algn="ctr" rtl="1">
                        <a:spcAft>
                          <a:spcPts val="0"/>
                        </a:spcAft>
                      </a:pPr>
                      <a:r>
                        <a:rPr lang="ar-SA" sz="2000" b="1">
                          <a:latin typeface="Times New Roman"/>
                          <a:ea typeface="Times New Roman"/>
                          <a:cs typeface="Arial"/>
                        </a:rPr>
                        <a:t>العاشر</a:t>
                      </a:r>
                      <a:endParaRPr lang="en-US" sz="2000" b="1">
                        <a:latin typeface="Times New Roman"/>
                        <a:ea typeface="Times New Roman"/>
                        <a:cs typeface="Arial"/>
                      </a:endParaRPr>
                    </a:p>
                  </a:txBody>
                  <a:tcPr marL="68580" marR="68580" marT="0" marB="0" anchor="ctr"/>
                </a:tc>
                <a:tc>
                  <a:txBody>
                    <a:bodyPr/>
                    <a:lstStyle/>
                    <a:p>
                      <a:pPr algn="ctr" rtl="1">
                        <a:spcAft>
                          <a:spcPts val="0"/>
                        </a:spcAft>
                      </a:pPr>
                      <a:r>
                        <a:rPr lang="ar-SA" sz="2000" b="1">
                          <a:latin typeface="Times New Roman"/>
                          <a:ea typeface="Times New Roman"/>
                          <a:cs typeface="Arial"/>
                        </a:rPr>
                        <a:t>25%</a:t>
                      </a:r>
                      <a:endParaRPr lang="en-US" sz="2000" b="1">
                        <a:latin typeface="Times New Roman"/>
                        <a:ea typeface="Times New Roman"/>
                        <a:cs typeface="Arial"/>
                      </a:endParaRPr>
                    </a:p>
                  </a:txBody>
                  <a:tcPr marL="68580" marR="68580" marT="0" marB="0" anchor="ctr"/>
                </a:tc>
              </a:tr>
              <a:tr h="768085">
                <a:tc>
                  <a:txBody>
                    <a:bodyPr/>
                    <a:lstStyle/>
                    <a:p>
                      <a:pPr algn="ctr" rtl="1">
                        <a:spcAft>
                          <a:spcPts val="0"/>
                        </a:spcAft>
                      </a:pPr>
                      <a:r>
                        <a:rPr lang="ar-SA" sz="2000" b="1">
                          <a:latin typeface="Times New Roman"/>
                          <a:ea typeface="Times New Roman"/>
                          <a:cs typeface="Arial"/>
                        </a:rPr>
                        <a:t>3</a:t>
                      </a:r>
                      <a:endParaRPr lang="en-US" sz="2000" b="1">
                        <a:latin typeface="Times New Roman"/>
                        <a:ea typeface="Times New Roman"/>
                        <a:cs typeface="Arial"/>
                      </a:endParaRPr>
                    </a:p>
                  </a:txBody>
                  <a:tcPr marL="68580" marR="68580" marT="0" marB="0" anchor="ctr"/>
                </a:tc>
                <a:tc>
                  <a:txBody>
                    <a:bodyPr/>
                    <a:lstStyle/>
                    <a:p>
                      <a:pPr algn="ctr" rtl="1">
                        <a:spcAft>
                          <a:spcPts val="0"/>
                        </a:spcAft>
                      </a:pPr>
                      <a:r>
                        <a:rPr lang="ar-SA" sz="2000" b="1" dirty="0" smtClean="0">
                          <a:latin typeface="Times New Roman"/>
                          <a:ea typeface="Times New Roman"/>
                          <a:cs typeface="Arial"/>
                        </a:rPr>
                        <a:t>مشاركة وتفاعل</a:t>
                      </a:r>
                      <a:endParaRPr lang="en-US" sz="2000" b="1" dirty="0">
                        <a:latin typeface="Times New Roman"/>
                        <a:ea typeface="Times New Roman"/>
                        <a:cs typeface="Arial"/>
                      </a:endParaRPr>
                    </a:p>
                  </a:txBody>
                  <a:tcPr marL="68580" marR="68580" marT="0" marB="0" anchor="ctr"/>
                </a:tc>
                <a:tc>
                  <a:txBody>
                    <a:bodyPr/>
                    <a:lstStyle/>
                    <a:p>
                      <a:pPr algn="ctr" rtl="1">
                        <a:spcAft>
                          <a:spcPts val="0"/>
                        </a:spcAft>
                      </a:pPr>
                      <a:r>
                        <a:rPr lang="ar-SA" sz="2000" b="1">
                          <a:latin typeface="Times New Roman"/>
                          <a:ea typeface="Times New Roman"/>
                          <a:cs typeface="Arial"/>
                        </a:rPr>
                        <a:t>طوال الفصل</a:t>
                      </a:r>
                      <a:endParaRPr lang="en-US" sz="2000" b="1">
                        <a:latin typeface="Times New Roman"/>
                        <a:ea typeface="Times New Roman"/>
                        <a:cs typeface="Arial"/>
                      </a:endParaRPr>
                    </a:p>
                  </a:txBody>
                  <a:tcPr marL="68580" marR="68580" marT="0" marB="0" anchor="ctr"/>
                </a:tc>
                <a:tc>
                  <a:txBody>
                    <a:bodyPr/>
                    <a:lstStyle/>
                    <a:p>
                      <a:pPr algn="ctr" rtl="1">
                        <a:spcAft>
                          <a:spcPts val="0"/>
                        </a:spcAft>
                      </a:pPr>
                      <a:r>
                        <a:rPr lang="ar-SA" sz="2000" b="1">
                          <a:latin typeface="Times New Roman"/>
                          <a:ea typeface="Times New Roman"/>
                          <a:cs typeface="Arial"/>
                        </a:rPr>
                        <a:t>5%</a:t>
                      </a:r>
                      <a:endParaRPr lang="en-US" sz="2000" b="1">
                        <a:latin typeface="Times New Roman"/>
                        <a:ea typeface="Times New Roman"/>
                        <a:cs typeface="Arial"/>
                      </a:endParaRPr>
                    </a:p>
                  </a:txBody>
                  <a:tcPr marL="68580" marR="68580" marT="0" marB="0" anchor="ctr"/>
                </a:tc>
              </a:tr>
              <a:tr h="768085">
                <a:tc>
                  <a:txBody>
                    <a:bodyPr/>
                    <a:lstStyle/>
                    <a:p>
                      <a:pPr algn="ctr" rtl="1">
                        <a:spcAft>
                          <a:spcPts val="0"/>
                        </a:spcAft>
                      </a:pPr>
                      <a:r>
                        <a:rPr lang="ar-SA" sz="2000" b="1">
                          <a:latin typeface="Times New Roman"/>
                          <a:ea typeface="Times New Roman"/>
                          <a:cs typeface="Arial"/>
                        </a:rPr>
                        <a:t>4</a:t>
                      </a:r>
                      <a:endParaRPr lang="en-US" sz="2000" b="1">
                        <a:latin typeface="Times New Roman"/>
                        <a:ea typeface="Times New Roman"/>
                        <a:cs typeface="Arial"/>
                      </a:endParaRPr>
                    </a:p>
                  </a:txBody>
                  <a:tcPr marL="68580" marR="68580" marT="0" marB="0" anchor="ctr"/>
                </a:tc>
                <a:tc>
                  <a:txBody>
                    <a:bodyPr/>
                    <a:lstStyle/>
                    <a:p>
                      <a:pPr algn="ctr" rtl="1">
                        <a:spcAft>
                          <a:spcPts val="0"/>
                        </a:spcAft>
                      </a:pPr>
                      <a:r>
                        <a:rPr lang="ar-SA" sz="2000" b="1">
                          <a:latin typeface="Times New Roman"/>
                          <a:ea typeface="Times New Roman"/>
                          <a:cs typeface="Arial"/>
                        </a:rPr>
                        <a:t>ورقة بحث جماعية</a:t>
                      </a:r>
                      <a:endParaRPr lang="en-US" sz="2000" b="1">
                        <a:latin typeface="Times New Roman"/>
                        <a:ea typeface="Times New Roman"/>
                        <a:cs typeface="Arial"/>
                      </a:endParaRPr>
                    </a:p>
                  </a:txBody>
                  <a:tcPr marL="68580" marR="68580" marT="0" marB="0" anchor="ctr"/>
                </a:tc>
                <a:tc>
                  <a:txBody>
                    <a:bodyPr/>
                    <a:lstStyle/>
                    <a:p>
                      <a:pPr algn="ctr" rtl="1">
                        <a:spcAft>
                          <a:spcPts val="0"/>
                        </a:spcAft>
                      </a:pPr>
                      <a:r>
                        <a:rPr lang="ar-SA" sz="2000" b="1">
                          <a:latin typeface="Times New Roman"/>
                          <a:ea typeface="Times New Roman"/>
                          <a:cs typeface="Arial"/>
                        </a:rPr>
                        <a:t>الثامن</a:t>
                      </a:r>
                      <a:endParaRPr lang="en-US" sz="2000" b="1">
                        <a:latin typeface="Times New Roman"/>
                        <a:ea typeface="Times New Roman"/>
                        <a:cs typeface="Arial"/>
                      </a:endParaRPr>
                    </a:p>
                  </a:txBody>
                  <a:tcPr marL="68580" marR="68580" marT="0" marB="0" anchor="ctr"/>
                </a:tc>
                <a:tc>
                  <a:txBody>
                    <a:bodyPr/>
                    <a:lstStyle/>
                    <a:p>
                      <a:pPr algn="ctr" rtl="1">
                        <a:spcAft>
                          <a:spcPts val="0"/>
                        </a:spcAft>
                      </a:pPr>
                      <a:r>
                        <a:rPr lang="ar-SA" sz="2000" b="1">
                          <a:latin typeface="Times New Roman"/>
                          <a:ea typeface="Times New Roman"/>
                          <a:cs typeface="Arial"/>
                        </a:rPr>
                        <a:t>5%</a:t>
                      </a:r>
                      <a:endParaRPr lang="en-US" sz="2000" b="1">
                        <a:latin typeface="Times New Roman"/>
                        <a:ea typeface="Times New Roman"/>
                        <a:cs typeface="Arial"/>
                      </a:endParaRPr>
                    </a:p>
                  </a:txBody>
                  <a:tcPr marL="68580" marR="68580" marT="0" marB="0" anchor="ctr"/>
                </a:tc>
              </a:tr>
              <a:tr h="768085">
                <a:tc>
                  <a:txBody>
                    <a:bodyPr/>
                    <a:lstStyle/>
                    <a:p>
                      <a:pPr algn="ctr" rtl="1">
                        <a:spcAft>
                          <a:spcPts val="0"/>
                        </a:spcAft>
                      </a:pPr>
                      <a:r>
                        <a:rPr lang="ar-SA" sz="2000" b="1">
                          <a:latin typeface="Times New Roman"/>
                          <a:ea typeface="Times New Roman"/>
                          <a:cs typeface="Arial"/>
                        </a:rPr>
                        <a:t>5</a:t>
                      </a:r>
                      <a:endParaRPr lang="en-US" sz="2000" b="1">
                        <a:latin typeface="Times New Roman"/>
                        <a:ea typeface="Times New Roman"/>
                        <a:cs typeface="Arial"/>
                      </a:endParaRPr>
                    </a:p>
                  </a:txBody>
                  <a:tcPr marL="68580" marR="68580" marT="0" marB="0" anchor="ctr"/>
                </a:tc>
                <a:tc>
                  <a:txBody>
                    <a:bodyPr/>
                    <a:lstStyle/>
                    <a:p>
                      <a:pPr algn="ctr" rtl="1">
                        <a:spcAft>
                          <a:spcPts val="0"/>
                        </a:spcAft>
                      </a:pPr>
                      <a:r>
                        <a:rPr lang="ar-SA" sz="2000" b="1">
                          <a:latin typeface="Times New Roman"/>
                          <a:ea typeface="Times New Roman"/>
                          <a:cs typeface="Arial"/>
                        </a:rPr>
                        <a:t>الاختبار النهائي</a:t>
                      </a:r>
                      <a:endParaRPr lang="en-US" sz="2000" b="1">
                        <a:latin typeface="Times New Roman"/>
                        <a:ea typeface="Times New Roman"/>
                        <a:cs typeface="Arial"/>
                      </a:endParaRPr>
                    </a:p>
                  </a:txBody>
                  <a:tcPr marL="68580" marR="68580" marT="0" marB="0" anchor="ctr"/>
                </a:tc>
                <a:tc>
                  <a:txBody>
                    <a:bodyPr/>
                    <a:lstStyle/>
                    <a:p>
                      <a:pPr algn="ctr" rtl="1">
                        <a:spcAft>
                          <a:spcPts val="0"/>
                        </a:spcAft>
                      </a:pPr>
                      <a:endParaRPr lang="ar-SA" sz="2000" b="1">
                        <a:latin typeface="Times New Roman"/>
                        <a:ea typeface="Times New Roman"/>
                        <a:cs typeface="Arial"/>
                      </a:endParaRPr>
                    </a:p>
                  </a:txBody>
                  <a:tcPr marL="68580" marR="68580" marT="0" marB="0" anchor="ctr"/>
                </a:tc>
                <a:tc>
                  <a:txBody>
                    <a:bodyPr/>
                    <a:lstStyle/>
                    <a:p>
                      <a:pPr algn="ctr" rtl="1">
                        <a:spcAft>
                          <a:spcPts val="0"/>
                        </a:spcAft>
                      </a:pPr>
                      <a:r>
                        <a:rPr lang="ar-SA" sz="2000" b="1" dirty="0">
                          <a:latin typeface="Times New Roman"/>
                          <a:ea typeface="Times New Roman"/>
                          <a:cs typeface="Arial"/>
                        </a:rPr>
                        <a:t>40%</a:t>
                      </a:r>
                      <a:endParaRPr lang="en-US" sz="2000" b="1" dirty="0">
                        <a:latin typeface="Times New Roman"/>
                        <a:ea typeface="Times New Roman"/>
                        <a:cs typeface="Arial"/>
                      </a:endParaRPr>
                    </a:p>
                  </a:txBody>
                  <a:tcPr marL="68580" marR="68580" marT="0" marB="0" anchor="ctr"/>
                </a:tc>
              </a:tr>
            </a:tbl>
          </a:graphicData>
        </a:graphic>
      </p:graphicFrame>
      <p:sp>
        <p:nvSpPr>
          <p:cNvPr id="3" name="Title 2"/>
          <p:cNvSpPr>
            <a:spLocks noGrp="1"/>
          </p:cNvSpPr>
          <p:nvPr>
            <p:ph type="title"/>
          </p:nvPr>
        </p:nvSpPr>
        <p:spPr>
          <a:xfrm>
            <a:off x="457200" y="274638"/>
            <a:ext cx="8229600" cy="850106"/>
          </a:xfrm>
        </p:spPr>
        <p:style>
          <a:lnRef idx="0">
            <a:schemeClr val="accent2"/>
          </a:lnRef>
          <a:fillRef idx="3">
            <a:schemeClr val="accent2"/>
          </a:fillRef>
          <a:effectRef idx="3">
            <a:schemeClr val="accent2"/>
          </a:effectRef>
          <a:fontRef idx="minor">
            <a:schemeClr val="lt1"/>
          </a:fontRef>
        </p:style>
        <p:txBody>
          <a:bodyPr>
            <a:normAutofit/>
          </a:bodyPr>
          <a:lstStyle/>
          <a:p>
            <a:pPr algn="just"/>
            <a:r>
              <a:rPr lang="ar-SA" sz="2800" dirty="0" smtClean="0"/>
              <a:t>الجدول الزمني لمهام التقويم: </a:t>
            </a:r>
            <a:endParaRPr lang="ar-SA" sz="2800" dirty="0"/>
          </a:p>
        </p:txBody>
      </p:sp>
    </p:spTree>
  </p:cSld>
  <p:clrMapOvr>
    <a:masterClrMapping/>
  </p:clrMapOvr>
  <p:transition>
    <p:wheel spokes="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4738531"/>
          </a:xfrm>
        </p:spPr>
        <p:style>
          <a:lnRef idx="0">
            <a:schemeClr val="accent4"/>
          </a:lnRef>
          <a:fillRef idx="3">
            <a:schemeClr val="accent4"/>
          </a:fillRef>
          <a:effectRef idx="3">
            <a:schemeClr val="accent4"/>
          </a:effectRef>
          <a:fontRef idx="minor">
            <a:schemeClr val="lt1"/>
          </a:fontRef>
        </p:style>
        <p:txBody>
          <a:bodyPr>
            <a:normAutofit/>
          </a:bodyPr>
          <a:lstStyle/>
          <a:p>
            <a:pPr algn="l" rtl="0">
              <a:buFont typeface="Wingdings" pitchFamily="2" charset="2"/>
              <a:buChar char="q"/>
            </a:pPr>
            <a:r>
              <a:rPr lang="en-US" b="1" u="sng" dirty="0" smtClean="0">
                <a:hlinkClick r:id="rId2"/>
              </a:rPr>
              <a:t>http://www.socialpsychologyarena.com/</a:t>
            </a:r>
            <a:endParaRPr lang="en-US" dirty="0" smtClean="0"/>
          </a:p>
          <a:p>
            <a:pPr algn="l" rtl="0">
              <a:buFont typeface="Wingdings" pitchFamily="2" charset="2"/>
              <a:buChar char="q"/>
            </a:pPr>
            <a:r>
              <a:rPr lang="en-US" b="1" u="sng" dirty="0" smtClean="0">
                <a:hlinkClick r:id="rId3"/>
              </a:rPr>
              <a:t>http://www.socialpsychology.org/texts.htm</a:t>
            </a:r>
            <a:endParaRPr lang="en-US" dirty="0" smtClean="0"/>
          </a:p>
          <a:p>
            <a:pPr algn="l" rtl="0">
              <a:buFont typeface="Wingdings" pitchFamily="2" charset="2"/>
              <a:buChar char="q"/>
            </a:pPr>
            <a:r>
              <a:rPr lang="en-US" b="1" u="sng" dirty="0" smtClean="0">
                <a:hlinkClick r:id="rId4"/>
              </a:rPr>
              <a:t>http://www.questia.com/library/psychology/social-psychology/social-psychology.jsp</a:t>
            </a:r>
            <a:endParaRPr lang="en-US" dirty="0" smtClean="0"/>
          </a:p>
          <a:p>
            <a:pPr algn="l" rtl="0">
              <a:buFont typeface="Wingdings" pitchFamily="2" charset="2"/>
              <a:buChar char="q"/>
            </a:pPr>
            <a:r>
              <a:rPr lang="en-US" b="1" u="sng" dirty="0" smtClean="0">
                <a:hlinkClick r:id="rId5"/>
              </a:rPr>
              <a:t>http://faculty.ksu.edu.sa/73780</a:t>
            </a:r>
            <a:endParaRPr lang="en-US" dirty="0" smtClean="0"/>
          </a:p>
          <a:p>
            <a:pPr algn="l" rtl="0">
              <a:buFont typeface="Wingdings" pitchFamily="2" charset="2"/>
              <a:buChar char="q"/>
            </a:pPr>
            <a:r>
              <a:rPr lang="en-US" b="1" u="sng" dirty="0" smtClean="0">
                <a:hlinkClick r:id="rId6"/>
              </a:rPr>
              <a:t>http://www.eparanm.org/site/default.asp</a:t>
            </a:r>
            <a:endParaRPr lang="en-US" dirty="0" smtClean="0"/>
          </a:p>
          <a:p>
            <a:pPr algn="l" rtl="0">
              <a:buFont typeface="Wingdings" pitchFamily="2" charset="2"/>
              <a:buChar char="q"/>
            </a:pPr>
            <a:r>
              <a:rPr lang="en-US" b="1" u="sng" dirty="0" smtClean="0">
                <a:hlinkClick r:id="rId7"/>
              </a:rPr>
              <a:t>http://colleges.ksu.edu.sa/Arabic%20Colleges/CollegeOfEducation/psychology/default.aspx</a:t>
            </a:r>
            <a:endParaRPr lang="en-US" dirty="0" smtClean="0"/>
          </a:p>
          <a:p>
            <a:pPr algn="l" rtl="0">
              <a:buFont typeface="Wingdings" pitchFamily="2" charset="2"/>
              <a:buChar char="q"/>
            </a:pPr>
            <a:r>
              <a:rPr lang="en-US" b="1" u="sng" dirty="0" smtClean="0">
                <a:hlinkClick r:id="rId8"/>
              </a:rPr>
              <a:t>http://www.apa.org/</a:t>
            </a:r>
            <a:endParaRPr lang="ar-SA" dirty="0">
              <a:solidFill>
                <a:schemeClr val="accent3"/>
              </a:solidFill>
            </a:endParaRPr>
          </a:p>
        </p:txBody>
      </p:sp>
      <p:sp>
        <p:nvSpPr>
          <p:cNvPr id="3" name="Title 2"/>
          <p:cNvSpPr>
            <a:spLocks noGrp="1"/>
          </p:cNvSpPr>
          <p:nvPr>
            <p:ph type="title"/>
          </p:nvPr>
        </p:nvSpPr>
        <p:spPr>
          <a:xfrm>
            <a:off x="457200" y="274638"/>
            <a:ext cx="8229600" cy="850106"/>
          </a:xfrm>
        </p:spPr>
        <p:style>
          <a:lnRef idx="3">
            <a:schemeClr val="lt1"/>
          </a:lnRef>
          <a:fillRef idx="1">
            <a:schemeClr val="accent3"/>
          </a:fillRef>
          <a:effectRef idx="1">
            <a:schemeClr val="accent3"/>
          </a:effectRef>
          <a:fontRef idx="minor">
            <a:schemeClr val="lt1"/>
          </a:fontRef>
        </p:style>
        <p:txBody>
          <a:bodyPr/>
          <a:lstStyle/>
          <a:p>
            <a:pPr algn="just"/>
            <a:r>
              <a:rPr lang="ar-SA" dirty="0" smtClean="0"/>
              <a:t>المواقع الإلكترونية:</a:t>
            </a:r>
            <a:endParaRPr lang="ar-SA" dirty="0"/>
          </a:p>
        </p:txBody>
      </p:sp>
    </p:spTree>
  </p:cSld>
  <p:clrMapOvr>
    <a:masterClrMapping/>
  </p:clrMapOvr>
  <p:transition>
    <p:check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2"/>
          </a:lnRef>
          <a:fillRef idx="2">
            <a:schemeClr val="accent2"/>
          </a:fillRef>
          <a:effectRef idx="1">
            <a:schemeClr val="accent2"/>
          </a:effectRef>
          <a:fontRef idx="minor">
            <a:schemeClr val="dk1"/>
          </a:fontRef>
        </p:style>
        <p:txBody>
          <a:bodyPr/>
          <a:lstStyle/>
          <a:p>
            <a:pPr algn="ctr"/>
            <a:r>
              <a:rPr lang="ar-SA" dirty="0" smtClean="0"/>
              <a:t>علم النفس الاجتماعي</a:t>
            </a:r>
            <a:endParaRPr lang="ar-SA" dirty="0"/>
          </a:p>
        </p:txBody>
      </p:sp>
      <p:sp>
        <p:nvSpPr>
          <p:cNvPr id="3" name="Subtitle 2"/>
          <p:cNvSpPr>
            <a:spLocks noGrp="1"/>
          </p:cNvSpPr>
          <p:nvPr>
            <p:ph type="subTitle" idx="1"/>
          </p:nvPr>
        </p:nvSpPr>
        <p:spPr/>
        <p:style>
          <a:lnRef idx="1">
            <a:schemeClr val="accent6"/>
          </a:lnRef>
          <a:fillRef idx="2">
            <a:schemeClr val="accent6"/>
          </a:fillRef>
          <a:effectRef idx="1">
            <a:schemeClr val="accent6"/>
          </a:effectRef>
          <a:fontRef idx="minor">
            <a:schemeClr val="dk1"/>
          </a:fontRef>
        </p:style>
        <p:txBody>
          <a:bodyPr>
            <a:normAutofit/>
          </a:bodyPr>
          <a:lstStyle/>
          <a:p>
            <a:pPr algn="ctr"/>
            <a:r>
              <a:rPr lang="ar-SA" sz="4800" dirty="0" smtClean="0">
                <a:solidFill>
                  <a:srgbClr val="FF0000"/>
                </a:solidFill>
              </a:rPr>
              <a:t>231جمع</a:t>
            </a:r>
            <a:endParaRPr lang="ar-SA" sz="4800" dirty="0">
              <a:solidFill>
                <a:srgbClr val="FF0000"/>
              </a:solidFill>
            </a:endParaRPr>
          </a:p>
        </p:txBody>
      </p:sp>
    </p:spTree>
  </p:cSld>
  <p:clrMapOvr>
    <a:masterClrMapping/>
  </p:clrMapOvr>
  <p:transition>
    <p:plu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4784"/>
            <a:ext cx="8229600" cy="4522507"/>
          </a:xfrm>
        </p:spPr>
        <p:style>
          <a:lnRef idx="1">
            <a:schemeClr val="accent2"/>
          </a:lnRef>
          <a:fillRef idx="3">
            <a:schemeClr val="accent2"/>
          </a:fillRef>
          <a:effectRef idx="2">
            <a:schemeClr val="accent2"/>
          </a:effectRef>
          <a:fontRef idx="minor">
            <a:schemeClr val="lt1"/>
          </a:fontRef>
        </p:style>
        <p:txBody>
          <a:bodyPr>
            <a:normAutofit fontScale="77500" lnSpcReduction="20000"/>
          </a:bodyPr>
          <a:lstStyle/>
          <a:p>
            <a:pPr marL="624078" lvl="0" indent="-514350" algn="just">
              <a:buFont typeface="+mj-lt"/>
              <a:buAutoNum type="arabicPeriod"/>
            </a:pPr>
            <a:r>
              <a:rPr lang="ar-SA" b="1" dirty="0" smtClean="0"/>
              <a:t>إعطاء صورة واضحة عن ماهية علم النفس الاجتماعي، وتطوره، وعلاقته بالعلوم الأخرى</a:t>
            </a:r>
            <a:endParaRPr lang="en-US" b="1" dirty="0" smtClean="0"/>
          </a:p>
          <a:p>
            <a:pPr marL="624078" lvl="0" indent="-514350" algn="just">
              <a:buFont typeface="+mj-lt"/>
              <a:buAutoNum type="arabicPeriod"/>
            </a:pPr>
            <a:r>
              <a:rPr lang="ar-SA" b="1" dirty="0" smtClean="0"/>
              <a:t>الإلمام بالكيفية التي يؤثر بها الأخرين والبيئة الاجتماعية في تفكيرنا ومشاعرنا وسلوكنا</a:t>
            </a:r>
            <a:endParaRPr lang="en-US" b="1" dirty="0" smtClean="0"/>
          </a:p>
          <a:p>
            <a:pPr marL="624078" lvl="0" indent="-514350" algn="just">
              <a:buFont typeface="+mj-lt"/>
              <a:buAutoNum type="arabicPeriod"/>
            </a:pPr>
            <a:r>
              <a:rPr lang="ar-SA" b="1" dirty="0" smtClean="0"/>
              <a:t>التعرف على دور البناءات الشخصية في تشكيل المعرفة والانفعال والسلوك، وكيف يمكن أن تؤثر في عالمنا الاجتماعي</a:t>
            </a:r>
            <a:endParaRPr lang="en-US" b="1" dirty="0" smtClean="0"/>
          </a:p>
          <a:p>
            <a:pPr marL="624078" lvl="0" indent="-514350" algn="just">
              <a:buFont typeface="+mj-lt"/>
              <a:buAutoNum type="arabicPeriod"/>
            </a:pPr>
            <a:r>
              <a:rPr lang="ar-SA" b="1" dirty="0" smtClean="0"/>
              <a:t>التعرف على كيفية تشكل العمليات النفسية بواسطة الثقافة، والمعايير الاجتماعية، والموقف الاجتماعي، والجماعات الثقافية التي تخصنا</a:t>
            </a:r>
            <a:endParaRPr lang="en-US" b="1" dirty="0" smtClean="0"/>
          </a:p>
          <a:p>
            <a:pPr marL="624078" lvl="0" indent="-514350" algn="just">
              <a:buFont typeface="+mj-lt"/>
              <a:buAutoNum type="arabicPeriod"/>
            </a:pPr>
            <a:r>
              <a:rPr lang="ar-SA" b="1" dirty="0" smtClean="0"/>
              <a:t>إمكانية ترجمة نظريات السلوك الانساني في شكل فروض قابلة للاختبار</a:t>
            </a:r>
            <a:endParaRPr lang="en-US" b="1" dirty="0" smtClean="0"/>
          </a:p>
          <a:p>
            <a:pPr marL="624078" lvl="0" indent="-514350" algn="just">
              <a:buFont typeface="+mj-lt"/>
              <a:buAutoNum type="arabicPeriod"/>
            </a:pPr>
            <a:r>
              <a:rPr lang="ar-SA" b="1" dirty="0" smtClean="0"/>
              <a:t>التعرف على كيفية اختبار الفروض وتقيمها بواسطة التجريب والملاحظة</a:t>
            </a:r>
            <a:endParaRPr lang="en-US" b="1" dirty="0" smtClean="0"/>
          </a:p>
          <a:p>
            <a:pPr marL="624078" lvl="0" indent="-514350" algn="just">
              <a:buFont typeface="+mj-lt"/>
              <a:buAutoNum type="arabicPeriod"/>
            </a:pPr>
            <a:r>
              <a:rPr lang="ar-SA" b="1" dirty="0" smtClean="0"/>
              <a:t>إمكانية مواصلة التفكير العلمي عبر المناقشات والواجبات</a:t>
            </a:r>
            <a:endParaRPr lang="en-US" b="1" dirty="0" smtClean="0"/>
          </a:p>
          <a:p>
            <a:pPr marL="624078" lvl="0" indent="-514350" algn="just">
              <a:buFont typeface="+mj-lt"/>
              <a:buAutoNum type="arabicPeriod"/>
            </a:pPr>
            <a:r>
              <a:rPr lang="ar-SA" b="1" dirty="0" smtClean="0"/>
              <a:t>أن يكون الطالب  باحثا جيدا، ومقيما لقضايا علم النفس الاجتماعي التي تؤثر علينا جميعا</a:t>
            </a:r>
            <a:endParaRPr lang="en-US" b="1" dirty="0" smtClean="0"/>
          </a:p>
          <a:p>
            <a:pPr marL="624078" lvl="0" indent="-514350" algn="just">
              <a:buFont typeface="+mj-lt"/>
              <a:buAutoNum type="arabicPeriod"/>
            </a:pPr>
            <a:r>
              <a:rPr lang="ar-SA" b="1" dirty="0" smtClean="0"/>
              <a:t>أن يستطيع الطالب الربط بين المعلومات التي يحصل عليها من المقرر والحياة اليومية</a:t>
            </a:r>
            <a:endParaRPr lang="en-US" b="1" dirty="0" smtClean="0"/>
          </a:p>
          <a:p>
            <a:endParaRPr lang="ar-SA" dirty="0"/>
          </a:p>
        </p:txBody>
      </p:sp>
      <p:sp>
        <p:nvSpPr>
          <p:cNvPr id="3" name="Title 2"/>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just"/>
            <a:r>
              <a:rPr lang="ar-SA" dirty="0" smtClean="0"/>
              <a:t>أهداف المقرر:</a:t>
            </a:r>
            <a:endParaRPr lang="ar-SA"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24744"/>
            <a:ext cx="8229600" cy="4882547"/>
          </a:xfrm>
        </p:spPr>
        <p:style>
          <a:lnRef idx="1">
            <a:schemeClr val="accent2"/>
          </a:lnRef>
          <a:fillRef idx="3">
            <a:schemeClr val="accent2"/>
          </a:fillRef>
          <a:effectRef idx="2">
            <a:schemeClr val="accent2"/>
          </a:effectRef>
          <a:fontRef idx="minor">
            <a:schemeClr val="lt1"/>
          </a:fontRef>
        </p:style>
        <p:txBody>
          <a:bodyPr>
            <a:normAutofit fontScale="92500" lnSpcReduction="20000"/>
          </a:bodyPr>
          <a:lstStyle/>
          <a:p>
            <a:pPr marL="452628" lvl="0" indent="-342900" algn="l" rtl="0">
              <a:buFont typeface="+mj-lt"/>
              <a:buAutoNum type="arabicPeriod"/>
            </a:pPr>
            <a:r>
              <a:rPr lang="en-US" sz="1800" b="1" dirty="0" smtClean="0"/>
              <a:t>To expose students to what is Social Psychology, and to its aims, evolutions, and its relationship  with other sciences </a:t>
            </a:r>
          </a:p>
          <a:p>
            <a:pPr marL="452628" lvl="0" indent="-342900" algn="l" rtl="0">
              <a:buFont typeface="+mj-lt"/>
              <a:buAutoNum type="arabicPeriod"/>
            </a:pPr>
            <a:r>
              <a:rPr lang="en-US" sz="1800" b="1" dirty="0" smtClean="0"/>
              <a:t>To make students aware of how other people and our social environment shape our thoughts, feelings, and behavior </a:t>
            </a:r>
          </a:p>
          <a:p>
            <a:pPr marL="452628" lvl="0" indent="-342900" algn="l" rtl="0">
              <a:buFont typeface="+mj-lt"/>
              <a:buAutoNum type="arabicPeriod"/>
            </a:pPr>
            <a:r>
              <a:rPr lang="en-US" sz="1800" b="1" dirty="0" smtClean="0"/>
              <a:t>To make students aware of the power of subjective constructions in shaping cognition, emotion, and behavior, and how it can affect our social world</a:t>
            </a:r>
          </a:p>
          <a:p>
            <a:pPr marL="452628" lvl="0" indent="-342900" algn="l" rtl="0">
              <a:buFont typeface="+mj-lt"/>
              <a:buAutoNum type="arabicPeriod"/>
            </a:pPr>
            <a:r>
              <a:rPr lang="en-US" sz="1800" b="1" dirty="0" smtClean="0"/>
              <a:t>To make students aware of how social processes are shaped by our culture, social norms, social status, and, more generally, the cultural groups to which we belong</a:t>
            </a:r>
          </a:p>
          <a:p>
            <a:pPr marL="452628" lvl="0" indent="-342900" algn="l" rtl="0">
              <a:buFont typeface="+mj-lt"/>
              <a:buAutoNum type="arabicPeriod"/>
            </a:pPr>
            <a:r>
              <a:rPr lang="en-US" sz="1800" b="1" dirty="0" smtClean="0"/>
              <a:t>To make students able to translate human behavior's  theories into empirically hypotheses testable</a:t>
            </a:r>
          </a:p>
          <a:p>
            <a:pPr marL="452628" lvl="0" indent="-342900" algn="l" rtl="0">
              <a:buFont typeface="+mj-lt"/>
              <a:buAutoNum type="arabicPeriod"/>
            </a:pPr>
            <a:r>
              <a:rPr lang="en-US" sz="1800" b="1" dirty="0" smtClean="0"/>
              <a:t>To make students aware of how hypotheses are tested and evaluated by conducting experiments and observing behavior</a:t>
            </a:r>
          </a:p>
          <a:p>
            <a:pPr marL="452628" lvl="0" indent="-342900" algn="l" rtl="0">
              <a:buFont typeface="+mj-lt"/>
              <a:buAutoNum type="arabicPeriod"/>
            </a:pPr>
            <a:r>
              <a:rPr lang="en-US" sz="1800" b="1" dirty="0" smtClean="0"/>
              <a:t>To make students able to communicate scientific thinking through discussions and writing assignments</a:t>
            </a:r>
          </a:p>
          <a:p>
            <a:pPr marL="452628" lvl="0" indent="-342900" algn="l" rtl="0">
              <a:buFont typeface="+mj-lt"/>
              <a:buAutoNum type="arabicPeriod"/>
            </a:pPr>
            <a:r>
              <a:rPr lang="en-US" sz="1800" b="1" dirty="0" smtClean="0"/>
              <a:t>To be a good researcher, and to evaluate scientific findings about social psychology issues that affect us all</a:t>
            </a:r>
          </a:p>
          <a:p>
            <a:pPr marL="452628" lvl="0" indent="-342900" algn="l" rtl="0">
              <a:buFont typeface="+mj-lt"/>
              <a:buAutoNum type="arabicPeriod"/>
            </a:pPr>
            <a:r>
              <a:rPr lang="en-US" sz="1800" b="1" dirty="0" smtClean="0"/>
              <a:t>To make students able to draw connections between course information and everyday life </a:t>
            </a:r>
          </a:p>
          <a:p>
            <a:pPr marL="624078" indent="-514350" algn="l" rtl="0">
              <a:buFont typeface="+mj-lt"/>
              <a:buAutoNum type="arabicPeriod"/>
            </a:pPr>
            <a:endParaRPr lang="ar-SA" b="1" dirty="0"/>
          </a:p>
        </p:txBody>
      </p:sp>
      <p:sp>
        <p:nvSpPr>
          <p:cNvPr id="3" name="Title 2"/>
          <p:cNvSpPr>
            <a:spLocks noGrp="1"/>
          </p:cNvSpPr>
          <p:nvPr>
            <p:ph type="title"/>
          </p:nvPr>
        </p:nvSpPr>
        <p:spPr>
          <a:xfrm>
            <a:off x="457200" y="274638"/>
            <a:ext cx="8229600" cy="778098"/>
          </a:xfrm>
        </p:spPr>
        <p:style>
          <a:lnRef idx="3">
            <a:schemeClr val="lt1"/>
          </a:lnRef>
          <a:fillRef idx="1">
            <a:schemeClr val="accent1"/>
          </a:fillRef>
          <a:effectRef idx="1">
            <a:schemeClr val="accent1"/>
          </a:effectRef>
          <a:fontRef idx="minor">
            <a:schemeClr val="lt1"/>
          </a:fontRef>
        </p:style>
        <p:txBody>
          <a:bodyPr>
            <a:normAutofit/>
          </a:bodyPr>
          <a:lstStyle/>
          <a:p>
            <a:r>
              <a:rPr lang="en-US" u="sng" dirty="0" smtClean="0"/>
              <a:t>Course Aims:</a:t>
            </a:r>
            <a:endParaRPr lang="ar-SA"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1">
            <a:schemeClr val="accent1"/>
          </a:lnRef>
          <a:fillRef idx="3">
            <a:schemeClr val="accent1"/>
          </a:fillRef>
          <a:effectRef idx="2">
            <a:schemeClr val="accent1"/>
          </a:effectRef>
          <a:fontRef idx="minor">
            <a:schemeClr val="lt1"/>
          </a:fontRef>
        </p:style>
        <p:txBody>
          <a:bodyPr>
            <a:normAutofit lnSpcReduction="10000"/>
          </a:bodyPr>
          <a:lstStyle/>
          <a:p>
            <a:pPr algn="just">
              <a:buNone/>
            </a:pPr>
            <a:r>
              <a:rPr lang="ar-SA" dirty="0" smtClean="0"/>
              <a:t> </a:t>
            </a:r>
          </a:p>
          <a:p>
            <a:pPr algn="just"/>
            <a:r>
              <a:rPr lang="ar-SA" dirty="0" smtClean="0"/>
              <a:t>يهتم هذا المقرر بالدراسة العلمية التي تهدف إلى فهم وتفسير التفاعل الاجتماعي بين الأفراد في مختلف المواقف الاجتماعية، والوقوف على الكيفية التي يتأثر بها تفكيرهم، ومشاعرهم، وسلوكهم بوجود الأفراد الأخرين الفعلي أو المتخيل. ويشتمل هذا المقرر على عدد من الوحدات التي تزود الطالب بمعرفة عريضة عن عدد من الموضوعات والقضايا التي تندرج تحت هذا الفرع مثل؛ النمو الاجتماعي والتنشئة الاجتماعية ومفهوم الذات والعلاقات الاجتماعية والتفاعل الاجتماعي ونظرياته والاتصال الاجتماعي وخصائصه والقيادة الاجتماعية وأنماطها ونظرياتها والاتجاهات والقيم والمعايير الاجتماعية والتعصب والانصياع الاجتماعي.</a:t>
            </a:r>
            <a:endParaRPr lang="ar-SA" dirty="0"/>
          </a:p>
        </p:txBody>
      </p:sp>
      <p:sp>
        <p:nvSpPr>
          <p:cNvPr id="3" name="Title 2"/>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just"/>
            <a:r>
              <a:rPr lang="ar-SA" dirty="0" smtClean="0"/>
              <a:t>وصف المقرر:</a:t>
            </a:r>
            <a:endParaRPr lang="ar-SA" dirty="0"/>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40768"/>
            <a:ext cx="8229600" cy="4666523"/>
          </a:xfrm>
        </p:spPr>
        <p:style>
          <a:lnRef idx="1">
            <a:schemeClr val="accent2"/>
          </a:lnRef>
          <a:fillRef idx="3">
            <a:schemeClr val="accent2"/>
          </a:fillRef>
          <a:effectRef idx="2">
            <a:schemeClr val="accent2"/>
          </a:effectRef>
          <a:fontRef idx="minor">
            <a:schemeClr val="lt1"/>
          </a:fontRef>
        </p:style>
        <p:txBody>
          <a:bodyPr>
            <a:noAutofit/>
          </a:bodyPr>
          <a:lstStyle/>
          <a:p>
            <a:pPr algn="l" rtl="0"/>
            <a:r>
              <a:rPr lang="en-US" sz="2200" b="1" dirty="0" smtClean="0"/>
              <a:t> This Course concerns the scientific study which aims to understand and explain the social interaction among people in different social situations, and how their thoughts, feelings, and behaviors are influenced by the actual or imaginary presence of other people. This course provides an overview of broad themes in Social Psychology such as Social Development, Socialization, Self concept, Social relationship, Social Interaction and its theory, Social Communication and its characteristics, Social Leadership and its types and theory, Attitudes, Values, Social norms, Prejudice, and Social Conformity. </a:t>
            </a:r>
            <a:endParaRPr lang="ar-SA" sz="2200" b="1" dirty="0"/>
          </a:p>
        </p:txBody>
      </p:sp>
      <p:sp>
        <p:nvSpPr>
          <p:cNvPr id="3" name="Title 2"/>
          <p:cNvSpPr>
            <a:spLocks noGrp="1"/>
          </p:cNvSpPr>
          <p:nvPr>
            <p:ph type="title"/>
          </p:nvPr>
        </p:nvSpPr>
        <p:spPr>
          <a:xfrm>
            <a:off x="457200" y="260648"/>
            <a:ext cx="8229600" cy="1080120"/>
          </a:xfrm>
        </p:spPr>
        <p:style>
          <a:lnRef idx="3">
            <a:schemeClr val="lt1"/>
          </a:lnRef>
          <a:fillRef idx="1">
            <a:schemeClr val="accent1"/>
          </a:fillRef>
          <a:effectRef idx="1">
            <a:schemeClr val="accent1"/>
          </a:effectRef>
          <a:fontRef idx="minor">
            <a:schemeClr val="lt1"/>
          </a:fontRef>
        </p:style>
        <p:txBody>
          <a:bodyPr>
            <a:normAutofit fontScale="90000"/>
          </a:bodyPr>
          <a:lstStyle/>
          <a:p>
            <a:pPr rtl="0"/>
            <a:r>
              <a:rPr lang="en-US" u="sng" dirty="0" smtClean="0"/>
              <a:t>Course Description:</a:t>
            </a:r>
            <a:r>
              <a:rPr lang="en-US" dirty="0" smtClean="0"/>
              <a:t/>
            </a:r>
            <a:br>
              <a:rPr lang="en-US" dirty="0" smtClean="0"/>
            </a:br>
            <a:endParaRPr lang="ar-SA" dirty="0"/>
          </a:p>
        </p:txBody>
      </p:sp>
    </p:spTree>
  </p:cSld>
  <p:clrMapOvr>
    <a:masterClrMapping/>
  </p:clrMapOvr>
  <p:transition>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4179920"/>
          </a:xfrm>
        </p:spPr>
        <p:style>
          <a:lnRef idx="1">
            <a:schemeClr val="accent2"/>
          </a:lnRef>
          <a:fillRef idx="3">
            <a:schemeClr val="accent2"/>
          </a:fillRef>
          <a:effectRef idx="2">
            <a:schemeClr val="accent2"/>
          </a:effectRef>
          <a:fontRef idx="minor">
            <a:schemeClr val="lt1"/>
          </a:fontRef>
        </p:style>
        <p:txBody>
          <a:bodyPr>
            <a:normAutofit fontScale="85000" lnSpcReduction="20000"/>
          </a:bodyPr>
          <a:lstStyle/>
          <a:p>
            <a:pPr marL="624078" lvl="0" indent="-514350" algn="just">
              <a:buFont typeface="+mj-lt"/>
              <a:buAutoNum type="arabicPeriod"/>
            </a:pPr>
            <a:r>
              <a:rPr lang="ar-SA" dirty="0" smtClean="0"/>
              <a:t>الكيفية التي يؤثر بها الأخرين والبيئة الاجتماعية (الثقافة – الدور – المكانة الاجتماعية) في تفكيرنا ومشاعرنا وسلوكنا</a:t>
            </a:r>
            <a:endParaRPr lang="en-US" dirty="0" smtClean="0"/>
          </a:p>
          <a:p>
            <a:pPr marL="624078" lvl="0" indent="-514350" algn="just">
              <a:buFont typeface="+mj-lt"/>
              <a:buAutoNum type="arabicPeriod"/>
            </a:pPr>
            <a:r>
              <a:rPr lang="ar-SA" dirty="0" smtClean="0"/>
              <a:t>دور البناءات الشخصية (مفهوم الذات – الاتجاهات – القيم - التعصب) في تشكيل المعرفة والانفعال والسلوك، وكيف يمكن أن تؤثر في عالمنا الاجتماعي</a:t>
            </a:r>
            <a:endParaRPr lang="en-US" dirty="0" smtClean="0"/>
          </a:p>
          <a:p>
            <a:pPr marL="624078" lvl="0" indent="-514350" algn="just">
              <a:buFont typeface="+mj-lt"/>
              <a:buAutoNum type="arabicPeriod"/>
            </a:pPr>
            <a:r>
              <a:rPr lang="ar-SA" dirty="0" smtClean="0"/>
              <a:t>كيف تتشكل العمليات النفسية بواسطة الثقافة، والمعايير الاجتماعية، والموقف الاجتماعي، والجماعات الثقافية التي تخصنا</a:t>
            </a:r>
            <a:endParaRPr lang="en-US" dirty="0" smtClean="0"/>
          </a:p>
          <a:p>
            <a:pPr marL="624078" lvl="0" indent="-514350" algn="just">
              <a:buFont typeface="+mj-lt"/>
              <a:buAutoNum type="arabicPeriod"/>
            </a:pPr>
            <a:r>
              <a:rPr lang="ar-SA" dirty="0" smtClean="0"/>
              <a:t>ترجمة نظريات السلوك الانساني في شكل فروض قابلة للاختبار</a:t>
            </a:r>
            <a:endParaRPr lang="en-US" dirty="0" smtClean="0"/>
          </a:p>
          <a:p>
            <a:pPr marL="624078" lvl="0" indent="-514350" algn="just">
              <a:buFont typeface="+mj-lt"/>
              <a:buAutoNum type="arabicPeriod"/>
            </a:pPr>
            <a:r>
              <a:rPr lang="ar-SA" dirty="0" smtClean="0"/>
              <a:t>كيف يمكن أن تختبر الفروض وتقيم بواسطة الإجراءات التجريبية والملاحظات السلوكية</a:t>
            </a:r>
            <a:endParaRPr lang="en-US" dirty="0" smtClean="0"/>
          </a:p>
          <a:p>
            <a:pPr marL="624078" lvl="0" indent="-514350" algn="just">
              <a:buFont typeface="+mj-lt"/>
              <a:buAutoNum type="arabicPeriod"/>
            </a:pPr>
            <a:r>
              <a:rPr lang="ar-SA" dirty="0" smtClean="0"/>
              <a:t>مواصلة التفكير العلمي عبر المناقشات والواجبات التي يكلف بها</a:t>
            </a:r>
            <a:endParaRPr lang="en-US" dirty="0" smtClean="0"/>
          </a:p>
          <a:p>
            <a:pPr marL="624078" lvl="0" indent="-514350" algn="just">
              <a:buFont typeface="+mj-lt"/>
              <a:buAutoNum type="arabicPeriod"/>
            </a:pPr>
            <a:r>
              <a:rPr lang="ar-SA" dirty="0" smtClean="0"/>
              <a:t>أن يكون باحثا جيدا، ومقيما لقضايا علم النفس الاجتماعي التي تؤثر علينا جميعا</a:t>
            </a:r>
            <a:endParaRPr lang="en-US" dirty="0" smtClean="0"/>
          </a:p>
          <a:p>
            <a:pPr marL="624078" lvl="0" indent="-514350" algn="just">
              <a:buFont typeface="+mj-lt"/>
              <a:buAutoNum type="arabicPeriod"/>
            </a:pPr>
            <a:r>
              <a:rPr lang="ar-SA" dirty="0" smtClean="0"/>
              <a:t>الربط بين المعلومات التي يحصل عليها من المقرر والحياة اليومية</a:t>
            </a:r>
            <a:endParaRPr lang="en-US" dirty="0"/>
          </a:p>
        </p:txBody>
      </p:sp>
      <p:sp>
        <p:nvSpPr>
          <p:cNvPr id="3" name="Title 2"/>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r"/>
            <a:r>
              <a:rPr lang="ar-SA" sz="3100" u="sng" dirty="0" smtClean="0"/>
              <a:t>مخرجات التعليم: (الفهم والمعرفة والمهارات الذهنية والعلمية)</a:t>
            </a:r>
            <a:br>
              <a:rPr lang="ar-SA" sz="3100" u="sng" dirty="0" smtClean="0"/>
            </a:br>
            <a:r>
              <a:rPr lang="ar-SA" sz="2700" dirty="0" smtClean="0"/>
              <a:t>يصبح الطالب بعد إنهاء المقرر لديه فهما ومعرفة ومهارة بما يلي:</a:t>
            </a:r>
            <a:endParaRPr lang="ar-SA" dirty="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16832"/>
            <a:ext cx="8229600" cy="4536504"/>
          </a:xfrm>
        </p:spPr>
        <p:style>
          <a:lnRef idx="2">
            <a:schemeClr val="accent2">
              <a:shade val="50000"/>
            </a:schemeClr>
          </a:lnRef>
          <a:fillRef idx="1">
            <a:schemeClr val="accent2"/>
          </a:fillRef>
          <a:effectRef idx="0">
            <a:schemeClr val="accent2"/>
          </a:effectRef>
          <a:fontRef idx="minor">
            <a:schemeClr val="lt1"/>
          </a:fontRef>
        </p:style>
        <p:txBody>
          <a:bodyPr>
            <a:noAutofit/>
          </a:bodyPr>
          <a:lstStyle/>
          <a:p>
            <a:pPr marL="452628" lvl="0" indent="-342900" algn="l" rtl="0">
              <a:buFont typeface="+mj-lt"/>
              <a:buAutoNum type="arabicPeriod"/>
            </a:pPr>
            <a:r>
              <a:rPr lang="en-US" sz="1600" b="1" dirty="0" smtClean="0"/>
              <a:t>How other people and our social environment (e.g., culture, roles, our place in society) shape our thoughts, feelings, and behavior </a:t>
            </a:r>
          </a:p>
          <a:p>
            <a:pPr marL="452628" lvl="0" indent="-342900" algn="l" rtl="0">
              <a:buFont typeface="+mj-lt"/>
              <a:buAutoNum type="arabicPeriod"/>
            </a:pPr>
            <a:r>
              <a:rPr lang="en-US" sz="1600" b="1" dirty="0" smtClean="0"/>
              <a:t>The power of subjective constructions  in shaping cognition, emotion, and behavior, and how it can affect our social world</a:t>
            </a:r>
          </a:p>
          <a:p>
            <a:pPr marL="452628" lvl="0" indent="-342900" algn="l" rtl="0">
              <a:buFont typeface="+mj-lt"/>
              <a:buAutoNum type="arabicPeriod"/>
            </a:pPr>
            <a:r>
              <a:rPr lang="en-US" sz="1600" b="1" dirty="0" smtClean="0"/>
              <a:t>How social processes are shaped by our culture, social norms, social status, and, more generally, the cultural groups to which we belong</a:t>
            </a:r>
          </a:p>
          <a:p>
            <a:pPr marL="452628" lvl="0" indent="-342900" algn="l" rtl="0">
              <a:buFont typeface="+mj-lt"/>
              <a:buAutoNum type="arabicPeriod"/>
            </a:pPr>
            <a:r>
              <a:rPr lang="en-US" sz="1600" b="1" dirty="0" smtClean="0"/>
              <a:t>How theories about human behavior are translated into empirically hypotheses testable </a:t>
            </a:r>
          </a:p>
          <a:p>
            <a:pPr marL="452628" lvl="0" indent="-342900" algn="l" rtl="0">
              <a:buFont typeface="+mj-lt"/>
              <a:buAutoNum type="arabicPeriod"/>
            </a:pPr>
            <a:r>
              <a:rPr lang="en-US" sz="1600" b="1" dirty="0" smtClean="0"/>
              <a:t>How hypotheses are tested and evaluated by conducting experiments and observing behavior</a:t>
            </a:r>
          </a:p>
          <a:p>
            <a:pPr marL="452628" lvl="0" indent="-342900" algn="l" rtl="0">
              <a:buFont typeface="+mj-lt"/>
              <a:buAutoNum type="arabicPeriod"/>
            </a:pPr>
            <a:r>
              <a:rPr lang="en-US" sz="1600" b="1" dirty="0" smtClean="0"/>
              <a:t>How to communicate scientific thinking through discussions and writing assignments</a:t>
            </a:r>
          </a:p>
          <a:p>
            <a:pPr marL="452628" lvl="0" indent="-342900" algn="l" rtl="0">
              <a:buFont typeface="+mj-lt"/>
              <a:buAutoNum type="arabicPeriod"/>
            </a:pPr>
            <a:r>
              <a:rPr lang="en-US" sz="1600" b="1" dirty="0" smtClean="0"/>
              <a:t>How to be a good researcher, and to evaluate scientific findings about social psychology issues that affect us all</a:t>
            </a:r>
          </a:p>
          <a:p>
            <a:pPr marL="452628" lvl="0" indent="-342900" algn="l" rtl="0">
              <a:buFont typeface="+mj-lt"/>
              <a:buAutoNum type="arabicPeriod"/>
            </a:pPr>
            <a:r>
              <a:rPr lang="en-US" sz="1600" b="1" dirty="0" smtClean="0"/>
              <a:t>How to draw connections between course information and everyday life </a:t>
            </a:r>
          </a:p>
          <a:p>
            <a:pPr marL="452628" indent="-342900" algn="l" rtl="0">
              <a:buFont typeface="+mj-lt"/>
              <a:buAutoNum type="arabicPeriod"/>
            </a:pPr>
            <a:endParaRPr lang="ar-SA" sz="1600" b="1" dirty="0"/>
          </a:p>
        </p:txBody>
      </p:sp>
      <p:sp>
        <p:nvSpPr>
          <p:cNvPr id="3" name="Title 2"/>
          <p:cNvSpPr>
            <a:spLocks noGrp="1"/>
          </p:cNvSpPr>
          <p:nvPr>
            <p:ph type="title"/>
          </p:nvPr>
        </p:nvSpPr>
        <p:spPr>
          <a:xfrm>
            <a:off x="457200" y="274638"/>
            <a:ext cx="8229600" cy="1570186"/>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rtl="0"/>
            <a:r>
              <a:rPr lang="en-US" sz="2700" u="sng" dirty="0" smtClean="0"/>
              <a:t/>
            </a:r>
            <a:br>
              <a:rPr lang="en-US" sz="2700" u="sng" dirty="0" smtClean="0"/>
            </a:br>
            <a:r>
              <a:rPr lang="en-US" sz="2700" u="sng" dirty="0" smtClean="0"/>
              <a:t/>
            </a:r>
            <a:br>
              <a:rPr lang="en-US" sz="2700" u="sng" dirty="0" smtClean="0"/>
            </a:br>
            <a:r>
              <a:rPr lang="en-US" sz="2700" u="sng" dirty="0" smtClean="0"/>
              <a:t>Course outcomes (Understanding, Knowledge, Intellectual and Practical Skills):</a:t>
            </a:r>
            <a:r>
              <a:rPr lang="en-US" sz="2700" dirty="0" smtClean="0"/>
              <a:t/>
            </a:r>
            <a:br>
              <a:rPr lang="en-US" sz="2700" dirty="0" smtClean="0"/>
            </a:br>
            <a:r>
              <a:rPr lang="en-US" sz="2700" dirty="0" smtClean="0"/>
              <a:t>Students should leave this course with an understanding of:</a:t>
            </a:r>
            <a:r>
              <a:rPr lang="en-US" dirty="0" smtClean="0"/>
              <a:t/>
            </a:r>
            <a:br>
              <a:rPr lang="en-US" dirty="0" smtClean="0"/>
            </a:br>
            <a:endParaRPr lang="ar-SA" dirty="0"/>
          </a:p>
        </p:txBody>
      </p:sp>
    </p:spTree>
  </p:cSld>
  <p:clrMapOvr>
    <a:masterClrMapping/>
  </p:clrMapOvr>
  <p:transition>
    <p:strips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323528" y="1484783"/>
          <a:ext cx="8157592" cy="3540806"/>
        </p:xfrm>
        <a:graphic>
          <a:graphicData uri="http://schemas.openxmlformats.org/drawingml/2006/table">
            <a:tbl>
              <a:tblPr rtl="1" firstRow="1" bandRow="1">
                <a:tableStyleId>{5C22544A-7EE6-4342-B048-85BDC9FD1C3A}</a:tableStyleId>
              </a:tblPr>
              <a:tblGrid>
                <a:gridCol w="2039398"/>
                <a:gridCol w="2039398"/>
                <a:gridCol w="2569770"/>
                <a:gridCol w="1509026"/>
              </a:tblGrid>
              <a:tr h="406157">
                <a:tc>
                  <a:txBody>
                    <a:bodyPr/>
                    <a:lstStyle/>
                    <a:p>
                      <a:pPr algn="ctr" rtl="1">
                        <a:lnSpc>
                          <a:spcPct val="115000"/>
                        </a:lnSpc>
                        <a:spcAft>
                          <a:spcPts val="0"/>
                        </a:spcAft>
                      </a:pPr>
                      <a:r>
                        <a:rPr lang="ar-SA" sz="1600" dirty="0">
                          <a:latin typeface="Calibri"/>
                          <a:ea typeface="Calibri"/>
                          <a:cs typeface="Times New Roman"/>
                        </a:rPr>
                        <a:t>اسم الكتاب</a:t>
                      </a:r>
                      <a:endParaRPr lang="en-US" sz="1600" dirty="0">
                        <a:latin typeface="Calibri"/>
                        <a:ea typeface="Calibri"/>
                        <a:cs typeface="Arial"/>
                      </a:endParaRPr>
                    </a:p>
                  </a:txBody>
                  <a:tcPr marL="68580" marR="68580" marT="0" marB="0" anchor="ctr"/>
                </a:tc>
                <a:tc>
                  <a:txBody>
                    <a:bodyPr/>
                    <a:lstStyle/>
                    <a:p>
                      <a:pPr algn="ctr" rtl="1">
                        <a:lnSpc>
                          <a:spcPct val="115000"/>
                        </a:lnSpc>
                        <a:spcAft>
                          <a:spcPts val="0"/>
                        </a:spcAft>
                      </a:pPr>
                      <a:r>
                        <a:rPr lang="ar-SA" sz="1600">
                          <a:latin typeface="Calibri"/>
                          <a:ea typeface="Calibri"/>
                          <a:cs typeface="Times New Roman"/>
                        </a:rPr>
                        <a:t>اسم المؤلف</a:t>
                      </a:r>
                      <a:endParaRPr lang="en-US" sz="1600">
                        <a:latin typeface="Calibri"/>
                        <a:ea typeface="Calibri"/>
                        <a:cs typeface="Arial"/>
                      </a:endParaRPr>
                    </a:p>
                  </a:txBody>
                  <a:tcPr marL="68580" marR="68580" marT="0" marB="0" anchor="ctr"/>
                </a:tc>
                <a:tc>
                  <a:txBody>
                    <a:bodyPr/>
                    <a:lstStyle/>
                    <a:p>
                      <a:pPr algn="ctr" rtl="1">
                        <a:lnSpc>
                          <a:spcPct val="115000"/>
                        </a:lnSpc>
                        <a:spcAft>
                          <a:spcPts val="0"/>
                        </a:spcAft>
                      </a:pPr>
                      <a:r>
                        <a:rPr lang="ar-SA" sz="1600">
                          <a:latin typeface="Calibri"/>
                          <a:ea typeface="Calibri"/>
                          <a:cs typeface="Times New Roman"/>
                        </a:rPr>
                        <a:t>اسم الناشر</a:t>
                      </a:r>
                      <a:endParaRPr lang="en-US" sz="1600">
                        <a:latin typeface="Calibri"/>
                        <a:ea typeface="Calibri"/>
                        <a:cs typeface="Arial"/>
                      </a:endParaRPr>
                    </a:p>
                  </a:txBody>
                  <a:tcPr marL="68580" marR="68580" marT="0" marB="0" anchor="ctr"/>
                </a:tc>
                <a:tc>
                  <a:txBody>
                    <a:bodyPr/>
                    <a:lstStyle/>
                    <a:p>
                      <a:pPr algn="ctr" rtl="1">
                        <a:lnSpc>
                          <a:spcPct val="115000"/>
                        </a:lnSpc>
                        <a:spcAft>
                          <a:spcPts val="0"/>
                        </a:spcAft>
                      </a:pPr>
                      <a:r>
                        <a:rPr lang="ar-SA" sz="1600">
                          <a:latin typeface="Calibri"/>
                          <a:ea typeface="Calibri"/>
                          <a:cs typeface="Times New Roman"/>
                        </a:rPr>
                        <a:t>السنة</a:t>
                      </a:r>
                      <a:endParaRPr lang="en-US" sz="1600">
                        <a:latin typeface="Calibri"/>
                        <a:ea typeface="Calibri"/>
                        <a:cs typeface="Arial"/>
                      </a:endParaRPr>
                    </a:p>
                  </a:txBody>
                  <a:tcPr marL="68580" marR="68580" marT="0" marB="0" anchor="ctr"/>
                </a:tc>
              </a:tr>
              <a:tr h="460683">
                <a:tc>
                  <a:txBody>
                    <a:bodyPr/>
                    <a:lstStyle/>
                    <a:p>
                      <a:pPr algn="ctr" rtl="1">
                        <a:lnSpc>
                          <a:spcPct val="115000"/>
                        </a:lnSpc>
                        <a:spcAft>
                          <a:spcPts val="0"/>
                        </a:spcAft>
                      </a:pPr>
                      <a:r>
                        <a:rPr lang="ar-SA" sz="1800" b="1">
                          <a:latin typeface="Calibri"/>
                          <a:ea typeface="Calibri"/>
                          <a:cs typeface="Times New Roman"/>
                        </a:rPr>
                        <a:t>علم النفس الاجتماعي</a:t>
                      </a:r>
                      <a:endParaRPr lang="en-US" sz="1800" b="1">
                        <a:latin typeface="Calibri"/>
                        <a:ea typeface="Calibri"/>
                        <a:cs typeface="Arial"/>
                      </a:endParaRPr>
                    </a:p>
                  </a:txBody>
                  <a:tcPr marL="68580" marR="68580" marT="0" marB="0" anchor="ctr"/>
                </a:tc>
                <a:tc>
                  <a:txBody>
                    <a:bodyPr/>
                    <a:lstStyle/>
                    <a:p>
                      <a:pPr algn="ctr" rtl="1">
                        <a:lnSpc>
                          <a:spcPct val="115000"/>
                        </a:lnSpc>
                        <a:spcAft>
                          <a:spcPts val="0"/>
                        </a:spcAft>
                      </a:pPr>
                      <a:r>
                        <a:rPr lang="ar-SA" sz="1800" b="1">
                          <a:latin typeface="Calibri"/>
                          <a:ea typeface="Calibri"/>
                          <a:cs typeface="Times New Roman"/>
                        </a:rPr>
                        <a:t>جودة جابر</a:t>
                      </a:r>
                      <a:endParaRPr lang="en-US" sz="1800" b="1">
                        <a:latin typeface="Calibri"/>
                        <a:ea typeface="Calibri"/>
                        <a:cs typeface="Arial"/>
                      </a:endParaRPr>
                    </a:p>
                  </a:txBody>
                  <a:tcPr marL="68580" marR="68580" marT="0" marB="0" anchor="ctr"/>
                </a:tc>
                <a:tc>
                  <a:txBody>
                    <a:bodyPr/>
                    <a:lstStyle/>
                    <a:p>
                      <a:pPr algn="ctr" rtl="1">
                        <a:lnSpc>
                          <a:spcPct val="115000"/>
                        </a:lnSpc>
                        <a:spcAft>
                          <a:spcPts val="0"/>
                        </a:spcAft>
                      </a:pPr>
                      <a:r>
                        <a:rPr lang="ar-SA" sz="1800" b="1">
                          <a:latin typeface="Calibri"/>
                          <a:ea typeface="Calibri"/>
                          <a:cs typeface="Times New Roman"/>
                        </a:rPr>
                        <a:t>دار الثقافة للنشر والتوزيع</a:t>
                      </a:r>
                      <a:endParaRPr lang="en-US" sz="1800" b="1">
                        <a:latin typeface="Calibri"/>
                        <a:ea typeface="Calibri"/>
                        <a:cs typeface="Arial"/>
                      </a:endParaRPr>
                    </a:p>
                  </a:txBody>
                  <a:tcPr marL="68580" marR="68580" marT="0" marB="0" anchor="ctr"/>
                </a:tc>
                <a:tc>
                  <a:txBody>
                    <a:bodyPr/>
                    <a:lstStyle/>
                    <a:p>
                      <a:pPr algn="ctr" rtl="1">
                        <a:lnSpc>
                          <a:spcPct val="115000"/>
                        </a:lnSpc>
                        <a:spcAft>
                          <a:spcPts val="0"/>
                        </a:spcAft>
                      </a:pPr>
                      <a:r>
                        <a:rPr lang="ar-SA" sz="1800" b="1">
                          <a:latin typeface="Calibri"/>
                          <a:ea typeface="Calibri"/>
                          <a:cs typeface="Times New Roman"/>
                        </a:rPr>
                        <a:t>2004</a:t>
                      </a:r>
                      <a:endParaRPr lang="en-US" sz="1800" b="1">
                        <a:latin typeface="Calibri"/>
                        <a:ea typeface="Calibri"/>
                        <a:cs typeface="Arial"/>
                      </a:endParaRPr>
                    </a:p>
                  </a:txBody>
                  <a:tcPr marL="68580" marR="68580" marT="0" marB="0" anchor="ctr"/>
                </a:tc>
              </a:tr>
              <a:tr h="460683">
                <a:tc>
                  <a:txBody>
                    <a:bodyPr/>
                    <a:lstStyle/>
                    <a:p>
                      <a:pPr algn="ctr" rtl="1">
                        <a:lnSpc>
                          <a:spcPct val="115000"/>
                        </a:lnSpc>
                        <a:spcAft>
                          <a:spcPts val="0"/>
                        </a:spcAft>
                      </a:pPr>
                      <a:r>
                        <a:rPr lang="ar-SA" sz="1800" b="1" dirty="0">
                          <a:latin typeface="Calibri"/>
                          <a:ea typeface="Calibri"/>
                          <a:cs typeface="Times New Roman"/>
                        </a:rPr>
                        <a:t>علم النفس الاجتماعي</a:t>
                      </a:r>
                      <a:endParaRPr lang="en-US" sz="1800" b="1" dirty="0">
                        <a:latin typeface="Calibri"/>
                        <a:ea typeface="Calibri"/>
                        <a:cs typeface="Arial"/>
                      </a:endParaRPr>
                    </a:p>
                  </a:txBody>
                  <a:tcPr marL="68580" marR="68580" marT="0" marB="0" anchor="ctr"/>
                </a:tc>
                <a:tc>
                  <a:txBody>
                    <a:bodyPr/>
                    <a:lstStyle/>
                    <a:p>
                      <a:pPr algn="ctr" rtl="1">
                        <a:lnSpc>
                          <a:spcPct val="115000"/>
                        </a:lnSpc>
                        <a:spcAft>
                          <a:spcPts val="0"/>
                        </a:spcAft>
                      </a:pPr>
                      <a:r>
                        <a:rPr lang="ar-SA" sz="1800" b="1" dirty="0">
                          <a:latin typeface="Calibri"/>
                          <a:ea typeface="Calibri"/>
                          <a:cs typeface="Times New Roman"/>
                        </a:rPr>
                        <a:t>محمود السيد أبو النيل</a:t>
                      </a:r>
                      <a:endParaRPr lang="en-US" sz="1800" b="1" dirty="0">
                        <a:latin typeface="Calibri"/>
                        <a:ea typeface="Calibri"/>
                        <a:cs typeface="Arial"/>
                      </a:endParaRPr>
                    </a:p>
                  </a:txBody>
                  <a:tcPr marL="68580" marR="68580" marT="0" marB="0" anchor="ctr"/>
                </a:tc>
                <a:tc>
                  <a:txBody>
                    <a:bodyPr/>
                    <a:lstStyle/>
                    <a:p>
                      <a:pPr algn="ctr" rtl="1">
                        <a:lnSpc>
                          <a:spcPct val="115000"/>
                        </a:lnSpc>
                        <a:spcAft>
                          <a:spcPts val="0"/>
                        </a:spcAft>
                      </a:pPr>
                      <a:r>
                        <a:rPr lang="ar-SA" sz="1800" b="1" dirty="0">
                          <a:latin typeface="Calibri"/>
                          <a:ea typeface="Calibri"/>
                          <a:cs typeface="Times New Roman"/>
                        </a:rPr>
                        <a:t>دار النهضة العربية- بيروت</a:t>
                      </a:r>
                      <a:endParaRPr lang="en-US" sz="1800" b="1" dirty="0">
                        <a:latin typeface="Calibri"/>
                        <a:ea typeface="Calibri"/>
                        <a:cs typeface="Arial"/>
                      </a:endParaRPr>
                    </a:p>
                  </a:txBody>
                  <a:tcPr marL="68580" marR="68580" marT="0" marB="0" anchor="ctr"/>
                </a:tc>
                <a:tc>
                  <a:txBody>
                    <a:bodyPr/>
                    <a:lstStyle/>
                    <a:p>
                      <a:pPr algn="ctr" rtl="1">
                        <a:lnSpc>
                          <a:spcPct val="115000"/>
                        </a:lnSpc>
                        <a:spcAft>
                          <a:spcPts val="0"/>
                        </a:spcAft>
                      </a:pPr>
                      <a:r>
                        <a:rPr lang="ar-SA" sz="1800" b="1" dirty="0" smtClean="0">
                          <a:latin typeface="Calibri"/>
                          <a:ea typeface="Calibri"/>
                          <a:cs typeface="Times New Roman"/>
                        </a:rPr>
                        <a:t>2009</a:t>
                      </a:r>
                      <a:endParaRPr lang="en-US" sz="1800" b="1" dirty="0">
                        <a:latin typeface="Calibri"/>
                        <a:ea typeface="Calibri"/>
                        <a:cs typeface="Arial"/>
                      </a:endParaRPr>
                    </a:p>
                  </a:txBody>
                  <a:tcPr marL="68580" marR="68580" marT="0" marB="0" anchor="ctr"/>
                </a:tc>
              </a:tr>
              <a:tr h="542199">
                <a:tc>
                  <a:txBody>
                    <a:bodyPr/>
                    <a:lstStyle/>
                    <a:p>
                      <a:pPr marL="0" marR="0" indent="0" algn="ctr" defTabSz="914400" rtl="1" eaLnBrk="1" fontAlgn="auto" latinLnBrk="0" hangingPunct="1">
                        <a:lnSpc>
                          <a:spcPct val="115000"/>
                        </a:lnSpc>
                        <a:spcBef>
                          <a:spcPts val="0"/>
                        </a:spcBef>
                        <a:spcAft>
                          <a:spcPts val="0"/>
                        </a:spcAft>
                        <a:buClrTx/>
                        <a:buSzTx/>
                        <a:buFontTx/>
                        <a:buNone/>
                        <a:tabLst/>
                        <a:defRPr/>
                      </a:pPr>
                      <a:r>
                        <a:rPr lang="ar-SA" sz="1800" b="1" dirty="0" smtClean="0">
                          <a:latin typeface="Calibri"/>
                          <a:ea typeface="Calibri"/>
                          <a:cs typeface="Times New Roman"/>
                        </a:rPr>
                        <a:t>علم النفس الاجتماعي</a:t>
                      </a:r>
                      <a:endParaRPr lang="en-US" sz="1800" b="1" dirty="0" smtClean="0">
                        <a:latin typeface="Calibri"/>
                        <a:ea typeface="Calibri"/>
                        <a:cs typeface="Arial"/>
                      </a:endParaRPr>
                    </a:p>
                    <a:p>
                      <a:pPr algn="ctr" rtl="1">
                        <a:lnSpc>
                          <a:spcPct val="115000"/>
                        </a:lnSpc>
                        <a:spcAft>
                          <a:spcPts val="0"/>
                        </a:spcAft>
                      </a:pPr>
                      <a:endParaRPr lang="en-US" sz="1800" b="1" dirty="0">
                        <a:latin typeface="Calibri"/>
                        <a:ea typeface="Calibri"/>
                        <a:cs typeface="Arial"/>
                      </a:endParaRPr>
                    </a:p>
                  </a:txBody>
                  <a:tcPr marL="68580" marR="68580" marT="0" marB="0" anchor="ctr"/>
                </a:tc>
                <a:tc>
                  <a:txBody>
                    <a:bodyPr/>
                    <a:lstStyle/>
                    <a:p>
                      <a:pPr algn="ctr" rtl="1">
                        <a:lnSpc>
                          <a:spcPct val="115000"/>
                        </a:lnSpc>
                        <a:spcAft>
                          <a:spcPts val="0"/>
                        </a:spcAft>
                      </a:pPr>
                      <a:r>
                        <a:rPr lang="ar-SA" sz="1800" b="1" dirty="0" smtClean="0">
                          <a:latin typeface="Calibri"/>
                          <a:ea typeface="Calibri"/>
                          <a:cs typeface="Arial"/>
                        </a:rPr>
                        <a:t>عبد الله، معتز سيد – خليفة، عبد اللطيف محمد</a:t>
                      </a:r>
                      <a:endParaRPr lang="en-US" sz="1800" b="1" dirty="0">
                        <a:latin typeface="Calibri"/>
                        <a:ea typeface="Calibri"/>
                        <a:cs typeface="Arial"/>
                      </a:endParaRPr>
                    </a:p>
                  </a:txBody>
                  <a:tcPr marL="68580" marR="68580" marT="0" marB="0" anchor="ctr"/>
                </a:tc>
                <a:tc>
                  <a:txBody>
                    <a:bodyPr/>
                    <a:lstStyle/>
                    <a:p>
                      <a:pPr algn="ctr" rtl="1">
                        <a:lnSpc>
                          <a:spcPct val="115000"/>
                        </a:lnSpc>
                        <a:spcAft>
                          <a:spcPts val="0"/>
                        </a:spcAft>
                      </a:pPr>
                      <a:r>
                        <a:rPr lang="ar-SA" sz="1800" b="1" dirty="0" smtClean="0">
                          <a:latin typeface="Calibri"/>
                          <a:ea typeface="Calibri"/>
                          <a:cs typeface="Arial"/>
                        </a:rPr>
                        <a:t>دار غريب للطباعة والنشر</a:t>
                      </a:r>
                      <a:endParaRPr lang="en-US" sz="1800" b="1" dirty="0">
                        <a:latin typeface="Calibri"/>
                        <a:ea typeface="Calibri"/>
                        <a:cs typeface="Arial"/>
                      </a:endParaRPr>
                    </a:p>
                  </a:txBody>
                  <a:tcPr marL="68580" marR="68580" marT="0" marB="0" anchor="ctr"/>
                </a:tc>
                <a:tc>
                  <a:txBody>
                    <a:bodyPr/>
                    <a:lstStyle/>
                    <a:p>
                      <a:pPr algn="ctr" rtl="1">
                        <a:lnSpc>
                          <a:spcPct val="115000"/>
                        </a:lnSpc>
                        <a:spcAft>
                          <a:spcPts val="0"/>
                        </a:spcAft>
                      </a:pPr>
                      <a:r>
                        <a:rPr lang="ar-SA" sz="1800" b="1" dirty="0" smtClean="0">
                          <a:latin typeface="Calibri"/>
                          <a:ea typeface="Calibri"/>
                          <a:cs typeface="Arial"/>
                        </a:rPr>
                        <a:t>2001</a:t>
                      </a:r>
                      <a:endParaRPr lang="en-US" sz="1800" b="1" dirty="0">
                        <a:latin typeface="Calibri"/>
                        <a:ea typeface="Calibri"/>
                        <a:cs typeface="Arial"/>
                      </a:endParaRPr>
                    </a:p>
                  </a:txBody>
                  <a:tcPr marL="68580" marR="68580" marT="0" marB="0" anchor="ctr"/>
                </a:tc>
              </a:tr>
              <a:tr h="460683">
                <a:tc>
                  <a:txBody>
                    <a:bodyPr/>
                    <a:lstStyle/>
                    <a:p>
                      <a:pPr algn="ctr" rtl="1">
                        <a:lnSpc>
                          <a:spcPct val="115000"/>
                        </a:lnSpc>
                        <a:spcAft>
                          <a:spcPts val="0"/>
                        </a:spcAft>
                      </a:pPr>
                      <a:r>
                        <a:rPr lang="ar-SA" sz="1800" b="1" dirty="0" smtClean="0">
                          <a:latin typeface="Calibri"/>
                          <a:ea typeface="Calibri"/>
                          <a:cs typeface="Arial"/>
                        </a:rPr>
                        <a:t>علم النفس الاجتماعي</a:t>
                      </a:r>
                      <a:endParaRPr lang="en-US" sz="1800" b="1" dirty="0">
                        <a:latin typeface="Calibri"/>
                        <a:ea typeface="Calibri"/>
                        <a:cs typeface="Arial"/>
                      </a:endParaRPr>
                    </a:p>
                  </a:txBody>
                  <a:tcPr marL="68580" marR="68580" marT="0" marB="0" anchor="ctr"/>
                </a:tc>
                <a:tc>
                  <a:txBody>
                    <a:bodyPr/>
                    <a:lstStyle/>
                    <a:p>
                      <a:pPr algn="ctr" rtl="1">
                        <a:lnSpc>
                          <a:spcPct val="115000"/>
                        </a:lnSpc>
                        <a:spcAft>
                          <a:spcPts val="0"/>
                        </a:spcAft>
                      </a:pPr>
                      <a:r>
                        <a:rPr lang="ar-SA" sz="1800" b="1" dirty="0" smtClean="0">
                          <a:latin typeface="Calibri"/>
                          <a:ea typeface="Calibri"/>
                          <a:cs typeface="Arial"/>
                        </a:rPr>
                        <a:t>الأشول، عادل عز الدين</a:t>
                      </a:r>
                      <a:endParaRPr lang="en-US" sz="1800" b="1" dirty="0">
                        <a:latin typeface="Calibri"/>
                        <a:ea typeface="Calibri"/>
                        <a:cs typeface="Arial"/>
                      </a:endParaRPr>
                    </a:p>
                  </a:txBody>
                  <a:tcPr marL="68580" marR="68580" marT="0" marB="0" anchor="ctr"/>
                </a:tc>
                <a:tc>
                  <a:txBody>
                    <a:bodyPr/>
                    <a:lstStyle/>
                    <a:p>
                      <a:pPr algn="ctr" rtl="1">
                        <a:lnSpc>
                          <a:spcPct val="115000"/>
                        </a:lnSpc>
                        <a:spcAft>
                          <a:spcPts val="0"/>
                        </a:spcAft>
                      </a:pPr>
                      <a:r>
                        <a:rPr lang="ar-SA" sz="1800" b="1" dirty="0" smtClean="0">
                          <a:latin typeface="Calibri"/>
                          <a:ea typeface="Calibri"/>
                          <a:cs typeface="Arial"/>
                        </a:rPr>
                        <a:t>مكتبة الأنجلو المصرية</a:t>
                      </a:r>
                      <a:endParaRPr lang="en-US" sz="1800" b="1" dirty="0">
                        <a:latin typeface="Calibri"/>
                        <a:ea typeface="Calibri"/>
                        <a:cs typeface="Arial"/>
                      </a:endParaRPr>
                    </a:p>
                  </a:txBody>
                  <a:tcPr marL="68580" marR="68580" marT="0" marB="0" anchor="ctr"/>
                </a:tc>
                <a:tc>
                  <a:txBody>
                    <a:bodyPr/>
                    <a:lstStyle/>
                    <a:p>
                      <a:pPr algn="ctr" rtl="1">
                        <a:lnSpc>
                          <a:spcPct val="115000"/>
                        </a:lnSpc>
                        <a:spcAft>
                          <a:spcPts val="0"/>
                        </a:spcAft>
                      </a:pPr>
                      <a:r>
                        <a:rPr lang="ar-SA" sz="1800" b="1" dirty="0" smtClean="0">
                          <a:latin typeface="Calibri"/>
                          <a:ea typeface="Calibri"/>
                          <a:cs typeface="Arial"/>
                        </a:rPr>
                        <a:t>1999</a:t>
                      </a:r>
                      <a:endParaRPr lang="en-US" sz="1800" b="1" dirty="0">
                        <a:latin typeface="Calibri"/>
                        <a:ea typeface="Calibri"/>
                        <a:cs typeface="Arial"/>
                      </a:endParaRPr>
                    </a:p>
                  </a:txBody>
                  <a:tcPr marL="68580" marR="68580" marT="0" marB="0" anchor="ctr"/>
                </a:tc>
              </a:tr>
              <a:tr h="981963">
                <a:tc>
                  <a:txBody>
                    <a:bodyPr/>
                    <a:lstStyle/>
                    <a:p>
                      <a:pPr marL="0" marR="0" lvl="0" indent="0" algn="ctr" defTabSz="914400" rtl="1" eaLnBrk="1" fontAlgn="auto" latinLnBrk="0" hangingPunct="1">
                        <a:lnSpc>
                          <a:spcPct val="115000"/>
                        </a:lnSpc>
                        <a:spcBef>
                          <a:spcPts val="0"/>
                        </a:spcBef>
                        <a:spcAft>
                          <a:spcPts val="0"/>
                        </a:spcAft>
                        <a:buClrTx/>
                        <a:buSzTx/>
                        <a:buFontTx/>
                        <a:buNone/>
                        <a:tabLst/>
                        <a:defRPr/>
                      </a:pPr>
                      <a:r>
                        <a:rPr kumimoji="0" lang="en-US" sz="1600" b="1" u="none" kern="1200" dirty="0" smtClean="0">
                          <a:solidFill>
                            <a:schemeClr val="dk1"/>
                          </a:solidFill>
                          <a:latin typeface="Bell MT" pitchFamily="18" charset="0"/>
                          <a:ea typeface="+mn-ea"/>
                          <a:cs typeface="+mn-cs"/>
                        </a:rPr>
                        <a:t>Social Psychology</a:t>
                      </a:r>
                      <a:endParaRPr lang="en-US" sz="1600" b="1" u="none" dirty="0">
                        <a:latin typeface="Bell MT" pitchFamily="18" charset="0"/>
                        <a:ea typeface="Calibri"/>
                        <a:cs typeface="Arial"/>
                      </a:endParaRPr>
                    </a:p>
                  </a:txBody>
                  <a:tcPr marL="68580" marR="68580" marT="0" marB="0" anchor="ctr"/>
                </a:tc>
                <a:tc>
                  <a:txBody>
                    <a:bodyPr/>
                    <a:lstStyle/>
                    <a:p>
                      <a:pPr algn="ctr" rtl="1">
                        <a:lnSpc>
                          <a:spcPct val="115000"/>
                        </a:lnSpc>
                        <a:spcAft>
                          <a:spcPts val="0"/>
                        </a:spcAft>
                      </a:pPr>
                      <a:r>
                        <a:rPr kumimoji="0" lang="en-US" sz="1600" b="1" kern="1200" dirty="0" smtClean="0">
                          <a:solidFill>
                            <a:schemeClr val="dk1"/>
                          </a:solidFill>
                          <a:latin typeface="Bell MT" pitchFamily="18" charset="0"/>
                          <a:ea typeface="+mn-ea"/>
                          <a:cs typeface="+mn-cs"/>
                        </a:rPr>
                        <a:t>DeLamater, J. D., &amp; Myers, D. J. </a:t>
                      </a:r>
                      <a:endParaRPr lang="en-US" sz="1600" b="1" dirty="0">
                        <a:latin typeface="Bell MT" pitchFamily="18" charset="0"/>
                        <a:ea typeface="Calibri"/>
                        <a:cs typeface="Arial"/>
                      </a:endParaRPr>
                    </a:p>
                  </a:txBody>
                  <a:tcPr marL="68580" marR="68580" marT="0" marB="0" anchor="ctr"/>
                </a:tc>
                <a:tc>
                  <a:txBody>
                    <a:bodyPr/>
                    <a:lstStyle/>
                    <a:p>
                      <a:pPr marL="0" marR="0" lvl="0" indent="0" algn="ctr" defTabSz="914400" rtl="1" eaLnBrk="1" fontAlgn="auto" latinLnBrk="0" hangingPunct="1">
                        <a:lnSpc>
                          <a:spcPct val="115000"/>
                        </a:lnSpc>
                        <a:spcBef>
                          <a:spcPts val="0"/>
                        </a:spcBef>
                        <a:spcAft>
                          <a:spcPts val="0"/>
                        </a:spcAft>
                        <a:buClrTx/>
                        <a:buSzTx/>
                        <a:buFontTx/>
                        <a:buNone/>
                        <a:tabLst/>
                        <a:defRPr/>
                      </a:pPr>
                      <a:endParaRPr kumimoji="0" lang="ar-SA" sz="1600" b="1" kern="1200" dirty="0" smtClean="0">
                        <a:solidFill>
                          <a:schemeClr val="dk1"/>
                        </a:solidFill>
                        <a:latin typeface="Bell MT" pitchFamily="18" charset="0"/>
                        <a:ea typeface="+mn-ea"/>
                        <a:cs typeface="+mn-cs"/>
                      </a:endParaRPr>
                    </a:p>
                    <a:p>
                      <a:pPr marL="0" marR="0" lvl="0" indent="0" algn="ctr" defTabSz="914400" rtl="1" eaLnBrk="1" fontAlgn="auto" latinLnBrk="0" hangingPunct="1">
                        <a:lnSpc>
                          <a:spcPct val="115000"/>
                        </a:lnSpc>
                        <a:spcBef>
                          <a:spcPts val="0"/>
                        </a:spcBef>
                        <a:spcAft>
                          <a:spcPts val="0"/>
                        </a:spcAft>
                        <a:buClrTx/>
                        <a:buSzTx/>
                        <a:buFontTx/>
                        <a:buNone/>
                        <a:tabLst/>
                        <a:defRPr/>
                      </a:pPr>
                      <a:r>
                        <a:rPr kumimoji="0" lang="en-US" sz="1600" b="1" kern="1200" dirty="0" smtClean="0">
                          <a:solidFill>
                            <a:schemeClr val="dk1"/>
                          </a:solidFill>
                          <a:latin typeface="Bell MT" pitchFamily="18" charset="0"/>
                          <a:ea typeface="+mn-ea"/>
                          <a:cs typeface="+mn-cs"/>
                        </a:rPr>
                        <a:t>Belmont, CA: Wadsworth. </a:t>
                      </a:r>
                    </a:p>
                    <a:p>
                      <a:pPr algn="ctr" rtl="1">
                        <a:lnSpc>
                          <a:spcPct val="115000"/>
                        </a:lnSpc>
                        <a:spcAft>
                          <a:spcPts val="0"/>
                        </a:spcAft>
                      </a:pPr>
                      <a:endParaRPr lang="en-US" sz="1600" b="1" dirty="0" smtClean="0">
                        <a:latin typeface="Bell MT" pitchFamily="18" charset="0"/>
                        <a:ea typeface="Calibri"/>
                        <a:cs typeface="Arial"/>
                      </a:endParaRPr>
                    </a:p>
                    <a:p>
                      <a:pPr algn="ctr" rtl="1">
                        <a:lnSpc>
                          <a:spcPct val="115000"/>
                        </a:lnSpc>
                        <a:spcAft>
                          <a:spcPts val="0"/>
                        </a:spcAft>
                      </a:pPr>
                      <a:endParaRPr lang="en-US" sz="1600" b="1" dirty="0">
                        <a:latin typeface="Bell MT" pitchFamily="18" charset="0"/>
                        <a:ea typeface="Calibri"/>
                        <a:cs typeface="Arial"/>
                      </a:endParaRPr>
                    </a:p>
                  </a:txBody>
                  <a:tcPr marL="68580" marR="68580" marT="0" marB="0" anchor="ctr"/>
                </a:tc>
                <a:tc>
                  <a:txBody>
                    <a:bodyPr/>
                    <a:lstStyle/>
                    <a:p>
                      <a:pPr algn="ctr" rtl="1">
                        <a:lnSpc>
                          <a:spcPct val="115000"/>
                        </a:lnSpc>
                        <a:spcAft>
                          <a:spcPts val="0"/>
                        </a:spcAft>
                      </a:pPr>
                      <a:r>
                        <a:rPr kumimoji="0" lang="en-US" sz="1600" b="1" kern="1200" dirty="0" smtClean="0">
                          <a:solidFill>
                            <a:schemeClr val="dk1"/>
                          </a:solidFill>
                          <a:latin typeface="Bell MT" pitchFamily="18" charset="0"/>
                          <a:ea typeface="+mn-ea"/>
                          <a:cs typeface="+mn-cs"/>
                        </a:rPr>
                        <a:t>2011</a:t>
                      </a:r>
                      <a:endParaRPr lang="en-US" sz="1600" b="1" dirty="0">
                        <a:latin typeface="Bell MT" pitchFamily="18" charset="0"/>
                        <a:ea typeface="Calibri"/>
                        <a:cs typeface="Arial"/>
                      </a:endParaRPr>
                    </a:p>
                  </a:txBody>
                  <a:tcPr marL="68580" marR="68580" marT="0" marB="0" anchor="ctr"/>
                </a:tc>
              </a:tr>
            </a:tbl>
          </a:graphicData>
        </a:graphic>
      </p:graphicFrame>
      <p:sp>
        <p:nvSpPr>
          <p:cNvPr id="3" name="Title 2"/>
          <p:cNvSpPr>
            <a:spLocks noGrp="1"/>
          </p:cNvSpPr>
          <p:nvPr>
            <p:ph type="title"/>
          </p:nvPr>
        </p:nvSpPr>
        <p:spPr>
          <a:xfrm>
            <a:off x="323528" y="274638"/>
            <a:ext cx="8136904" cy="1143000"/>
          </a:xfrm>
        </p:spPr>
        <p:style>
          <a:lnRef idx="2">
            <a:schemeClr val="accent3">
              <a:shade val="50000"/>
            </a:schemeClr>
          </a:lnRef>
          <a:fillRef idx="1">
            <a:schemeClr val="accent3"/>
          </a:fillRef>
          <a:effectRef idx="0">
            <a:schemeClr val="accent3"/>
          </a:effectRef>
          <a:fontRef idx="minor">
            <a:schemeClr val="lt1"/>
          </a:fontRef>
        </p:style>
        <p:txBody>
          <a:bodyPr/>
          <a:lstStyle/>
          <a:p>
            <a:pPr algn="just"/>
            <a:r>
              <a:rPr lang="ar-SA" u="sng" dirty="0" smtClean="0"/>
              <a:t>الكتاب المقرر والمراجع المساندة:</a:t>
            </a:r>
            <a:endParaRPr lang="ar-SA" dirty="0"/>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F36C6221780D74DB2F09AC5602E922D" ma:contentTypeVersion="0" ma:contentTypeDescription="Create a new document." ma:contentTypeScope="" ma:versionID="8315e92c692ce94b92ba2d922b948e60">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E8C29DF-6EC6-4F60-B3D1-81879B7B1F9D}">
  <ds:schemaRefs>
    <ds:schemaRef ds:uri="http://schemas.microsoft.com/office/2006/metadata/properties"/>
  </ds:schemaRefs>
</ds:datastoreItem>
</file>

<file path=customXml/itemProps2.xml><?xml version="1.0" encoding="utf-8"?>
<ds:datastoreItem xmlns:ds="http://schemas.openxmlformats.org/officeDocument/2006/customXml" ds:itemID="{75932117-DB89-46CD-940E-C5DBD3850741}">
  <ds:schemaRefs>
    <ds:schemaRef ds:uri="http://schemas.microsoft.com/sharepoint/v3/contenttype/forms"/>
  </ds:schemaRefs>
</ds:datastoreItem>
</file>

<file path=customXml/itemProps3.xml><?xml version="1.0" encoding="utf-8"?>
<ds:datastoreItem xmlns:ds="http://schemas.openxmlformats.org/officeDocument/2006/customXml" ds:itemID="{4126967D-FCF0-4B30-BAFC-3DD738A4A9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Concourse</Template>
  <TotalTime>99</TotalTime>
  <Words>1222</Words>
  <Application>Microsoft Office PowerPoint</Application>
  <PresentationFormat>عرض على الشاشة (3:4)‏</PresentationFormat>
  <Paragraphs>158</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Concourse</vt:lpstr>
      <vt:lpstr>عرض تقديمي في PowerPoint</vt:lpstr>
      <vt:lpstr>علم النفس الاجتماعي</vt:lpstr>
      <vt:lpstr>أهداف المقرر:</vt:lpstr>
      <vt:lpstr>Course Aims:</vt:lpstr>
      <vt:lpstr>وصف المقرر:</vt:lpstr>
      <vt:lpstr>Course Description: </vt:lpstr>
      <vt:lpstr>مخرجات التعليم: (الفهم والمعرفة والمهارات الذهنية والعلمية) يصبح الطالب بعد إنهاء المقرر لديه فهما ومعرفة ومهارة بما يلي:</vt:lpstr>
      <vt:lpstr>  Course outcomes (Understanding, Knowledge, Intellectual and Practical Skills): Students should leave this course with an understanding of: </vt:lpstr>
      <vt:lpstr>الكتاب المقرر والمراجع المساندة:</vt:lpstr>
      <vt:lpstr>المواضيع المطلوب بحثها:</vt:lpstr>
      <vt:lpstr>الجدول الزمني لمهام التقويم: </vt:lpstr>
      <vt:lpstr>المواقع الإلكترونية: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الإحصاء التطبيقي الاجتماعي</dc:title>
  <dc:creator>Mohsen</dc:creator>
  <cp:lastModifiedBy>ksu14</cp:lastModifiedBy>
  <cp:revision>20</cp:revision>
  <dcterms:created xsi:type="dcterms:W3CDTF">2011-09-22T13:17:27Z</dcterms:created>
  <dcterms:modified xsi:type="dcterms:W3CDTF">2015-03-09T13:24:28Z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0x0101003F36C6221780D74DB2F09AC5602E922D</vt:lpwstr>
  </property>
</Properties>
</file>