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 id="279" r:id="rId10"/>
    <p:sldId id="264" r:id="rId11"/>
    <p:sldId id="265" r:id="rId12"/>
    <p:sldId id="266" r:id="rId13"/>
    <p:sldId id="267" r:id="rId14"/>
    <p:sldId id="269" r:id="rId15"/>
    <p:sldId id="280" r:id="rId16"/>
    <p:sldId id="270" r:id="rId17"/>
    <p:sldId id="271" r:id="rId18"/>
    <p:sldId id="278"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ar-SA" smtClean="0"/>
              <a:t>انقر لتحرير نمط العنوان الرئيسي</a:t>
            </a:r>
            <a:endParaRPr lang="en-US" dirty="0"/>
          </a:p>
        </p:txBody>
      </p:sp>
      <p:sp>
        <p:nvSpPr>
          <p:cNvPr id="11" name="Date Placeholder 10"/>
          <p:cNvSpPr>
            <a:spLocks noGrp="1"/>
          </p:cNvSpPr>
          <p:nvPr>
            <p:ph type="dt" sz="half" idx="10"/>
          </p:nvPr>
        </p:nvSpPr>
        <p:spPr bwMode="black"/>
        <p:txBody>
          <a:bodyPr/>
          <a:lstStyle/>
          <a:p>
            <a:fld id="{23A6301E-4EB0-49F9-BBF4-2DF2BE07E02E}" type="datetimeFigureOut">
              <a:rPr lang="ar-SA" smtClean="0"/>
              <a:t>21/5/1435</a:t>
            </a:fld>
            <a:endParaRPr lang="ar-SA"/>
          </a:p>
        </p:txBody>
      </p:sp>
      <p:sp>
        <p:nvSpPr>
          <p:cNvPr id="17" name="Slide Number Placeholder 16"/>
          <p:cNvSpPr>
            <a:spLocks noGrp="1"/>
          </p:cNvSpPr>
          <p:nvPr>
            <p:ph type="sldNum" sz="quarter" idx="11"/>
          </p:nvPr>
        </p:nvSpPr>
        <p:spPr/>
        <p:txBody>
          <a:bodyPr/>
          <a:lstStyle/>
          <a:p>
            <a:fld id="{78FD593D-FFB9-430C-9B95-964EBE3C7196}" type="slidenum">
              <a:rPr lang="ar-SA" smtClean="0"/>
              <a:t>‹#›</a:t>
            </a:fld>
            <a:endParaRPr lang="ar-SA"/>
          </a:p>
        </p:txBody>
      </p:sp>
      <p:sp>
        <p:nvSpPr>
          <p:cNvPr id="19" name="Footer Placeholder 1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A6301E-4EB0-49F9-BBF4-2DF2BE07E02E}" type="datetimeFigureOut">
              <a:rPr lang="ar-SA" smtClean="0"/>
              <a:t>21/5/1435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8FD593D-FFB9-430C-9B95-964EBE3C719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3A6301E-4EB0-49F9-BBF4-2DF2BE07E02E}" type="datetimeFigureOut">
              <a:rPr lang="ar-SA" smtClean="0"/>
              <a:t>21/5/1435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8FD593D-FFB9-430C-9B95-964EBE3C7196}" type="slidenum">
              <a:rPr lang="ar-SA" smtClean="0"/>
              <a:t>‹#›</a:t>
            </a:fld>
            <a:endParaRPr lang="ar-SA"/>
          </a:p>
        </p:txBody>
      </p:sp>
      <p:sp>
        <p:nvSpPr>
          <p:cNvPr id="2" name="Vertical Title 1"/>
          <p:cNvSpPr>
            <a:spLocks noGrp="1"/>
          </p:cNvSpPr>
          <p:nvPr>
            <p:ph type="title" orient="vert"/>
          </p:nvPr>
        </p:nvSpPr>
        <p:spPr>
          <a:xfrm>
            <a:off x="7239000" y="914401"/>
            <a:ext cx="926980" cy="5029200"/>
          </a:xfrm>
        </p:spPr>
        <p:txBody>
          <a:bodyPr vert="eaVert"/>
          <a:lstStyle/>
          <a:p>
            <a:r>
              <a:rPr lang="ar-SA" smtClean="0"/>
              <a:t>انقر لتحرير نمط العنوان الرئيسي</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9" name="Title 8"/>
          <p:cNvSpPr>
            <a:spLocks noGrp="1"/>
          </p:cNvSpPr>
          <p:nvPr>
            <p:ph type="title"/>
          </p:nvPr>
        </p:nvSpPr>
        <p:spPr/>
        <p:txBody>
          <a:bodyPr/>
          <a:lstStyle/>
          <a:p>
            <a:r>
              <a:rPr lang="ar-SA" smtClean="0"/>
              <a:t>انقر لتحرير نمط العنوان الرئيسي</a:t>
            </a:r>
            <a:endParaRPr lang="en-US"/>
          </a:p>
        </p:txBody>
      </p:sp>
      <p:sp>
        <p:nvSpPr>
          <p:cNvPr id="11" name="Date Placeholder 10"/>
          <p:cNvSpPr>
            <a:spLocks noGrp="1"/>
          </p:cNvSpPr>
          <p:nvPr>
            <p:ph type="dt" sz="half" idx="14"/>
          </p:nvPr>
        </p:nvSpPr>
        <p:spPr/>
        <p:txBody>
          <a:bodyPr/>
          <a:lstStyle/>
          <a:p>
            <a:fld id="{23A6301E-4EB0-49F9-BBF4-2DF2BE07E02E}" type="datetimeFigureOut">
              <a:rPr lang="ar-SA" smtClean="0"/>
              <a:t>21/5/1435</a:t>
            </a:fld>
            <a:endParaRPr lang="ar-SA"/>
          </a:p>
        </p:txBody>
      </p:sp>
      <p:sp>
        <p:nvSpPr>
          <p:cNvPr id="12" name="Slide Number Placeholder 11"/>
          <p:cNvSpPr>
            <a:spLocks noGrp="1"/>
          </p:cNvSpPr>
          <p:nvPr>
            <p:ph type="sldNum" sz="quarter" idx="15"/>
          </p:nvPr>
        </p:nvSpPr>
        <p:spPr/>
        <p:txBody>
          <a:bodyPr/>
          <a:lstStyle/>
          <a:p>
            <a:fld id="{78FD593D-FFB9-430C-9B95-964EBE3C7196}" type="slidenum">
              <a:rPr lang="ar-SA" smtClean="0"/>
              <a:t>‹#›</a:t>
            </a:fld>
            <a:endParaRPr lang="ar-SA"/>
          </a:p>
        </p:txBody>
      </p:sp>
      <p:sp>
        <p:nvSpPr>
          <p:cNvPr id="13" name="Footer Placeholder 12"/>
          <p:cNvSpPr>
            <a:spLocks noGrp="1"/>
          </p:cNvSpPr>
          <p:nvPr>
            <p:ph type="ftr" sz="quarter" idx="16"/>
          </p:nvPr>
        </p:nvSpPr>
        <p:spPr/>
        <p:txBody>
          <a:bodyPr/>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ar-SA" smtClean="0"/>
              <a:t>انقر لتحرير نمط العنوان الرئيسي</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13" name="Date Placeholder 12"/>
          <p:cNvSpPr>
            <a:spLocks noGrp="1"/>
          </p:cNvSpPr>
          <p:nvPr>
            <p:ph type="dt" sz="half" idx="10"/>
          </p:nvPr>
        </p:nvSpPr>
        <p:spPr/>
        <p:txBody>
          <a:bodyPr/>
          <a:lstStyle/>
          <a:p>
            <a:fld id="{23A6301E-4EB0-49F9-BBF4-2DF2BE07E02E}" type="datetimeFigureOut">
              <a:rPr lang="ar-SA" smtClean="0"/>
              <a:t>21/5/1435</a:t>
            </a:fld>
            <a:endParaRPr lang="ar-SA"/>
          </a:p>
        </p:txBody>
      </p:sp>
      <p:sp>
        <p:nvSpPr>
          <p:cNvPr id="14" name="Slide Number Placeholder 13"/>
          <p:cNvSpPr>
            <a:spLocks noGrp="1"/>
          </p:cNvSpPr>
          <p:nvPr>
            <p:ph type="sldNum" sz="quarter" idx="11"/>
          </p:nvPr>
        </p:nvSpPr>
        <p:spPr/>
        <p:txBody>
          <a:bodyPr/>
          <a:lstStyle/>
          <a:p>
            <a:fld id="{78FD593D-FFB9-430C-9B95-964EBE3C7196}" type="slidenum">
              <a:rPr lang="ar-SA" smtClean="0"/>
              <a:t>‹#›</a:t>
            </a:fld>
            <a:endParaRPr lang="ar-SA"/>
          </a:p>
        </p:txBody>
      </p:sp>
      <p:sp>
        <p:nvSpPr>
          <p:cNvPr id="15" name="Footer Placeholder 14"/>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9" name="Date Placeholder 8"/>
          <p:cNvSpPr>
            <a:spLocks noGrp="1"/>
          </p:cNvSpPr>
          <p:nvPr>
            <p:ph type="dt" sz="half" idx="15"/>
          </p:nvPr>
        </p:nvSpPr>
        <p:spPr/>
        <p:txBody>
          <a:bodyPr/>
          <a:lstStyle/>
          <a:p>
            <a:fld id="{23A6301E-4EB0-49F9-BBF4-2DF2BE07E02E}" type="datetimeFigureOut">
              <a:rPr lang="ar-SA" smtClean="0"/>
              <a:t>21/5/1435</a:t>
            </a:fld>
            <a:endParaRPr lang="ar-SA"/>
          </a:p>
        </p:txBody>
      </p:sp>
      <p:sp>
        <p:nvSpPr>
          <p:cNvPr id="12" name="Slide Number Placeholder 11"/>
          <p:cNvSpPr>
            <a:spLocks noGrp="1"/>
          </p:cNvSpPr>
          <p:nvPr>
            <p:ph type="sldNum" sz="quarter" idx="16"/>
          </p:nvPr>
        </p:nvSpPr>
        <p:spPr/>
        <p:txBody>
          <a:bodyPr/>
          <a:lstStyle/>
          <a:p>
            <a:fld id="{78FD593D-FFB9-430C-9B95-964EBE3C7196}" type="slidenum">
              <a:rPr lang="ar-SA" smtClean="0"/>
              <a:t>‹#›</a:t>
            </a:fld>
            <a:endParaRPr lang="ar-SA"/>
          </a:p>
        </p:txBody>
      </p:sp>
      <p:sp>
        <p:nvSpPr>
          <p:cNvPr id="13" name="Footer Placeholder 12"/>
          <p:cNvSpPr>
            <a:spLocks noGrp="1"/>
          </p:cNvSpPr>
          <p:nvPr>
            <p:ph type="ftr" sz="quarter" idx="17"/>
          </p:nvPr>
        </p:nvSpPr>
        <p:spPr/>
        <p:txBody>
          <a:bodyPr/>
          <a:lstStyle/>
          <a:p>
            <a:endParaRPr lang="ar-SA"/>
          </a:p>
        </p:txBody>
      </p:sp>
      <p:sp>
        <p:nvSpPr>
          <p:cNvPr id="16" name="Title 15"/>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ar-SA" smtClean="0"/>
              <a:t>انقر لتحرير أنماط النص الرئيسي</a:t>
            </a:r>
          </a:p>
        </p:txBody>
      </p:sp>
      <p:sp>
        <p:nvSpPr>
          <p:cNvPr id="11" name="Date Placeholder 10"/>
          <p:cNvSpPr>
            <a:spLocks noGrp="1"/>
          </p:cNvSpPr>
          <p:nvPr>
            <p:ph type="dt" sz="half" idx="16"/>
          </p:nvPr>
        </p:nvSpPr>
        <p:spPr/>
        <p:txBody>
          <a:bodyPr/>
          <a:lstStyle/>
          <a:p>
            <a:fld id="{23A6301E-4EB0-49F9-BBF4-2DF2BE07E02E}" type="datetimeFigureOut">
              <a:rPr lang="ar-SA" smtClean="0"/>
              <a:t>21/5/1435</a:t>
            </a:fld>
            <a:endParaRPr lang="ar-SA"/>
          </a:p>
        </p:txBody>
      </p:sp>
      <p:sp>
        <p:nvSpPr>
          <p:cNvPr id="12" name="Slide Number Placeholder 11"/>
          <p:cNvSpPr>
            <a:spLocks noGrp="1"/>
          </p:cNvSpPr>
          <p:nvPr>
            <p:ph type="sldNum" sz="quarter" idx="17"/>
          </p:nvPr>
        </p:nvSpPr>
        <p:spPr/>
        <p:txBody>
          <a:bodyPr/>
          <a:lstStyle/>
          <a:p>
            <a:fld id="{78FD593D-FFB9-430C-9B95-964EBE3C7196}" type="slidenum">
              <a:rPr lang="ar-SA" smtClean="0"/>
              <a:t>‹#›</a:t>
            </a:fld>
            <a:endParaRPr lang="ar-SA"/>
          </a:p>
        </p:txBody>
      </p:sp>
      <p:sp>
        <p:nvSpPr>
          <p:cNvPr id="13" name="Footer Placeholder 12"/>
          <p:cNvSpPr>
            <a:spLocks noGrp="1"/>
          </p:cNvSpPr>
          <p:nvPr>
            <p:ph type="ftr" sz="quarter" idx="18"/>
          </p:nvPr>
        </p:nvSpPr>
        <p:spPr/>
        <p:txBody>
          <a:bodyPr/>
          <a:lstStyle/>
          <a:p>
            <a:endParaRPr lang="ar-SA"/>
          </a:p>
        </p:txBody>
      </p:sp>
      <p:sp>
        <p:nvSpPr>
          <p:cNvPr id="18" name="Title 1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ar-SA" smtClean="0"/>
              <a:t>انقر لتحرير نمط العنوان الرئيسي</a:t>
            </a:r>
            <a:endParaRPr lang="en-US"/>
          </a:p>
        </p:txBody>
      </p:sp>
      <p:sp>
        <p:nvSpPr>
          <p:cNvPr id="15" name="Date Placeholder 14"/>
          <p:cNvSpPr>
            <a:spLocks noGrp="1"/>
          </p:cNvSpPr>
          <p:nvPr>
            <p:ph type="dt" sz="half" idx="10"/>
          </p:nvPr>
        </p:nvSpPr>
        <p:spPr/>
        <p:txBody>
          <a:bodyPr/>
          <a:lstStyle/>
          <a:p>
            <a:fld id="{23A6301E-4EB0-49F9-BBF4-2DF2BE07E02E}" type="datetimeFigureOut">
              <a:rPr lang="ar-SA" smtClean="0"/>
              <a:t>21/5/1435</a:t>
            </a:fld>
            <a:endParaRPr lang="ar-SA"/>
          </a:p>
        </p:txBody>
      </p:sp>
      <p:sp>
        <p:nvSpPr>
          <p:cNvPr id="16" name="Slide Number Placeholder 15"/>
          <p:cNvSpPr>
            <a:spLocks noGrp="1"/>
          </p:cNvSpPr>
          <p:nvPr>
            <p:ph type="sldNum" sz="quarter" idx="11"/>
          </p:nvPr>
        </p:nvSpPr>
        <p:spPr/>
        <p:txBody>
          <a:bodyPr/>
          <a:lstStyle/>
          <a:p>
            <a:fld id="{78FD593D-FFB9-430C-9B95-964EBE3C7196}" type="slidenum">
              <a:rPr lang="ar-SA" smtClean="0"/>
              <a:t>‹#›</a:t>
            </a:fld>
            <a:endParaRPr lang="ar-SA"/>
          </a:p>
        </p:txBody>
      </p:sp>
      <p:sp>
        <p:nvSpPr>
          <p:cNvPr id="17" name="Footer Placeholder 16"/>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3A6301E-4EB0-49F9-BBF4-2DF2BE07E02E}" type="datetimeFigureOut">
              <a:rPr lang="ar-SA" smtClean="0"/>
              <a:t>21/5/1435</a:t>
            </a:fld>
            <a:endParaRPr lang="ar-SA"/>
          </a:p>
        </p:txBody>
      </p:sp>
      <p:sp>
        <p:nvSpPr>
          <p:cNvPr id="8" name="Slide Number Placeholder 7"/>
          <p:cNvSpPr>
            <a:spLocks noGrp="1"/>
          </p:cNvSpPr>
          <p:nvPr>
            <p:ph type="sldNum" sz="quarter" idx="11"/>
          </p:nvPr>
        </p:nvSpPr>
        <p:spPr/>
        <p:txBody>
          <a:bodyPr/>
          <a:lstStyle/>
          <a:p>
            <a:fld id="{78FD593D-FFB9-430C-9B95-964EBE3C7196}"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3" name="Title 12"/>
          <p:cNvSpPr>
            <a:spLocks noGrp="1"/>
          </p:cNvSpPr>
          <p:nvPr>
            <p:ph type="title"/>
          </p:nvPr>
        </p:nvSpPr>
        <p:spPr/>
        <p:txBody>
          <a:bodyPr/>
          <a:lstStyle/>
          <a:p>
            <a:r>
              <a:rPr lang="ar-SA" smtClean="0"/>
              <a:t>انقر لتحرير نمط العنوان الرئيسي</a:t>
            </a:r>
            <a:endParaRPr lang="en-US"/>
          </a:p>
        </p:txBody>
      </p:sp>
      <p:sp>
        <p:nvSpPr>
          <p:cNvPr id="16" name="Date Placeholder 15"/>
          <p:cNvSpPr>
            <a:spLocks noGrp="1"/>
          </p:cNvSpPr>
          <p:nvPr>
            <p:ph type="dt" sz="half" idx="15"/>
          </p:nvPr>
        </p:nvSpPr>
        <p:spPr/>
        <p:txBody>
          <a:bodyPr/>
          <a:lstStyle/>
          <a:p>
            <a:fld id="{23A6301E-4EB0-49F9-BBF4-2DF2BE07E02E}" type="datetimeFigureOut">
              <a:rPr lang="ar-SA" smtClean="0"/>
              <a:t>21/5/1435</a:t>
            </a:fld>
            <a:endParaRPr lang="ar-SA"/>
          </a:p>
        </p:txBody>
      </p:sp>
      <p:sp>
        <p:nvSpPr>
          <p:cNvPr id="19" name="Slide Number Placeholder 18"/>
          <p:cNvSpPr>
            <a:spLocks noGrp="1"/>
          </p:cNvSpPr>
          <p:nvPr>
            <p:ph type="sldNum" sz="quarter" idx="16"/>
          </p:nvPr>
        </p:nvSpPr>
        <p:spPr/>
        <p:txBody>
          <a:bodyPr/>
          <a:lstStyle/>
          <a:p>
            <a:fld id="{78FD593D-FFB9-430C-9B95-964EBE3C7196}" type="slidenum">
              <a:rPr lang="ar-SA" smtClean="0"/>
              <a:t>‹#›</a:t>
            </a:fld>
            <a:endParaRPr lang="ar-SA"/>
          </a:p>
        </p:txBody>
      </p:sp>
      <p:sp>
        <p:nvSpPr>
          <p:cNvPr id="23" name="Footer Placeholder 22"/>
          <p:cNvSpPr>
            <a:spLocks noGrp="1"/>
          </p:cNvSpPr>
          <p:nvPr>
            <p:ph type="ftr" sz="quarter" idx="17"/>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ar-SA" smtClean="0"/>
              <a:t>انقر لتحرير أنماط النص الرئيسي</a:t>
            </a:r>
          </a:p>
        </p:txBody>
      </p:sp>
      <p:sp>
        <p:nvSpPr>
          <p:cNvPr id="12" name="Title 11"/>
          <p:cNvSpPr>
            <a:spLocks noGrp="1"/>
          </p:cNvSpPr>
          <p:nvPr>
            <p:ph type="title"/>
          </p:nvPr>
        </p:nvSpPr>
        <p:spPr>
          <a:xfrm>
            <a:off x="2514600" y="975360"/>
            <a:ext cx="4114800" cy="701040"/>
          </a:xfrm>
        </p:spPr>
        <p:txBody>
          <a:bodyPr/>
          <a:lstStyle/>
          <a:p>
            <a:r>
              <a:rPr lang="ar-SA" smtClean="0"/>
              <a:t>انقر لتحرير نمط العنوان الرئيسي</a:t>
            </a:r>
            <a:endParaRPr lang="en-US"/>
          </a:p>
        </p:txBody>
      </p:sp>
      <p:sp>
        <p:nvSpPr>
          <p:cNvPr id="13" name="Date Placeholder 12"/>
          <p:cNvSpPr>
            <a:spLocks noGrp="1"/>
          </p:cNvSpPr>
          <p:nvPr>
            <p:ph type="dt" sz="half" idx="14"/>
          </p:nvPr>
        </p:nvSpPr>
        <p:spPr>
          <a:xfrm>
            <a:off x="2981325" y="273180"/>
            <a:ext cx="3181350" cy="292100"/>
          </a:xfrm>
        </p:spPr>
        <p:txBody>
          <a:bodyPr/>
          <a:lstStyle/>
          <a:p>
            <a:fld id="{23A6301E-4EB0-49F9-BBF4-2DF2BE07E02E}" type="datetimeFigureOut">
              <a:rPr lang="ar-SA" smtClean="0"/>
              <a:t>21/5/1435</a:t>
            </a:fld>
            <a:endParaRPr lang="ar-SA"/>
          </a:p>
        </p:txBody>
      </p:sp>
      <p:sp>
        <p:nvSpPr>
          <p:cNvPr id="14" name="Slide Number Placeholder 13"/>
          <p:cNvSpPr>
            <a:spLocks noGrp="1"/>
          </p:cNvSpPr>
          <p:nvPr>
            <p:ph type="sldNum" sz="quarter" idx="15"/>
          </p:nvPr>
        </p:nvSpPr>
        <p:spPr>
          <a:xfrm>
            <a:off x="4038600" y="6172200"/>
            <a:ext cx="1066800" cy="304800"/>
          </a:xfrm>
        </p:spPr>
        <p:txBody>
          <a:bodyPr/>
          <a:lstStyle/>
          <a:p>
            <a:fld id="{78FD593D-FFB9-430C-9B95-964EBE3C7196}" type="slidenum">
              <a:rPr lang="ar-SA" smtClean="0"/>
              <a:t>‹#›</a:t>
            </a:fld>
            <a:endParaRPr lang="ar-SA"/>
          </a:p>
        </p:txBody>
      </p:sp>
      <p:sp>
        <p:nvSpPr>
          <p:cNvPr id="15" name="Footer Placeholder 14"/>
          <p:cNvSpPr>
            <a:spLocks noGrp="1"/>
          </p:cNvSpPr>
          <p:nvPr>
            <p:ph type="ftr" sz="quarter" idx="16"/>
          </p:nvPr>
        </p:nvSpPr>
        <p:spPr>
          <a:xfrm>
            <a:off x="1447800" y="6486525"/>
            <a:ext cx="6248400" cy="29210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3A6301E-4EB0-49F9-BBF4-2DF2BE07E02E}" type="datetimeFigureOut">
              <a:rPr lang="ar-SA" smtClean="0"/>
              <a:t>21/5/1435</a:t>
            </a:fld>
            <a:endParaRPr lang="ar-SA"/>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ar-SA"/>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78FD593D-FFB9-430C-9B95-964EBE3C7196}" type="slidenum">
              <a:rPr lang="ar-SA" smtClean="0"/>
              <a:t>‹#›</a:t>
            </a:fld>
            <a:endParaRPr lang="ar-SA"/>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ar-SA" smtClean="0"/>
              <a:t>انقر لتحرير نمط العنوان الرئيسي</a:t>
            </a:r>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r" defTabSz="914400" rtl="1"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r" defTabSz="914400" rtl="1"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r" defTabSz="914400" rtl="1"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r" defTabSz="914400" rtl="1"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r" defTabSz="914400" rtl="1"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اللغة الآرامية</a:t>
            </a:r>
            <a:endParaRPr lang="ar-SA" dirty="0"/>
          </a:p>
        </p:txBody>
      </p:sp>
      <p:sp>
        <p:nvSpPr>
          <p:cNvPr id="3" name="عنوان فرعي 2"/>
          <p:cNvSpPr>
            <a:spLocks noGrp="1"/>
          </p:cNvSpPr>
          <p:nvPr>
            <p:ph type="subTitle" idx="1"/>
          </p:nvPr>
        </p:nvSpPr>
        <p:spPr/>
        <p:txBody>
          <a:bodyPr/>
          <a:lstStyle/>
          <a:p>
            <a:r>
              <a:rPr lang="ar-SA" dirty="0" err="1" smtClean="0"/>
              <a:t>أ.د</a:t>
            </a:r>
            <a:r>
              <a:rPr lang="ar-SA" dirty="0" smtClean="0"/>
              <a:t>. سليمان بن عبدالرحمن </a:t>
            </a:r>
            <a:r>
              <a:rPr lang="ar-SA" dirty="0" err="1" smtClean="0"/>
              <a:t>الذييب</a:t>
            </a:r>
            <a:endParaRPr lang="ar-SA" dirty="0"/>
          </a:p>
        </p:txBody>
      </p:sp>
    </p:spTree>
    <p:extLst>
      <p:ext uri="{BB962C8B-B14F-4D97-AF65-F5344CB8AC3E}">
        <p14:creationId xmlns:p14="http://schemas.microsoft.com/office/powerpoint/2010/main" val="217624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3327" y="620688"/>
            <a:ext cx="8568952" cy="3139321"/>
          </a:xfrm>
          <a:prstGeom prst="rect">
            <a:avLst/>
          </a:prstGeom>
        </p:spPr>
        <p:txBody>
          <a:bodyPr wrap="square">
            <a:spAutoFit/>
          </a:bodyPr>
          <a:lstStyle/>
          <a:p>
            <a:pPr algn="justLow"/>
            <a:r>
              <a:rPr lang="ar-SA" dirty="0" smtClean="0">
                <a:solidFill>
                  <a:srgbClr val="FF0000"/>
                </a:solidFill>
              </a:rPr>
              <a:t>3 - </a:t>
            </a:r>
            <a:r>
              <a:rPr lang="ar-SA" dirty="0" smtClean="0">
                <a:solidFill>
                  <a:srgbClr val="C00000"/>
                </a:solidFill>
              </a:rPr>
              <a:t>دخول مصر مرحلة من الضعف والوهن </a:t>
            </a:r>
            <a:r>
              <a:rPr lang="ar-SA" dirty="0" smtClean="0"/>
              <a:t>تمامًا كما حدث لممالك بلاد الرافدين بعد "رمسيس" (</a:t>
            </a:r>
            <a:r>
              <a:rPr lang="ar-SA" dirty="0" err="1" smtClean="0"/>
              <a:t>رعمسيس</a:t>
            </a:r>
            <a:r>
              <a:rPr lang="ar-SA" dirty="0" smtClean="0"/>
              <a:t> الثالث، 1182- 1151 ق.م)، العائد -كما نرى- للاستبداد والتسلط السياسي، الذي بدأ في عهد "</a:t>
            </a:r>
            <a:r>
              <a:rPr lang="ar-SA" dirty="0" err="1" smtClean="0"/>
              <a:t>رعمسيس</a:t>
            </a:r>
            <a:r>
              <a:rPr lang="ar-SA" dirty="0" smtClean="0"/>
              <a:t> الثاني" (1290- 1224 ق.م)، فقد جعل ديدنه تخليد اسمه ضاربًا بالمصالح العليا للدولة عرض الحائط، فلم يكتف بالإكثار من بناء المعابد والقصور والمسلات والتماثيل الضخمة، منهكًا بذلك الاقتصاد القومي للإمبراطورية؛ بل قام بانتحال عدد من التماثيل والآثار المعمارية لنفسه عن طريق مسح أسماء منشئي هذه الآثار والتماثيل ونسبها لشخصه، ولهذا أدخلت هذه السياسة الرعناء مصر القديمة عصرًا من الضعف والوهن أدى إلى </a:t>
            </a:r>
            <a:r>
              <a:rPr lang="ar-SA" dirty="0" err="1" smtClean="0"/>
              <a:t>إنحلال</a:t>
            </a:r>
            <a:r>
              <a:rPr lang="ar-SA" dirty="0" smtClean="0"/>
              <a:t> مصر القديمة مرةً أخرى؛ فقد أصبحت بعدها عرضة للاحتلال والتبعية المباشرة أو غير المباشرة.</a:t>
            </a:r>
          </a:p>
          <a:p>
            <a:pPr algn="justLow"/>
            <a:r>
              <a:rPr lang="ar-SA" dirty="0" smtClean="0"/>
              <a:t>وهكذا </a:t>
            </a:r>
            <a:r>
              <a:rPr lang="ar-SA" dirty="0"/>
              <a:t>جاءت الأحداث السياسية لمصلحة القبائل الآرامية، فقد أدى ظهور الضعف والوهن في الإمبراطوريات العريقة، خصوصًا المصرية والآشورية وتضاؤل دورهما السياسي، إلى نشوء فراغ سياسي عَمِلَ الآراميون على ملئه، فكانت دويلاتهم وممالكهم، التي انتشرت في أرجاء واسعة من الهلال الخصيب. ولكثرة هذه الممالك التي حالت ظروف مختلفة دون اتحادها وانضوائها في كيان واحد، فقد لجأ المؤرخون إلى تقسيم هذه الممالك إلى قسمين رئيسين، هما: </a:t>
            </a:r>
          </a:p>
        </p:txBody>
      </p:sp>
    </p:spTree>
    <p:extLst>
      <p:ext uri="{BB962C8B-B14F-4D97-AF65-F5344CB8AC3E}">
        <p14:creationId xmlns:p14="http://schemas.microsoft.com/office/powerpoint/2010/main" val="983799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9770" y="548680"/>
            <a:ext cx="8640960" cy="4801314"/>
          </a:xfrm>
          <a:prstGeom prst="rect">
            <a:avLst/>
          </a:prstGeom>
        </p:spPr>
        <p:txBody>
          <a:bodyPr wrap="square">
            <a:spAutoFit/>
          </a:bodyPr>
          <a:lstStyle/>
          <a:p>
            <a:pPr algn="justLow"/>
            <a:r>
              <a:rPr lang="ar-SA" dirty="0">
                <a:solidFill>
                  <a:srgbClr val="FF0000"/>
                </a:solidFill>
              </a:rPr>
              <a:t>أولاً: الممالك الآرامية في سوريا:</a:t>
            </a:r>
          </a:p>
          <a:p>
            <a:pPr algn="justLow"/>
            <a:r>
              <a:rPr lang="ar-SA" dirty="0"/>
              <a:t>وهي الممالك التي صُنَّفت إلى ثلاث مجموعات رئيسة اعتمادًا على التوزيع الجغرافي لها داخل سوريا كما يلي: </a:t>
            </a:r>
          </a:p>
          <a:p>
            <a:pPr algn="justLow"/>
            <a:r>
              <a:rPr lang="ar-SA" dirty="0">
                <a:solidFill>
                  <a:srgbClr val="FF0000"/>
                </a:solidFill>
              </a:rPr>
              <a:t>1 </a:t>
            </a:r>
            <a:r>
              <a:rPr lang="ar-SA" dirty="0" smtClean="0">
                <a:solidFill>
                  <a:srgbClr val="FF0000"/>
                </a:solidFill>
              </a:rPr>
              <a:t>- </a:t>
            </a:r>
            <a:r>
              <a:rPr lang="ar-SA" dirty="0" smtClean="0">
                <a:solidFill>
                  <a:srgbClr val="00B0F0"/>
                </a:solidFill>
              </a:rPr>
              <a:t>ممالك </a:t>
            </a:r>
            <a:r>
              <a:rPr lang="ar-SA" dirty="0">
                <a:solidFill>
                  <a:srgbClr val="00B0F0"/>
                </a:solidFill>
              </a:rPr>
              <a:t>الجزيرة الفراتية (الشمالية الشرقية): </a:t>
            </a:r>
            <a:r>
              <a:rPr lang="ar-SA" dirty="0"/>
              <a:t>وقد ضمت هذه المنطقة عددًا من الإمارات والدويلات، هي: إمارات تيمانا، بيت </a:t>
            </a:r>
            <a:r>
              <a:rPr lang="ar-SA" dirty="0" err="1"/>
              <a:t>بخياني</a:t>
            </a:r>
            <a:r>
              <a:rPr lang="ar-SA" dirty="0"/>
              <a:t>، بيت عديني، بيت زماني، آرام النهرين، </a:t>
            </a:r>
            <a:r>
              <a:rPr lang="ar-SA" dirty="0" err="1"/>
              <a:t>سوحو</a:t>
            </a:r>
            <a:r>
              <a:rPr lang="ar-SA" dirty="0"/>
              <a:t>، إضافة إلى إمارات الفرات الأوسط.</a:t>
            </a:r>
          </a:p>
          <a:p>
            <a:pPr algn="justLow"/>
            <a:r>
              <a:rPr lang="ar-SA" dirty="0">
                <a:solidFill>
                  <a:srgbClr val="FF0000"/>
                </a:solidFill>
              </a:rPr>
              <a:t>2 </a:t>
            </a:r>
            <a:r>
              <a:rPr lang="ar-SA" dirty="0" smtClean="0">
                <a:solidFill>
                  <a:srgbClr val="FF0000"/>
                </a:solidFill>
              </a:rPr>
              <a:t>- </a:t>
            </a:r>
            <a:r>
              <a:rPr lang="ar-SA" dirty="0" smtClean="0">
                <a:solidFill>
                  <a:srgbClr val="00B0F0"/>
                </a:solidFill>
              </a:rPr>
              <a:t>ممالك </a:t>
            </a:r>
            <a:r>
              <a:rPr lang="ar-SA" dirty="0">
                <a:solidFill>
                  <a:srgbClr val="00B0F0"/>
                </a:solidFill>
              </a:rPr>
              <a:t>سوريا الشمالية: </a:t>
            </a:r>
            <a:r>
              <a:rPr lang="ar-SA" dirty="0"/>
              <a:t>وتشمل بيت </a:t>
            </a:r>
            <a:r>
              <a:rPr lang="ar-SA" dirty="0" err="1"/>
              <a:t>آغوشي</a:t>
            </a:r>
            <a:r>
              <a:rPr lang="ar-SA" dirty="0"/>
              <a:t> (</a:t>
            </a:r>
            <a:r>
              <a:rPr lang="ar-SA" dirty="0" err="1"/>
              <a:t>أجوشي</a:t>
            </a:r>
            <a:r>
              <a:rPr lang="ar-SA" dirty="0"/>
              <a:t>)، يأدي (شمأل)، ودويلات السهل </a:t>
            </a:r>
            <a:r>
              <a:rPr lang="ar-SA" dirty="0" err="1"/>
              <a:t>الكيليكي</a:t>
            </a:r>
            <a:r>
              <a:rPr lang="ar-SA" dirty="0"/>
              <a:t> (</a:t>
            </a:r>
            <a:r>
              <a:rPr lang="ar-SA" dirty="0" err="1"/>
              <a:t>جرجم</a:t>
            </a:r>
            <a:r>
              <a:rPr lang="ar-SA" dirty="0"/>
              <a:t>، قو، ملز، عمق).</a:t>
            </a:r>
          </a:p>
          <a:p>
            <a:pPr algn="justLow"/>
            <a:r>
              <a:rPr lang="ar-SA" dirty="0">
                <a:solidFill>
                  <a:srgbClr val="FF0000"/>
                </a:solidFill>
              </a:rPr>
              <a:t>3 </a:t>
            </a:r>
            <a:r>
              <a:rPr lang="ar-SA" dirty="0" smtClean="0">
                <a:solidFill>
                  <a:srgbClr val="FF0000"/>
                </a:solidFill>
              </a:rPr>
              <a:t>- </a:t>
            </a:r>
            <a:r>
              <a:rPr lang="ar-SA" dirty="0" smtClean="0">
                <a:solidFill>
                  <a:srgbClr val="0070C0"/>
                </a:solidFill>
              </a:rPr>
              <a:t>ممالك </a:t>
            </a:r>
            <a:r>
              <a:rPr lang="ar-SA" dirty="0">
                <a:solidFill>
                  <a:srgbClr val="0070C0"/>
                </a:solidFill>
              </a:rPr>
              <a:t>سوريا الوسطى والجنوبية، </a:t>
            </a:r>
            <a:r>
              <a:rPr lang="ar-SA" dirty="0"/>
              <a:t>وتشمل حماة، ولعش، وصوبا، ودمشق، ودويلات </a:t>
            </a:r>
            <a:r>
              <a:rPr lang="ar-SA" dirty="0" err="1"/>
              <a:t>رحوب</a:t>
            </a:r>
            <a:r>
              <a:rPr lang="ar-SA" dirty="0"/>
              <a:t>، ومعكا، </a:t>
            </a:r>
            <a:r>
              <a:rPr lang="ar-SA" dirty="0" err="1"/>
              <a:t>وجشور</a:t>
            </a:r>
            <a:r>
              <a:rPr lang="ar-SA" dirty="0"/>
              <a:t>.</a:t>
            </a:r>
          </a:p>
          <a:p>
            <a:pPr algn="justLow"/>
            <a:r>
              <a:rPr lang="ar-SA" dirty="0">
                <a:solidFill>
                  <a:srgbClr val="FF0000"/>
                </a:solidFill>
              </a:rPr>
              <a:t>ثانيًا: القبائل والممالك الآرامية في بلاد بابل (بلاد الرافدين):</a:t>
            </a:r>
          </a:p>
          <a:p>
            <a:pPr algn="justLow"/>
            <a:r>
              <a:rPr lang="ar-SA" dirty="0" smtClean="0"/>
              <a:t>ويمكن </a:t>
            </a:r>
            <a:r>
              <a:rPr lang="ar-SA" dirty="0"/>
              <a:t>تصنيفها على ضوء المصادر الكتابية إلى ثلاث قبائل رئيسة شكلت كل منها إمارات (بيوت) وهي:</a:t>
            </a:r>
          </a:p>
          <a:p>
            <a:pPr algn="justLow"/>
            <a:r>
              <a:rPr lang="ar-SA" dirty="0">
                <a:solidFill>
                  <a:srgbClr val="FF0000"/>
                </a:solidFill>
              </a:rPr>
              <a:t>1 </a:t>
            </a:r>
            <a:r>
              <a:rPr lang="ar-SA" dirty="0" smtClean="0">
                <a:solidFill>
                  <a:srgbClr val="FF0000"/>
                </a:solidFill>
              </a:rPr>
              <a:t>- </a:t>
            </a:r>
            <a:r>
              <a:rPr lang="ar-SA" dirty="0" err="1" smtClean="0">
                <a:solidFill>
                  <a:srgbClr val="00B0F0"/>
                </a:solidFill>
              </a:rPr>
              <a:t>الكلدنيون</a:t>
            </a:r>
            <a:r>
              <a:rPr lang="ar-SA" dirty="0">
                <a:solidFill>
                  <a:srgbClr val="00B0F0"/>
                </a:solidFill>
              </a:rPr>
              <a:t>، (</a:t>
            </a:r>
            <a:r>
              <a:rPr lang="ar-SA" dirty="0" err="1">
                <a:solidFill>
                  <a:srgbClr val="00B0F0"/>
                </a:solidFill>
              </a:rPr>
              <a:t>كلدو</a:t>
            </a:r>
            <a:r>
              <a:rPr lang="ar-SA" dirty="0">
                <a:solidFill>
                  <a:srgbClr val="00B0F0"/>
                </a:solidFill>
              </a:rPr>
              <a:t>): </a:t>
            </a:r>
            <a:r>
              <a:rPr lang="ar-SA" dirty="0"/>
              <a:t>وهي قبيلة استوطنت وسط بابل ومن إماراتها، بيت </a:t>
            </a:r>
            <a:r>
              <a:rPr lang="ar-SA" dirty="0" err="1"/>
              <a:t>دَكُوري</a:t>
            </a:r>
            <a:r>
              <a:rPr lang="ar-SA" dirty="0"/>
              <a:t>، بيت شالي، بيت </a:t>
            </a:r>
            <a:r>
              <a:rPr lang="ar-SA" dirty="0" err="1"/>
              <a:t>أموكّاني</a:t>
            </a:r>
            <a:r>
              <a:rPr lang="ar-SA" dirty="0"/>
              <a:t>، بيت بكيني.</a:t>
            </a:r>
          </a:p>
          <a:p>
            <a:pPr algn="justLow"/>
            <a:r>
              <a:rPr lang="ar-SA" dirty="0">
                <a:solidFill>
                  <a:srgbClr val="FF0000"/>
                </a:solidFill>
              </a:rPr>
              <a:t>2 </a:t>
            </a:r>
            <a:r>
              <a:rPr lang="ar-SA" dirty="0" smtClean="0">
                <a:solidFill>
                  <a:srgbClr val="FF0000"/>
                </a:solidFill>
              </a:rPr>
              <a:t>- </a:t>
            </a:r>
            <a:r>
              <a:rPr lang="ar-SA" dirty="0" err="1" smtClean="0">
                <a:solidFill>
                  <a:srgbClr val="00B0F0"/>
                </a:solidFill>
              </a:rPr>
              <a:t>الفقوديون</a:t>
            </a:r>
            <a:r>
              <a:rPr lang="ar-SA" dirty="0" smtClean="0">
                <a:solidFill>
                  <a:srgbClr val="00B0F0"/>
                </a:solidFill>
              </a:rPr>
              <a:t> </a:t>
            </a:r>
            <a:r>
              <a:rPr lang="ar-SA" dirty="0">
                <a:solidFill>
                  <a:srgbClr val="00B0F0"/>
                </a:solidFill>
              </a:rPr>
              <a:t>(</a:t>
            </a:r>
            <a:r>
              <a:rPr lang="ar-SA" dirty="0" err="1">
                <a:solidFill>
                  <a:srgbClr val="00B0F0"/>
                </a:solidFill>
              </a:rPr>
              <a:t>فقودو</a:t>
            </a:r>
            <a:r>
              <a:rPr lang="ar-SA" dirty="0">
                <a:solidFill>
                  <a:srgbClr val="00B0F0"/>
                </a:solidFill>
              </a:rPr>
              <a:t>): </a:t>
            </a:r>
            <a:r>
              <a:rPr lang="ar-SA" dirty="0"/>
              <a:t>استوطنت ضفاف نهر دجلة المتاخمة لمملكة عيلام، وقد شكلت إمارتين هما: إمارة </a:t>
            </a:r>
            <a:r>
              <a:rPr lang="ar-SA" dirty="0" err="1"/>
              <a:t>جمبولو</a:t>
            </a:r>
            <a:r>
              <a:rPr lang="ar-SA" dirty="0"/>
              <a:t>، وإمارة بلاد البحر الشمالية (مات </a:t>
            </a:r>
            <a:r>
              <a:rPr lang="ar-SA" dirty="0" err="1"/>
              <a:t>تيامتيم</a:t>
            </a:r>
            <a:r>
              <a:rPr lang="ar-SA" dirty="0"/>
              <a:t>).</a:t>
            </a:r>
          </a:p>
          <a:p>
            <a:pPr algn="justLow"/>
            <a:r>
              <a:rPr lang="ar-SA" dirty="0">
                <a:solidFill>
                  <a:srgbClr val="FF0000"/>
                </a:solidFill>
              </a:rPr>
              <a:t>3 </a:t>
            </a:r>
            <a:r>
              <a:rPr lang="ar-SA" dirty="0" smtClean="0">
                <a:solidFill>
                  <a:srgbClr val="FF0000"/>
                </a:solidFill>
              </a:rPr>
              <a:t>- </a:t>
            </a:r>
            <a:r>
              <a:rPr lang="ar-SA" dirty="0" err="1" smtClean="0">
                <a:solidFill>
                  <a:srgbClr val="00B0F0"/>
                </a:solidFill>
              </a:rPr>
              <a:t>الجوراسيميون</a:t>
            </a:r>
            <a:r>
              <a:rPr lang="ar-SA" dirty="0" smtClean="0">
                <a:solidFill>
                  <a:srgbClr val="00B0F0"/>
                </a:solidFill>
              </a:rPr>
              <a:t> </a:t>
            </a:r>
            <a:r>
              <a:rPr lang="ar-SA" dirty="0">
                <a:solidFill>
                  <a:srgbClr val="00B0F0"/>
                </a:solidFill>
              </a:rPr>
              <a:t>(</a:t>
            </a:r>
            <a:r>
              <a:rPr lang="ar-SA" dirty="0" err="1">
                <a:solidFill>
                  <a:srgbClr val="00B0F0"/>
                </a:solidFill>
              </a:rPr>
              <a:t>الجوراسيمّو</a:t>
            </a:r>
            <a:r>
              <a:rPr lang="ar-SA" dirty="0">
                <a:solidFill>
                  <a:srgbClr val="00B0F0"/>
                </a:solidFill>
              </a:rPr>
              <a:t>): </a:t>
            </a:r>
            <a:r>
              <a:rPr lang="ar-SA" dirty="0"/>
              <a:t>قبيلة صغيرة استقرت شمال مدينة أور وشمالها الغربي. كما جاء في النصوص القديمة إشارات إلى عدد من القبائل الصغيرة مثل: ربوع، </a:t>
            </a:r>
            <a:r>
              <a:rPr lang="ar-SA" dirty="0" err="1"/>
              <a:t>أبودو</a:t>
            </a:r>
            <a:r>
              <a:rPr lang="ar-SA" dirty="0"/>
              <a:t>، روعا، خلم، </a:t>
            </a:r>
            <a:r>
              <a:rPr lang="ar-SA" dirty="0" err="1"/>
              <a:t>بلات،خيندارو</a:t>
            </a:r>
            <a:r>
              <a:rPr lang="ar-SA" dirty="0"/>
              <a:t>، رأساني، </a:t>
            </a:r>
            <a:r>
              <a:rPr lang="ar-SA" dirty="0" err="1"/>
              <a:t>ليتاو</a:t>
            </a:r>
            <a:r>
              <a:rPr lang="ar-SA" dirty="0"/>
              <a:t>، </a:t>
            </a:r>
            <a:r>
              <a:rPr lang="ar-SA" dirty="0" err="1"/>
              <a:t>راهيقو</a:t>
            </a:r>
            <a:r>
              <a:rPr lang="ar-SA" dirty="0"/>
              <a:t>، </a:t>
            </a:r>
            <a:r>
              <a:rPr lang="ar-SA" dirty="0" err="1"/>
              <a:t>هاكارانو</a:t>
            </a:r>
            <a:r>
              <a:rPr lang="ar-SA" dirty="0"/>
              <a:t>، </a:t>
            </a:r>
            <a:r>
              <a:rPr lang="ar-SA" dirty="0" err="1"/>
              <a:t>كرامايا</a:t>
            </a:r>
            <a:r>
              <a:rPr lang="ar-SA" dirty="0"/>
              <a:t>، </a:t>
            </a:r>
            <a:r>
              <a:rPr lang="ar-SA" dirty="0" err="1"/>
              <a:t>إيتوع</a:t>
            </a:r>
            <a:r>
              <a:rPr lang="ar-SA" dirty="0"/>
              <a:t>، وإمارات صغيرة أخرى مثل: بيت شيلاتي</a:t>
            </a:r>
            <a:r>
              <a:rPr lang="ar-SA" dirty="0" smtClean="0"/>
              <a:t>.</a:t>
            </a:r>
          </a:p>
          <a:p>
            <a:endParaRPr lang="ar-SA" dirty="0"/>
          </a:p>
        </p:txBody>
      </p:sp>
    </p:spTree>
    <p:extLst>
      <p:ext uri="{BB962C8B-B14F-4D97-AF65-F5344CB8AC3E}">
        <p14:creationId xmlns:p14="http://schemas.microsoft.com/office/powerpoint/2010/main" val="147297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33368" y="692696"/>
            <a:ext cx="8712968" cy="4247317"/>
          </a:xfrm>
          <a:prstGeom prst="rect">
            <a:avLst/>
          </a:prstGeom>
        </p:spPr>
        <p:txBody>
          <a:bodyPr wrap="square">
            <a:spAutoFit/>
          </a:bodyPr>
          <a:lstStyle/>
          <a:p>
            <a:pPr algn="justLow"/>
            <a:r>
              <a:rPr lang="ar-SA" dirty="0" smtClean="0">
                <a:solidFill>
                  <a:srgbClr val="FF0000"/>
                </a:solidFill>
              </a:rPr>
              <a:t>آراميو </a:t>
            </a:r>
            <a:r>
              <a:rPr lang="ar-SA" dirty="0">
                <a:solidFill>
                  <a:srgbClr val="FF0000"/>
                </a:solidFill>
              </a:rPr>
              <a:t>بلاد </a:t>
            </a:r>
            <a:r>
              <a:rPr lang="ar-SA" dirty="0" smtClean="0">
                <a:solidFill>
                  <a:srgbClr val="FF0000"/>
                </a:solidFill>
              </a:rPr>
              <a:t>الرافدين:</a:t>
            </a:r>
          </a:p>
          <a:p>
            <a:pPr algn="justLow"/>
            <a:r>
              <a:rPr lang="ar-SA" dirty="0" smtClean="0"/>
              <a:t>وينقسمون إلى </a:t>
            </a:r>
            <a:r>
              <a:rPr lang="ar-SA" dirty="0"/>
              <a:t>قسمين </a:t>
            </a:r>
            <a:r>
              <a:rPr lang="ar-SA" dirty="0" smtClean="0"/>
              <a:t>رئيسيين:</a:t>
            </a:r>
          </a:p>
          <a:p>
            <a:pPr algn="justLow"/>
            <a:r>
              <a:rPr lang="ar-SA" dirty="0">
                <a:solidFill>
                  <a:srgbClr val="00B0F0"/>
                </a:solidFill>
              </a:rPr>
              <a:t>أولهما: الآراميون </a:t>
            </a:r>
            <a:r>
              <a:rPr lang="ar-SA" dirty="0" smtClean="0">
                <a:solidFill>
                  <a:srgbClr val="00B0F0"/>
                </a:solidFill>
              </a:rPr>
              <a:t>المسالمون: </a:t>
            </a:r>
            <a:r>
              <a:rPr lang="ar-SA" dirty="0" smtClean="0"/>
              <a:t>وهم </a:t>
            </a:r>
            <a:r>
              <a:rPr lang="ar-SA" dirty="0"/>
              <a:t>القبائل التي استقرت في شمال بابل وفي </a:t>
            </a:r>
            <a:r>
              <a:rPr lang="ar-SA" dirty="0" err="1"/>
              <a:t>آشور</a:t>
            </a:r>
            <a:r>
              <a:rPr lang="ar-SA" dirty="0"/>
              <a:t> وهي: </a:t>
            </a:r>
            <a:r>
              <a:rPr lang="ar-SA" dirty="0" err="1"/>
              <a:t>راهيقو</a:t>
            </a:r>
            <a:r>
              <a:rPr lang="ar-SA" dirty="0"/>
              <a:t>، </a:t>
            </a:r>
            <a:r>
              <a:rPr lang="ar-SA" dirty="0" err="1"/>
              <a:t>وهاكارانو</a:t>
            </a:r>
            <a:r>
              <a:rPr lang="ar-SA" dirty="0"/>
              <a:t>، </a:t>
            </a:r>
            <a:r>
              <a:rPr lang="ar-SA" dirty="0" err="1"/>
              <a:t>وكرامايا</a:t>
            </a:r>
            <a:r>
              <a:rPr lang="ar-SA" dirty="0"/>
              <a:t>، </a:t>
            </a:r>
            <a:r>
              <a:rPr lang="ar-SA" dirty="0" err="1"/>
              <a:t>وإيتوع</a:t>
            </a:r>
            <a:r>
              <a:rPr lang="ar-SA" dirty="0"/>
              <a:t>، فقد آثرت السلم والهدوء والابتعاد عن طموحات وأحلام آراميي الجنوب السياسية، فعاشت مع السكان الأصليين. </a:t>
            </a:r>
            <a:endParaRPr lang="ar-SA" dirty="0" smtClean="0"/>
          </a:p>
          <a:p>
            <a:pPr algn="justLow"/>
            <a:endParaRPr lang="ar-SA" dirty="0"/>
          </a:p>
          <a:p>
            <a:pPr algn="justLow"/>
            <a:r>
              <a:rPr lang="ar-SA" dirty="0" smtClean="0"/>
              <a:t>وهناك </a:t>
            </a:r>
            <a:r>
              <a:rPr lang="ar-SA" dirty="0"/>
              <a:t>آراميون طغى عليهم أيضًا الجانب السلمي مع سعيهم إلى تكوين كياناتهم ودويلاتهم المستقلة، حيث نجحوا في هذا المسعى فكونوا كيانات سياسية هي أقرب إلى </a:t>
            </a:r>
            <a:r>
              <a:rPr lang="ar-SA" dirty="0" err="1"/>
              <a:t>المشيخات</a:t>
            </a:r>
            <a:r>
              <a:rPr lang="ar-SA" dirty="0"/>
              <a:t>، محتفظين بالولاء والتبعية للحاكم المركزي في العاصمة </a:t>
            </a:r>
            <a:r>
              <a:rPr lang="ar-SA" dirty="0" smtClean="0"/>
              <a:t>مثل</a:t>
            </a:r>
          </a:p>
          <a:p>
            <a:pPr algn="justLow"/>
            <a:r>
              <a:rPr lang="ar-SA" dirty="0" smtClean="0"/>
              <a:t> -قبائل </a:t>
            </a:r>
            <a:r>
              <a:rPr lang="ar-SA" dirty="0" err="1"/>
              <a:t>فقودو</a:t>
            </a:r>
            <a:r>
              <a:rPr lang="ar-SA" dirty="0"/>
              <a:t> (</a:t>
            </a:r>
            <a:r>
              <a:rPr lang="ar-SA" dirty="0" err="1" smtClean="0"/>
              <a:t>الفقوديون</a:t>
            </a:r>
            <a:r>
              <a:rPr lang="ar-SA" dirty="0" smtClean="0"/>
              <a:t>):</a:t>
            </a:r>
          </a:p>
          <a:p>
            <a:pPr algn="justLow"/>
            <a:r>
              <a:rPr lang="ar-SA" dirty="0"/>
              <a:t>فقد تمكنت </a:t>
            </a:r>
            <a:r>
              <a:rPr lang="ar-SA" dirty="0" smtClean="0"/>
              <a:t>هذه القبيلة من </a:t>
            </a:r>
            <a:r>
              <a:rPr lang="ar-SA" dirty="0"/>
              <a:t>تكوين إمارتي </a:t>
            </a:r>
            <a:r>
              <a:rPr lang="ar-SA" dirty="0" err="1"/>
              <a:t>جمبولو</a:t>
            </a:r>
            <a:r>
              <a:rPr lang="ar-SA" dirty="0"/>
              <a:t> الواقعة حاليًا بين مدينتي العمارة، والكوت، وإمارة بلاد البحر الشمالية (مات </a:t>
            </a:r>
            <a:r>
              <a:rPr lang="ar-SA" dirty="0" err="1"/>
              <a:t>تيامتيم</a:t>
            </a:r>
            <a:r>
              <a:rPr lang="ar-SA" dirty="0"/>
              <a:t> </a:t>
            </a:r>
            <a:r>
              <a:rPr lang="ar-SA" dirty="0" smtClean="0"/>
              <a:t>بالأكادية).</a:t>
            </a:r>
          </a:p>
          <a:p>
            <a:pPr algn="justLow"/>
            <a:r>
              <a:rPr lang="ar-SA" dirty="0" smtClean="0"/>
              <a:t>-قبائل </a:t>
            </a:r>
            <a:r>
              <a:rPr lang="ar-SA" dirty="0" err="1" smtClean="0"/>
              <a:t>جوراسيمّو</a:t>
            </a:r>
            <a:r>
              <a:rPr lang="ar-SA" dirty="0" smtClean="0"/>
              <a:t> </a:t>
            </a:r>
            <a:r>
              <a:rPr lang="ar-SA" dirty="0"/>
              <a:t>(</a:t>
            </a:r>
            <a:r>
              <a:rPr lang="ar-SA" dirty="0" err="1" smtClean="0"/>
              <a:t>الجوراسيميون</a:t>
            </a:r>
            <a:r>
              <a:rPr lang="ar-SA" dirty="0" smtClean="0"/>
              <a:t>): التي كان </a:t>
            </a:r>
            <a:r>
              <a:rPr lang="ar-SA" dirty="0"/>
              <a:t>مركزها مدينة أور</a:t>
            </a:r>
            <a:r>
              <a:rPr lang="ar-SA" dirty="0" smtClean="0"/>
              <a:t>.</a:t>
            </a:r>
          </a:p>
          <a:p>
            <a:pPr algn="justLow"/>
            <a:endParaRPr lang="ar-SA" dirty="0"/>
          </a:p>
          <a:p>
            <a:pPr algn="justLow"/>
            <a:r>
              <a:rPr lang="ar-SA" dirty="0">
                <a:solidFill>
                  <a:srgbClr val="00B0F0"/>
                </a:solidFill>
              </a:rPr>
              <a:t>ثانيهما: الآراميون </a:t>
            </a:r>
            <a:r>
              <a:rPr lang="ar-SA" dirty="0" smtClean="0">
                <a:solidFill>
                  <a:srgbClr val="00B0F0"/>
                </a:solidFill>
              </a:rPr>
              <a:t>الأحرار: </a:t>
            </a:r>
            <a:r>
              <a:rPr lang="ar-SA" dirty="0"/>
              <a:t>وهم القبائل التي لم تخف رغبتها في تكوين دويلاتهم السياسية الخاصة بهم فحسب، بل في الوصول إلى إدارة الإمبراطورية وحكمها، ولعل من مَثَّلَ هذا الفريق هم أبناء قبيلة </a:t>
            </a:r>
            <a:r>
              <a:rPr lang="ar-SA" dirty="0" err="1"/>
              <a:t>كلدو</a:t>
            </a:r>
            <a:r>
              <a:rPr lang="ar-SA" dirty="0"/>
              <a:t> (الكلدانيون)، </a:t>
            </a:r>
            <a:r>
              <a:rPr lang="ar-SA" dirty="0" smtClean="0"/>
              <a:t>فقد نجح </a:t>
            </a:r>
            <a:r>
              <a:rPr lang="ar-SA" dirty="0"/>
              <a:t>أبناؤها في تكوين أربع دويلات (بيوت) جميعها جاءت في جنوب بابل، بمعنى آخر إقليم سومر. </a:t>
            </a:r>
          </a:p>
        </p:txBody>
      </p:sp>
    </p:spTree>
    <p:extLst>
      <p:ext uri="{BB962C8B-B14F-4D97-AF65-F5344CB8AC3E}">
        <p14:creationId xmlns:p14="http://schemas.microsoft.com/office/powerpoint/2010/main" val="2381551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712968" cy="3416320"/>
          </a:xfrm>
          <a:prstGeom prst="rect">
            <a:avLst/>
          </a:prstGeom>
        </p:spPr>
        <p:txBody>
          <a:bodyPr wrap="square">
            <a:spAutoFit/>
          </a:bodyPr>
          <a:lstStyle/>
          <a:p>
            <a:pPr algn="justLow"/>
            <a:r>
              <a:rPr lang="ar-SA" dirty="0" smtClean="0"/>
              <a:t>وهكذا</a:t>
            </a:r>
            <a:r>
              <a:rPr lang="ar-SA" dirty="0"/>
              <a:t>؛ ففي حين فَضَّلَ آراميو الشمال الانزواء والهدوء فإن آراميي الجنوب (جنوب بابل</a:t>
            </a:r>
            <a:r>
              <a:rPr lang="ar-SA" dirty="0" smtClean="0"/>
              <a:t>)، فضلوا المعارضة ومناكفة الدولة العظمى آنذاك أشور,  وهذا النهج  يعود </a:t>
            </a:r>
            <a:r>
              <a:rPr lang="ar-SA" dirty="0"/>
              <a:t>إلى عاملين هما</a:t>
            </a:r>
            <a:r>
              <a:rPr lang="ar-SA" dirty="0" smtClean="0"/>
              <a:t>:</a:t>
            </a:r>
          </a:p>
          <a:p>
            <a:pPr algn="justLow"/>
            <a:endParaRPr lang="ar-SA" dirty="0"/>
          </a:p>
          <a:p>
            <a:pPr algn="justLow"/>
            <a:r>
              <a:rPr lang="ar-SA" dirty="0">
                <a:solidFill>
                  <a:srgbClr val="FF0000"/>
                </a:solidFill>
              </a:rPr>
              <a:t> 1- </a:t>
            </a:r>
            <a:r>
              <a:rPr lang="ar-SA" dirty="0" smtClean="0"/>
              <a:t>البيئة </a:t>
            </a:r>
            <a:r>
              <a:rPr lang="ar-SA" dirty="0"/>
              <a:t>المحيطة بهذه القبائل </a:t>
            </a:r>
            <a:r>
              <a:rPr lang="ar-SA" dirty="0" smtClean="0"/>
              <a:t>الآرامية.</a:t>
            </a:r>
          </a:p>
          <a:p>
            <a:pPr algn="justLow"/>
            <a:r>
              <a:rPr lang="ar-SA" dirty="0" smtClean="0">
                <a:solidFill>
                  <a:srgbClr val="FF0000"/>
                </a:solidFill>
              </a:rPr>
              <a:t>2 - </a:t>
            </a:r>
            <a:r>
              <a:rPr lang="ar-SA" dirty="0" smtClean="0"/>
              <a:t>التدخل </a:t>
            </a:r>
            <a:r>
              <a:rPr lang="ar-SA" dirty="0"/>
              <a:t>الخارجي الذي يدفع أهل </a:t>
            </a:r>
            <a:r>
              <a:rPr lang="ar-SA" dirty="0" smtClean="0"/>
              <a:t>الجنوب</a:t>
            </a:r>
            <a:r>
              <a:rPr lang="ar-SA" dirty="0" smtClean="0"/>
              <a:t>.</a:t>
            </a:r>
          </a:p>
          <a:p>
            <a:pPr algn="justLow"/>
            <a:endParaRPr lang="ar-SA" dirty="0" smtClean="0"/>
          </a:p>
          <a:p>
            <a:pPr algn="justLow"/>
            <a:r>
              <a:rPr lang="ar-SA" dirty="0"/>
              <a:t>وهكذا كان أسلوب المعارضة الآرامية الجنوبية، لكن آراميين آخرين انتهجوا خطًا آخر غير الأسلوب العسكري المباشر الذي انتهجه شيخ </a:t>
            </a:r>
            <a:r>
              <a:rPr lang="ar-SA" dirty="0" err="1"/>
              <a:t>يكيني</a:t>
            </a:r>
            <a:r>
              <a:rPr lang="ar-SA" dirty="0"/>
              <a:t>، "مردوك أبلا إدّينا"، فأخذوا في التقرب إلى مراكز القوى عن طريق الزواج، إضافة إلى استغلالهم الواضح للخلافات بين أعضاء الأسرة الحاكمة وأفرادها. وهكذا ساروا تدريجيًا حتى تمكن هذا الفريق الكلداني من الوصول إلى دفة الحكم في بابل وأسسوا الإمبراطورية الكلدانية على "يد </a:t>
            </a:r>
            <a:r>
              <a:rPr lang="ar-SA" dirty="0" err="1"/>
              <a:t>نابو</a:t>
            </a:r>
            <a:r>
              <a:rPr lang="ar-SA" dirty="0"/>
              <a:t> بول اوصر" (</a:t>
            </a:r>
            <a:r>
              <a:rPr lang="ar-SA" dirty="0" err="1"/>
              <a:t>نابو</a:t>
            </a:r>
            <a:r>
              <a:rPr lang="ar-SA" dirty="0"/>
              <a:t> </a:t>
            </a:r>
            <a:r>
              <a:rPr lang="ar-SA" dirty="0" err="1"/>
              <a:t>بولصر</a:t>
            </a:r>
            <a:r>
              <a:rPr lang="ar-SA" dirty="0"/>
              <a:t>)، بعد أربعمائة سنة من </a:t>
            </a:r>
            <a:r>
              <a:rPr lang="ar-SA" dirty="0" smtClean="0"/>
              <a:t>بدئهم </a:t>
            </a:r>
            <a:r>
              <a:rPr lang="ar-SA" dirty="0"/>
              <a:t>تكوين دويلاتهم وبيوتهم السياسية، وتحديدًا سنة 626ق.م، واستمرت هذه المملكة تحكم الهلال الخصيب وغيره قرابة تسعين عامًا، إلى 539 ق.م.</a:t>
            </a:r>
          </a:p>
        </p:txBody>
      </p:sp>
    </p:spTree>
    <p:extLst>
      <p:ext uri="{BB962C8B-B14F-4D97-AF65-F5344CB8AC3E}">
        <p14:creationId xmlns:p14="http://schemas.microsoft.com/office/powerpoint/2010/main" val="469279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640960" cy="5078313"/>
          </a:xfrm>
          <a:prstGeom prst="rect">
            <a:avLst/>
          </a:prstGeom>
        </p:spPr>
        <p:txBody>
          <a:bodyPr wrap="square">
            <a:spAutoFit/>
          </a:bodyPr>
          <a:lstStyle/>
          <a:p>
            <a:pPr algn="justLow"/>
            <a:r>
              <a:rPr lang="ar-SA" dirty="0" smtClean="0">
                <a:solidFill>
                  <a:srgbClr val="FF0000"/>
                </a:solidFill>
              </a:rPr>
              <a:t>"شمأل": </a:t>
            </a:r>
          </a:p>
          <a:p>
            <a:pPr algn="justLow"/>
            <a:r>
              <a:rPr lang="ar-SA" dirty="0"/>
              <a:t>و</a:t>
            </a:r>
            <a:r>
              <a:rPr lang="ar-SA" dirty="0" smtClean="0"/>
              <a:t>تمثل مملكة شمأل مع </a:t>
            </a:r>
            <a:r>
              <a:rPr lang="ar-SA" dirty="0"/>
              <a:t>بيت </a:t>
            </a:r>
            <a:r>
              <a:rPr lang="ar-SA" dirty="0" err="1"/>
              <a:t>خالوفي</a:t>
            </a:r>
            <a:r>
              <a:rPr lang="ar-SA" dirty="0"/>
              <a:t>، المثال الصارخ للتبعية السياسية </a:t>
            </a:r>
            <a:r>
              <a:rPr lang="ar-SA" dirty="0" err="1"/>
              <a:t>لآشور</a:t>
            </a:r>
            <a:r>
              <a:rPr lang="ar-SA" dirty="0"/>
              <a:t>، </a:t>
            </a:r>
            <a:r>
              <a:rPr lang="ar-SA" dirty="0" smtClean="0"/>
              <a:t>وقد أقامها </a:t>
            </a:r>
            <a:r>
              <a:rPr lang="ar-SA" dirty="0"/>
              <a:t>الآراميون على أنقاض موقع يعود استيطانه إلى بداية الألف الثاني قبل الميلاد، لكن نفوذهم جاء بعد زوال الإمبراطورية الحثية وهيمنتها على المنطقة بما فيها موقع "شمأل" عاصمة هذه المملكة التي عُرفت باسم "يأدي"، وكان ظهورها السياسي في أواخر القرن العاشر قبل  الميلاد على يد الملك المؤسس (جبار)، أما نهايتها فكانت بعد آخر ملوكها "</a:t>
            </a:r>
            <a:r>
              <a:rPr lang="ar-SA" dirty="0" err="1"/>
              <a:t>برركب</a:t>
            </a:r>
            <a:r>
              <a:rPr lang="ar-SA" dirty="0"/>
              <a:t>" (733/ 732- 720 ق.م)، وتحديدًا في عهد الملك الآشوري "سرجون الثاني". الذي قرر جعلها مقاطعة آشورية. وبين هذين الملكين جاء عدد من الملوك الذين حكموا هذه المملكة لا نعرف منهم إلا سبعة هم: </a:t>
            </a:r>
            <a:endParaRPr lang="ar-SA" dirty="0" smtClean="0"/>
          </a:p>
          <a:p>
            <a:pPr algn="justLow"/>
            <a:r>
              <a:rPr lang="ar-SA" dirty="0" smtClean="0"/>
              <a:t>بمه</a:t>
            </a:r>
            <a:r>
              <a:rPr lang="ar-SA" dirty="0"/>
              <a:t>، حيّا، </a:t>
            </a:r>
            <a:r>
              <a:rPr lang="ar-SA" dirty="0" err="1"/>
              <a:t>شئيل</a:t>
            </a:r>
            <a:r>
              <a:rPr lang="ar-SA" dirty="0"/>
              <a:t>، </a:t>
            </a:r>
            <a:r>
              <a:rPr lang="ar-SA" dirty="0" err="1"/>
              <a:t>كيلمّوا</a:t>
            </a:r>
            <a:r>
              <a:rPr lang="ar-SA" dirty="0"/>
              <a:t>، </a:t>
            </a:r>
            <a:r>
              <a:rPr lang="ar-SA" dirty="0" err="1"/>
              <a:t>قرل</a:t>
            </a:r>
            <a:r>
              <a:rPr lang="ar-SA" dirty="0"/>
              <a:t>، فنموا الأول، فنمو الثاني (حفيد الأول). ومعلوماتنا التاريخية عن هذه المملكة جاءتنا من نقوش آرامية تعود لفترة حكم ملكين بينهما اثنان وثمانون عامًا، الأول "</a:t>
            </a:r>
            <a:r>
              <a:rPr lang="ar-SA" dirty="0" err="1"/>
              <a:t>كيلمّوا</a:t>
            </a:r>
            <a:r>
              <a:rPr lang="ar-SA" dirty="0"/>
              <a:t>"، الذي حكم من 840 إلى 815 ق.م، والثاني آخر ملوكها، الذي حكم من 733/ 732 إلى 720 ق.م، إضافة إلى المصادر الآشورية، لكن هذه النقوش على قلتها أوضحت للدارسين شيئًا من المعلومات الهامة عن علاقاتها الخارجية بالدول المحيطة بها، وعن أوضاعها الداخلية، فقد كان واضحًا من هذه المصادر التبعية الكاملة من ملوك هذه المملكة للإمبراطورية الآشورية. ولعل المكاسب الحضارية المختلفة، الداخلية أو الخارجية، لهذا الكيان السياسي كان يعود بالدرجة الأولى لهذه </a:t>
            </a:r>
            <a:r>
              <a:rPr lang="ar-SA" dirty="0" smtClean="0"/>
              <a:t>التبعية. </a:t>
            </a:r>
            <a:r>
              <a:rPr lang="ar-SA" dirty="0"/>
              <a:t>التي تضمنت الولاء السياسي الواضح وتقديم التسهيلات للجيوش الآشورية، فها هو مثلاً "</a:t>
            </a:r>
            <a:r>
              <a:rPr lang="ar-SA" dirty="0" err="1"/>
              <a:t>برركب</a:t>
            </a:r>
            <a:r>
              <a:rPr lang="ar-SA" dirty="0"/>
              <a:t>" يذكر في أحد نقوشه أن والده ملك "شمأل" قد قُتل أثناء مشاركته الجيش الآشوري في حربه ضد مملكة "دمشق" الآرامية، ومن قبله الملك "</a:t>
            </a:r>
            <a:r>
              <a:rPr lang="ar-SA" dirty="0" err="1"/>
              <a:t>كيلمّوا</a:t>
            </a:r>
            <a:r>
              <a:rPr lang="ar-SA" dirty="0"/>
              <a:t>"، الذي طلب مساعدة ملك </a:t>
            </a:r>
            <a:r>
              <a:rPr lang="ar-SA" dirty="0" err="1"/>
              <a:t>آشور</a:t>
            </a:r>
            <a:r>
              <a:rPr lang="ar-SA" dirty="0"/>
              <a:t> "</a:t>
            </a:r>
            <a:r>
              <a:rPr lang="ar-SA" dirty="0" err="1"/>
              <a:t>شلمناصر</a:t>
            </a:r>
            <a:r>
              <a:rPr lang="ar-SA" dirty="0"/>
              <a:t> الثالث" في صراعه مع ملك </a:t>
            </a:r>
            <a:r>
              <a:rPr lang="ar-SA" dirty="0" err="1"/>
              <a:t>الدانونيين</a:t>
            </a:r>
            <a:r>
              <a:rPr lang="ar-SA" dirty="0"/>
              <a:t>، فحاصرهم حصارًا اقتصاديًا حتى دفعهم -كما يقول- إلى أن صاروا "يستبدلون الفتاةَ الشابة بشاة والرجلَ بثوب</a:t>
            </a:r>
            <a:r>
              <a:rPr lang="ar-SA" dirty="0" smtClean="0"/>
              <a:t>". </a:t>
            </a:r>
            <a:r>
              <a:rPr lang="ar-SA" dirty="0"/>
              <a:t>وبسبب هذه العلاقة الخاصة أصبحت "شمأل" من الدول الإقليمية التي تتحاشى الدول الأخرى مناوشتها. </a:t>
            </a:r>
          </a:p>
        </p:txBody>
      </p:sp>
    </p:spTree>
    <p:extLst>
      <p:ext uri="{BB962C8B-B14F-4D97-AF65-F5344CB8AC3E}">
        <p14:creationId xmlns:p14="http://schemas.microsoft.com/office/powerpoint/2010/main" val="32391163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980728"/>
            <a:ext cx="7056784" cy="5078313"/>
          </a:xfrm>
          <a:prstGeom prst="rect">
            <a:avLst/>
          </a:prstGeom>
        </p:spPr>
        <p:txBody>
          <a:bodyPr wrap="square">
            <a:spAutoFit/>
          </a:bodyPr>
          <a:lstStyle/>
          <a:p>
            <a:pPr algn="justLow"/>
            <a:r>
              <a:rPr lang="ar-SA" dirty="0" smtClean="0"/>
              <a:t>التأثير الداخلي لتبعية هذه الممالك </a:t>
            </a:r>
            <a:r>
              <a:rPr lang="ar-SA" dirty="0" err="1" smtClean="0"/>
              <a:t>لآشور</a:t>
            </a:r>
            <a:r>
              <a:rPr lang="ar-SA" dirty="0" smtClean="0"/>
              <a:t>: </a:t>
            </a:r>
          </a:p>
          <a:p>
            <a:pPr algn="justLow"/>
            <a:r>
              <a:rPr lang="ar-SA" dirty="0" smtClean="0"/>
              <a:t>إنَّ </a:t>
            </a:r>
            <a:r>
              <a:rPr lang="ar-SA" dirty="0"/>
              <a:t>تأثيرها كان إيجابيًا بشكل واضح، إذ أدى إلى ازدهار اقتصادي واستقرار سياسي، والازدهار الاقتصادي تبين من مستوى المعيشة المرتفع، الذي أشار إليه "</a:t>
            </a:r>
            <a:r>
              <a:rPr lang="ar-SA" dirty="0" err="1"/>
              <a:t>كيلمّوا</a:t>
            </a:r>
            <a:r>
              <a:rPr lang="ar-SA" dirty="0"/>
              <a:t>" في نصه، بحيث أصبح الجميع في حالة اقتصادية جيدة، فهناك من ملك قطيعًا من الأغنام، وآخرون امتلكوا قطيعًا من البقر، وبعضهم ملك الفضة </a:t>
            </a:r>
            <a:r>
              <a:rPr lang="ar-SA" dirty="0" smtClean="0"/>
              <a:t>والذهب, حتى </a:t>
            </a:r>
            <a:r>
              <a:rPr lang="ar-SA" dirty="0"/>
              <a:t>الفقير، الذي لم يجد ثوبًا من قبل، أصبح يلبس الثياب الناعمة، وهناك مظاهر واضحة للازدهار الاقتصادي في عهود بقية الملوك الذين شهدت فترتهم تطورًا معماريًا واضحًا. أما الاستقرار السياسي </a:t>
            </a:r>
            <a:r>
              <a:rPr lang="ar-SA" dirty="0" smtClean="0"/>
              <a:t>فيعكسه استمرار </a:t>
            </a:r>
            <a:r>
              <a:rPr lang="ar-SA" dirty="0"/>
              <a:t>سلالة العائلة المالكة ذاتها في الحكم منذ الملك الثالث في القرن التاسع قبل الميلاد حتى ضَمها إلى </a:t>
            </a:r>
            <a:r>
              <a:rPr lang="ar-SA" dirty="0" err="1"/>
              <a:t>آشور</a:t>
            </a:r>
            <a:r>
              <a:rPr lang="ar-SA" dirty="0"/>
              <a:t> أواخر القرن الثامن قبل الميلاد. </a:t>
            </a:r>
            <a:endParaRPr lang="ar-SA" dirty="0" smtClean="0"/>
          </a:p>
          <a:p>
            <a:pPr algn="justLow"/>
            <a:r>
              <a:rPr lang="ar-SA" dirty="0" smtClean="0"/>
              <a:t>وقد أشار الملك "</a:t>
            </a:r>
            <a:r>
              <a:rPr lang="ar-SA" dirty="0" err="1" smtClean="0"/>
              <a:t>كيلموا</a:t>
            </a:r>
            <a:r>
              <a:rPr lang="ar-SA" dirty="0"/>
              <a:t>" إلى أن مجتمع دولته كان يتكون من فئتين رئيسيتين الأولى عرفهم باسم م ش ك ب م أي "المستقرون"، وهم فيما يبدو السكان الأصليون، الذين يشكل الجزء الأكبر منهم </a:t>
            </a:r>
            <a:r>
              <a:rPr lang="ar-SA" dirty="0" err="1"/>
              <a:t>اللوفيون</a:t>
            </a:r>
            <a:r>
              <a:rPr lang="ar-SA" dirty="0"/>
              <a:t>، و ع ر </a:t>
            </a:r>
            <a:r>
              <a:rPr lang="ar-SA" dirty="0" err="1"/>
              <a:t>ر</a:t>
            </a:r>
            <a:r>
              <a:rPr lang="ar-SA" dirty="0"/>
              <a:t> م أي "البدو، المتوحشون"، ومعظمهم من الآراميين. ويقول: "وأنني أخذت (أمسكتُ) بيد </a:t>
            </a:r>
            <a:r>
              <a:rPr lang="ar-SA" dirty="0" err="1"/>
              <a:t>المشكبيم</a:t>
            </a:r>
            <a:r>
              <a:rPr lang="ar-SA" dirty="0"/>
              <a:t> وأظهروا تعلقًا بي كتعلق اليتيم بالأم</a:t>
            </a:r>
            <a:r>
              <a:rPr lang="ar-SA" dirty="0" smtClean="0"/>
              <a:t>". </a:t>
            </a:r>
            <a:r>
              <a:rPr lang="ar-SA" dirty="0"/>
              <a:t>ويمكننا تشبيه ما قام به "</a:t>
            </a:r>
            <a:r>
              <a:rPr lang="ar-SA" dirty="0" err="1"/>
              <a:t>كيلمّوا</a:t>
            </a:r>
            <a:r>
              <a:rPr lang="ar-SA" dirty="0"/>
              <a:t>" بما هو معروف في يومنا الحاضر بتوطين البادية، فقد سعى جاهدًا لتشجيع الآراميين على الاستقرار ومن ثم مزاولة الحرف المختلفة مثل الزراعة وغيرها؛ أو أن "شمأل" بهاتين الفئتين تعادل في يومنا الحاضر ماليزيا في آسيا، والعراق في العالم العربي، وبلجيكا في أوروبا؛ حيث تتكون مثل هذه الدول من مجموعات عرقية مختلفة. </a:t>
            </a:r>
          </a:p>
          <a:p>
            <a:pPr algn="justLow"/>
            <a:endParaRPr lang="ar-SA" dirty="0"/>
          </a:p>
        </p:txBody>
      </p:sp>
    </p:spTree>
    <p:extLst>
      <p:ext uri="{BB962C8B-B14F-4D97-AF65-F5344CB8AC3E}">
        <p14:creationId xmlns:p14="http://schemas.microsoft.com/office/powerpoint/2010/main" val="1488678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268760"/>
            <a:ext cx="8568952" cy="3693319"/>
          </a:xfrm>
          <a:prstGeom prst="rect">
            <a:avLst/>
          </a:prstGeom>
        </p:spPr>
        <p:txBody>
          <a:bodyPr wrap="square">
            <a:spAutoFit/>
          </a:bodyPr>
          <a:lstStyle/>
          <a:p>
            <a:pPr algn="justLow"/>
            <a:r>
              <a:rPr lang="ar-SA" dirty="0" smtClean="0">
                <a:solidFill>
                  <a:srgbClr val="FF0000"/>
                </a:solidFill>
              </a:rPr>
              <a:t>"دمشق":</a:t>
            </a:r>
          </a:p>
          <a:p>
            <a:pPr algn="justLow"/>
            <a:r>
              <a:rPr lang="ar-SA" dirty="0" smtClean="0"/>
              <a:t>كانت </a:t>
            </a:r>
            <a:r>
              <a:rPr lang="ar-SA" dirty="0"/>
              <a:t>البداية </a:t>
            </a:r>
            <a:r>
              <a:rPr lang="ar-SA" dirty="0" smtClean="0"/>
              <a:t>السياسية للآراميين </a:t>
            </a:r>
            <a:r>
              <a:rPr lang="ar-SA" dirty="0"/>
              <a:t>في دمشق، </a:t>
            </a:r>
            <a:r>
              <a:rPr lang="ar-SA" dirty="0" smtClean="0"/>
              <a:t>على يد "</a:t>
            </a:r>
            <a:r>
              <a:rPr lang="ar-SA" dirty="0" err="1" smtClean="0"/>
              <a:t>رزون</a:t>
            </a:r>
            <a:r>
              <a:rPr lang="ar-SA" dirty="0" smtClean="0"/>
              <a:t> </a:t>
            </a:r>
            <a:r>
              <a:rPr lang="ar-SA" dirty="0"/>
              <a:t>بن </a:t>
            </a:r>
            <a:r>
              <a:rPr lang="ar-SA" dirty="0" err="1"/>
              <a:t>إليدع</a:t>
            </a:r>
            <a:r>
              <a:rPr lang="ar-SA" dirty="0"/>
              <a:t>"، </a:t>
            </a:r>
            <a:r>
              <a:rPr lang="ar-SA" dirty="0" smtClean="0"/>
              <a:t>الذي أشارت التوراة إلى فراره  </a:t>
            </a:r>
            <a:r>
              <a:rPr lang="ar-SA" dirty="0"/>
              <a:t>من مملكة صوبا (صوبه) الآرامية إلى دمشق. </a:t>
            </a:r>
            <a:r>
              <a:rPr lang="ar-SA" dirty="0" smtClean="0"/>
              <a:t>حيث نجح </a:t>
            </a:r>
            <a:r>
              <a:rPr lang="ar-SA" dirty="0"/>
              <a:t>والمجموعة التي رافقته في اغتصاب الحكم فيها. وفيما يبدو أن </a:t>
            </a:r>
            <a:r>
              <a:rPr lang="ar-SA" dirty="0" err="1"/>
              <a:t>رزون</a:t>
            </a:r>
            <a:r>
              <a:rPr lang="ar-SA" dirty="0"/>
              <a:t> بن </a:t>
            </a:r>
            <a:r>
              <a:rPr lang="ar-SA" dirty="0" err="1"/>
              <a:t>إليدع</a:t>
            </a:r>
            <a:r>
              <a:rPr lang="ar-SA" dirty="0"/>
              <a:t> "كان قائدًا عسكريًا في مملكة صوبا (صوبه)، لكنه </a:t>
            </a:r>
            <a:r>
              <a:rPr lang="ar-SA" dirty="0" smtClean="0"/>
              <a:t>فضَّل </a:t>
            </a:r>
            <a:r>
              <a:rPr lang="ar-SA" dirty="0"/>
              <a:t>ترك الخدمة عند ملكها "هدد عزر"، والذهاب إلى دمشق ربما اعتراضًا منه على الكيفية التي كانت تدار بها المعارك مع بني إسرائيل؛ فالتوراة تشير إلى انتصارات متتالية لسليمان عليه السلام في معاركه مع "</a:t>
            </a:r>
            <a:r>
              <a:rPr lang="ar-SA" dirty="0" err="1"/>
              <a:t>هددعزر</a:t>
            </a:r>
            <a:r>
              <a:rPr lang="ar-SA" dirty="0"/>
              <a:t>". </a:t>
            </a:r>
          </a:p>
          <a:p>
            <a:pPr algn="justLow"/>
            <a:endParaRPr lang="ar-SA" dirty="0" smtClean="0"/>
          </a:p>
          <a:p>
            <a:pPr algn="justLow"/>
            <a:r>
              <a:rPr lang="ar-SA" dirty="0" smtClean="0"/>
              <a:t> ووقد عَمِلَ وخليفته من بعده ابنه "</a:t>
            </a:r>
            <a:r>
              <a:rPr lang="ar-SA" dirty="0" err="1" smtClean="0"/>
              <a:t>حزيون</a:t>
            </a:r>
            <a:r>
              <a:rPr lang="ar-SA" dirty="0" smtClean="0"/>
              <a:t>" وحفيده "طب ريمون" على تقوية دمشق حتى أصبحت قوة مركزية لا يستهان بها. وقد تميزت هذه المملكة عن غيرها من الممالك الآرامية الأخرى باستقلاليتها ووقوفها الواضح ضد القوى الإقليمية المعاصرة لها مثل ممالك يهوذا وإسرائيل والسامرة. وكونها كانت شوكة لطموحات أقوى وأعتى القوى الدولية آنذاك، </a:t>
            </a:r>
            <a:r>
              <a:rPr lang="ar-SA" dirty="0" err="1" smtClean="0"/>
              <a:t>آشور</a:t>
            </a:r>
            <a:r>
              <a:rPr lang="ar-SA" dirty="0" smtClean="0"/>
              <a:t>، فقد لعبت دمشق وقادتها الدور القوي ضد </a:t>
            </a:r>
            <a:r>
              <a:rPr lang="ar-SA" dirty="0" err="1" smtClean="0"/>
              <a:t>آشور</a:t>
            </a:r>
            <a:r>
              <a:rPr lang="ar-SA" dirty="0" smtClean="0"/>
              <a:t> بحيث إن ملكها "</a:t>
            </a:r>
            <a:r>
              <a:rPr lang="ar-SA" dirty="0" err="1" smtClean="0"/>
              <a:t>برهدد</a:t>
            </a:r>
            <a:r>
              <a:rPr lang="ar-SA" dirty="0" smtClean="0"/>
              <a:t> الثاني" كان قائد التحالف الآرامي ضد </a:t>
            </a:r>
            <a:r>
              <a:rPr lang="ar-SA" dirty="0" err="1" smtClean="0"/>
              <a:t>آشور</a:t>
            </a:r>
            <a:r>
              <a:rPr lang="ar-SA" dirty="0" smtClean="0"/>
              <a:t> في معركة </a:t>
            </a:r>
            <a:r>
              <a:rPr lang="ar-SA" dirty="0"/>
              <a:t>قرقر الشهيرة, التي جرت سنة </a:t>
            </a:r>
            <a:r>
              <a:rPr lang="ar-SA" dirty="0" smtClean="0"/>
              <a:t>853ق.م,  </a:t>
            </a:r>
            <a:r>
              <a:rPr lang="ar-SA" dirty="0" smtClean="0"/>
              <a:t>وهي قرقور اليوم على نهر العاصي جنوب جسر الشغور. </a:t>
            </a:r>
            <a:endParaRPr lang="ar-SA" dirty="0"/>
          </a:p>
        </p:txBody>
      </p:sp>
    </p:spTree>
    <p:extLst>
      <p:ext uri="{BB962C8B-B14F-4D97-AF65-F5344CB8AC3E}">
        <p14:creationId xmlns:p14="http://schemas.microsoft.com/office/powerpoint/2010/main" val="8412209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280920" cy="4801314"/>
          </a:xfrm>
          <a:prstGeom prst="rect">
            <a:avLst/>
          </a:prstGeom>
        </p:spPr>
        <p:txBody>
          <a:bodyPr wrap="square">
            <a:spAutoFit/>
          </a:bodyPr>
          <a:lstStyle/>
          <a:p>
            <a:pPr algn="justLow"/>
            <a:r>
              <a:rPr lang="ar-SA" dirty="0" smtClean="0"/>
              <a:t>وبعد هذه المعركة توالت </a:t>
            </a:r>
            <a:r>
              <a:rPr lang="ar-SA" dirty="0"/>
              <a:t>أ</a:t>
            </a:r>
            <a:r>
              <a:rPr lang="ar-SA" dirty="0" smtClean="0"/>
              <a:t>حداث يصعب </a:t>
            </a:r>
            <a:r>
              <a:rPr lang="ar-SA" dirty="0"/>
              <a:t>تفسيره، فقد قام المدعو "</a:t>
            </a:r>
            <a:r>
              <a:rPr lang="ar-SA" dirty="0" err="1"/>
              <a:t>حزائيل</a:t>
            </a:r>
            <a:r>
              <a:rPr lang="ar-SA" dirty="0"/>
              <a:t>" باغتيال "</a:t>
            </a:r>
            <a:r>
              <a:rPr lang="ar-SA" dirty="0" err="1"/>
              <a:t>برهدد</a:t>
            </a:r>
            <a:r>
              <a:rPr lang="ar-SA" dirty="0"/>
              <a:t> الثاني" وتولي الحكم في حدود سنة 843 </a:t>
            </a:r>
            <a:r>
              <a:rPr lang="ar-SA" dirty="0" smtClean="0"/>
              <a:t>ق.م.</a:t>
            </a:r>
          </a:p>
          <a:p>
            <a:pPr algn="justLow"/>
            <a:r>
              <a:rPr lang="ar-SA" dirty="0" smtClean="0"/>
              <a:t> </a:t>
            </a:r>
            <a:r>
              <a:rPr lang="ar-SA" dirty="0"/>
              <a:t>فهل كان "</a:t>
            </a:r>
            <a:r>
              <a:rPr lang="ar-SA" dirty="0" err="1"/>
              <a:t>حزائيل</a:t>
            </a:r>
            <a:r>
              <a:rPr lang="ar-SA" dirty="0"/>
              <a:t>" يقود مجموعة من المعارضين لتوجهات "</a:t>
            </a:r>
            <a:r>
              <a:rPr lang="ar-SA" dirty="0" err="1"/>
              <a:t>برهدد</a:t>
            </a:r>
            <a:r>
              <a:rPr lang="ar-SA" dirty="0"/>
              <a:t>" السياسية المعارضة </a:t>
            </a:r>
            <a:r>
              <a:rPr lang="ar-SA" dirty="0" err="1"/>
              <a:t>لآشور</a:t>
            </a:r>
            <a:r>
              <a:rPr lang="ar-SA" dirty="0"/>
              <a:t> والقوى الإقليمية الأخرى</a:t>
            </a:r>
            <a:r>
              <a:rPr lang="ar-SA" dirty="0" smtClean="0"/>
              <a:t>؟</a:t>
            </a:r>
          </a:p>
          <a:p>
            <a:pPr algn="justLow"/>
            <a:r>
              <a:rPr lang="ar-SA" dirty="0" smtClean="0"/>
              <a:t> </a:t>
            </a:r>
            <a:r>
              <a:rPr lang="ar-SA" dirty="0"/>
              <a:t>أم أن "</a:t>
            </a:r>
            <a:r>
              <a:rPr lang="ar-SA" dirty="0" err="1"/>
              <a:t>حزائيل</a:t>
            </a:r>
            <a:r>
              <a:rPr lang="ar-SA" dirty="0"/>
              <a:t>" قرر مع مؤيديه اغتيال "</a:t>
            </a:r>
            <a:r>
              <a:rPr lang="ar-SA" dirty="0" err="1"/>
              <a:t>برهدد</a:t>
            </a:r>
            <a:r>
              <a:rPr lang="ar-SA" dirty="0"/>
              <a:t> الثاني" بعد تزايد الاحتجاج الشعبي ضده لكثرة حروبه التي غالبًا ما انتهت بالهزائم؟ </a:t>
            </a:r>
            <a:endParaRPr lang="ar-SA" dirty="0" smtClean="0"/>
          </a:p>
          <a:p>
            <a:pPr algn="justLow"/>
            <a:r>
              <a:rPr lang="ar-SA" dirty="0"/>
              <a:t>و</a:t>
            </a:r>
            <a:r>
              <a:rPr lang="ar-SA" dirty="0" smtClean="0"/>
              <a:t>في </a:t>
            </a:r>
            <a:r>
              <a:rPr lang="ar-SA" dirty="0"/>
              <a:t>ظل المعلومات المتوفرة لدينا لا نستطيع تحديد الأسباب التي دفعت "</a:t>
            </a:r>
            <a:r>
              <a:rPr lang="ar-SA" dirty="0" err="1"/>
              <a:t>حزائيل</a:t>
            </a:r>
            <a:r>
              <a:rPr lang="ar-SA" dirty="0"/>
              <a:t>" إلى اغتيال الملك، سوى اعتقادنا بأنها حركة تصحيحية موجهة للملك نفسه "</a:t>
            </a:r>
            <a:r>
              <a:rPr lang="ar-SA" dirty="0" err="1"/>
              <a:t>برهدد</a:t>
            </a:r>
            <a:r>
              <a:rPr lang="ar-SA" dirty="0"/>
              <a:t> الثاني"، وليس إلى الفكر والتوجه القومي، الذي كان سائدًا، والمتمثل في الرفض الكلي للهيمنة الآشورية على الأوضاع. </a:t>
            </a:r>
            <a:r>
              <a:rPr lang="ar-SA" dirty="0" smtClean="0"/>
              <a:t>إذ أن </a:t>
            </a:r>
            <a:r>
              <a:rPr lang="ar-SA" dirty="0" err="1" smtClean="0"/>
              <a:t>حزائيل</a:t>
            </a:r>
            <a:r>
              <a:rPr lang="ar-SA" dirty="0" smtClean="0"/>
              <a:t> </a:t>
            </a:r>
            <a:r>
              <a:rPr lang="ar-SA" dirty="0"/>
              <a:t>لم يتأخر في مجابهة </a:t>
            </a:r>
            <a:r>
              <a:rPr lang="ar-SA" dirty="0" err="1"/>
              <a:t>آشور</a:t>
            </a:r>
            <a:r>
              <a:rPr lang="ar-SA" dirty="0"/>
              <a:t>، فقد قام بعد سنتين فقط من استيلائه على </a:t>
            </a:r>
            <a:r>
              <a:rPr lang="ar-SA" dirty="0" smtClean="0"/>
              <a:t>السلطة بعملين عسكريين هما:</a:t>
            </a:r>
          </a:p>
          <a:p>
            <a:pPr algn="justLow"/>
            <a:r>
              <a:rPr lang="ar-SA" dirty="0" smtClean="0"/>
              <a:t>-</a:t>
            </a:r>
            <a:r>
              <a:rPr lang="ar-SA" dirty="0"/>
              <a:t>مهاجمته  في سنة 841 ق.م </a:t>
            </a:r>
            <a:r>
              <a:rPr lang="ar-SA" dirty="0" smtClean="0"/>
              <a:t>للقوات الآشورية التي كانت تتمركز  بال</a:t>
            </a:r>
            <a:r>
              <a:rPr lang="ar-SA" dirty="0" smtClean="0"/>
              <a:t>قرب من دمشق. </a:t>
            </a:r>
          </a:p>
          <a:p>
            <a:pPr algn="justLow"/>
            <a:r>
              <a:rPr lang="ar-SA" dirty="0" smtClean="0"/>
              <a:t>-استمرار معاداته </a:t>
            </a:r>
            <a:r>
              <a:rPr lang="ar-SA" dirty="0"/>
              <a:t>للعبرانيين حتى أنه فكر في احتلال القدس </a:t>
            </a:r>
            <a:r>
              <a:rPr lang="ar-SA" dirty="0" smtClean="0"/>
              <a:t>نفسها.</a:t>
            </a:r>
          </a:p>
          <a:p>
            <a:pPr algn="justLow"/>
            <a:r>
              <a:rPr lang="ar-SA" dirty="0" smtClean="0"/>
              <a:t> وقد ظل </a:t>
            </a:r>
            <a:r>
              <a:rPr lang="ar-SA" dirty="0"/>
              <a:t>الوضع ذاته مع خلفاء "</a:t>
            </a:r>
            <a:r>
              <a:rPr lang="ar-SA" dirty="0" err="1"/>
              <a:t>حزائيل</a:t>
            </a:r>
            <a:r>
              <a:rPr lang="ar-SA" dirty="0"/>
              <a:t>" حتى جاء آخر ملوك دمشق "رّدْيّن"، الذي لم يختلف عن سابقيه بمحاربته للآشوريين ودخولـه في أحلاف إقليمية ضدها؛ إلا أن سعيه إلى  تنصيب زعيم آرامي على مدينة القدس، كان الحجة التي على إثرها قرر </a:t>
            </a:r>
            <a:r>
              <a:rPr lang="ar-SA" dirty="0" err="1"/>
              <a:t>تجلات</a:t>
            </a:r>
            <a:r>
              <a:rPr lang="ar-SA" dirty="0"/>
              <a:t> فليسر (</a:t>
            </a:r>
            <a:r>
              <a:rPr lang="ar-SA" dirty="0" err="1"/>
              <a:t>تجلات</a:t>
            </a:r>
            <a:r>
              <a:rPr lang="ar-SA" dirty="0"/>
              <a:t> </a:t>
            </a:r>
            <a:r>
              <a:rPr lang="ar-SA" dirty="0" err="1"/>
              <a:t>فلاسر</a:t>
            </a:r>
            <a:r>
              <a:rPr lang="ar-SA" dirty="0"/>
              <a:t>) ضم دمشق نهائيًا إلى الإمبراطورية الآشورية في سنة 732 ق.م. </a:t>
            </a:r>
            <a:endParaRPr lang="ar-SA" dirty="0" smtClean="0"/>
          </a:p>
          <a:p>
            <a:endParaRPr lang="ar-SA" dirty="0"/>
          </a:p>
        </p:txBody>
      </p:sp>
    </p:spTree>
    <p:extLst>
      <p:ext uri="{BB962C8B-B14F-4D97-AF65-F5344CB8AC3E}">
        <p14:creationId xmlns:p14="http://schemas.microsoft.com/office/powerpoint/2010/main" val="2095221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2224088" y="361950"/>
            <a:ext cx="4695825" cy="6134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455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02914"/>
            <a:ext cx="4572000" cy="3252172"/>
          </a:xfrm>
          <a:prstGeom prst="rect">
            <a:avLst/>
          </a:prstGeom>
        </p:spPr>
        <p:txBody>
          <a:bodyPr>
            <a:spAutoFit/>
          </a:bodyPr>
          <a:lstStyle/>
          <a:p>
            <a:pPr algn="ctr">
              <a:spcBef>
                <a:spcPts val="1200"/>
              </a:spcBef>
            </a:pPr>
            <a:r>
              <a:rPr lang="ar-SA" sz="2800" dirty="0">
                <a:latin typeface="Times New Roman"/>
                <a:ea typeface="MS Mincho"/>
                <a:cs typeface="AL-Mateen"/>
              </a:rPr>
              <a:t>الفصل الأول</a:t>
            </a:r>
            <a:endParaRPr lang="en-US" sz="1400" b="1" dirty="0">
              <a:latin typeface="Times New Roman"/>
              <a:ea typeface="Times New Roman"/>
              <a:cs typeface="AL-Hotham"/>
            </a:endParaRPr>
          </a:p>
          <a:p>
            <a:pPr algn="ctr">
              <a:spcBef>
                <a:spcPts val="600"/>
              </a:spcBef>
            </a:pPr>
            <a:r>
              <a:rPr lang="ar-SA" sz="2400" dirty="0">
                <a:solidFill>
                  <a:srgbClr val="C00000"/>
                </a:solidFill>
                <a:latin typeface="Times New Roman"/>
                <a:ea typeface="MS Mincho"/>
                <a:cs typeface="AL-Mateen"/>
              </a:rPr>
              <a:t>مدخل تاريخي</a:t>
            </a:r>
            <a:endParaRPr lang="en-US" sz="1400" b="1" dirty="0">
              <a:solidFill>
                <a:srgbClr val="C00000"/>
              </a:solidFill>
              <a:latin typeface="Times New Roman"/>
              <a:ea typeface="Times New Roman"/>
              <a:cs typeface="AL-Hotham"/>
            </a:endParaRPr>
          </a:p>
          <a:p>
            <a:pPr algn="ctr">
              <a:lnSpc>
                <a:spcPts val="2200"/>
              </a:lnSpc>
              <a:spcBef>
                <a:spcPts val="600"/>
              </a:spcBef>
              <a:spcAft>
                <a:spcPts val="200"/>
              </a:spcAft>
            </a:pPr>
            <a:r>
              <a:rPr lang="ar-SA" b="1" dirty="0">
                <a:latin typeface="Times New Roman"/>
                <a:ea typeface="MS Mincho"/>
                <a:cs typeface="Traditional Arabic"/>
              </a:rPr>
              <a:t>- </a:t>
            </a:r>
            <a:r>
              <a:rPr lang="ar-SA" b="1" dirty="0" err="1">
                <a:latin typeface="Times New Roman"/>
                <a:ea typeface="MS Mincho"/>
                <a:cs typeface="Traditional Arabic"/>
              </a:rPr>
              <a:t>السوتو</a:t>
            </a:r>
            <a:r>
              <a:rPr lang="ar-SA" b="1" dirty="0">
                <a:latin typeface="Times New Roman"/>
                <a:ea typeface="MS Mincho"/>
                <a:cs typeface="Traditional Arabic"/>
              </a:rPr>
              <a:t>/ </a:t>
            </a:r>
            <a:r>
              <a:rPr lang="ar-SA" b="1" dirty="0" err="1">
                <a:latin typeface="Times New Roman"/>
                <a:ea typeface="MS Mincho"/>
                <a:cs typeface="Traditional Arabic"/>
              </a:rPr>
              <a:t>السوتي</a:t>
            </a:r>
            <a:r>
              <a:rPr lang="ar-SA" b="1" dirty="0">
                <a:latin typeface="Times New Roman"/>
                <a:ea typeface="MS Mincho"/>
                <a:cs typeface="Traditional Arabic"/>
              </a:rPr>
              <a:t>.</a:t>
            </a:r>
            <a:endParaRPr lang="en-US" sz="1400" b="1" dirty="0">
              <a:latin typeface="Times New Roman"/>
              <a:ea typeface="Times New Roman"/>
              <a:cs typeface="AL-Hotham"/>
            </a:endParaRPr>
          </a:p>
          <a:p>
            <a:pPr algn="ctr">
              <a:lnSpc>
                <a:spcPts val="2200"/>
              </a:lnSpc>
              <a:spcBef>
                <a:spcPts val="600"/>
              </a:spcBef>
              <a:spcAft>
                <a:spcPts val="200"/>
              </a:spcAft>
            </a:pPr>
            <a:r>
              <a:rPr lang="ar-SA" b="1" dirty="0">
                <a:latin typeface="Times New Roman"/>
                <a:ea typeface="MS Mincho"/>
                <a:cs typeface="Traditional Arabic"/>
              </a:rPr>
              <a:t>- </a:t>
            </a:r>
            <a:r>
              <a:rPr lang="ar-SA" b="1" dirty="0" err="1">
                <a:latin typeface="Times New Roman"/>
                <a:ea typeface="MS Mincho"/>
                <a:cs typeface="Traditional Arabic"/>
              </a:rPr>
              <a:t>أخلامو</a:t>
            </a:r>
            <a:r>
              <a:rPr lang="ar-SA" b="1" dirty="0">
                <a:latin typeface="Times New Roman"/>
                <a:ea typeface="MS Mincho"/>
                <a:cs typeface="Traditional Arabic"/>
              </a:rPr>
              <a:t>.</a:t>
            </a:r>
            <a:endParaRPr lang="en-US" sz="1400" b="1" dirty="0">
              <a:latin typeface="Times New Roman"/>
              <a:ea typeface="Times New Roman"/>
              <a:cs typeface="AL-Hotham"/>
            </a:endParaRPr>
          </a:p>
          <a:p>
            <a:pPr marL="345440" indent="-345440" algn="ctr">
              <a:lnSpc>
                <a:spcPts val="2200"/>
              </a:lnSpc>
              <a:spcBef>
                <a:spcPts val="600"/>
              </a:spcBef>
              <a:spcAft>
                <a:spcPts val="200"/>
              </a:spcAft>
            </a:pPr>
            <a:r>
              <a:rPr lang="ar-SA" b="1" dirty="0">
                <a:latin typeface="Times New Roman"/>
                <a:ea typeface="MS Mincho"/>
                <a:cs typeface="Traditional Arabic"/>
              </a:rPr>
              <a:t>- الممالك الآرامية.</a:t>
            </a:r>
            <a:endParaRPr lang="en-US" sz="1400" b="1" dirty="0">
              <a:latin typeface="Times New Roman"/>
              <a:ea typeface="Times New Roman"/>
              <a:cs typeface="AL-Hotham"/>
            </a:endParaRPr>
          </a:p>
          <a:p>
            <a:pPr marL="690880" indent="-345440" algn="justLow">
              <a:lnSpc>
                <a:spcPts val="2200"/>
              </a:lnSpc>
              <a:spcBef>
                <a:spcPts val="600"/>
              </a:spcBef>
              <a:spcAft>
                <a:spcPts val="200"/>
              </a:spcAft>
            </a:pPr>
            <a:r>
              <a:rPr lang="ar-SA" b="1" dirty="0" smtClean="0">
                <a:latin typeface="Times New Roman"/>
                <a:ea typeface="MS Mincho"/>
                <a:cs typeface="Traditional Arabic"/>
              </a:rPr>
              <a:t>               </a:t>
            </a:r>
            <a:r>
              <a:rPr lang="ar-SA" b="1" dirty="0" smtClean="0">
                <a:solidFill>
                  <a:srgbClr val="0070C0"/>
                </a:solidFill>
                <a:latin typeface="Times New Roman"/>
                <a:ea typeface="MS Mincho"/>
                <a:cs typeface="Traditional Arabic"/>
              </a:rPr>
              <a:t>أولاً</a:t>
            </a:r>
            <a:r>
              <a:rPr lang="ar-SA" b="1" dirty="0">
                <a:solidFill>
                  <a:srgbClr val="0070C0"/>
                </a:solidFill>
                <a:latin typeface="Times New Roman"/>
                <a:ea typeface="MS Mincho"/>
                <a:cs typeface="Traditional Arabic"/>
              </a:rPr>
              <a:t>: </a:t>
            </a:r>
            <a:r>
              <a:rPr lang="ar-SA" b="1" dirty="0">
                <a:latin typeface="Times New Roman"/>
                <a:ea typeface="MS Mincho"/>
                <a:cs typeface="Traditional Arabic"/>
              </a:rPr>
              <a:t>الممالك الآرامية في سوريا.</a:t>
            </a:r>
            <a:endParaRPr lang="en-US" sz="1400" b="1" dirty="0">
              <a:latin typeface="Times New Roman"/>
              <a:ea typeface="Times New Roman"/>
              <a:cs typeface="AL-Hotham"/>
            </a:endParaRPr>
          </a:p>
          <a:p>
            <a:pPr marL="690880" indent="-345440" algn="justLow">
              <a:lnSpc>
                <a:spcPts val="2200"/>
              </a:lnSpc>
              <a:spcBef>
                <a:spcPts val="600"/>
              </a:spcBef>
              <a:spcAft>
                <a:spcPts val="200"/>
              </a:spcAft>
            </a:pPr>
            <a:r>
              <a:rPr lang="ar-SA" b="1" dirty="0">
                <a:solidFill>
                  <a:srgbClr val="0070C0"/>
                </a:solidFill>
                <a:latin typeface="Times New Roman"/>
                <a:ea typeface="MS Mincho"/>
                <a:cs typeface="Traditional Arabic"/>
              </a:rPr>
              <a:t>ثانيًا: </a:t>
            </a:r>
            <a:r>
              <a:rPr lang="ar-SA" b="1" dirty="0">
                <a:latin typeface="Times New Roman"/>
                <a:ea typeface="MS Mincho"/>
                <a:cs typeface="Traditional Arabic"/>
              </a:rPr>
              <a:t>القبائل والممالك الآرامية في بلاد بابل (بلاد الرافدين).</a:t>
            </a:r>
            <a:endParaRPr lang="en-US" sz="1400" b="1" dirty="0">
              <a:latin typeface="Times New Roman"/>
              <a:ea typeface="Times New Roman"/>
              <a:cs typeface="AL-Hotham"/>
            </a:endParaRPr>
          </a:p>
          <a:p>
            <a:pPr marL="345440" indent="-345440" algn="ctr">
              <a:lnSpc>
                <a:spcPts val="2200"/>
              </a:lnSpc>
              <a:spcBef>
                <a:spcPts val="600"/>
              </a:spcBef>
              <a:spcAft>
                <a:spcPts val="200"/>
              </a:spcAft>
            </a:pPr>
            <a:r>
              <a:rPr lang="ar-SA" b="1" dirty="0">
                <a:latin typeface="Times New Roman"/>
                <a:ea typeface="MS Mincho"/>
                <a:cs typeface="Traditional Arabic"/>
              </a:rPr>
              <a:t>- العلاقات الآشورية الآرامية.</a:t>
            </a:r>
            <a:endParaRPr lang="en-US" sz="1400" b="1" dirty="0">
              <a:effectLst/>
              <a:latin typeface="Times New Roman"/>
              <a:ea typeface="Times New Roman"/>
              <a:cs typeface="AL-Hotham"/>
            </a:endParaRPr>
          </a:p>
        </p:txBody>
      </p:sp>
    </p:spTree>
    <p:extLst>
      <p:ext uri="{BB962C8B-B14F-4D97-AF65-F5344CB8AC3E}">
        <p14:creationId xmlns:p14="http://schemas.microsoft.com/office/powerpoint/2010/main" val="1085437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75656" y="889843"/>
            <a:ext cx="6318448" cy="4678204"/>
          </a:xfrm>
          <a:prstGeom prst="rect">
            <a:avLst/>
          </a:prstGeom>
        </p:spPr>
        <p:txBody>
          <a:bodyPr wrap="square">
            <a:spAutoFit/>
          </a:bodyPr>
          <a:lstStyle/>
          <a:p>
            <a:r>
              <a:rPr lang="ar-SA" dirty="0" smtClean="0"/>
              <a:t>                                       </a:t>
            </a:r>
            <a:r>
              <a:rPr lang="ar-SA" sz="2800" dirty="0" smtClean="0">
                <a:solidFill>
                  <a:srgbClr val="FF0000"/>
                </a:solidFill>
              </a:rPr>
              <a:t>مدخل </a:t>
            </a:r>
            <a:r>
              <a:rPr lang="ar-SA" sz="2800" dirty="0">
                <a:solidFill>
                  <a:srgbClr val="FF0000"/>
                </a:solidFill>
              </a:rPr>
              <a:t>تاريخي</a:t>
            </a:r>
          </a:p>
          <a:p>
            <a:pPr algn="justLow"/>
            <a:r>
              <a:rPr lang="ar-SA" dirty="0" smtClean="0"/>
              <a:t>الآراميون: </a:t>
            </a:r>
            <a:r>
              <a:rPr lang="ar-SA" dirty="0"/>
              <a:t>هم أحد الشعوب المعروفة اصطلاحًا </a:t>
            </a:r>
            <a:r>
              <a:rPr lang="ar-SA" dirty="0" smtClean="0"/>
              <a:t>بالساميين، </a:t>
            </a:r>
            <a:r>
              <a:rPr lang="ar-SA" dirty="0"/>
              <a:t>الذين استوطنـوا الهـلال </a:t>
            </a:r>
            <a:r>
              <a:rPr lang="ar-SA" dirty="0" smtClean="0"/>
              <a:t>الخصيب, استنادًا </a:t>
            </a:r>
            <a:r>
              <a:rPr lang="ar-SA" dirty="0"/>
              <a:t>إلى إشارات وردت في العهد القديم </a:t>
            </a:r>
            <a:r>
              <a:rPr lang="en-US" dirty="0" smtClean="0"/>
              <a:t>(Genesis </a:t>
            </a:r>
            <a:r>
              <a:rPr lang="en-US" dirty="0"/>
              <a:t>22: 24: 26)، </a:t>
            </a:r>
            <a:r>
              <a:rPr lang="ar-SA" dirty="0"/>
              <a:t>عرفنا أنهم انحدروا من آرام بن سام بن نوح. وشأن العهد القديم في هذا الأمر شأن معظم المصادر القديمة، ومنها العربية (الموروث العربي)، التي تستند على قاعدة أن القبائل والمجموعات البشرية تنحدر من جد وحيد. </a:t>
            </a:r>
            <a:r>
              <a:rPr lang="ar-SA" dirty="0" err="1"/>
              <a:t>و</a:t>
            </a:r>
            <a:r>
              <a:rPr lang="ar-SA" dirty="0" err="1" smtClean="0"/>
              <a:t>المنتهجين</a:t>
            </a:r>
            <a:r>
              <a:rPr lang="ar-SA" dirty="0" smtClean="0"/>
              <a:t> </a:t>
            </a:r>
            <a:r>
              <a:rPr lang="ar-SA" dirty="0"/>
              <a:t>لهذا المنهج والآخذين به يعتمدون </a:t>
            </a:r>
            <a:r>
              <a:rPr lang="ar-SA" dirty="0" smtClean="0"/>
              <a:t>على </a:t>
            </a:r>
            <a:r>
              <a:rPr lang="ar-SA" dirty="0"/>
              <a:t>الحقيقة الواردة في الكتب الدينية، ومنها القرآن الكريم، بأن البشر جميعًا يعودون إلى آدم وحواء عليهما السلام. وإن كان هذا الأمر حقيقيًا ومؤكدًا، إلا أنه ليس مسوغًا مقبولاً للقول بأن كل قبيلة قد انحدرت من جد وحيد. فالكثير من القبائل العربية -على سبيل المثال- القديمة منها والحديثة اكتسبت مسماها من حوادث وعوامل مختلفة مثل: القبائل الآرامية المعروفة باسمي </a:t>
            </a:r>
            <a:r>
              <a:rPr lang="ar-SA" dirty="0" err="1"/>
              <a:t>السوتو</a:t>
            </a:r>
            <a:r>
              <a:rPr lang="ar-SA" dirty="0"/>
              <a:t>؟ </a:t>
            </a:r>
            <a:r>
              <a:rPr lang="ar-SA" dirty="0" err="1"/>
              <a:t>السوتي</a:t>
            </a:r>
            <a:r>
              <a:rPr lang="ar-SA" dirty="0"/>
              <a:t>، </a:t>
            </a:r>
            <a:r>
              <a:rPr lang="ar-SA" dirty="0" err="1"/>
              <a:t>والأخلامو</a:t>
            </a:r>
            <a:r>
              <a:rPr lang="ar-SA" dirty="0"/>
              <a:t>، فالأُوَل عرفوا به لأنهم كانوا مجموعات بشرية يجمع بينهم الارتحال والعيش على الكلأ، والآخرون لتحالفهم ضد عدو مشترك أو لتحقيق غرض مشترك آخر. وهناك القبائل التي أخذت اسمها نتيجة لاشتهارها بمزاولة مهنة معينة أو براعتها في مجال من مجال الحيـاة مثـل: القبائـل النبطيـة، الذيـن اكتسبـوا -كما نرى- اسمهم هذا لتفوقهم على معاصريهم إقليميًا في طرق معينة لاستخراج الماء من باطن الأرض.</a:t>
            </a:r>
          </a:p>
        </p:txBody>
      </p:sp>
    </p:spTree>
    <p:extLst>
      <p:ext uri="{BB962C8B-B14F-4D97-AF65-F5344CB8AC3E}">
        <p14:creationId xmlns:p14="http://schemas.microsoft.com/office/powerpoint/2010/main" val="2275191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412776"/>
            <a:ext cx="7704856" cy="2862322"/>
          </a:xfrm>
          <a:prstGeom prst="rect">
            <a:avLst/>
          </a:prstGeom>
        </p:spPr>
        <p:txBody>
          <a:bodyPr wrap="square">
            <a:spAutoFit/>
          </a:bodyPr>
          <a:lstStyle/>
          <a:p>
            <a:pPr algn="justLow"/>
            <a:r>
              <a:rPr lang="ar-SA" dirty="0" smtClean="0"/>
              <a:t>أما المصادر </a:t>
            </a:r>
            <a:r>
              <a:rPr lang="ar-SA" dirty="0"/>
              <a:t>الكتابية </a:t>
            </a:r>
            <a:r>
              <a:rPr lang="ar-SA" dirty="0" smtClean="0"/>
              <a:t>المعاصرة فجاء </a:t>
            </a:r>
            <a:r>
              <a:rPr lang="ar-SA" dirty="0"/>
              <a:t>فيها العلم </a:t>
            </a:r>
            <a:r>
              <a:rPr lang="ar-SA" dirty="0" smtClean="0"/>
              <a:t>ارام</a:t>
            </a:r>
            <a:r>
              <a:rPr lang="ar-SA" dirty="0"/>
              <a:t>/ </a:t>
            </a:r>
            <a:r>
              <a:rPr lang="ar-SA" dirty="0" err="1" smtClean="0"/>
              <a:t>ارامو</a:t>
            </a:r>
            <a:r>
              <a:rPr lang="ar-SA" dirty="0" smtClean="0"/>
              <a:t>:</a:t>
            </a:r>
          </a:p>
          <a:p>
            <a:pPr algn="justLow"/>
            <a:r>
              <a:rPr lang="ar-SA" dirty="0" smtClean="0"/>
              <a:t>1- </a:t>
            </a:r>
            <a:r>
              <a:rPr lang="ar-SA" dirty="0" smtClean="0">
                <a:solidFill>
                  <a:srgbClr val="FF0000"/>
                </a:solidFill>
              </a:rPr>
              <a:t>علم شخص </a:t>
            </a:r>
            <a:r>
              <a:rPr lang="ar-SA" dirty="0" smtClean="0"/>
              <a:t>مثل: الوثيقةٌ التي تعود </a:t>
            </a:r>
            <a:r>
              <a:rPr lang="ar-SA" dirty="0"/>
              <a:t>إلى فترة الملك السومري </a:t>
            </a:r>
            <a:r>
              <a:rPr lang="ar-SA" dirty="0" err="1"/>
              <a:t>شوسن</a:t>
            </a:r>
            <a:r>
              <a:rPr lang="ar-SA" dirty="0"/>
              <a:t> (2045- 2037 ق.م)، إضافة إلى وثائق </a:t>
            </a:r>
            <a:r>
              <a:rPr lang="ar-SA" dirty="0" err="1"/>
              <a:t>أوجاريتية</a:t>
            </a:r>
            <a:r>
              <a:rPr lang="ar-SA" dirty="0"/>
              <a:t> ونقوش من ماري، الأولى تعود إلى القرن الرابع عشر قبل الميلاد، والثانية تعود إلى القرن الثاني عشر قبل الميلاد. </a:t>
            </a:r>
          </a:p>
          <a:p>
            <a:pPr algn="justLow"/>
            <a:endParaRPr lang="ar-SA" dirty="0" smtClean="0"/>
          </a:p>
          <a:p>
            <a:pPr algn="justLow"/>
            <a:r>
              <a:rPr lang="ar-SA" dirty="0" smtClean="0"/>
              <a:t>2- </a:t>
            </a:r>
            <a:r>
              <a:rPr lang="ar-SA" dirty="0" smtClean="0">
                <a:solidFill>
                  <a:srgbClr val="FF0000"/>
                </a:solidFill>
              </a:rPr>
              <a:t>اسم مكان:  </a:t>
            </a:r>
            <a:r>
              <a:rPr lang="ar-SA" dirty="0" smtClean="0"/>
              <a:t>فقد جاء </a:t>
            </a:r>
            <a:r>
              <a:rPr lang="ar-SA" dirty="0"/>
              <a:t>في </a:t>
            </a:r>
            <a:r>
              <a:rPr lang="ar-SA" dirty="0" smtClean="0"/>
              <a:t>التالي:</a:t>
            </a:r>
          </a:p>
          <a:p>
            <a:pPr algn="justLow"/>
            <a:r>
              <a:rPr lang="ar-SA" dirty="0" smtClean="0"/>
              <a:t>- مصادر </a:t>
            </a:r>
            <a:r>
              <a:rPr lang="ar-SA" dirty="0"/>
              <a:t>كتابية أكادية تعود إلى النصف الثاني من الألف الثاني قبل </a:t>
            </a:r>
            <a:r>
              <a:rPr lang="ar-SA" dirty="0" smtClean="0"/>
              <a:t>الميلاد.</a:t>
            </a:r>
          </a:p>
          <a:p>
            <a:pPr algn="justLow"/>
            <a:r>
              <a:rPr lang="ar-SA" dirty="0" smtClean="0"/>
              <a:t>- كتابات </a:t>
            </a:r>
            <a:r>
              <a:rPr lang="ar-SA" dirty="0"/>
              <a:t>تعود إلى عصر النهضة السومرية، خلال فترة أسرة أور الثالثة (</a:t>
            </a:r>
            <a:r>
              <a:rPr lang="ar-SA" dirty="0" smtClean="0"/>
              <a:t>2111-2003 </a:t>
            </a:r>
            <a:r>
              <a:rPr lang="ar-SA" dirty="0"/>
              <a:t>ق. م</a:t>
            </a:r>
            <a:r>
              <a:rPr lang="ar-SA" dirty="0" smtClean="0"/>
              <a:t>).</a:t>
            </a:r>
          </a:p>
          <a:p>
            <a:pPr algn="justLow"/>
            <a:r>
              <a:rPr lang="ar-SA" dirty="0" smtClean="0"/>
              <a:t> - نقوش </a:t>
            </a:r>
            <a:r>
              <a:rPr lang="ar-SA" dirty="0"/>
              <a:t>في الكتابتين المصرية القديمة </a:t>
            </a:r>
            <a:r>
              <a:rPr lang="ar-SA" dirty="0" smtClean="0"/>
              <a:t>والآشورية.</a:t>
            </a:r>
          </a:p>
          <a:p>
            <a:pPr algn="justLow"/>
            <a:r>
              <a:rPr lang="ar-SA" dirty="0" smtClean="0"/>
              <a:t>- الكتب السماوية: العهد </a:t>
            </a:r>
            <a:r>
              <a:rPr lang="ar-SA" dirty="0"/>
              <a:t>القديم </a:t>
            </a:r>
            <a:r>
              <a:rPr lang="ar-SA" dirty="0" smtClean="0"/>
              <a:t>(</a:t>
            </a:r>
            <a:r>
              <a:rPr lang="en-US" dirty="0" smtClean="0"/>
              <a:t>(Genesis </a:t>
            </a:r>
            <a:r>
              <a:rPr lang="en-US" dirty="0"/>
              <a:t>22: 24: </a:t>
            </a:r>
            <a:r>
              <a:rPr lang="en-US" dirty="0" smtClean="0"/>
              <a:t>26، </a:t>
            </a:r>
            <a:r>
              <a:rPr lang="ar-SA" dirty="0"/>
              <a:t>والقرآن الكريم (سورة الفجر: 7- 8). </a:t>
            </a:r>
            <a:endParaRPr lang="ar-SA" dirty="0" smtClean="0"/>
          </a:p>
        </p:txBody>
      </p:sp>
    </p:spTree>
    <p:extLst>
      <p:ext uri="{BB962C8B-B14F-4D97-AF65-F5344CB8AC3E}">
        <p14:creationId xmlns:p14="http://schemas.microsoft.com/office/powerpoint/2010/main" val="3206899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260648"/>
            <a:ext cx="8568952" cy="6740307"/>
          </a:xfrm>
          <a:prstGeom prst="rect">
            <a:avLst/>
          </a:prstGeom>
        </p:spPr>
        <p:txBody>
          <a:bodyPr wrap="square">
            <a:spAutoFit/>
          </a:bodyPr>
          <a:lstStyle/>
          <a:p>
            <a:pPr algn="justLow"/>
            <a:r>
              <a:rPr lang="ar-SA" dirty="0" err="1" smtClean="0">
                <a:solidFill>
                  <a:srgbClr val="FF0000"/>
                </a:solidFill>
              </a:rPr>
              <a:t>ارامو</a:t>
            </a:r>
            <a:r>
              <a:rPr lang="ar-SA" dirty="0" smtClean="0">
                <a:solidFill>
                  <a:srgbClr val="FF0000"/>
                </a:solidFill>
              </a:rPr>
              <a:t>:</a:t>
            </a:r>
          </a:p>
          <a:p>
            <a:pPr algn="justLow"/>
            <a:r>
              <a:rPr lang="ar-SA" dirty="0" smtClean="0"/>
              <a:t>يعني </a:t>
            </a:r>
            <a:r>
              <a:rPr lang="ar-SA" dirty="0"/>
              <a:t>"العلو والارتفاع"، الذي تسموا به لاحقًا، نظرًا لأنهم قطنوا المناطق العالية في الفرات الأعلى.</a:t>
            </a:r>
          </a:p>
          <a:p>
            <a:pPr algn="justLow"/>
            <a:r>
              <a:rPr lang="ar-SA" dirty="0" smtClean="0"/>
              <a:t> وقد </a:t>
            </a:r>
            <a:r>
              <a:rPr lang="ar-SA" dirty="0"/>
              <a:t>تسموا به فيما يبدو بعد القرن الثاني عشر قبل الميلاد، عُرفوا بأسماء مختلفة، هي: </a:t>
            </a:r>
            <a:endParaRPr lang="ar-SA" dirty="0" smtClean="0"/>
          </a:p>
          <a:p>
            <a:pPr algn="justLow"/>
            <a:r>
              <a:rPr lang="ar-SA" dirty="0" smtClean="0"/>
              <a:t>- </a:t>
            </a:r>
            <a:r>
              <a:rPr lang="ar-SA" dirty="0" err="1" smtClean="0"/>
              <a:t>السوتو</a:t>
            </a:r>
            <a:r>
              <a:rPr lang="ar-SA" dirty="0"/>
              <a:t>/ </a:t>
            </a:r>
            <a:r>
              <a:rPr lang="ar-SA" dirty="0" err="1" smtClean="0"/>
              <a:t>السوتي</a:t>
            </a:r>
            <a:r>
              <a:rPr lang="ar-SA" dirty="0" smtClean="0"/>
              <a:t>.</a:t>
            </a:r>
          </a:p>
          <a:p>
            <a:pPr algn="justLow"/>
            <a:r>
              <a:rPr lang="ar-SA" dirty="0" smtClean="0"/>
              <a:t> - الاسم المركب : </a:t>
            </a:r>
            <a:r>
              <a:rPr lang="ar-SA" dirty="0" err="1"/>
              <a:t>سوتو</a:t>
            </a:r>
            <a:r>
              <a:rPr lang="ar-SA" dirty="0"/>
              <a:t>- </a:t>
            </a:r>
            <a:r>
              <a:rPr lang="ar-SA" dirty="0" err="1" smtClean="0"/>
              <a:t>أخلامو</a:t>
            </a:r>
            <a:r>
              <a:rPr lang="ar-SA" dirty="0" smtClean="0"/>
              <a:t>.</a:t>
            </a:r>
          </a:p>
          <a:p>
            <a:pPr algn="justLow"/>
            <a:r>
              <a:rPr lang="ar-SA" dirty="0" smtClean="0"/>
              <a:t>- الاسم المركب </a:t>
            </a:r>
            <a:r>
              <a:rPr lang="ar-SA" dirty="0"/>
              <a:t>"</a:t>
            </a:r>
            <a:r>
              <a:rPr lang="ar-SA" dirty="0" err="1"/>
              <a:t>ارامو</a:t>
            </a:r>
            <a:r>
              <a:rPr lang="ar-SA" dirty="0"/>
              <a:t>- </a:t>
            </a:r>
            <a:r>
              <a:rPr lang="ar-SA" dirty="0" err="1" smtClean="0"/>
              <a:t>أخلامو</a:t>
            </a:r>
            <a:r>
              <a:rPr lang="ar-SA" dirty="0" smtClean="0"/>
              <a:t>.</a:t>
            </a:r>
          </a:p>
          <a:p>
            <a:pPr marL="285750" indent="-285750" algn="justLow">
              <a:buFontTx/>
              <a:buChar char="-"/>
            </a:pPr>
            <a:r>
              <a:rPr lang="ar-SA" dirty="0" smtClean="0"/>
              <a:t>أرامو</a:t>
            </a:r>
            <a:r>
              <a:rPr lang="ar-SA" dirty="0"/>
              <a:t>/ أرامي". </a:t>
            </a:r>
            <a:endParaRPr lang="ar-SA" dirty="0" smtClean="0"/>
          </a:p>
          <a:p>
            <a:pPr algn="justLow"/>
            <a:r>
              <a:rPr lang="ar-SA" dirty="0">
                <a:solidFill>
                  <a:srgbClr val="FF0000"/>
                </a:solidFill>
              </a:rPr>
              <a:t>-</a:t>
            </a:r>
            <a:r>
              <a:rPr lang="ar-SA" dirty="0" err="1" smtClean="0">
                <a:solidFill>
                  <a:srgbClr val="FF0000"/>
                </a:solidFill>
              </a:rPr>
              <a:t>السوتو</a:t>
            </a:r>
            <a:r>
              <a:rPr lang="ar-SA" dirty="0">
                <a:solidFill>
                  <a:srgbClr val="FF0000"/>
                </a:solidFill>
              </a:rPr>
              <a:t>/ </a:t>
            </a:r>
            <a:r>
              <a:rPr lang="ar-SA" dirty="0" err="1">
                <a:solidFill>
                  <a:srgbClr val="FF0000"/>
                </a:solidFill>
              </a:rPr>
              <a:t>السوتي</a:t>
            </a:r>
            <a:r>
              <a:rPr lang="ar-SA" dirty="0">
                <a:solidFill>
                  <a:srgbClr val="FF0000"/>
                </a:solidFill>
              </a:rPr>
              <a:t>:</a:t>
            </a:r>
          </a:p>
          <a:p>
            <a:pPr algn="justLow"/>
            <a:r>
              <a:rPr lang="ar-SA" dirty="0" smtClean="0"/>
              <a:t>ويعني </a:t>
            </a:r>
            <a:r>
              <a:rPr lang="ar-SA" dirty="0"/>
              <a:t>"الرُّحَّل</a:t>
            </a:r>
            <a:r>
              <a:rPr lang="ar-SA" dirty="0" smtClean="0"/>
              <a:t>"</a:t>
            </a:r>
            <a:r>
              <a:rPr lang="en-US" dirty="0" smtClean="0"/>
              <a:t>، </a:t>
            </a:r>
            <a:r>
              <a:rPr lang="ar-SA" dirty="0"/>
              <a:t>ونستدل من معنى الاسم أن هذه المجموعة البشرية جمعتهم صفة الارتحال والتنقل خصوصًا في الصحارى والمناطق المحيطة بالمدن المعمورة؛ لذلك أطلقت عليهم المصادر الكتابية المعاصرة لهم تلك الصفة، وهي الارتحال والتنقل. </a:t>
            </a:r>
            <a:endParaRPr lang="ar-SA" dirty="0" smtClean="0"/>
          </a:p>
          <a:p>
            <a:pPr algn="justLow"/>
            <a:r>
              <a:rPr lang="ar-SA" dirty="0"/>
              <a:t>وقد ورد هذا الاسم في العديد من المصادر الكتابية، </a:t>
            </a:r>
            <a:r>
              <a:rPr lang="ar-SA" dirty="0" smtClean="0"/>
              <a:t>منها:</a:t>
            </a:r>
          </a:p>
          <a:p>
            <a:pPr algn="justLow"/>
            <a:r>
              <a:rPr lang="ar-SA" dirty="0" smtClean="0"/>
              <a:t> </a:t>
            </a:r>
            <a:r>
              <a:rPr lang="ar-SA" dirty="0">
                <a:solidFill>
                  <a:srgbClr val="FF0000"/>
                </a:solidFill>
              </a:rPr>
              <a:t>رسالة بعث بها ملك قاتن في سوريا المدعو </a:t>
            </a:r>
            <a:r>
              <a:rPr lang="ar-SA" dirty="0" smtClean="0">
                <a:solidFill>
                  <a:srgbClr val="FF0000"/>
                </a:solidFill>
              </a:rPr>
              <a:t>(</a:t>
            </a:r>
            <a:r>
              <a:rPr lang="en-US" dirty="0" smtClean="0">
                <a:solidFill>
                  <a:srgbClr val="FF0000"/>
                </a:solidFill>
              </a:rPr>
              <a:t>(</a:t>
            </a:r>
            <a:r>
              <a:rPr lang="en-US" dirty="0" err="1" smtClean="0">
                <a:solidFill>
                  <a:srgbClr val="FF0000"/>
                </a:solidFill>
              </a:rPr>
              <a:t>Akizze</a:t>
            </a:r>
            <a:r>
              <a:rPr lang="ar-SA" dirty="0" smtClean="0">
                <a:solidFill>
                  <a:srgbClr val="FF0000"/>
                </a:solidFill>
              </a:rPr>
              <a:t>إلى </a:t>
            </a:r>
            <a:r>
              <a:rPr lang="ar-SA" dirty="0">
                <a:solidFill>
                  <a:srgbClr val="FF0000"/>
                </a:solidFill>
              </a:rPr>
              <a:t>مصر</a:t>
            </a:r>
            <a:r>
              <a:rPr lang="ar-SA" dirty="0"/>
              <a:t>، مفيدًا اعتزامه محاربة العدو بجيشه، مستعينًا بأخواته (يقصد حلفاءه)، ومرتزقته، وذكر في أولئك المرتزقة اسم: </a:t>
            </a:r>
            <a:r>
              <a:rPr lang="ar-SA" dirty="0" err="1"/>
              <a:t>سوتو</a:t>
            </a:r>
            <a:r>
              <a:rPr lang="ar-SA" dirty="0"/>
              <a:t>/ </a:t>
            </a:r>
            <a:r>
              <a:rPr lang="ar-SA" dirty="0" err="1"/>
              <a:t>سوتي</a:t>
            </a:r>
            <a:r>
              <a:rPr lang="ar-SA" dirty="0"/>
              <a:t>، الذين فيما يظهر كانت مشاركتهم بوعد حصولهم على مكافأة مجزية. </a:t>
            </a:r>
            <a:endParaRPr lang="ar-SA" dirty="0" smtClean="0"/>
          </a:p>
          <a:p>
            <a:pPr algn="justLow"/>
            <a:r>
              <a:rPr lang="ar-SA" dirty="0" smtClean="0">
                <a:solidFill>
                  <a:srgbClr val="FF0000"/>
                </a:solidFill>
              </a:rPr>
              <a:t>رسالة تاجر من </a:t>
            </a:r>
            <a:r>
              <a:rPr lang="ar-SA" dirty="0">
                <a:solidFill>
                  <a:srgbClr val="FF0000"/>
                </a:solidFill>
              </a:rPr>
              <a:t>بلاد الرافدين </a:t>
            </a:r>
            <a:r>
              <a:rPr lang="ar-SA" dirty="0">
                <a:solidFill>
                  <a:srgbClr val="FF0000"/>
                </a:solidFill>
              </a:rPr>
              <a:t>دافع </a:t>
            </a:r>
            <a:r>
              <a:rPr lang="ar-SA" dirty="0" smtClean="0">
                <a:solidFill>
                  <a:srgbClr val="FF0000"/>
                </a:solidFill>
              </a:rPr>
              <a:t>فيها عن </a:t>
            </a:r>
            <a:r>
              <a:rPr lang="ar-SA" dirty="0">
                <a:solidFill>
                  <a:srgbClr val="FF0000"/>
                </a:solidFill>
              </a:rPr>
              <a:t>تهمة الاختلاس والسرقة التي </a:t>
            </a:r>
            <a:r>
              <a:rPr lang="ar-SA" dirty="0" err="1" smtClean="0">
                <a:solidFill>
                  <a:srgbClr val="FF0000"/>
                </a:solidFill>
              </a:rPr>
              <a:t>إت</a:t>
            </a:r>
            <a:r>
              <a:rPr lang="ar-SA" dirty="0" err="1" smtClean="0">
                <a:solidFill>
                  <a:srgbClr val="FF0000"/>
                </a:solidFill>
              </a:rPr>
              <a:t>همته</a:t>
            </a:r>
            <a:r>
              <a:rPr lang="ar-SA" dirty="0" smtClean="0">
                <a:solidFill>
                  <a:srgbClr val="FF0000"/>
                </a:solidFill>
              </a:rPr>
              <a:t> السلطات</a:t>
            </a:r>
            <a:r>
              <a:rPr lang="ar-SA" dirty="0" smtClean="0"/>
              <a:t> </a:t>
            </a:r>
            <a:r>
              <a:rPr lang="ar-SA" dirty="0"/>
              <a:t>بها آنذاك، </a:t>
            </a:r>
            <a:r>
              <a:rPr lang="ar-SA" dirty="0" smtClean="0"/>
              <a:t>فقد القى اللوم </a:t>
            </a:r>
            <a:r>
              <a:rPr lang="ar-SA" dirty="0"/>
              <a:t>على قبائل </a:t>
            </a:r>
            <a:r>
              <a:rPr lang="ar-SA" dirty="0" err="1"/>
              <a:t>السوتو</a:t>
            </a:r>
            <a:r>
              <a:rPr lang="ar-SA" dirty="0"/>
              <a:t>، الذين هاجموا قافلته، وسرقوا بضائعه. </a:t>
            </a:r>
            <a:endParaRPr lang="ar-SA" dirty="0" smtClean="0"/>
          </a:p>
          <a:p>
            <a:pPr algn="justLow"/>
            <a:r>
              <a:rPr lang="ar-SA" dirty="0" smtClean="0"/>
              <a:t>ويظهر </a:t>
            </a:r>
            <a:r>
              <a:rPr lang="ar-SA" dirty="0"/>
              <a:t>أن هذه الممارسات هي التي دفعت الملك "</a:t>
            </a:r>
            <a:r>
              <a:rPr lang="ar-SA" dirty="0" err="1"/>
              <a:t>كادانشمان</a:t>
            </a:r>
            <a:r>
              <a:rPr lang="ar-SA" dirty="0"/>
              <a:t> - خربه" (</a:t>
            </a:r>
            <a:r>
              <a:rPr lang="ar-SA" dirty="0" err="1"/>
              <a:t>كادشمان</a:t>
            </a:r>
            <a:r>
              <a:rPr lang="ar-SA" dirty="0"/>
              <a:t> خربي) تطبيق بنود الاتفاقية المعقودة بين </a:t>
            </a:r>
            <a:r>
              <a:rPr lang="ar-SA" dirty="0" err="1"/>
              <a:t>الكاشين</a:t>
            </a:r>
            <a:r>
              <a:rPr lang="ar-SA" dirty="0"/>
              <a:t> والمصريين (انظر أدناه)، فشن حملته العسكرية على </a:t>
            </a:r>
            <a:r>
              <a:rPr lang="ar-SA" dirty="0" err="1"/>
              <a:t>السوتو</a:t>
            </a:r>
            <a:r>
              <a:rPr lang="ar-SA" dirty="0"/>
              <a:t>، في الصحراء السورية، حيث كانوا يقطنون. وقد أدت الحملة التي قتل فيها العديد من </a:t>
            </a:r>
            <a:r>
              <a:rPr lang="ar-SA" dirty="0" err="1"/>
              <a:t>السوتو</a:t>
            </a:r>
            <a:r>
              <a:rPr lang="ar-SA" dirty="0"/>
              <a:t>، إلى قيام هذا الملك ببناء  حصونٍ، وترك حامية عسكرية للمحافظة على استقرار هذه المنطقة المعروفة آنذاك باسم "</a:t>
            </a:r>
            <a:r>
              <a:rPr lang="ar-SA" dirty="0" err="1"/>
              <a:t>خي</a:t>
            </a:r>
            <a:r>
              <a:rPr lang="ar-SA" dirty="0"/>
              <a:t>- </a:t>
            </a:r>
            <a:r>
              <a:rPr lang="ar-SA" dirty="0" err="1"/>
              <a:t>خي</a:t>
            </a:r>
            <a:r>
              <a:rPr lang="ar-SA" dirty="0" smtClean="0"/>
              <a:t>". </a:t>
            </a:r>
          </a:p>
          <a:p>
            <a:pPr algn="justLow"/>
            <a:r>
              <a:rPr lang="ar-SA" dirty="0" smtClean="0"/>
              <a:t>إضافة </a:t>
            </a:r>
            <a:r>
              <a:rPr lang="ar-SA" dirty="0"/>
              <a:t>إلى الرسالتين والنقش التاريخي الأخير فقد جاء ذكر </a:t>
            </a:r>
            <a:r>
              <a:rPr lang="ar-SA" dirty="0" err="1"/>
              <a:t>السوتو</a:t>
            </a:r>
            <a:r>
              <a:rPr lang="ar-SA" dirty="0"/>
              <a:t>/ </a:t>
            </a:r>
            <a:r>
              <a:rPr lang="ar-SA" dirty="0" err="1"/>
              <a:t>السوتي</a:t>
            </a:r>
            <a:r>
              <a:rPr lang="ar-SA" dirty="0"/>
              <a:t> في رسائل تل </a:t>
            </a:r>
            <a:r>
              <a:rPr lang="ar-SA" dirty="0" smtClean="0"/>
              <a:t>العمارنة. </a:t>
            </a:r>
            <a:endParaRPr lang="ar-SA" dirty="0"/>
          </a:p>
          <a:p>
            <a:endParaRPr lang="ar-SA" dirty="0"/>
          </a:p>
          <a:p>
            <a:endParaRPr lang="ar-SA" dirty="0"/>
          </a:p>
        </p:txBody>
      </p:sp>
    </p:spTree>
    <p:extLst>
      <p:ext uri="{BB962C8B-B14F-4D97-AF65-F5344CB8AC3E}">
        <p14:creationId xmlns:p14="http://schemas.microsoft.com/office/powerpoint/2010/main" val="2531927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908720"/>
            <a:ext cx="8208912" cy="3139321"/>
          </a:xfrm>
          <a:prstGeom prst="rect">
            <a:avLst/>
          </a:prstGeom>
        </p:spPr>
        <p:txBody>
          <a:bodyPr wrap="square">
            <a:spAutoFit/>
          </a:bodyPr>
          <a:lstStyle/>
          <a:p>
            <a:pPr algn="justLow"/>
            <a:r>
              <a:rPr lang="ar-SA" dirty="0" err="1" smtClean="0">
                <a:solidFill>
                  <a:srgbClr val="FF0000"/>
                </a:solidFill>
              </a:rPr>
              <a:t>سوتو</a:t>
            </a:r>
            <a:r>
              <a:rPr lang="ar-SA" dirty="0" smtClean="0">
                <a:solidFill>
                  <a:srgbClr val="FF0000"/>
                </a:solidFill>
              </a:rPr>
              <a:t>- </a:t>
            </a:r>
            <a:r>
              <a:rPr lang="ar-SA" dirty="0" err="1" smtClean="0">
                <a:solidFill>
                  <a:srgbClr val="FF0000"/>
                </a:solidFill>
              </a:rPr>
              <a:t>أخلامو</a:t>
            </a:r>
            <a:r>
              <a:rPr lang="ar-SA" dirty="0" smtClean="0">
                <a:solidFill>
                  <a:srgbClr val="FF0000"/>
                </a:solidFill>
              </a:rPr>
              <a:t>: </a:t>
            </a:r>
            <a:r>
              <a:rPr lang="ar-SA" dirty="0" smtClean="0"/>
              <a:t>اسم </a:t>
            </a:r>
            <a:r>
              <a:rPr lang="ar-SA" dirty="0"/>
              <a:t>مركب </a:t>
            </a:r>
            <a:r>
              <a:rPr lang="ar-SA" dirty="0" smtClean="0"/>
              <a:t>جديد ظهر في </a:t>
            </a:r>
            <a:r>
              <a:rPr lang="ar-SA" dirty="0"/>
              <a:t>فترة </a:t>
            </a:r>
            <a:r>
              <a:rPr lang="ar-SA" dirty="0" smtClean="0"/>
              <a:t>لاحقة, </a:t>
            </a:r>
            <a:r>
              <a:rPr lang="ar-SA" dirty="0" smtClean="0"/>
              <a:t>استمر </a:t>
            </a:r>
            <a:r>
              <a:rPr lang="ar-SA" dirty="0"/>
              <a:t>لفترة معينة من </a:t>
            </a:r>
            <a:r>
              <a:rPr lang="ar-SA" dirty="0" smtClean="0"/>
              <a:t>الزمن. </a:t>
            </a:r>
          </a:p>
          <a:p>
            <a:pPr algn="justLow"/>
            <a:r>
              <a:rPr lang="ar-SA" dirty="0" smtClean="0"/>
              <a:t>وقد </a:t>
            </a:r>
            <a:r>
              <a:rPr lang="ar-SA" dirty="0"/>
              <a:t>ورد هذا الاسم في أحد نصوص الملك الآشوري "اريك- دن - ايلي" (1325/ 1317- 1311/1306 ق.م)، وفيه إشارة إلى محاربته لهم. وفيما يظهر أن </a:t>
            </a:r>
            <a:r>
              <a:rPr lang="ar-SA" dirty="0" err="1"/>
              <a:t>الأخلامو</a:t>
            </a:r>
            <a:r>
              <a:rPr lang="ar-SA" dirty="0"/>
              <a:t> هي عشائر أيضًا بدوية، فقد ورد في رسالتين </a:t>
            </a:r>
            <a:r>
              <a:rPr lang="ar-SA" dirty="0" err="1"/>
              <a:t>بابليتين</a:t>
            </a:r>
            <a:r>
              <a:rPr lang="ar-SA" dirty="0"/>
              <a:t> أنها قبائل بدوية غازية متسللة من الصحراء، تركت موطنها الأصلي لما سمعوه من نجاحات إخوانهم </a:t>
            </a:r>
            <a:r>
              <a:rPr lang="ar-SA" dirty="0" err="1"/>
              <a:t>السوتو</a:t>
            </a:r>
            <a:r>
              <a:rPr lang="ar-SA" dirty="0"/>
              <a:t> في الهلال الخصيب؛ وبسبب تحالف هذه العشائر فإن المصادر المعاصرة لم تستوعب إلا لاحقًا أنهم من عنصر عرقي واحد، فأطلقت عليهم فيما بعد "</a:t>
            </a:r>
            <a:r>
              <a:rPr lang="ar-SA" dirty="0" err="1"/>
              <a:t>أخلامو</a:t>
            </a:r>
            <a:r>
              <a:rPr lang="ar-SA" dirty="0"/>
              <a:t>" بدلاً من الاسم المركب "</a:t>
            </a:r>
            <a:r>
              <a:rPr lang="ar-SA" dirty="0" err="1"/>
              <a:t>سوتو</a:t>
            </a:r>
            <a:r>
              <a:rPr lang="ar-SA" dirty="0"/>
              <a:t>- </a:t>
            </a:r>
            <a:r>
              <a:rPr lang="ar-SA" dirty="0" err="1"/>
              <a:t>أخلامو</a:t>
            </a:r>
            <a:r>
              <a:rPr lang="ar-SA" dirty="0"/>
              <a:t>".</a:t>
            </a:r>
          </a:p>
          <a:p>
            <a:pPr algn="justLow"/>
            <a:r>
              <a:rPr lang="ar-SA" dirty="0" err="1">
                <a:solidFill>
                  <a:srgbClr val="FF0000"/>
                </a:solidFill>
              </a:rPr>
              <a:t>أخلامو</a:t>
            </a:r>
            <a:r>
              <a:rPr lang="ar-SA" dirty="0">
                <a:solidFill>
                  <a:srgbClr val="FF0000"/>
                </a:solidFill>
              </a:rPr>
              <a:t>:</a:t>
            </a:r>
          </a:p>
          <a:p>
            <a:pPr algn="justLow"/>
            <a:r>
              <a:rPr lang="ar-SA" dirty="0"/>
              <a:t>ويعني </a:t>
            </a:r>
            <a:r>
              <a:rPr lang="ar-SA" dirty="0" smtClean="0"/>
              <a:t>"الحلفاء</a:t>
            </a:r>
            <a:r>
              <a:rPr lang="ar-SA" dirty="0"/>
              <a:t>، </a:t>
            </a:r>
            <a:r>
              <a:rPr lang="ar-SA" dirty="0" smtClean="0"/>
              <a:t>الرفاق", ويمكن </a:t>
            </a:r>
            <a:r>
              <a:rPr lang="ar-SA" dirty="0"/>
              <a:t>الاستدلال من طغيان الاسم "</a:t>
            </a:r>
            <a:r>
              <a:rPr lang="ar-SA" dirty="0" err="1"/>
              <a:t>أخلامو</a:t>
            </a:r>
            <a:r>
              <a:rPr lang="ar-SA" dirty="0"/>
              <a:t>"، أن هذه العشائر، التي قدمت بعد إخوانهم ورفاقهم </a:t>
            </a:r>
            <a:r>
              <a:rPr lang="ar-SA" dirty="0" err="1"/>
              <a:t>السوتو</a:t>
            </a:r>
            <a:r>
              <a:rPr lang="ar-SA" dirty="0"/>
              <a:t>، أصبحت لهم اليد العليا. إن صح تأريخ رسالة </a:t>
            </a:r>
            <a:r>
              <a:rPr lang="ar-SA" dirty="0" err="1"/>
              <a:t>بلشوتو</a:t>
            </a:r>
            <a:r>
              <a:rPr lang="ar-SA" dirty="0"/>
              <a:t> إلى </a:t>
            </a:r>
            <a:r>
              <a:rPr lang="ar-SA" dirty="0" smtClean="0"/>
              <a:t>أبيه، </a:t>
            </a:r>
            <a:r>
              <a:rPr lang="ar-SA" dirty="0" smtClean="0"/>
              <a:t>وهو القرن </a:t>
            </a:r>
            <a:r>
              <a:rPr lang="ar-SA" dirty="0"/>
              <a:t>السابع عشر قبل الميلاد، فإن وصول "</a:t>
            </a:r>
            <a:r>
              <a:rPr lang="ar-SA" dirty="0" err="1"/>
              <a:t>الأخلامو</a:t>
            </a:r>
            <a:r>
              <a:rPr lang="ar-SA" dirty="0"/>
              <a:t>" إلى المنطقة كان بعد قرون قليلة من استقرار "</a:t>
            </a:r>
            <a:r>
              <a:rPr lang="ar-SA" dirty="0" err="1"/>
              <a:t>السوتو</a:t>
            </a:r>
            <a:r>
              <a:rPr lang="ar-SA" dirty="0"/>
              <a:t>" في الهلال الخصيب</a:t>
            </a:r>
            <a:r>
              <a:rPr lang="ar-SA" dirty="0" smtClean="0"/>
              <a:t>.</a:t>
            </a:r>
            <a:endParaRPr lang="ar-SA" dirty="0"/>
          </a:p>
          <a:p>
            <a:endParaRPr lang="ar-SA" dirty="0"/>
          </a:p>
        </p:txBody>
      </p:sp>
    </p:spTree>
    <p:extLst>
      <p:ext uri="{BB962C8B-B14F-4D97-AF65-F5344CB8AC3E}">
        <p14:creationId xmlns:p14="http://schemas.microsoft.com/office/powerpoint/2010/main" val="4062145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8568952" cy="4801314"/>
          </a:xfrm>
          <a:prstGeom prst="rect">
            <a:avLst/>
          </a:prstGeom>
        </p:spPr>
        <p:txBody>
          <a:bodyPr wrap="square">
            <a:spAutoFit/>
          </a:bodyPr>
          <a:lstStyle/>
          <a:p>
            <a:pPr algn="justLow"/>
            <a:r>
              <a:rPr lang="ar-SA" dirty="0" smtClean="0"/>
              <a:t>هذا </a:t>
            </a:r>
            <a:r>
              <a:rPr lang="ar-SA" dirty="0"/>
              <a:t>مـا كـان بشـأن المسميـات المختلفـة التي عُرفـوا بهـا عبـر تاريخهـم الطويل بدءًا من بداية الألف الثالث حتى نهاية الألف الأول قبل الميلاد، حينما أصبحوا يسمون بالقبائل الآرامية، حتى انتشار المسيحية فعُرف الذين اعتنقوا المسيحية باسم السريان، في حين احتفظ الوثنيون منهم بمسماهم القديم "</a:t>
            </a:r>
            <a:r>
              <a:rPr lang="ar-SA" dirty="0" smtClean="0"/>
              <a:t>الآراميين". </a:t>
            </a:r>
          </a:p>
          <a:p>
            <a:pPr algn="justLow"/>
            <a:r>
              <a:rPr lang="ar-SA" dirty="0" smtClean="0"/>
              <a:t>الموطن الأصلي</a:t>
            </a:r>
            <a:r>
              <a:rPr lang="ar-SA" dirty="0"/>
              <a:t>:</a:t>
            </a:r>
            <a:r>
              <a:rPr lang="ar-SA" dirty="0" smtClean="0"/>
              <a:t> </a:t>
            </a:r>
          </a:p>
          <a:p>
            <a:pPr algn="justLow"/>
            <a:r>
              <a:rPr lang="ar-SA" dirty="0" smtClean="0"/>
              <a:t>هناك أربعة اقتراحات، وهي:</a:t>
            </a:r>
          </a:p>
          <a:p>
            <a:pPr algn="justLow"/>
            <a:r>
              <a:rPr lang="ar-SA" dirty="0">
                <a:solidFill>
                  <a:srgbClr val="FF0000"/>
                </a:solidFill>
              </a:rPr>
              <a:t>1 </a:t>
            </a:r>
            <a:r>
              <a:rPr lang="ar-SA" dirty="0" smtClean="0">
                <a:solidFill>
                  <a:srgbClr val="FF0000"/>
                </a:solidFill>
              </a:rPr>
              <a:t>- </a:t>
            </a:r>
            <a:r>
              <a:rPr lang="ar-SA" dirty="0" smtClean="0">
                <a:solidFill>
                  <a:srgbClr val="C00000"/>
                </a:solidFill>
              </a:rPr>
              <a:t>أن </a:t>
            </a:r>
            <a:r>
              <a:rPr lang="ar-SA" dirty="0">
                <a:solidFill>
                  <a:srgbClr val="C00000"/>
                </a:solidFill>
              </a:rPr>
              <a:t>موطنهم الأصلي </a:t>
            </a:r>
            <a:r>
              <a:rPr lang="ar-SA" dirty="0" smtClean="0">
                <a:solidFill>
                  <a:srgbClr val="C00000"/>
                </a:solidFill>
              </a:rPr>
              <a:t>هو </a:t>
            </a:r>
            <a:r>
              <a:rPr lang="ar-SA" dirty="0">
                <a:solidFill>
                  <a:srgbClr val="C00000"/>
                </a:solidFill>
              </a:rPr>
              <a:t>الصحراء العربية السورية</a:t>
            </a:r>
            <a:r>
              <a:rPr lang="ar-SA" dirty="0" smtClean="0">
                <a:solidFill>
                  <a:srgbClr val="C00000"/>
                </a:solidFill>
              </a:rPr>
              <a:t>.</a:t>
            </a:r>
          </a:p>
          <a:p>
            <a:pPr algn="justLow"/>
            <a:r>
              <a:rPr lang="ar-SA" dirty="0"/>
              <a:t>وقد أعتمد أصحاب هذا الرأي إلى الحقيقة الثابتة وهي أن دخول الآراميين  إلى الهلال الخصيب كان من حافة الصحراء السورية، والمعروف  أن استقرارهم ا في الصحراء السورية كان موقتًا, فقد وجدوها المنطقة الملائمة التي مكنتهم لاحقًا من الاستفادة الاقتصادية وإنشاء دولهم وممالكهم الخاصة. </a:t>
            </a:r>
          </a:p>
          <a:p>
            <a:pPr algn="justLow"/>
            <a:endParaRPr lang="ar-SA" dirty="0"/>
          </a:p>
          <a:p>
            <a:pPr algn="justLow"/>
            <a:r>
              <a:rPr lang="ar-SA" dirty="0">
                <a:solidFill>
                  <a:srgbClr val="FF0000"/>
                </a:solidFill>
              </a:rPr>
              <a:t>2 </a:t>
            </a:r>
            <a:r>
              <a:rPr lang="ar-SA" dirty="0" smtClean="0">
                <a:solidFill>
                  <a:srgbClr val="FF0000"/>
                </a:solidFill>
              </a:rPr>
              <a:t>- </a:t>
            </a:r>
            <a:r>
              <a:rPr lang="ar-SA" dirty="0" smtClean="0"/>
              <a:t>أن </a:t>
            </a:r>
            <a:r>
              <a:rPr lang="ar-SA" dirty="0"/>
              <a:t>موطنهم هو شمال الهلال الخصيب.</a:t>
            </a:r>
          </a:p>
          <a:p>
            <a:pPr algn="justLow"/>
            <a:r>
              <a:rPr lang="ar-SA" dirty="0">
                <a:solidFill>
                  <a:srgbClr val="FF0000"/>
                </a:solidFill>
              </a:rPr>
              <a:t>3 </a:t>
            </a:r>
            <a:r>
              <a:rPr lang="ar-SA" dirty="0" smtClean="0">
                <a:solidFill>
                  <a:srgbClr val="FF0000"/>
                </a:solidFill>
              </a:rPr>
              <a:t>- </a:t>
            </a:r>
            <a:r>
              <a:rPr lang="ar-SA" dirty="0" smtClean="0"/>
              <a:t>أن </a:t>
            </a:r>
            <a:r>
              <a:rPr lang="ar-SA" dirty="0"/>
              <a:t>موطنهم، استنادًا إلى العهد القديم (</a:t>
            </a:r>
            <a:r>
              <a:rPr lang="en-US" dirty="0"/>
              <a:t>Amos 9: 7) </a:t>
            </a:r>
            <a:r>
              <a:rPr lang="ar-SA" dirty="0"/>
              <a:t>هو منطقة كير </a:t>
            </a:r>
            <a:r>
              <a:rPr lang="ar-SA" dirty="0" smtClean="0"/>
              <a:t>(</a:t>
            </a:r>
            <a:r>
              <a:rPr lang="en-US" dirty="0" smtClean="0"/>
              <a:t>(</a:t>
            </a:r>
            <a:r>
              <a:rPr lang="en-US" dirty="0" err="1" smtClean="0"/>
              <a:t>Kir</a:t>
            </a:r>
            <a:r>
              <a:rPr lang="ar-SA" dirty="0" smtClean="0"/>
              <a:t> بالقرب </a:t>
            </a:r>
            <a:r>
              <a:rPr lang="ar-SA" dirty="0"/>
              <a:t>من عيلام</a:t>
            </a:r>
            <a:r>
              <a:rPr lang="ar-SA" dirty="0" smtClean="0"/>
              <a:t>.</a:t>
            </a:r>
          </a:p>
          <a:p>
            <a:pPr algn="justLow"/>
            <a:r>
              <a:rPr lang="ar-SA" dirty="0" smtClean="0"/>
              <a:t>وهما قولان، مستبعدان؛ فموقع "كير</a:t>
            </a:r>
            <a:r>
              <a:rPr lang="ar-SA" dirty="0"/>
              <a:t>" </a:t>
            </a:r>
            <a:r>
              <a:rPr lang="ar-SA" dirty="0" smtClean="0"/>
              <a:t>يقع </a:t>
            </a:r>
            <a:r>
              <a:rPr lang="ar-SA" dirty="0"/>
              <a:t>في شرق بلاد الرافدين، </a:t>
            </a:r>
            <a:r>
              <a:rPr lang="ar-SA" dirty="0" smtClean="0"/>
              <a:t>وما </a:t>
            </a:r>
            <a:r>
              <a:rPr lang="ar-SA" dirty="0"/>
              <a:t>في حوزتنا من دلائل حضارية تشير إلى أنهم من الجنوب الغربي، </a:t>
            </a:r>
            <a:r>
              <a:rPr lang="ar-SA" dirty="0" smtClean="0"/>
              <a:t>فأدلة الحضارية والكتابية </a:t>
            </a:r>
            <a:r>
              <a:rPr lang="ar-SA" dirty="0"/>
              <a:t>لدينا </a:t>
            </a:r>
            <a:r>
              <a:rPr lang="ar-SA" dirty="0" smtClean="0"/>
              <a:t>لا تسوغ </a:t>
            </a:r>
            <a:r>
              <a:rPr lang="ar-SA" dirty="0"/>
              <a:t>لنا القول بأنهم من شرق بلاد الرافدين. </a:t>
            </a:r>
          </a:p>
          <a:p>
            <a:pPr algn="justLow"/>
            <a:endParaRPr lang="ar-SA" dirty="0"/>
          </a:p>
          <a:p>
            <a:pPr algn="justLow"/>
            <a:endParaRPr lang="ar-SA" dirty="0" smtClean="0"/>
          </a:p>
          <a:p>
            <a:endParaRPr lang="ar-SA" dirty="0"/>
          </a:p>
        </p:txBody>
      </p:sp>
    </p:spTree>
    <p:extLst>
      <p:ext uri="{BB962C8B-B14F-4D97-AF65-F5344CB8AC3E}">
        <p14:creationId xmlns:p14="http://schemas.microsoft.com/office/powerpoint/2010/main" val="43647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4345"/>
            <a:ext cx="8640960" cy="3139321"/>
          </a:xfrm>
          <a:prstGeom prst="rect">
            <a:avLst/>
          </a:prstGeom>
        </p:spPr>
        <p:txBody>
          <a:bodyPr wrap="square">
            <a:spAutoFit/>
          </a:bodyPr>
          <a:lstStyle/>
          <a:p>
            <a:pPr algn="justLow"/>
            <a:r>
              <a:rPr lang="ar-SA" dirty="0">
                <a:solidFill>
                  <a:srgbClr val="FF0000"/>
                </a:solidFill>
              </a:rPr>
              <a:t>4 - </a:t>
            </a:r>
            <a:r>
              <a:rPr lang="ar-SA" dirty="0"/>
              <a:t>أنهم قدموا من أعالي منطقة نجد من وسط شبه الجزيرة </a:t>
            </a:r>
            <a:r>
              <a:rPr lang="ar-SA" dirty="0" smtClean="0"/>
              <a:t>العربية:</a:t>
            </a:r>
            <a:endParaRPr lang="ar-SA" dirty="0"/>
          </a:p>
          <a:p>
            <a:pPr algn="justLow"/>
            <a:r>
              <a:rPr lang="ar-SA" dirty="0" smtClean="0"/>
              <a:t>وقد هاجروا منها في </a:t>
            </a:r>
            <a:r>
              <a:rPr lang="ar-SA" dirty="0" smtClean="0"/>
              <a:t>أوائل </a:t>
            </a:r>
            <a:r>
              <a:rPr lang="ar-SA" dirty="0"/>
              <a:t>الألف الثالث قبل الميلاد</a:t>
            </a:r>
            <a:r>
              <a:rPr lang="ar-SA" dirty="0" smtClean="0"/>
              <a:t>، وفي منتصفه </a:t>
            </a:r>
            <a:r>
              <a:rPr lang="ar-SA" dirty="0" smtClean="0"/>
              <a:t>استقروا </a:t>
            </a:r>
            <a:r>
              <a:rPr lang="ar-SA" dirty="0" smtClean="0"/>
              <a:t>في شمال </a:t>
            </a:r>
            <a:r>
              <a:rPr lang="ar-SA" dirty="0"/>
              <a:t>شبه الجزيرة العربية وحافة الصحراء السورية، بادئين في التوغل التدريجي إلى بلاد الرافدين وأواسط سوريا، بشكل واضح، في الربع الأول من النصف الثاني من الألف الثالث قبل الميلاد. ولعل ما يدل على هذا الرأي ما أشار لـه </a:t>
            </a:r>
            <a:r>
              <a:rPr lang="ar-SA" dirty="0" smtClean="0"/>
              <a:t>العبودي، </a:t>
            </a:r>
            <a:r>
              <a:rPr lang="ar-SA" dirty="0"/>
              <a:t>من تميز لهجة أهل القصيم، الواقعة في أعالي نجد بعدد من المميزات عن غيرها من لهجات المنطقة، والقريبة -أي هذه المميزات- من اللهجات الآرامية وتحديدًا السريانية مثل: </a:t>
            </a:r>
          </a:p>
          <a:p>
            <a:pPr algn="justLow"/>
            <a:r>
              <a:rPr lang="ar-SA" dirty="0">
                <a:solidFill>
                  <a:srgbClr val="FF0000"/>
                </a:solidFill>
              </a:rPr>
              <a:t>1 </a:t>
            </a:r>
            <a:r>
              <a:rPr lang="ar-SA" dirty="0" smtClean="0">
                <a:solidFill>
                  <a:srgbClr val="FF0000"/>
                </a:solidFill>
              </a:rPr>
              <a:t>- </a:t>
            </a:r>
            <a:r>
              <a:rPr lang="ar-SA" dirty="0" smtClean="0"/>
              <a:t>حذف </a:t>
            </a:r>
            <a:r>
              <a:rPr lang="ar-SA" dirty="0"/>
              <a:t>الألف بعد الهاء، وهي ضمير المفرد المؤنث الغائب، ثم الوقوف على الهاء بالسكون، مثل أبوها         اْبوَهَ، كتابها     </a:t>
            </a:r>
            <a:r>
              <a:rPr lang="ar-SA" dirty="0" smtClean="0"/>
              <a:t>-    </a:t>
            </a:r>
            <a:r>
              <a:rPr lang="ar-SA" dirty="0"/>
              <a:t>كتابه.</a:t>
            </a:r>
          </a:p>
          <a:p>
            <a:pPr algn="justLow"/>
            <a:r>
              <a:rPr lang="ar-SA" dirty="0">
                <a:solidFill>
                  <a:srgbClr val="FF0000"/>
                </a:solidFill>
              </a:rPr>
              <a:t>2 </a:t>
            </a:r>
            <a:r>
              <a:rPr lang="ar-SA" dirty="0" smtClean="0">
                <a:solidFill>
                  <a:srgbClr val="FF0000"/>
                </a:solidFill>
              </a:rPr>
              <a:t>- </a:t>
            </a:r>
            <a:r>
              <a:rPr lang="ar-SA" dirty="0" smtClean="0"/>
              <a:t>ضم </a:t>
            </a:r>
            <a:r>
              <a:rPr lang="ar-SA" dirty="0"/>
              <a:t>ما قبل المفرد الغائب، مثل كتابه      </a:t>
            </a:r>
            <a:r>
              <a:rPr lang="ar-SA" dirty="0" smtClean="0"/>
              <a:t>-    </a:t>
            </a:r>
            <a:r>
              <a:rPr lang="ar-SA" dirty="0"/>
              <a:t>كتابُهْ، ماله      </a:t>
            </a:r>
            <a:r>
              <a:rPr lang="ar-SA" dirty="0" smtClean="0"/>
              <a:t>-   </a:t>
            </a:r>
            <a:r>
              <a:rPr lang="ar-SA" dirty="0"/>
              <a:t>مالُه، وذلك بضم الحرف التي قبل الهاء (الضمير</a:t>
            </a:r>
            <a:r>
              <a:rPr lang="ar-SA" dirty="0" smtClean="0"/>
              <a:t>).</a:t>
            </a:r>
          </a:p>
          <a:p>
            <a:pPr algn="justLow"/>
            <a:endParaRPr lang="ar-SA" dirty="0" smtClean="0"/>
          </a:p>
          <a:p>
            <a:endParaRPr lang="ar-SA" dirty="0"/>
          </a:p>
        </p:txBody>
      </p:sp>
    </p:spTree>
    <p:extLst>
      <p:ext uri="{BB962C8B-B14F-4D97-AF65-F5344CB8AC3E}">
        <p14:creationId xmlns:p14="http://schemas.microsoft.com/office/powerpoint/2010/main" val="3323702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612845"/>
            <a:ext cx="7776864" cy="3693319"/>
          </a:xfrm>
          <a:prstGeom prst="rect">
            <a:avLst/>
          </a:prstGeom>
        </p:spPr>
        <p:txBody>
          <a:bodyPr wrap="square">
            <a:spAutoFit/>
          </a:bodyPr>
          <a:lstStyle/>
          <a:p>
            <a:pPr algn="justLow"/>
            <a:r>
              <a:rPr lang="ar-SA" dirty="0" smtClean="0">
                <a:solidFill>
                  <a:srgbClr val="FF0000"/>
                </a:solidFill>
              </a:rPr>
              <a:t>الممالك </a:t>
            </a:r>
            <a:r>
              <a:rPr lang="ar-SA" dirty="0">
                <a:solidFill>
                  <a:srgbClr val="FF0000"/>
                </a:solidFill>
              </a:rPr>
              <a:t>الآرامية:</a:t>
            </a:r>
          </a:p>
          <a:p>
            <a:pPr algn="justLow"/>
            <a:r>
              <a:rPr lang="ar-SA" dirty="0"/>
              <a:t>لم ينجح  الآراميين في تأسيس ممالكهم ودويلاتهم إلا في بداية الألف الأول قبل الميلاد، بعدما نجحوا في الاستفادة من الظروف الدولية والأحداث السياسية الجسام، آنذاك، والمتمثلة في التالي: </a:t>
            </a:r>
            <a:endParaRPr lang="ar-SA" dirty="0" smtClean="0"/>
          </a:p>
          <a:p>
            <a:pPr algn="justLow"/>
            <a:endParaRPr lang="ar-SA" dirty="0"/>
          </a:p>
          <a:p>
            <a:pPr algn="justLow"/>
            <a:r>
              <a:rPr lang="ar-SA" dirty="0">
                <a:solidFill>
                  <a:srgbClr val="FF0000"/>
                </a:solidFill>
              </a:rPr>
              <a:t> 1</a:t>
            </a:r>
            <a:r>
              <a:rPr lang="ar-SA" dirty="0" smtClean="0">
                <a:solidFill>
                  <a:srgbClr val="FF0000"/>
                </a:solidFill>
              </a:rPr>
              <a:t>- </a:t>
            </a:r>
            <a:r>
              <a:rPr lang="ar-SA" dirty="0">
                <a:solidFill>
                  <a:srgbClr val="C00000"/>
                </a:solidFill>
              </a:rPr>
              <a:t>ضعف الإمبراطورية الآشورية، </a:t>
            </a:r>
            <a:r>
              <a:rPr lang="ar-SA" dirty="0"/>
              <a:t>نتيجة للأخطاء الاستراتيجية، التي ارتكبها </a:t>
            </a:r>
            <a:r>
              <a:rPr lang="ar-SA" dirty="0" err="1"/>
              <a:t>تجلات</a:t>
            </a:r>
            <a:r>
              <a:rPr lang="ar-SA" dirty="0"/>
              <a:t> فليسر الأول، فقد أدخل مملكته، خلال حكمه الذي استمر قرابة ثمانية وثلاثين عامًا (1114- 1076 ق.م)، في مغامرات عسكرية "غير محمودة العواقب"، أنهكت الاقتصاد الآشوري، وإضافة إلى هذه المغامرات العسكرية فقد كانت </a:t>
            </a:r>
            <a:r>
              <a:rPr lang="ar-SA" dirty="0" err="1"/>
              <a:t>آشور</a:t>
            </a:r>
            <a:r>
              <a:rPr lang="ar-SA" dirty="0"/>
              <a:t> تعاني شُحًا في المحاصيل الزراعية، بسبب قلة الأمطار، فدخلت هذه الإمبراطورية مرحلة الوهن والضعف، التي استمرت لفترة تزيد  على القرن، وتحديدًا حتى منتصف القرن العاشر قبل الميلاد في حدود سنة 935 ق.م عندما بدأ العصر الآشوري الجديد.</a:t>
            </a:r>
          </a:p>
          <a:p>
            <a:pPr algn="justLow"/>
            <a:endParaRPr lang="ar-SA" dirty="0"/>
          </a:p>
          <a:p>
            <a:pPr algn="justLow"/>
            <a:r>
              <a:rPr lang="ar-SA" dirty="0">
                <a:solidFill>
                  <a:srgbClr val="FF0000"/>
                </a:solidFill>
              </a:rPr>
              <a:t>2 - </a:t>
            </a:r>
            <a:r>
              <a:rPr lang="ar-SA" dirty="0">
                <a:solidFill>
                  <a:srgbClr val="C00000"/>
                </a:solidFill>
              </a:rPr>
              <a:t>سقوط الإمبراطورية الحثية على يد شعوب البحر</a:t>
            </a:r>
            <a:r>
              <a:rPr lang="ar-SA" dirty="0"/>
              <a:t>، الذين اجتاحوا المنطقة حتى البحر الأبيض المتوسط.</a:t>
            </a:r>
          </a:p>
          <a:p>
            <a:pPr algn="justLow"/>
            <a:endParaRPr lang="ar-SA" dirty="0"/>
          </a:p>
        </p:txBody>
      </p:sp>
    </p:spTree>
    <p:extLst>
      <p:ext uri="{BB962C8B-B14F-4D97-AF65-F5344CB8AC3E}">
        <p14:creationId xmlns:p14="http://schemas.microsoft.com/office/powerpoint/2010/main" val="3700809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147</TotalTime>
  <Words>3217</Words>
  <Application>Microsoft Office PowerPoint</Application>
  <PresentationFormat>عرض على الشاشة (3:4)‏</PresentationFormat>
  <Paragraphs>103</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BlackTie</vt:lpstr>
      <vt:lpstr>اللغة الآرامية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جامعة الملك سعود</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المستخدم</dc:creator>
  <cp:lastModifiedBy>المستخدم</cp:lastModifiedBy>
  <cp:revision>16</cp:revision>
  <dcterms:created xsi:type="dcterms:W3CDTF">2014-02-11T09:28:28Z</dcterms:created>
  <dcterms:modified xsi:type="dcterms:W3CDTF">2014-03-22T14:56:31Z</dcterms:modified>
</cp:coreProperties>
</file>