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2" r:id="rId3"/>
    <p:sldId id="256" r:id="rId4"/>
    <p:sldId id="257" r:id="rId5"/>
    <p:sldId id="270" r:id="rId6"/>
    <p:sldId id="271" r:id="rId7"/>
    <p:sldId id="273" r:id="rId8"/>
    <p:sldId id="277" r:id="rId9"/>
    <p:sldId id="274" r:id="rId10"/>
    <p:sldId id="278" r:id="rId11"/>
    <p:sldId id="287" r:id="rId12"/>
    <p:sldId id="279" r:id="rId13"/>
    <p:sldId id="280" r:id="rId14"/>
    <p:sldId id="281" r:id="rId15"/>
    <p:sldId id="282" r:id="rId16"/>
    <p:sldId id="283" r:id="rId17"/>
    <p:sldId id="284" r:id="rId18"/>
    <p:sldId id="285" r:id="rId19"/>
    <p:sldId id="258" r:id="rId20"/>
    <p:sldId id="275" r:id="rId21"/>
    <p:sldId id="261" r:id="rId22"/>
    <p:sldId id="259" r:id="rId23"/>
    <p:sldId id="276" r:id="rId24"/>
    <p:sldId id="260" r:id="rId25"/>
    <p:sldId id="288" r:id="rId26"/>
    <p:sldId id="292" r:id="rId27"/>
    <p:sldId id="289" r:id="rId28"/>
    <p:sldId id="295" r:id="rId29"/>
    <p:sldId id="296" r:id="rId30"/>
    <p:sldId id="297" r:id="rId31"/>
    <p:sldId id="290" r:id="rId32"/>
    <p:sldId id="293" r:id="rId33"/>
    <p:sldId id="294" r:id="rId34"/>
    <p:sldId id="291"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185542-15B6-4D5F-A641-EC149B3F2339}" type="datetimeFigureOut">
              <a:rPr lang="en-US" smtClean="0"/>
              <a:pPr/>
              <a:t>11-Dec-16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5542-15B6-4D5F-A641-EC149B3F2339}" type="datetimeFigureOut">
              <a:rPr lang="en-US" smtClean="0"/>
              <a:pPr/>
              <a:t>11-Dec-16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5542-15B6-4D5F-A641-EC149B3F2339}" type="datetimeFigureOut">
              <a:rPr lang="en-US" smtClean="0"/>
              <a:pPr/>
              <a:t>11-Dec-16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85542-15B6-4D5F-A641-EC149B3F2339}" type="datetimeFigureOut">
              <a:rPr lang="en-US" smtClean="0"/>
              <a:pPr/>
              <a:t>11-Dec-16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85542-15B6-4D5F-A641-EC149B3F2339}" type="datetimeFigureOut">
              <a:rPr lang="en-US" smtClean="0"/>
              <a:pPr/>
              <a:t>11-Dec-16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85542-15B6-4D5F-A641-EC149B3F2339}" type="datetimeFigureOut">
              <a:rPr lang="en-US" smtClean="0"/>
              <a:pPr/>
              <a:t>11-Dec-16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85542-15B6-4D5F-A641-EC149B3F2339}" type="datetimeFigureOut">
              <a:rPr lang="en-US" smtClean="0"/>
              <a:pPr/>
              <a:t>11-Dec-16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85542-15B6-4D5F-A641-EC149B3F2339}" type="datetimeFigureOut">
              <a:rPr lang="en-US" smtClean="0"/>
              <a:pPr/>
              <a:t>11-Dec-16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85542-15B6-4D5F-A641-EC149B3F2339}" type="datetimeFigureOut">
              <a:rPr lang="en-US" smtClean="0"/>
              <a:pPr/>
              <a:t>11-Dec-16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85542-15B6-4D5F-A641-EC149B3F2339}" type="datetimeFigureOut">
              <a:rPr lang="en-US" smtClean="0"/>
              <a:pPr/>
              <a:t>11-Dec-16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85542-15B6-4D5F-A641-EC149B3F2339}" type="datetimeFigureOut">
              <a:rPr lang="en-US" smtClean="0"/>
              <a:pPr/>
              <a:t>11-Dec-16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A292E-EDCA-4C20-8530-7229134D99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85542-15B6-4D5F-A641-EC149B3F2339}" type="datetimeFigureOut">
              <a:rPr lang="en-US" smtClean="0"/>
              <a:pPr/>
              <a:t>11-Dec-16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292E-EDCA-4C20-8530-7229134D99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ds.yahoo.com/_ylt=A9G_bDsJwFdJNlcAmbSJzbkF;_ylu=X3oDMTBpZTByOGFiBHBvcwMyBHNlYwNzcgR2dGlkAw--/SIG=1j1jjsqcv/EXP=1230573961/**http:/images.search.yahoo.com/images/view?back=http://images.search.yahoo.com/search/images?p=cartoon+pencil&amp;fr=yfp-t-313&amp;ei=utf-8&amp;x=wrt&amp;w=90&amp;h=68&amp;imgurl=www.bradfitzpatrick.com/store/images/products/thumbs/es003-cartoon-pencil.jpg&amp;rurl=http://www.bradfitzpatrick.com/store/catalog/Education_School-15-1.html&amp;size=6.1kB&amp;name=es003-cartoon-pencil.jpg&amp;p=cartoon+pencil&amp;type=JPG&amp;oid=4ea120db1489efaa&amp;no=2&amp;tt=11,689&amp;sigr=127bhnsu8&amp;sigi=12dgv6gr8&amp;sigb=12pec463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ds.yahoo.com/_ylt=A9G_bDsJwFdJNlcAmbSJzbkF;_ylu=X3oDMTBpZTByOGFiBHBvcwMyBHNlYwNzcgR2dGlkAw--/SIG=1j1jjsqcv/EXP=1230573961/**http:/images.search.yahoo.com/images/view?back=http://images.search.yahoo.com/search/images?p=cartoon+pencil&amp;fr=yfp-t-313&amp;ei=utf-8&amp;x=wrt&amp;w=90&amp;h=68&amp;imgurl=www.bradfitzpatrick.com/store/images/products/thumbs/es003-cartoon-pencil.jpg&amp;rurl=http://www.bradfitzpatrick.com/store/catalog/Education_School-15-1.html&amp;size=6.1kB&amp;name=es003-cartoon-pencil.jpg&amp;p=cartoon+pencil&amp;type=JPG&amp;oid=4ea120db1489efaa&amp;no=2&amp;tt=11,689&amp;sigr=127bhnsu8&amp;sigi=12dgv6gr8&amp;sigb=12pec463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rds.yahoo.com/_ylt=A9G_bDsJwFdJNlcAmbSJzbkF;_ylu=X3oDMTBpZTByOGFiBHBvcwMyBHNlYwNzcgR2dGlkAw--/SIG=1j1jjsqcv/EXP=1230573961/**http:/images.search.yahoo.com/images/view?back=http://images.search.yahoo.com/search/images?p=cartoon+pencil&amp;fr=yfp-t-313&amp;ei=utf-8&amp;x=wrt&amp;w=90&amp;h=68&amp;imgurl=www.bradfitzpatrick.com/store/images/products/thumbs/es003-cartoon-pencil.jpg&amp;rurl=http://www.bradfitzpatrick.com/store/catalog/Education_School-15-1.html&amp;size=6.1kB&amp;name=es003-cartoon-pencil.jpg&amp;p=cartoon+pencil&amp;type=JPG&amp;oid=4ea120db1489efaa&amp;no=2&amp;tt=11,689&amp;sigr=127bhnsu8&amp;sigi=12dgv6gr8&amp;sigb=12pec463p"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ar-SA" dirty="0"/>
              <a:t>الكتابة الجماعية والكتابة المستقلة</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algn="r" rtl="1">
              <a:buNone/>
            </a:pPr>
            <a:r>
              <a:rPr lang="ar-SA" dirty="0">
                <a:solidFill>
                  <a:srgbClr val="FF0000"/>
                </a:solidFill>
              </a:rPr>
              <a:t>المحاور الرئيسية للمحاضرة:</a:t>
            </a:r>
          </a:p>
          <a:p>
            <a:pPr algn="r" rtl="1"/>
            <a:r>
              <a:rPr lang="ar-SA" dirty="0"/>
              <a:t>العلاقة بين القراءة والكتابة</a:t>
            </a:r>
          </a:p>
          <a:p>
            <a:pPr algn="r" rtl="1"/>
            <a:r>
              <a:rPr lang="ar-SA" dirty="0"/>
              <a:t>كيف يتعلم الاطفال الكتابة.</a:t>
            </a:r>
          </a:p>
          <a:p>
            <a:pPr algn="r" rtl="1"/>
            <a:r>
              <a:rPr lang="ar-SA" dirty="0"/>
              <a:t>مراحل تطور الكتابة عند الاطفال.</a:t>
            </a:r>
          </a:p>
          <a:p>
            <a:pPr algn="r" rtl="1"/>
            <a:r>
              <a:rPr lang="ar-SA" dirty="0"/>
              <a:t>الكتابة الجماعية – الكتابة المستقلة.</a:t>
            </a:r>
          </a:p>
          <a:p>
            <a:pPr algn="r" rtl="1"/>
            <a:r>
              <a:rPr lang="ar-SA" dirty="0"/>
              <a:t>افكار للتشجيع على الكتابة الجماعية والكتابة المستقلة للطفل.</a:t>
            </a:r>
          </a:p>
          <a:p>
            <a:pPr algn="r" rtl="1"/>
            <a:endParaRPr lang="ar-SA" dirty="0"/>
          </a:p>
          <a:p>
            <a:pPr algn="r" rtl="1"/>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836712"/>
            <a:ext cx="7704855" cy="5832648"/>
          </a:xfrm>
        </p:spPr>
      </p:pic>
    </p:spTree>
    <p:extLst>
      <p:ext uri="{BB962C8B-B14F-4D97-AF65-F5344CB8AC3E}">
        <p14:creationId xmlns:p14="http://schemas.microsoft.com/office/powerpoint/2010/main" val="364341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9549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548680"/>
            <a:ext cx="8280919" cy="6048672"/>
          </a:xfrm>
        </p:spPr>
      </p:pic>
    </p:spTree>
    <p:extLst>
      <p:ext uri="{BB962C8B-B14F-4D97-AF65-F5344CB8AC3E}">
        <p14:creationId xmlns:p14="http://schemas.microsoft.com/office/powerpoint/2010/main" val="2785397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91680" y="188640"/>
            <a:ext cx="5400600" cy="7272808"/>
          </a:xfrm>
        </p:spPr>
      </p:pic>
    </p:spTree>
    <p:extLst>
      <p:ext uri="{BB962C8B-B14F-4D97-AF65-F5344CB8AC3E}">
        <p14:creationId xmlns:p14="http://schemas.microsoft.com/office/powerpoint/2010/main" val="46123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91677" y="1484786"/>
            <a:ext cx="5328595" cy="4752528"/>
          </a:xfrm>
        </p:spPr>
      </p:pic>
    </p:spTree>
    <p:extLst>
      <p:ext uri="{BB962C8B-B14F-4D97-AF65-F5344CB8AC3E}">
        <p14:creationId xmlns:p14="http://schemas.microsoft.com/office/powerpoint/2010/main" val="51919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18272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23601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51602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92429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SA" dirty="0"/>
              <a:t>اهداف تعمل على تشجيع تطور الكتابة</a:t>
            </a: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r" rtl="1"/>
            <a:r>
              <a:rPr lang="ar-SA" dirty="0"/>
              <a:t>يجب ان يتوافر للاطفال بيئة يتعاملون فيها وبشكل دائم مع المطبوعات</a:t>
            </a:r>
          </a:p>
          <a:p>
            <a:pPr algn="r" rtl="1"/>
            <a:r>
              <a:rPr lang="ar-SA" dirty="0"/>
              <a:t>يجب ان تكون الكتابة والمطبوعات مصدر للمتعة</a:t>
            </a:r>
          </a:p>
          <a:p>
            <a:pPr algn="r" rtl="1"/>
            <a:r>
              <a:rPr lang="ar-SA" dirty="0"/>
              <a:t>يراقب الطفل باستمرار الراشدين وهم يكتبون للعمل والمتعة</a:t>
            </a:r>
          </a:p>
          <a:p>
            <a:pPr algn="r" rtl="1"/>
            <a:r>
              <a:rPr lang="ar-SA" dirty="0"/>
              <a:t>يمنح الطفل الفرصة لممارسة الكتابة بانفسهم</a:t>
            </a:r>
          </a:p>
          <a:p>
            <a:pPr algn="r" rtl="1"/>
            <a:r>
              <a:rPr lang="ar-SA" dirty="0"/>
              <a:t>الاستجابة لمحاولات الطفل للكتابة من قبل المعلمة بأي شكل كانت على انها محاولات ذات معنى مثلا( الخربشات- الاشكال الشبيهة بالاحرف- الالفاظ المخترعة...</a:t>
            </a:r>
          </a:p>
          <a:p>
            <a:pPr algn="r" rtl="1"/>
            <a:r>
              <a:rPr lang="ar-SA" dirty="0"/>
              <a:t>يجب ان يشجع الاطفال على ان يستخدمون الكتابة لاغراض شخصية واجتماعية مختلفة مثل كتابة لوائح – بطاقات- اعلانات- رسائل- قصص...</a:t>
            </a:r>
          </a:p>
          <a:p>
            <a:pPr algn="r" rtl="1"/>
            <a:r>
              <a:rPr lang="ar-SA" dirty="0"/>
              <a:t>يجب ان يتعرض الاطفال للطريقة السليمة لكتابة الاحرف</a:t>
            </a:r>
            <a:endParaRPr lang="en-US" dirty="0"/>
          </a:p>
        </p:txBody>
      </p:sp>
      <p:pic>
        <p:nvPicPr>
          <p:cNvPr id="4" name="Picture 2" descr="Go to fullsize image">
            <a:hlinkClick r:id="rId2"/>
          </p:cNvPr>
          <p:cNvPicPr>
            <a:picLocks noChangeAspect="1" noChangeArrowheads="1"/>
          </p:cNvPicPr>
          <p:nvPr/>
        </p:nvPicPr>
        <p:blipFill>
          <a:blip r:embed="rId3"/>
          <a:srcRect/>
          <a:stretch>
            <a:fillRect/>
          </a:stretch>
        </p:blipFill>
        <p:spPr bwMode="auto">
          <a:xfrm rot="21256395">
            <a:off x="954018" y="5904994"/>
            <a:ext cx="3599244" cy="4264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العلاقة بين القراءة والكتابة</a:t>
            </a:r>
            <a:endParaRPr lang="en-GB" dirty="0"/>
          </a:p>
        </p:txBody>
      </p:sp>
      <p:sp>
        <p:nvSpPr>
          <p:cNvPr id="3" name="Content Placeholder 2"/>
          <p:cNvSpPr>
            <a:spLocks noGrp="1"/>
          </p:cNvSpPr>
          <p:nvPr>
            <p:ph idx="1"/>
          </p:nvPr>
        </p:nvSpPr>
        <p:spPr/>
        <p:txBody>
          <a:bodyPr/>
          <a:lstStyle/>
          <a:p>
            <a:pPr algn="r" rtl="1"/>
            <a:r>
              <a:rPr lang="ar-SA" dirty="0"/>
              <a:t>القراءة والكتابة هي عملية نقل رموز كلامية.</a:t>
            </a:r>
          </a:p>
          <a:p>
            <a:pPr algn="r" rtl="1"/>
            <a:r>
              <a:rPr lang="ar-SA" dirty="0"/>
              <a:t>يتعلم الاطفال الكتابة بنفس الطريقة التي يتعلمون بها القراءة:</a:t>
            </a:r>
          </a:p>
          <a:p>
            <a:pPr marL="0" indent="0" algn="ctr" rtl="1">
              <a:buNone/>
            </a:pPr>
            <a:endParaRPr lang="ar-SA" sz="4400" dirty="0">
              <a:solidFill>
                <a:srgbClr val="FF0000"/>
              </a:solidFill>
            </a:endParaRPr>
          </a:p>
          <a:p>
            <a:pPr marL="0" indent="0" algn="ctr" rtl="1">
              <a:buNone/>
            </a:pPr>
            <a:r>
              <a:rPr lang="ar-SA" sz="4400" dirty="0">
                <a:solidFill>
                  <a:srgbClr val="FF0000"/>
                </a:solidFill>
              </a:rPr>
              <a:t>من خلال التجربة</a:t>
            </a:r>
            <a:endParaRPr lang="en-GB" sz="4400" dirty="0">
              <a:solidFill>
                <a:srgbClr val="FF0000"/>
              </a:solidFill>
            </a:endParaRPr>
          </a:p>
        </p:txBody>
      </p:sp>
    </p:spTree>
    <p:extLst>
      <p:ext uri="{BB962C8B-B14F-4D97-AF65-F5344CB8AC3E}">
        <p14:creationId xmlns:p14="http://schemas.microsoft.com/office/powerpoint/2010/main" val="181166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rtl="1"/>
            <a:r>
              <a:rPr lang="ar-SA" dirty="0"/>
              <a:t>تابع اهداف تعمل على تشجيع تطور الكتابة</a:t>
            </a:r>
            <a:endParaRPr lang="en-GB" dirty="0"/>
          </a:p>
        </p:txBody>
      </p:sp>
      <p:sp>
        <p:nvSpPr>
          <p:cNvPr id="3" name="Content Placeholder 2"/>
          <p:cNvSpPr>
            <a:spLocks noGrp="1"/>
          </p:cNvSpPr>
          <p:nvPr>
            <p:ph idx="1"/>
          </p:nvPr>
        </p:nvSpPr>
        <p:spPr/>
        <p:txBody>
          <a:bodyPr/>
          <a:lstStyle/>
          <a:p>
            <a:endParaRPr lang="en-GB" dirty="0"/>
          </a:p>
        </p:txBody>
      </p:sp>
      <p:sp>
        <p:nvSpPr>
          <p:cNvPr id="4" name="Content Placeholder 2"/>
          <p:cNvSpPr txBox="1">
            <a:spLocks/>
          </p:cNvSpPr>
          <p:nvPr/>
        </p:nvSpPr>
        <p:spPr>
          <a:xfrm>
            <a:off x="609600" y="1752600"/>
            <a:ext cx="8229600" cy="452596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r" rtl="1"/>
            <a:r>
              <a:rPr lang="ar-SA" dirty="0"/>
              <a:t>يجب ان يقرأ الاطفال القصص بطرق مختلفة، حيث تفيدهم كنماذج يحذون حذوها في كتاباتهم.</a:t>
            </a:r>
          </a:p>
          <a:p>
            <a:pPr algn="r" rtl="1"/>
            <a:r>
              <a:rPr lang="ar-SA" dirty="0"/>
              <a:t>يجب ان يكون استخدام الكتابة متضمنا من خلال المنهج التعليمي.</a:t>
            </a:r>
          </a:p>
          <a:p>
            <a:pPr algn="r" rtl="1"/>
            <a:r>
              <a:rPr lang="ar-SA" dirty="0"/>
              <a:t>استفادة المعلمين من الفرص والمواقف المختلفة لربط الكملة المنطوقة بالكلمة المطبوعة.</a:t>
            </a:r>
          </a:p>
          <a:p>
            <a:pPr algn="r" rtl="1"/>
            <a:r>
              <a:rPr lang="ar-SA" dirty="0"/>
              <a:t>اتاحة الفرصة للطفل للتعامل مع ادوات الكتابة بحرية(ملفات- مشابك- خرامة- دباسة- طباعات...</a:t>
            </a:r>
            <a:endParaRPr lang="en-US" dirty="0"/>
          </a:p>
        </p:txBody>
      </p:sp>
      <p:pic>
        <p:nvPicPr>
          <p:cNvPr id="5" name="Picture 2" descr="Go to fullsize image">
            <a:hlinkClick r:id="rId2"/>
          </p:cNvPr>
          <p:cNvPicPr>
            <a:picLocks noChangeAspect="1" noChangeArrowheads="1"/>
          </p:cNvPicPr>
          <p:nvPr/>
        </p:nvPicPr>
        <p:blipFill>
          <a:blip r:embed="rId3"/>
          <a:srcRect/>
          <a:stretch>
            <a:fillRect/>
          </a:stretch>
        </p:blipFill>
        <p:spPr bwMode="auto">
          <a:xfrm rot="21256395">
            <a:off x="407833" y="5904994"/>
            <a:ext cx="3599244" cy="426489"/>
          </a:xfrm>
          <a:prstGeom prst="rect">
            <a:avLst/>
          </a:prstGeom>
          <a:noFill/>
        </p:spPr>
      </p:pic>
    </p:spTree>
    <p:extLst>
      <p:ext uri="{BB962C8B-B14F-4D97-AF65-F5344CB8AC3E}">
        <p14:creationId xmlns:p14="http://schemas.microsoft.com/office/powerpoint/2010/main" val="164585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lstStyle/>
          <a:p>
            <a:pPr algn="r" rtl="1"/>
            <a:r>
              <a:rPr lang="ar-SA" dirty="0"/>
              <a:t>الكتابة الجماعية: نشاط جماعي تشارك به المعلمة الاطفال بحيث تكتب امامهم على اللوح بخط واضح خبرة او قصة نابعة من الاطفال</a:t>
            </a:r>
          </a:p>
          <a:p>
            <a:pPr algn="r" rtl="1"/>
            <a:r>
              <a:rPr lang="ar-SA" dirty="0"/>
              <a:t>الكتابة المستقلة: هي الكتابة الفردية التي يبادر بها الطفل ويقوم بها بشكل مستقل</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افكار للتشجيع على الكتابة</a:t>
            </a:r>
            <a:br>
              <a:rPr lang="ar-SA" dirty="0"/>
            </a:br>
            <a:r>
              <a:rPr lang="ar-SA" dirty="0">
                <a:solidFill>
                  <a:srgbClr val="FF0000"/>
                </a:solidFill>
              </a:rPr>
              <a:t>(الكتابة المستقلة)</a:t>
            </a:r>
            <a:endParaRPr lang="en-US" dirty="0">
              <a:solidFill>
                <a:srgbClr val="FF0000"/>
              </a:solidFill>
            </a:endParaRPr>
          </a:p>
        </p:txBody>
      </p:sp>
      <p:sp>
        <p:nvSpPr>
          <p:cNvPr id="3" name="Content Placeholder 2"/>
          <p:cNvSpPr>
            <a:spLocks noGrp="1"/>
          </p:cNvSpPr>
          <p:nvPr>
            <p:ph idx="1"/>
          </p:nvPr>
        </p:nvSpPr>
        <p:spPr>
          <a:xfrm>
            <a:off x="457200" y="1600200"/>
            <a:ext cx="8229600" cy="4829196"/>
          </a:xfrm>
          <a:solidFill>
            <a:schemeClr val="tx2">
              <a:lumMod val="20000"/>
              <a:lumOff val="80000"/>
            </a:schemeClr>
          </a:solidFill>
        </p:spPr>
        <p:txBody>
          <a:bodyPr>
            <a:normAutofit fontScale="32500" lnSpcReduction="20000"/>
          </a:bodyPr>
          <a:lstStyle/>
          <a:p>
            <a:pPr algn="r" rtl="1"/>
            <a:r>
              <a:rPr lang="ar-SA" sz="9600" b="1" dirty="0"/>
              <a:t>دفتر شخصي لكل طفل للكتابة بشكل حر</a:t>
            </a:r>
          </a:p>
          <a:p>
            <a:pPr algn="r" rtl="1"/>
            <a:r>
              <a:rPr lang="ar-SA" sz="9600" b="1" dirty="0"/>
              <a:t>دفتر تأليف يملي فيه الطفل على المعلمة خبرة او قصة</a:t>
            </a:r>
          </a:p>
          <a:p>
            <a:pPr algn="r" rtl="1"/>
            <a:r>
              <a:rPr lang="ar-SA" sz="9600" b="1" dirty="0"/>
              <a:t>بطاقات بالكلمات التي تعلمها في الوحدة</a:t>
            </a:r>
          </a:p>
          <a:p>
            <a:pPr algn="r" rtl="1"/>
            <a:r>
              <a:rPr lang="ar-SA" sz="9600" b="1" dirty="0"/>
              <a:t>بطاقات عليها اسماء الاطفال في الصف</a:t>
            </a:r>
          </a:p>
          <a:p>
            <a:pPr algn="r" rtl="1"/>
            <a:r>
              <a:rPr lang="ar-SA" sz="9600" b="1" dirty="0"/>
              <a:t>احرف محسوسة</a:t>
            </a:r>
          </a:p>
          <a:p>
            <a:pPr algn="r" rtl="1"/>
            <a:r>
              <a:rPr lang="ar-SA" sz="9600" b="1" dirty="0"/>
              <a:t>كتابة رسائل للاصدقاء او الاهل</a:t>
            </a:r>
          </a:p>
          <a:p>
            <a:pPr algn="r" rtl="1"/>
            <a:r>
              <a:rPr lang="ar-SA" sz="9600" b="1" dirty="0"/>
              <a:t>جمع صور وتأليف قصة حولها</a:t>
            </a:r>
          </a:p>
          <a:p>
            <a:pPr algn="r" rtl="1"/>
            <a:r>
              <a:rPr lang="ar-SA" sz="9600" b="1" dirty="0"/>
              <a:t>يكتب نتائج تجربة في ركن الاكتشاف</a:t>
            </a:r>
          </a:p>
          <a:p>
            <a:pPr algn="r" rtl="1"/>
            <a:r>
              <a:rPr lang="ar-SA" sz="9600" b="1" dirty="0"/>
              <a:t>يكتب اعلانات حول بناءه في ركن المكعبات</a:t>
            </a:r>
          </a:p>
          <a:p>
            <a:pPr marL="0" indent="0" algn="r" rtl="1">
              <a:buNone/>
            </a:pPr>
            <a:endParaRPr lang="ar-SA" sz="9600" b="1" dirty="0"/>
          </a:p>
          <a:p>
            <a:pPr algn="r" rt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dirty="0"/>
              <a:t>تابع افكار للتشجيع على الكتابة</a:t>
            </a:r>
            <a:br>
              <a:rPr lang="ar-SA" dirty="0"/>
            </a:br>
            <a:r>
              <a:rPr lang="ar-SA" dirty="0">
                <a:solidFill>
                  <a:srgbClr val="FF0000"/>
                </a:solidFill>
              </a:rPr>
              <a:t>(الكتابة المستقلة)</a:t>
            </a:r>
            <a:endParaRPr lang="en-GB" dirty="0">
              <a:solidFill>
                <a:srgbClr val="FF0000"/>
              </a:solidFill>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r" rtl="1"/>
            <a:r>
              <a:rPr lang="ar-SA" b="1" dirty="0"/>
              <a:t>يكتب تعليق حول عمل فني قام به</a:t>
            </a:r>
          </a:p>
          <a:p>
            <a:pPr algn="r" rtl="1"/>
            <a:r>
              <a:rPr lang="ar-SA" b="1" dirty="0"/>
              <a:t>يكتب اسمه قبل دخول الركن</a:t>
            </a:r>
          </a:p>
          <a:p>
            <a:pPr algn="r" rtl="1"/>
            <a:r>
              <a:rPr lang="ar-SA" b="1" dirty="0"/>
              <a:t>يلعب ادوار في الركن الايهامي تتطلب الكتابة مثل ( عيادة الطبيب) ( قائمة التسوق)</a:t>
            </a:r>
          </a:p>
          <a:p>
            <a:pPr algn="r" rtl="1"/>
            <a:r>
              <a:rPr lang="ar-SA" b="1" dirty="0"/>
              <a:t> الكتابة في الملعب الخارجي على الرمل.</a:t>
            </a:r>
          </a:p>
          <a:p>
            <a:pPr algn="r" rtl="1"/>
            <a:r>
              <a:rPr lang="ar-SA" b="1" dirty="0"/>
              <a:t>اوراق العمل الفردية</a:t>
            </a:r>
          </a:p>
        </p:txBody>
      </p:sp>
    </p:spTree>
    <p:extLst>
      <p:ext uri="{BB962C8B-B14F-4D97-AF65-F5344CB8AC3E}">
        <p14:creationId xmlns:p14="http://schemas.microsoft.com/office/powerpoint/2010/main" val="990293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افكار لتشجيع </a:t>
            </a:r>
            <a:r>
              <a:rPr lang="ar-SA" dirty="0">
                <a:solidFill>
                  <a:srgbClr val="FF0000"/>
                </a:solidFill>
              </a:rPr>
              <a:t>الكتابة الجماعية</a:t>
            </a:r>
            <a:endParaRPr lang="en-US" dirty="0">
              <a:solidFill>
                <a:srgbClr val="FF0000"/>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457200" lvl="5" indent="-457200" algn="r" rtl="1"/>
            <a:r>
              <a:rPr lang="ar-SA" sz="3200" dirty="0"/>
              <a:t>رسالة الصباح</a:t>
            </a:r>
          </a:p>
          <a:p>
            <a:pPr marL="342900" lvl="5" indent="-342900" algn="r" rtl="1"/>
            <a:r>
              <a:rPr lang="ar-SA" sz="3200" dirty="0"/>
              <a:t>الكتابة الجماعية مع المعلمة ( يملي الاطفال على المعلمة قصة ما او خبرة مر بها وهي تكتب على اللوح)</a:t>
            </a:r>
          </a:p>
          <a:p>
            <a:pPr marL="342900" lvl="5" indent="-342900" algn="r" rtl="1"/>
            <a:r>
              <a:rPr lang="ar-SA" sz="3200" dirty="0"/>
              <a:t>لعبة في اللقاء الاخير تتطلب كتابة جماعية او كتابة قوانين معينة بشكل جماعي مع المعلمة.</a:t>
            </a:r>
          </a:p>
          <a:p>
            <a:pPr marL="342900" lvl="5" indent="-342900" algn="r" rtl="1"/>
            <a:r>
              <a:rPr lang="ar-SA" sz="3200" dirty="0"/>
              <a:t>جمع صور وتأليف قصة حولها وكتابتها بشكل جماعي مع المعلمة.</a:t>
            </a:r>
          </a:p>
          <a:p>
            <a:pPr marL="342900" lvl="5" indent="-342900" algn="r" rtl="1"/>
            <a:r>
              <a:rPr lang="ar-SA" sz="3200" dirty="0"/>
              <a:t>لعبة جماعية في الملعب الخارجي تتطلب كتابة جماعية.</a:t>
            </a:r>
          </a:p>
          <a:p>
            <a:pPr marL="342900" lvl="5" indent="-342900" algn="r" rtl="1"/>
            <a:endParaRPr lang="ar-SA" sz="3200" dirty="0"/>
          </a:p>
          <a:p>
            <a:pPr marL="0" indent="0" algn="r" rtl="1">
              <a:buNone/>
            </a:pPr>
            <a:endParaRPr lang="ar-SA" dirty="0"/>
          </a:p>
          <a:p>
            <a:pPr algn="r" rt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اثراء البيئة لغوياً</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ctr">
              <a:buNone/>
            </a:pPr>
            <a:r>
              <a:rPr lang="ar-SA" dirty="0">
                <a:solidFill>
                  <a:srgbClr val="FF0000"/>
                </a:solidFill>
              </a:rPr>
              <a:t>استخدام كلمات مطبوعة متوفرة في محيط الأطفال</a:t>
            </a:r>
          </a:p>
          <a:p>
            <a:pPr algn="r" rtl="1"/>
            <a:r>
              <a:rPr lang="ar-SA" dirty="0">
                <a:solidFill>
                  <a:schemeClr val="tx1"/>
                </a:solidFill>
              </a:rPr>
              <a:t>وجد العديد من الباحثين ان الأطفال الصغار بسن سنتين يمكنهم ان </a:t>
            </a:r>
            <a:r>
              <a:rPr lang="ar-SA" dirty="0" err="1">
                <a:solidFill>
                  <a:schemeClr val="tx1"/>
                </a:solidFill>
              </a:rPr>
              <a:t>يقرأوا</a:t>
            </a:r>
            <a:r>
              <a:rPr lang="ar-SA" dirty="0">
                <a:solidFill>
                  <a:schemeClr val="tx1"/>
                </a:solidFill>
              </a:rPr>
              <a:t> الكلمات المطبوعة في محيطهم حيث يعيشون ( </a:t>
            </a:r>
            <a:r>
              <a:rPr lang="ar-SA" dirty="0">
                <a:solidFill>
                  <a:srgbClr val="C00000"/>
                </a:solidFill>
              </a:rPr>
              <a:t>تمييز</a:t>
            </a:r>
            <a:r>
              <a:rPr lang="ar-SA" dirty="0">
                <a:solidFill>
                  <a:schemeClr val="tx1"/>
                </a:solidFill>
              </a:rPr>
              <a:t> </a:t>
            </a:r>
            <a:r>
              <a:rPr lang="ar-SA" dirty="0">
                <a:solidFill>
                  <a:srgbClr val="C00000"/>
                </a:solidFill>
              </a:rPr>
              <a:t>الكلمات المطبوعة من خلال النظر لها حتى لو يتعلم الطفل حروفها</a:t>
            </a:r>
            <a:r>
              <a:rPr lang="ar-SA" dirty="0">
                <a:solidFill>
                  <a:schemeClr val="tx1"/>
                </a:solidFill>
              </a:rPr>
              <a:t>)</a:t>
            </a:r>
          </a:p>
          <a:p>
            <a:pPr algn="r" rtl="1"/>
            <a:r>
              <a:rPr lang="ar-SA" dirty="0">
                <a:solidFill>
                  <a:schemeClr val="tx1"/>
                </a:solidFill>
              </a:rPr>
              <a:t>عندما تنفصل الكلمة المطبوعة عن محيطها المعروف (شكل الشعار) يعجز الطفل أحيانا عن التعرف عليها، ومع ذلك يربط الأطفال تدريجياً (الشعار) مع الكلمة ويحاولون قراءتها، ويتعلمون ان مجموعة الاحرف تشكل كلمة يمكن قراءتها .</a:t>
            </a:r>
          </a:p>
          <a:p>
            <a:pPr algn="r" rtl="1"/>
            <a:r>
              <a:rPr lang="ar-SA" dirty="0">
                <a:solidFill>
                  <a:srgbClr val="C00000"/>
                </a:solidFill>
              </a:rPr>
              <a:t>يتعلم الأطفال ان هذه الكلمات المطبوعة تحمل معنى </a:t>
            </a:r>
            <a:r>
              <a:rPr lang="ar-SA"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7563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ar-SA" dirty="0">
                <a:solidFill>
                  <a:srgbClr val="C00000"/>
                </a:solidFill>
              </a:rPr>
              <a:t>الكلمات المتكررة امام ناظري الطفل</a:t>
            </a:r>
          </a:p>
          <a:p>
            <a:pPr marL="0" indent="0" algn="ctr">
              <a:buNone/>
            </a:pPr>
            <a:r>
              <a:rPr lang="en-US" dirty="0">
                <a:solidFill>
                  <a:srgbClr val="C00000"/>
                </a:solidFill>
              </a:rPr>
              <a:t>High-Frequency words as  sight words</a:t>
            </a:r>
          </a:p>
          <a:p>
            <a:pPr marL="0" indent="0" algn="ctr">
              <a:buNone/>
            </a:pPr>
            <a:endParaRPr lang="en-US" dirty="0"/>
          </a:p>
          <a:p>
            <a:pPr marL="0" indent="0" algn="ctr">
              <a:buNone/>
            </a:pPr>
            <a:r>
              <a:rPr lang="ar-SA" dirty="0"/>
              <a:t> هي مجموعة من الكلمات التي توجد بشكل متكرر في مواد القراءة التي يحتاجها الأطفال لتعلمها بهدف استذكارها بسرعة</a:t>
            </a:r>
          </a:p>
          <a:p>
            <a:pPr marL="0" indent="0" algn="ctr">
              <a:buNone/>
            </a:pPr>
            <a:endParaRPr lang="ar-SA" dirty="0"/>
          </a:p>
          <a:p>
            <a:pPr marL="0" indent="0" algn="ctr">
              <a:buNone/>
            </a:pPr>
            <a:r>
              <a:rPr lang="ar-SA" dirty="0"/>
              <a:t>وليس على الأطفال تفكيكها للتمكن من قراءتها ، بل يكفي ان يكونوا قادرين على قراءتها من مجرد النظر اليها. </a:t>
            </a:r>
          </a:p>
          <a:p>
            <a:pPr marL="0" indent="0" algn="ctr">
              <a:buNone/>
            </a:pPr>
            <a:endParaRPr lang="ar-SA" dirty="0"/>
          </a:p>
        </p:txBody>
      </p:sp>
    </p:spTree>
    <p:extLst>
      <p:ext uri="{BB962C8B-B14F-4D97-AF65-F5344CB8AC3E}">
        <p14:creationId xmlns:p14="http://schemas.microsoft.com/office/powerpoint/2010/main" val="292434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1556792"/>
            <a:ext cx="8229600" cy="452596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r" rtl="1"/>
            <a:r>
              <a:rPr lang="ar-SA" dirty="0"/>
              <a:t>يمكن </a:t>
            </a:r>
            <a:r>
              <a:rPr lang="ar-SA" dirty="0" err="1"/>
              <a:t>للاهل</a:t>
            </a:r>
            <a:r>
              <a:rPr lang="ar-SA" dirty="0"/>
              <a:t> ان يجعلوا الأطفال ملمين بمطبوعات محيطهم من خلال الروتين اليومي ( مثلا ان يشيروا ويقرأ, الكلمات على ملصقات الطعام- إشارات الطرق- أسماء المتاجر والمطاعم .....)</a:t>
            </a:r>
          </a:p>
          <a:p>
            <a:pPr algn="r" rtl="1"/>
            <a:r>
              <a:rPr lang="ar-SA" dirty="0"/>
              <a:t>في الروضة يجب ان يتعود الطفل على مشاهدة الكلمات المطبوعة في مكان ( يمكن توفير مطبوعات من البيئة ووضعها في الفصل) ويمكن اللعب بها بعدة طرق.</a:t>
            </a:r>
          </a:p>
          <a:p>
            <a:pPr algn="r" rtl="1"/>
            <a:r>
              <a:rPr lang="ar-SA" dirty="0"/>
              <a:t>تعلق المعلمة (أسماء الأطفال – أسماء الأركان- أسماء الأدوات- ....)  وتجعل المعلمة جزء من عملها الروتيني الإشارة الى هذه الكلمات وذكرها حتى تكون في نظر الأطفال </a:t>
            </a:r>
            <a:r>
              <a:rPr lang="ar-SA" dirty="0">
                <a:solidFill>
                  <a:srgbClr val="FF0000"/>
                </a:solidFill>
              </a:rPr>
              <a:t>مفيدة </a:t>
            </a:r>
            <a:r>
              <a:rPr lang="ar-SA" dirty="0" err="1">
                <a:solidFill>
                  <a:srgbClr val="FF0000"/>
                </a:solidFill>
              </a:rPr>
              <a:t>ووظيفية،</a:t>
            </a:r>
            <a:r>
              <a:rPr lang="ar-SA" dirty="0" err="1"/>
              <a:t>وحتى</a:t>
            </a:r>
            <a:r>
              <a:rPr lang="ar-SA" dirty="0"/>
              <a:t> يعتاد الطفل عليها.</a:t>
            </a:r>
            <a:endParaRPr lang="ar-SA" dirty="0">
              <a:solidFill>
                <a:srgbClr val="FF0000"/>
              </a:solidFill>
            </a:endParaRPr>
          </a:p>
        </p:txBody>
      </p:sp>
    </p:spTree>
    <p:extLst>
      <p:ext uri="{BB962C8B-B14F-4D97-AF65-F5344CB8AC3E}">
        <p14:creationId xmlns:p14="http://schemas.microsoft.com/office/powerpoint/2010/main" val="2296534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31775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395" y="1600200"/>
            <a:ext cx="5753210" cy="4525963"/>
          </a:xfrm>
        </p:spPr>
      </p:pic>
    </p:spTree>
    <p:extLst>
      <p:ext uri="{BB962C8B-B14F-4D97-AF65-F5344CB8AC3E}">
        <p14:creationId xmlns:p14="http://schemas.microsoft.com/office/powerpoint/2010/main" val="183557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2056584"/>
          </a:xfrm>
        </p:spPr>
        <p:txBody>
          <a:bodyPr>
            <a:normAutofit fontScale="90000"/>
          </a:bodyPr>
          <a:lstStyle/>
          <a:p>
            <a:pPr rtl="1"/>
            <a:br>
              <a:rPr lang="ar-SA" dirty="0"/>
            </a:br>
            <a:r>
              <a:rPr lang="ar-SA" dirty="0"/>
              <a:t>كيف ومتى يبدأ تعليم الطفل الكتابة؟</a:t>
            </a:r>
            <a:br>
              <a:rPr lang="ar-SA" dirty="0"/>
            </a:br>
            <a:br>
              <a:rPr lang="ar-SA" dirty="0"/>
            </a:br>
            <a:r>
              <a:rPr lang="ar-SA" dirty="0">
                <a:solidFill>
                  <a:srgbClr val="FF0000"/>
                </a:solidFill>
              </a:rPr>
              <a:t>القاعدة الذهبية</a:t>
            </a:r>
            <a:br>
              <a:rPr lang="ar-SA" dirty="0"/>
            </a:br>
            <a:endParaRPr lang="en-US" dirty="0"/>
          </a:p>
        </p:txBody>
      </p:sp>
      <p:sp>
        <p:nvSpPr>
          <p:cNvPr id="3" name="Subtitle 2"/>
          <p:cNvSpPr>
            <a:spLocks noGrp="1"/>
          </p:cNvSpPr>
          <p:nvPr>
            <p:ph type="subTitle" idx="1"/>
          </p:nvPr>
        </p:nvSpPr>
        <p:spPr>
          <a:xfrm>
            <a:off x="1371600" y="3429000"/>
            <a:ext cx="6400800" cy="2209800"/>
          </a:xfrm>
        </p:spPr>
        <p:txBody>
          <a:bodyPr>
            <a:normAutofit/>
          </a:bodyPr>
          <a:lstStyle/>
          <a:p>
            <a:r>
              <a:rPr lang="ar-SA" sz="4800" b="1" dirty="0">
                <a:solidFill>
                  <a:schemeClr val="accent2">
                    <a:lumMod val="50000"/>
                  </a:schemeClr>
                </a:solidFill>
              </a:rPr>
              <a:t>يتعلم الطفل الكتابة من خلال ممارسة الكتابة بحرية</a:t>
            </a:r>
            <a:endParaRPr lang="en-US" sz="4800" b="1" dirty="0">
              <a:solidFill>
                <a:schemeClr val="accent2">
                  <a:lumMod val="50000"/>
                </a:schemeClr>
              </a:solidFill>
            </a:endParaRPr>
          </a:p>
        </p:txBody>
      </p:sp>
      <p:pic>
        <p:nvPicPr>
          <p:cNvPr id="1026" name="Picture 2" descr="Go to fullsize image">
            <a:hlinkClick r:id="rId2"/>
          </p:cNvPr>
          <p:cNvPicPr>
            <a:picLocks noChangeAspect="1" noChangeArrowheads="1"/>
          </p:cNvPicPr>
          <p:nvPr/>
        </p:nvPicPr>
        <p:blipFill>
          <a:blip r:embed="rId3"/>
          <a:srcRect/>
          <a:stretch>
            <a:fillRect/>
          </a:stretch>
        </p:blipFill>
        <p:spPr bwMode="auto">
          <a:xfrm rot="1505464">
            <a:off x="454163" y="1847660"/>
            <a:ext cx="2317072" cy="14713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825228"/>
            <a:ext cx="6552728" cy="4340076"/>
          </a:xfrm>
        </p:spPr>
      </p:pic>
    </p:spTree>
    <p:extLst>
      <p:ext uri="{BB962C8B-B14F-4D97-AF65-F5344CB8AC3E}">
        <p14:creationId xmlns:p14="http://schemas.microsoft.com/office/powerpoint/2010/main" val="2037328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الروتين اليومي الصباحي في الحلقة</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r" rtl="1"/>
            <a:r>
              <a:rPr lang="ar-SA" dirty="0">
                <a:solidFill>
                  <a:srgbClr val="C00000"/>
                </a:solidFill>
              </a:rPr>
              <a:t>يمكن تطوير معرفة الطفل بالمفردات عن طريق النظر من خلال </a:t>
            </a:r>
          </a:p>
          <a:p>
            <a:pPr algn="r" rtl="1">
              <a:buFontTx/>
              <a:buChar char="-"/>
            </a:pPr>
            <a:r>
              <a:rPr lang="ar-SA" dirty="0"/>
              <a:t>استعراض أسماء الأطفال ( الحضور والغياب)</a:t>
            </a:r>
          </a:p>
          <a:p>
            <a:pPr algn="r" rtl="1">
              <a:buFontTx/>
              <a:buChar char="-"/>
            </a:pPr>
            <a:r>
              <a:rPr lang="ar-SA" dirty="0"/>
              <a:t>استعراض حالة الطقس مع وضع الكلمة بجانب الصورة المعبرة عن حالة الطقس (مشمس – بارد-غائم....)</a:t>
            </a:r>
          </a:p>
          <a:p>
            <a:pPr algn="r" rtl="1">
              <a:buFontTx/>
              <a:buChar char="-"/>
            </a:pPr>
            <a:r>
              <a:rPr lang="ar-SA" dirty="0"/>
              <a:t>لوحة التاريخ اليومي</a:t>
            </a:r>
          </a:p>
          <a:p>
            <a:pPr algn="r" rtl="1">
              <a:buFontTx/>
              <a:buChar char="-"/>
            </a:pPr>
            <a:r>
              <a:rPr lang="ar-SA" dirty="0"/>
              <a:t>قراءة القرآن مع وجود لوحة تتبع عليها المعلمة.</a:t>
            </a:r>
          </a:p>
          <a:p>
            <a:pPr algn="r" rtl="1">
              <a:buFontTx/>
              <a:buChar char="-"/>
            </a:pPr>
            <a:r>
              <a:rPr lang="ar-SA" dirty="0"/>
              <a:t>الادعية والاحاديث.</a:t>
            </a:r>
          </a:p>
        </p:txBody>
      </p:sp>
    </p:spTree>
    <p:extLst>
      <p:ext uri="{BB962C8B-B14F-4D97-AF65-F5344CB8AC3E}">
        <p14:creationId xmlns:p14="http://schemas.microsoft.com/office/powerpoint/2010/main" val="708152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00200"/>
            <a:ext cx="7416823" cy="4925144"/>
          </a:xfrm>
        </p:spPr>
      </p:pic>
    </p:spTree>
    <p:extLst>
      <p:ext uri="{BB962C8B-B14F-4D97-AF65-F5344CB8AC3E}">
        <p14:creationId xmlns:p14="http://schemas.microsoft.com/office/powerpoint/2010/main" val="154897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1679577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تطوير المفردات المرئية</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r" rtl="1"/>
            <a:r>
              <a:rPr lang="ar-SA" dirty="0"/>
              <a:t>تشجع المعلمة الطفل على اختيار الكلمات المفضلة لديهم من قصة او من درس وتكتبها على بطاقات وتجعلها متوفرة في محيط الطفل مثل تعليقها على لوحة الإعلانات.</a:t>
            </a:r>
          </a:p>
          <a:p>
            <a:pPr algn="r" rtl="1"/>
            <a:r>
              <a:rPr lang="ar-SA" dirty="0"/>
              <a:t>تشجع المعلمة الأطفال على صنع شيء ممتع بكلماتهم الخاصة او المفضلة مثل :نسخها ، تأليف قصة حولها ، تصنيفها حسب الحرف بعد ان يتعلم الأطفال الحروف ...</a:t>
            </a:r>
          </a:p>
        </p:txBody>
      </p:sp>
    </p:spTree>
    <p:extLst>
      <p:ext uri="{BB962C8B-B14F-4D97-AF65-F5344CB8AC3E}">
        <p14:creationId xmlns:p14="http://schemas.microsoft.com/office/powerpoint/2010/main" val="1956463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387" y="1600200"/>
            <a:ext cx="8037226" cy="4525963"/>
          </a:xfrm>
        </p:spPr>
      </p:pic>
    </p:spTree>
    <p:extLst>
      <p:ext uri="{BB962C8B-B14F-4D97-AF65-F5344CB8AC3E}">
        <p14:creationId xmlns:p14="http://schemas.microsoft.com/office/powerpoint/2010/main" val="181601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كيف يتعلم الطفل الكتابة؟</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SA" dirty="0"/>
              <a:t>يبدأ الطفل تجارب الكتابة في عمر مبكر جدا قبل دخوله الى الروضة</a:t>
            </a:r>
          </a:p>
          <a:p>
            <a:pPr algn="r" rtl="1"/>
            <a:r>
              <a:rPr lang="ar-SA" dirty="0"/>
              <a:t>تبدأ تجارب الاطفال مع الكتابة من خلال مراقبتهم للمواقف العائلية وتجارب الحياة الواقعية مثل : ( لوائح التسوق- كروت الهدايا- الرسائل......</a:t>
            </a:r>
          </a:p>
          <a:p>
            <a:pPr algn="r" rtl="1"/>
            <a:r>
              <a:rPr lang="ar-SA" dirty="0"/>
              <a:t>يتعلم الطفل استخدامات اللغة المكتوبة ، قبل تعلمهم الكتابة بشكل سليم</a:t>
            </a:r>
            <a:r>
              <a:rPr lang="en-US" dirty="0"/>
              <a:t> </a:t>
            </a:r>
            <a:r>
              <a:rPr lang="en-US" sz="2800" dirty="0"/>
              <a:t>)</a:t>
            </a:r>
            <a:r>
              <a:rPr lang="ar-SA" sz="2800" dirty="0"/>
              <a:t>لاحظ الباحثون ان الاطفال يعرفون معنى الكتابة ووظيفتها قبل ان يعرفوا </a:t>
            </a:r>
            <a:r>
              <a:rPr lang="ar-SA" sz="2800"/>
              <a:t>كيفية الكتابة </a:t>
            </a:r>
            <a:r>
              <a:rPr lang="ar-SA" sz="2800" dirty="0"/>
              <a:t>بشكل سليم)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تابع كيف يتعلم الطفل الكتابة؟</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r" rtl="1"/>
            <a:r>
              <a:rPr lang="ar-SA" dirty="0"/>
              <a:t>تتطور تجارب الطفل مع الكتابة  ، ونتقل من مرحلة الى مرحلة بشكل طبيعي مع تطور قدراته ونموه .</a:t>
            </a:r>
          </a:p>
          <a:p>
            <a:pPr algn="r" rtl="1"/>
            <a:r>
              <a:rPr lang="ar-SA" dirty="0"/>
              <a:t>حتى يتطور الطفل من مرحلة الى مرحلة يحتاج الى الممارسة بشكل طبيعي من خلال اللعب.</a:t>
            </a:r>
          </a:p>
          <a:p>
            <a:pPr algn="r" rtl="1"/>
            <a:r>
              <a:rPr lang="ar-SA" dirty="0"/>
              <a:t>مرحلة الخربشة مرحلة مهمة من مراحل الكتابة ( تعزيز الطفل)</a:t>
            </a:r>
          </a:p>
          <a:p>
            <a:pPr algn="r" rtl="1"/>
            <a:r>
              <a:rPr lang="ar-SA" dirty="0"/>
              <a:t>يحتاج الطفل الى توجيهات الاخرين وملاحظتهم ومشاركتهم له.( يحتاج الطفل الى مراقبة الراشدين وهم يكتبون ويحتاجون الى تشجيعهم وتوجيههم )</a:t>
            </a:r>
          </a:p>
          <a:p>
            <a:pPr marL="0" indent="0" algn="r" rtl="1">
              <a:buNone/>
            </a:pPr>
            <a:endParaRPr lang="ar-SA" dirty="0"/>
          </a:p>
        </p:txBody>
      </p:sp>
    </p:spTree>
    <p:extLst>
      <p:ext uri="{BB962C8B-B14F-4D97-AF65-F5344CB8AC3E}">
        <p14:creationId xmlns:p14="http://schemas.microsoft.com/office/powerpoint/2010/main" val="7685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تابع كيف يتعلم الطفل الكتابة؟</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r" rtl="1"/>
            <a:r>
              <a:rPr lang="ar-SA" dirty="0"/>
              <a:t>يحتاج الطفل للعمل بشكل مستقل على انواع الكتابة التي تعرفوا عليها ( التعرف على الحروف- الفرق بين الكتابة والرسم...)</a:t>
            </a:r>
          </a:p>
          <a:p>
            <a:pPr algn="r" rtl="1"/>
            <a:r>
              <a:rPr lang="ar-SA" dirty="0"/>
              <a:t>يتعلم الاطفال الكتابة من خلال التدريب، والتدريب يكون اكثر فعالية عندما يكون نابعاً من مبادرة ذاتية. </a:t>
            </a:r>
            <a:endParaRPr lang="en-US" dirty="0"/>
          </a:p>
          <a:p>
            <a:pPr algn="r" rtl="1"/>
            <a:r>
              <a:rPr lang="ar-SA" dirty="0"/>
              <a:t>يستمتع اطفال الروضة بعملية الكتابة اكثر </a:t>
            </a:r>
            <a:r>
              <a:rPr lang="ar-SA"/>
              <a:t>من نتاجها.</a:t>
            </a:r>
            <a:endParaRPr lang="en-GB" dirty="0"/>
          </a:p>
        </p:txBody>
      </p:sp>
    </p:spTree>
    <p:extLst>
      <p:ext uri="{BB962C8B-B14F-4D97-AF65-F5344CB8AC3E}">
        <p14:creationId xmlns:p14="http://schemas.microsoft.com/office/powerpoint/2010/main" val="296465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ar-SA" dirty="0">
                <a:solidFill>
                  <a:srgbClr val="FF0000"/>
                </a:solidFill>
              </a:rPr>
              <a:t>مراحل تطور الكتابة عند الاطفال</a:t>
            </a:r>
            <a:endParaRPr lang="en-GB" dirty="0">
              <a:solidFill>
                <a:srgbClr val="FF0000"/>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algn="ctr" rtl="1">
              <a:buNone/>
              <a:defRPr/>
            </a:pPr>
            <a:r>
              <a:rPr lang="ar-SA" b="1" u="sng" dirty="0"/>
              <a:t>التحدث والاستماع والقراءة والكتابة يتعلمها الطفل في وقت واحد وكل مهارة تنمي الاخرى ومن الصعب الفصل بينهم</a:t>
            </a:r>
          </a:p>
          <a:p>
            <a:pPr marL="274320" indent="-274320" algn="ctr" rtl="1">
              <a:buNone/>
              <a:defRPr/>
            </a:pPr>
            <a:r>
              <a:rPr lang="ar-SA" sz="3800" b="1" dirty="0">
                <a:solidFill>
                  <a:srgbClr val="FF0000"/>
                </a:solidFill>
              </a:rPr>
              <a:t>مراحل الكتابة:</a:t>
            </a:r>
          </a:p>
          <a:p>
            <a:pPr marL="274320" indent="-274320" algn="r" rtl="1">
              <a:buNone/>
              <a:defRPr/>
            </a:pPr>
            <a:r>
              <a:rPr lang="ar-SA" sz="4000" dirty="0">
                <a:solidFill>
                  <a:srgbClr val="FF0000"/>
                </a:solidFill>
              </a:rPr>
              <a:t>1- </a:t>
            </a:r>
            <a:r>
              <a:rPr lang="ar-SA" sz="3600" dirty="0">
                <a:solidFill>
                  <a:srgbClr val="FF0000"/>
                </a:solidFill>
              </a:rPr>
              <a:t>الكتابة من خلال الرسم:  </a:t>
            </a:r>
            <a:r>
              <a:rPr lang="ar-SA" sz="3600" dirty="0"/>
              <a:t>و</a:t>
            </a:r>
            <a:r>
              <a:rPr lang="ar-SA" dirty="0"/>
              <a:t>فيها </a:t>
            </a:r>
            <a:r>
              <a:rPr lang="ar-SA" sz="3600" dirty="0"/>
              <a:t>يستخدم الطفل الرسم للإشارة الى الكتابة، إذ يرى الطفل ان الرسم /الكتابة وسيلة لايصال رسالة ذات معنى ، ويقوم الاطفال بقراءة رسوماتهم وكأنها تحمل كلمات مكتوبه.</a:t>
            </a:r>
          </a:p>
        </p:txBody>
      </p:sp>
    </p:spTree>
    <p:extLst>
      <p:ext uri="{BB962C8B-B14F-4D97-AF65-F5344CB8AC3E}">
        <p14:creationId xmlns:p14="http://schemas.microsoft.com/office/powerpoint/2010/main" val="396793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FF0000"/>
                </a:solidFill>
              </a:rPr>
              <a:t>تابع مراحل تطور الكتابة</a:t>
            </a:r>
            <a:endParaRPr lang="en-GB" dirty="0">
              <a:solidFill>
                <a:srgbClr val="FF0000"/>
              </a:solidFill>
            </a:endParaRP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274320" indent="-274320" algn="r" rtl="1">
              <a:buNone/>
              <a:defRPr/>
            </a:pPr>
            <a:endParaRPr lang="ar-SA" dirty="0"/>
          </a:p>
          <a:p>
            <a:pPr marL="274320" indent="-274320" algn="r" rtl="1">
              <a:buNone/>
              <a:defRPr/>
            </a:pPr>
            <a:r>
              <a:rPr lang="ar-SA" b="1" dirty="0">
                <a:solidFill>
                  <a:srgbClr val="FF0000"/>
                </a:solidFill>
              </a:rPr>
              <a:t>2- الكتابة من خلال الخربشة:</a:t>
            </a:r>
            <a:endParaRPr lang="ar-SA" dirty="0"/>
          </a:p>
          <a:p>
            <a:pPr marL="274320" indent="-274320" algn="r" rtl="1">
              <a:buNone/>
              <a:defRPr/>
            </a:pPr>
            <a:r>
              <a:rPr lang="ar-SA" dirty="0"/>
              <a:t>  مرحلة الكتابة من خلال الخربشة متطورة، تبدأ من الخربشة العشوائية، وتدريجيا تأخذ الخربشة شكل منتظم اكثر، حيث حيث يمسك الطفل القلم ويحركه كما يفعل الراشد اثناء الكتابة، وتكون الخربشة على شكل سطور ويخربش باتجاه الكتابة من اليمين الى اليسار</a:t>
            </a:r>
            <a:endParaRPr lang="en-US" dirty="0"/>
          </a:p>
          <a:p>
            <a:pPr marL="274320" indent="-274320" algn="r" rtl="1">
              <a:buNone/>
              <a:defRPr/>
            </a:pPr>
            <a:r>
              <a:rPr lang="ar-SA" dirty="0"/>
              <a:t> </a:t>
            </a:r>
            <a:endParaRPr lang="en-US" dirty="0"/>
          </a:p>
          <a:p>
            <a:pPr marL="274320" indent="-274320" algn="r" rtl="1">
              <a:buNone/>
              <a:defRPr/>
            </a:pPr>
            <a:r>
              <a:rPr lang="ar-SA" b="1" dirty="0">
                <a:solidFill>
                  <a:srgbClr val="FF0000"/>
                </a:solidFill>
              </a:rPr>
              <a:t>3-الكتابة من خلال صنع اشكال مشابهة للحروف:</a:t>
            </a:r>
          </a:p>
          <a:p>
            <a:pPr marL="274320" indent="-274320" algn="r" rtl="1">
              <a:buNone/>
              <a:defRPr/>
            </a:pPr>
            <a:r>
              <a:rPr lang="ar-SA" dirty="0"/>
              <a:t>تكتسب الخربشة تدريجيا مواصفات الحرف المطبوع، حيث تبدو الاشكال للوهله الاولى كأنها احرف ، ولكنها مجرد اشكال مختلفة تشبه الاحرف وليست احرف. </a:t>
            </a:r>
            <a:endParaRPr lang="en-US" dirty="0"/>
          </a:p>
          <a:p>
            <a:pPr algn="r" rtl="1"/>
            <a:endParaRPr lang="en-GB" dirty="0"/>
          </a:p>
          <a:p>
            <a:pPr algn="r"/>
            <a:endParaRPr lang="en-GB" dirty="0"/>
          </a:p>
        </p:txBody>
      </p:sp>
    </p:spTree>
    <p:extLst>
      <p:ext uri="{BB962C8B-B14F-4D97-AF65-F5344CB8AC3E}">
        <p14:creationId xmlns:p14="http://schemas.microsoft.com/office/powerpoint/2010/main" val="402491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u="sng" dirty="0">
                <a:solidFill>
                  <a:srgbClr val="FF0000"/>
                </a:solidFill>
              </a:rPr>
              <a:t>تابع مراحل الكتابة</a:t>
            </a:r>
            <a:br>
              <a:rPr lang="ar-SA" b="1" u="sng" dirty="0">
                <a:solidFill>
                  <a:srgbClr val="FF0000"/>
                </a:solidFill>
              </a:rPr>
            </a:br>
            <a:endParaRPr lang="en-GB"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274320" indent="-274320" algn="r" rtl="1">
              <a:buNone/>
              <a:defRPr/>
            </a:pPr>
            <a:r>
              <a:rPr lang="ar-SA" dirty="0">
                <a:solidFill>
                  <a:srgbClr val="FF0000"/>
                </a:solidFill>
              </a:rPr>
              <a:t>4-</a:t>
            </a:r>
            <a:r>
              <a:rPr lang="ar-SA" dirty="0"/>
              <a:t> </a:t>
            </a:r>
            <a:r>
              <a:rPr lang="ar-SA" dirty="0">
                <a:solidFill>
                  <a:srgbClr val="FF0000"/>
                </a:solidFill>
              </a:rPr>
              <a:t>الكتابة من خلال اعادة تشكيل وحدات متعلمة جيدا او سلسلة من الاحرف:</a:t>
            </a:r>
          </a:p>
          <a:p>
            <a:pPr marL="274320" indent="-274320" algn="r" rtl="1">
              <a:buNone/>
              <a:defRPr/>
            </a:pPr>
            <a:r>
              <a:rPr lang="ar-SA" dirty="0"/>
              <a:t> وفيها يستخدم الطفل ما تعلمه من احرف او كلمات  بسيطة تدرب عليها  جيدا مثل اسمه، واحيانا يغير الطفل تسلسل الاحرف ، او يكتب الحرف بعدة طرق مختلفة.</a:t>
            </a:r>
            <a:endParaRPr lang="en-US" dirty="0"/>
          </a:p>
          <a:p>
            <a:pPr marL="274320" indent="-274320" algn="r" rtl="1">
              <a:buNone/>
              <a:defRPr/>
            </a:pPr>
            <a:r>
              <a:rPr lang="ar-SA" dirty="0">
                <a:solidFill>
                  <a:srgbClr val="FF0000"/>
                </a:solidFill>
              </a:rPr>
              <a:t>5-الكتابة من خلال تهجي مبتكر:</a:t>
            </a:r>
          </a:p>
          <a:p>
            <a:pPr marL="274320" indent="-274320" algn="r" rtl="1">
              <a:buNone/>
              <a:defRPr/>
            </a:pPr>
            <a:r>
              <a:rPr lang="ar-SA" dirty="0">
                <a:solidFill>
                  <a:schemeClr val="tx1">
                    <a:lumMod val="95000"/>
                    <a:lumOff val="5000"/>
                  </a:schemeClr>
                </a:solidFill>
              </a:rPr>
              <a:t>وفيها يخترع الطفل تهجئتهم الخاصة للكلمات التي لا يعرفون طريقة كتابتها  مثل (بب) ويقصد بها (بابا)</a:t>
            </a:r>
            <a:endParaRPr lang="en-US" dirty="0">
              <a:solidFill>
                <a:schemeClr val="tx1">
                  <a:lumMod val="95000"/>
                  <a:lumOff val="5000"/>
                </a:schemeClr>
              </a:solidFill>
            </a:endParaRPr>
          </a:p>
          <a:p>
            <a:pPr marL="0" indent="0" algn="r" rtl="1">
              <a:buNone/>
            </a:pPr>
            <a:r>
              <a:rPr lang="ar-SA" dirty="0"/>
              <a:t>6- </a:t>
            </a:r>
            <a:r>
              <a:rPr lang="ar-SA" dirty="0">
                <a:solidFill>
                  <a:srgbClr val="FF0000"/>
                </a:solidFill>
              </a:rPr>
              <a:t>الكتابة من خلال اللفظ المتعارف عليه</a:t>
            </a:r>
            <a:r>
              <a:rPr lang="ar-SA" dirty="0">
                <a:solidFill>
                  <a:srgbClr val="C00000"/>
                </a:solidFill>
              </a:rPr>
              <a:t>: </a:t>
            </a:r>
            <a:r>
              <a:rPr lang="ar-SA" dirty="0"/>
              <a:t>وهي الكتابة الصحيحة (بابا).</a:t>
            </a:r>
            <a:endParaRPr lang="en-GB" dirty="0"/>
          </a:p>
        </p:txBody>
      </p:sp>
    </p:spTree>
    <p:extLst>
      <p:ext uri="{BB962C8B-B14F-4D97-AF65-F5344CB8AC3E}">
        <p14:creationId xmlns:p14="http://schemas.microsoft.com/office/powerpoint/2010/main" val="1120078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1189</Words>
  <Application>Microsoft Office PowerPoint</Application>
  <PresentationFormat>On-screen Show (4:3)</PresentationFormat>
  <Paragraphs>106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الكتابة الجماعية والكتابة المستقلة</vt:lpstr>
      <vt:lpstr>العلاقة بين القراءة والكتابة</vt:lpstr>
      <vt:lpstr> كيف ومتى يبدأ تعليم الطفل الكتابة؟  القاعدة الذهبية </vt:lpstr>
      <vt:lpstr>كيف يتعلم الطفل الكتابة؟</vt:lpstr>
      <vt:lpstr>تابع كيف يتعلم الطفل الكتابة؟</vt:lpstr>
      <vt:lpstr>تابع كيف يتعلم الطفل الكتابة؟</vt:lpstr>
      <vt:lpstr>مراحل تطور الكتابة عند الاطفال</vt:lpstr>
      <vt:lpstr>تابع مراحل تطور الكتابة</vt:lpstr>
      <vt:lpstr>تابع مراحل الكتابة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تعمل على تشجيع تطور الكتابة</vt:lpstr>
      <vt:lpstr>تابع اهداف تعمل على تشجيع تطور الكتابة</vt:lpstr>
      <vt:lpstr>PowerPoint Presentation</vt:lpstr>
      <vt:lpstr>افكار للتشجيع على الكتابة (الكتابة المستقلة)</vt:lpstr>
      <vt:lpstr>تابع افكار للتشجيع على الكتابة (الكتابة المستقلة)</vt:lpstr>
      <vt:lpstr>افكار لتشجيع الكتابة الجماعية</vt:lpstr>
      <vt:lpstr>اثراء البيئة لغوياً</vt:lpstr>
      <vt:lpstr>PowerPoint Presentation</vt:lpstr>
      <vt:lpstr>PowerPoint Presentation</vt:lpstr>
      <vt:lpstr>PowerPoint Presentation</vt:lpstr>
      <vt:lpstr>PowerPoint Presentation</vt:lpstr>
      <vt:lpstr>PowerPoint Presentation</vt:lpstr>
      <vt:lpstr>الروتين اليومي الصباحي في الحلقة</vt:lpstr>
      <vt:lpstr>PowerPoint Presentation</vt:lpstr>
      <vt:lpstr>PowerPoint Presentation</vt:lpstr>
      <vt:lpstr>تطوير المفردات المرئية</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SNS</dc:creator>
  <cp:lastModifiedBy>Mahmoud Alsaleh</cp:lastModifiedBy>
  <cp:revision>63</cp:revision>
  <dcterms:created xsi:type="dcterms:W3CDTF">2008-12-28T14:07:42Z</dcterms:created>
  <dcterms:modified xsi:type="dcterms:W3CDTF">2016-12-11T07:58:38Z</dcterms:modified>
</cp:coreProperties>
</file>