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3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8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3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0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59A3-4B3D-4F3C-8E6A-701772F04204}" type="datetimeFigureOut">
              <a:rPr lang="en-US" smtClean="0"/>
              <a:t>19/4/2017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881A-BD21-4C65-9046-C1ABE55B1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3248660" y="523875"/>
            <a:ext cx="2618740" cy="386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600" dirty="0">
                <a:solidFill>
                  <a:schemeClr val="tx1"/>
                </a:solidFill>
                <a:effectLst/>
                <a:ea typeface="Calibri"/>
                <a:cs typeface="Hacen Beirut Lt X3"/>
              </a:rPr>
              <a:t>الاختبارات الميكروبية في الأغذية</a:t>
            </a:r>
            <a:endParaRPr lang="en-US" sz="1100" dirty="0">
              <a:solidFill>
                <a:schemeClr val="tx1"/>
              </a:solidFill>
              <a:effectLst/>
              <a:ea typeface="Calibri"/>
              <a:cs typeface="Arial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943600" y="1143000"/>
            <a:ext cx="2286000" cy="609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كمية (تقدير عدد الميكروبات)</a:t>
            </a:r>
          </a:p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متى تجرى؟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57200" y="1152525"/>
            <a:ext cx="2819400" cy="5810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نوعية (العزل والتعرف على هوية الميكروب)</a:t>
            </a:r>
          </a:p>
          <a:p>
            <a:pPr algn="ctr"/>
            <a:r>
              <a:rPr lang="ar-SA" sz="1400" dirty="0" smtClean="0">
                <a:solidFill>
                  <a:schemeClr val="tx1"/>
                </a:solidFill>
              </a:rPr>
              <a:t>متى تجرى؟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333750" y="2133600"/>
            <a:ext cx="2514600" cy="866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الخطوات الأولية:</a:t>
            </a:r>
          </a:p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1. تحديد الدفعة الغذائية</a:t>
            </a:r>
          </a:p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2. سحب عينة ممثلة بطريقة عشوائية</a:t>
            </a: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771900" y="3352800"/>
            <a:ext cx="16002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عينة التحليل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486400" y="4038600"/>
            <a:ext cx="35814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1. التخفيف المتسلسل (وزن العينة 10 جم أو أكثر أو أقل)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2. الزراعة من كل تخفيف (طبقين) 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3. </a:t>
            </a:r>
            <a:r>
              <a:rPr lang="ar-SA" sz="1200" b="1" dirty="0" err="1" smtClean="0">
                <a:solidFill>
                  <a:schemeClr val="tx1"/>
                </a:solidFill>
              </a:rPr>
              <a:t>التحضين</a:t>
            </a:r>
            <a:endParaRPr lang="ar-SA" sz="1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4. عد المستعمرات النامية، واختيار العدد الواقع بين 30 و 300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5. حساب العدد (متوسط العدد للطبقين × مقلوب التخفيف الذي أعطى العدد بين 30 و 300).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0" y="4038600"/>
            <a:ext cx="3657600" cy="22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1. وزن 25جم على الأقل من عينة التحليل 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2. الإثراء العام (في بيئة سائلة عامة)؟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3. الإثراء المتخصص (في بيئة سائلة خاصة بالميكروب المعني)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4. التخطيط للعزل على بيئة متخصصة للميكروب المعني.</a:t>
            </a: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5. </a:t>
            </a:r>
            <a:r>
              <a:rPr lang="ar-SA" sz="1200" b="1" dirty="0" err="1" smtClean="0">
                <a:solidFill>
                  <a:schemeClr val="tx1"/>
                </a:solidFill>
              </a:rPr>
              <a:t>التحضين</a:t>
            </a:r>
            <a:endParaRPr lang="ar-SA" sz="1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1200" b="1" dirty="0" smtClean="0">
                <a:solidFill>
                  <a:schemeClr val="tx1"/>
                </a:solidFill>
              </a:rPr>
              <a:t>6. فحص المستعمرات إذا أعطت مؤشرات أولية للميكروب المعني</a:t>
            </a:r>
          </a:p>
          <a:p>
            <a:pPr algn="r" rtl="1"/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dirty="0" smtClean="0">
                <a:solidFill>
                  <a:schemeClr val="tx1"/>
                </a:solidFill>
              </a:rPr>
              <a:t>        - الصفات </a:t>
            </a:r>
            <a:r>
              <a:rPr lang="ar-SA" sz="1200" b="1" dirty="0" err="1" smtClean="0">
                <a:solidFill>
                  <a:schemeClr val="tx1"/>
                </a:solidFill>
              </a:rPr>
              <a:t>المزرعية</a:t>
            </a:r>
            <a:endParaRPr lang="ar-SA" sz="1200" b="1" dirty="0" smtClean="0">
              <a:solidFill>
                <a:schemeClr val="tx1"/>
              </a:solidFill>
            </a:endParaRPr>
          </a:p>
          <a:p>
            <a:pPr algn="r" rtl="1"/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dirty="0" smtClean="0">
                <a:solidFill>
                  <a:schemeClr val="tx1"/>
                </a:solidFill>
              </a:rPr>
              <a:t>        - الصفات المجهرية</a:t>
            </a:r>
          </a:p>
          <a:p>
            <a:pPr algn="r" rtl="1"/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dirty="0" smtClean="0">
                <a:solidFill>
                  <a:schemeClr val="tx1"/>
                </a:solidFill>
              </a:rPr>
              <a:t>        - </a:t>
            </a:r>
            <a:r>
              <a:rPr lang="ar-SA" sz="1200" b="1" dirty="0" err="1" smtClean="0">
                <a:solidFill>
                  <a:schemeClr val="tx1"/>
                </a:solidFill>
              </a:rPr>
              <a:t>االاختبارات</a:t>
            </a:r>
            <a:r>
              <a:rPr lang="ar-SA" sz="1200" b="1" dirty="0" smtClean="0">
                <a:solidFill>
                  <a:schemeClr val="tx1"/>
                </a:solidFill>
              </a:rPr>
              <a:t> </a:t>
            </a:r>
            <a:r>
              <a:rPr lang="ar-SA" sz="1200" b="1" dirty="0" err="1" smtClean="0">
                <a:solidFill>
                  <a:schemeClr val="tx1"/>
                </a:solidFill>
              </a:rPr>
              <a:t>الكيموحيوية</a:t>
            </a:r>
            <a:r>
              <a:rPr lang="ar-SA" sz="1200" b="1" dirty="0">
                <a:solidFill>
                  <a:schemeClr val="tx1"/>
                </a:solidFill>
              </a:rPr>
              <a:t>:</a:t>
            </a:r>
            <a:r>
              <a:rPr lang="ar-SA" sz="1200" b="1" dirty="0" smtClean="0">
                <a:solidFill>
                  <a:schemeClr val="tx1"/>
                </a:solidFill>
              </a:rPr>
              <a:t>                                        </a:t>
            </a:r>
          </a:p>
          <a:p>
            <a:pPr algn="r" rtl="1"/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dirty="0" smtClean="0">
                <a:solidFill>
                  <a:schemeClr val="tx1"/>
                </a:solidFill>
              </a:rPr>
              <a:t>        - الاختبارات المناعية:</a:t>
            </a:r>
          </a:p>
          <a:p>
            <a:pPr algn="r" rtl="1"/>
            <a:r>
              <a:rPr lang="ar-SA" sz="1200" b="1" dirty="0">
                <a:solidFill>
                  <a:schemeClr val="tx1"/>
                </a:solidFill>
              </a:rPr>
              <a:t> </a:t>
            </a:r>
            <a:r>
              <a:rPr lang="ar-SA" sz="1200" b="1" dirty="0" smtClean="0">
                <a:solidFill>
                  <a:schemeClr val="tx1"/>
                </a:solidFill>
              </a:rPr>
              <a:t>        - الاختبارات النووية: </a:t>
            </a: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6858000" y="717232"/>
            <a:ext cx="381000" cy="425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>
            <a:stCxn id="4" idx="3"/>
          </p:cNvCxnSpPr>
          <p:nvPr/>
        </p:nvCxnSpPr>
        <p:spPr>
          <a:xfrm flipV="1">
            <a:off x="5867400" y="717232"/>
            <a:ext cx="9906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 flipV="1">
            <a:off x="2258060" y="701039"/>
            <a:ext cx="9906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H="1">
            <a:off x="1876425" y="707708"/>
            <a:ext cx="391160" cy="435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/>
          <p:nvPr/>
        </p:nvCxnSpPr>
        <p:spPr>
          <a:xfrm flipH="1">
            <a:off x="5848350" y="2209800"/>
            <a:ext cx="14668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flipV="1">
            <a:off x="7315200" y="17526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V="1">
            <a:off x="1828800" y="17526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>
            <a:off x="1842770" y="2209800"/>
            <a:ext cx="14909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كسهم مستقيم 58"/>
          <p:cNvCxnSpPr>
            <a:endCxn id="13" idx="0"/>
          </p:cNvCxnSpPr>
          <p:nvPr/>
        </p:nvCxnSpPr>
        <p:spPr>
          <a:xfrm>
            <a:off x="4572000" y="3000375"/>
            <a:ext cx="0" cy="352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67"/>
          <p:cNvCxnSpPr/>
          <p:nvPr/>
        </p:nvCxnSpPr>
        <p:spPr>
          <a:xfrm>
            <a:off x="6934200" y="3612832"/>
            <a:ext cx="381000" cy="425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flipV="1">
            <a:off x="5391150" y="3612832"/>
            <a:ext cx="1552575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flipV="1">
            <a:off x="2219960" y="3577590"/>
            <a:ext cx="1551940" cy="25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كسهم مستقيم 71"/>
          <p:cNvCxnSpPr/>
          <p:nvPr/>
        </p:nvCxnSpPr>
        <p:spPr>
          <a:xfrm flipH="1">
            <a:off x="1828800" y="3603308"/>
            <a:ext cx="391160" cy="4352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مستطيل مستدير الزوايا 21"/>
          <p:cNvSpPr/>
          <p:nvPr/>
        </p:nvSpPr>
        <p:spPr>
          <a:xfrm>
            <a:off x="4286250" y="5638800"/>
            <a:ext cx="4781550" cy="866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تعريف:</a:t>
            </a:r>
          </a:p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1. الاختبارات </a:t>
            </a:r>
            <a:r>
              <a:rPr lang="ar-SA" sz="1400" b="1" dirty="0" err="1" smtClean="0">
                <a:solidFill>
                  <a:schemeClr val="tx1"/>
                </a:solidFill>
              </a:rPr>
              <a:t>الكيموحيوية</a:t>
            </a:r>
            <a:r>
              <a:rPr lang="ar-SA" sz="1400" b="1" dirty="0" smtClean="0">
                <a:solidFill>
                  <a:schemeClr val="tx1"/>
                </a:solidFill>
              </a:rPr>
              <a:t>:</a:t>
            </a:r>
          </a:p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2. الاختبارات المناعية:</a:t>
            </a:r>
          </a:p>
          <a:p>
            <a:pPr algn="r" rtl="1"/>
            <a:r>
              <a:rPr lang="ar-SA" sz="1400" b="1" dirty="0" smtClean="0">
                <a:solidFill>
                  <a:schemeClr val="tx1"/>
                </a:solidFill>
              </a:rPr>
              <a:t>2. الاختبارات النووية:</a:t>
            </a:r>
          </a:p>
        </p:txBody>
      </p:sp>
    </p:spTree>
    <p:extLst>
      <p:ext uri="{BB962C8B-B14F-4D97-AF65-F5344CB8AC3E}">
        <p14:creationId xmlns:p14="http://schemas.microsoft.com/office/powerpoint/2010/main" val="309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1829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193</Words>
  <Application>Microsoft Office PowerPoint</Application>
  <PresentationFormat>عرض على الشاشة (3:4)‏</PresentationFormat>
  <Paragraphs>29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14</cp:revision>
  <dcterms:created xsi:type="dcterms:W3CDTF">2017-03-26T14:21:57Z</dcterms:created>
  <dcterms:modified xsi:type="dcterms:W3CDTF">2017-04-19T08:27:22Z</dcterms:modified>
</cp:coreProperties>
</file>