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2" r:id="rId4"/>
    <p:sldId id="293" r:id="rId5"/>
    <p:sldId id="262" r:id="rId6"/>
    <p:sldId id="263" r:id="rId7"/>
    <p:sldId id="264" r:id="rId8"/>
    <p:sldId id="265" r:id="rId9"/>
    <p:sldId id="291" r:id="rId10"/>
    <p:sldId id="266" r:id="rId11"/>
    <p:sldId id="267" r:id="rId12"/>
    <p:sldId id="272" r:id="rId13"/>
    <p:sldId id="274" r:id="rId14"/>
    <p:sldId id="276" r:id="rId15"/>
    <p:sldId id="275" r:id="rId16"/>
    <p:sldId id="270" r:id="rId17"/>
    <p:sldId id="278" r:id="rId18"/>
    <p:sldId id="279" r:id="rId19"/>
    <p:sldId id="287" r:id="rId20"/>
    <p:sldId id="288" r:id="rId21"/>
    <p:sldId id="281" r:id="rId22"/>
    <p:sldId id="289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18914-6D83-45A1-A28D-16E30B39E2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2F156B-EBDD-4EEB-800E-8DECB4F7D824}">
      <dgm:prSet phldrT="[Text]"/>
      <dgm:spPr/>
      <dgm:t>
        <a:bodyPr/>
        <a:lstStyle/>
        <a:p>
          <a:r>
            <a:rPr lang="ar-SA" dirty="0"/>
            <a:t>أنواعها</a:t>
          </a:r>
          <a:endParaRPr lang="en-US" dirty="0"/>
        </a:p>
      </dgm:t>
    </dgm:pt>
    <dgm:pt modelId="{F79D215B-C179-4624-9BA4-58E2489C977A}" type="parTrans" cxnId="{EBB4C1F9-874C-4E1D-BD7B-F12D5FD9F517}">
      <dgm:prSet/>
      <dgm:spPr/>
      <dgm:t>
        <a:bodyPr/>
        <a:lstStyle/>
        <a:p>
          <a:endParaRPr lang="en-US"/>
        </a:p>
      </dgm:t>
    </dgm:pt>
    <dgm:pt modelId="{9199750F-B5DA-4CA7-AB8B-4E1AC4EFEACF}" type="sibTrans" cxnId="{EBB4C1F9-874C-4E1D-BD7B-F12D5FD9F517}">
      <dgm:prSet/>
      <dgm:spPr/>
      <dgm:t>
        <a:bodyPr/>
        <a:lstStyle/>
        <a:p>
          <a:endParaRPr lang="en-US"/>
        </a:p>
      </dgm:t>
    </dgm:pt>
    <dgm:pt modelId="{5DE84DB3-744A-4C2C-ADBE-8B87F320B90A}">
      <dgm:prSet phldrT="[Text]"/>
      <dgm:spPr/>
      <dgm:t>
        <a:bodyPr/>
        <a:lstStyle/>
        <a:p>
          <a:pPr rtl="1">
            <a:buClr>
              <a:srgbClr val="C00000"/>
            </a:buClr>
          </a:pPr>
          <a:r>
            <a:rPr lang="ar-SA" dirty="0">
              <a:latin typeface="Times New Roman" pitchFamily="18" charset="0"/>
              <a:cs typeface="Times New Roman" pitchFamily="18" charset="0"/>
            </a:rPr>
            <a:t>الشبكة الإندوبلازمية الخشنة </a:t>
          </a:r>
          <a:r>
            <a:rPr lang="ar-S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Rough ER</a:t>
          </a:r>
          <a:endParaRPr lang="ar-SA" dirty="0">
            <a:latin typeface="Times New Roman" pitchFamily="18" charset="0"/>
            <a:cs typeface="Times New Roman" pitchFamily="18" charset="0"/>
          </a:endParaRPr>
        </a:p>
        <a:p>
          <a:pPr>
            <a:buClr>
              <a:srgbClr val="C00000"/>
            </a:buClr>
          </a:pPr>
          <a:r>
            <a:rPr lang="ar-SA" dirty="0">
              <a:latin typeface="Times New Roman" pitchFamily="18" charset="0"/>
              <a:cs typeface="Times New Roman" pitchFamily="18" charset="0"/>
            </a:rPr>
            <a:t>تكون نسبة البروتينات إلى الدهون عالية </a:t>
          </a:r>
          <a:r>
            <a:rPr lang="ar-S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ar-SA" dirty="0">
              <a:latin typeface="Times New Roman" pitchFamily="18" charset="0"/>
              <a:cs typeface="Times New Roman" pitchFamily="18" charset="0"/>
            </a:rPr>
            <a:t>التي </a:t>
          </a:r>
          <a:r>
            <a:rPr lang="ar-SA" b="1" dirty="0">
              <a:latin typeface="Times New Roman" pitchFamily="18" charset="0"/>
              <a:cs typeface="Times New Roman" pitchFamily="18" charset="0"/>
            </a:rPr>
            <a:t>تتكون من صهاريج تلتصق بها أعداد كبيرة من الريبوسومات لتصنيع البروتينات.</a:t>
          </a:r>
        </a:p>
      </dgm:t>
    </dgm:pt>
    <dgm:pt modelId="{9F1CC49E-D097-4014-A122-ADA24C64D504}" type="parTrans" cxnId="{757F1494-F2E0-4E4F-91AB-4DE8A7084D34}">
      <dgm:prSet/>
      <dgm:spPr/>
      <dgm:t>
        <a:bodyPr/>
        <a:lstStyle/>
        <a:p>
          <a:endParaRPr lang="en-US"/>
        </a:p>
      </dgm:t>
    </dgm:pt>
    <dgm:pt modelId="{EA4DE86C-23BC-49D4-8FF4-B569A69D010C}" type="sibTrans" cxnId="{757F1494-F2E0-4E4F-91AB-4DE8A7084D34}">
      <dgm:prSet/>
      <dgm:spPr/>
      <dgm:t>
        <a:bodyPr/>
        <a:lstStyle/>
        <a:p>
          <a:endParaRPr lang="en-US"/>
        </a:p>
      </dgm:t>
    </dgm:pt>
    <dgm:pt modelId="{49DD034C-61A4-4175-AE0B-5DC3EABA6EDF}">
      <dgm:prSet phldrT="[Text]"/>
      <dgm:spPr/>
      <dgm:t>
        <a:bodyPr/>
        <a:lstStyle/>
        <a:p>
          <a:pPr rtl="1">
            <a:buClr>
              <a:srgbClr val="C00000"/>
            </a:buClr>
          </a:pPr>
          <a:r>
            <a:rPr lang="ar-SA" dirty="0">
              <a:latin typeface="Times New Roman" pitchFamily="18" charset="0"/>
              <a:cs typeface="Times New Roman" pitchFamily="18" charset="0"/>
            </a:rPr>
            <a:t> الشبكة الإندوبلازمية الناعمة </a:t>
          </a:r>
          <a:r>
            <a:rPr lang="ar-S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Smooth ER</a:t>
          </a:r>
          <a:endParaRPr lang="ar-SA" dirty="0">
            <a:latin typeface="Times New Roman" pitchFamily="18" charset="0"/>
            <a:cs typeface="Times New Roman" pitchFamily="18" charset="0"/>
          </a:endParaRPr>
        </a:p>
        <a:p>
          <a:pPr>
            <a:buClr>
              <a:srgbClr val="C00000"/>
            </a:buClr>
          </a:pPr>
          <a:r>
            <a:rPr lang="ar-SA" dirty="0">
              <a:latin typeface="Times New Roman" pitchFamily="18" charset="0"/>
              <a:cs typeface="Times New Roman" pitchFamily="18" charset="0"/>
            </a:rPr>
            <a:t>تكون نسبة الدهون إلى البروتين أعلى والتي </a:t>
          </a:r>
          <a:r>
            <a:rPr lang="ar-SA" b="1" dirty="0">
              <a:latin typeface="Times New Roman" pitchFamily="18" charset="0"/>
              <a:cs typeface="Times New Roman" pitchFamily="18" charset="0"/>
            </a:rPr>
            <a:t>تساعد على تصنيع أنواع عديدة من الكربوهيدرات والدهون وبعض الهرمونات.</a:t>
          </a:r>
          <a:endParaRPr lang="en-US" dirty="0"/>
        </a:p>
      </dgm:t>
    </dgm:pt>
    <dgm:pt modelId="{F71F2A05-28A0-4A66-9FC6-CC91222A247B}" type="parTrans" cxnId="{0694EF9D-C111-4682-9371-75E58058B05B}">
      <dgm:prSet/>
      <dgm:spPr/>
      <dgm:t>
        <a:bodyPr/>
        <a:lstStyle/>
        <a:p>
          <a:endParaRPr lang="en-US"/>
        </a:p>
      </dgm:t>
    </dgm:pt>
    <dgm:pt modelId="{983AEC23-EF94-4060-A54A-0F0AFB9461B9}" type="sibTrans" cxnId="{0694EF9D-C111-4682-9371-75E58058B05B}">
      <dgm:prSet/>
      <dgm:spPr/>
      <dgm:t>
        <a:bodyPr/>
        <a:lstStyle/>
        <a:p>
          <a:endParaRPr lang="en-US"/>
        </a:p>
      </dgm:t>
    </dgm:pt>
    <dgm:pt modelId="{A0CA334E-5E68-4A79-86AA-4F9DB4E6642C}" type="pres">
      <dgm:prSet presAssocID="{3B618914-6D83-45A1-A28D-16E30B39E2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0687AC-70D3-48D2-8C92-DEE244CC4518}" type="pres">
      <dgm:prSet presAssocID="{4B2F156B-EBDD-4EEB-800E-8DECB4F7D824}" presName="hierRoot1" presStyleCnt="0">
        <dgm:presLayoutVars>
          <dgm:hierBranch val="init"/>
        </dgm:presLayoutVars>
      </dgm:prSet>
      <dgm:spPr/>
    </dgm:pt>
    <dgm:pt modelId="{A4C9009F-5773-46DF-89AC-C02944A44D05}" type="pres">
      <dgm:prSet presAssocID="{4B2F156B-EBDD-4EEB-800E-8DECB4F7D824}" presName="rootComposite1" presStyleCnt="0"/>
      <dgm:spPr/>
    </dgm:pt>
    <dgm:pt modelId="{47C36590-8C8A-485A-98B2-C88791FAF3FB}" type="pres">
      <dgm:prSet presAssocID="{4B2F156B-EBDD-4EEB-800E-8DECB4F7D824}" presName="rootText1" presStyleLbl="node0" presStyleIdx="0" presStyleCnt="1" custScaleX="35259" custScaleY="38213" custLinFactNeighborX="3744" custLinFactNeighborY="18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850EA-5888-4B35-AEB2-ED3CA7DF109E}" type="pres">
      <dgm:prSet presAssocID="{4B2F156B-EBDD-4EEB-800E-8DECB4F7D82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E31E09-8F58-48C8-96CA-C58F638D3315}" type="pres">
      <dgm:prSet presAssocID="{4B2F156B-EBDD-4EEB-800E-8DECB4F7D824}" presName="hierChild2" presStyleCnt="0"/>
      <dgm:spPr/>
    </dgm:pt>
    <dgm:pt modelId="{3A7991BD-B909-4F75-9FDC-651BD6342FC7}" type="pres">
      <dgm:prSet presAssocID="{9F1CC49E-D097-4014-A122-ADA24C64D50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990F791-F9FD-4126-A08F-62D5403B016C}" type="pres">
      <dgm:prSet presAssocID="{5DE84DB3-744A-4C2C-ADBE-8B87F320B90A}" presName="hierRoot2" presStyleCnt="0">
        <dgm:presLayoutVars>
          <dgm:hierBranch val="init"/>
        </dgm:presLayoutVars>
      </dgm:prSet>
      <dgm:spPr/>
    </dgm:pt>
    <dgm:pt modelId="{B1D2476F-6D37-46F7-8749-6F5187B22E74}" type="pres">
      <dgm:prSet presAssocID="{5DE84DB3-744A-4C2C-ADBE-8B87F320B90A}" presName="rootComposite" presStyleCnt="0"/>
      <dgm:spPr/>
    </dgm:pt>
    <dgm:pt modelId="{AF0EA19E-60CA-4DC5-81FE-FFB5FA9CECED}" type="pres">
      <dgm:prSet presAssocID="{5DE84DB3-744A-4C2C-ADBE-8B87F320B90A}" presName="rootText" presStyleLbl="node2" presStyleIdx="0" presStyleCnt="2" custScaleX="126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815B5-AE8D-4699-A460-C093228305CD}" type="pres">
      <dgm:prSet presAssocID="{5DE84DB3-744A-4C2C-ADBE-8B87F320B90A}" presName="rootConnector" presStyleLbl="node2" presStyleIdx="0" presStyleCnt="2"/>
      <dgm:spPr/>
      <dgm:t>
        <a:bodyPr/>
        <a:lstStyle/>
        <a:p>
          <a:endParaRPr lang="en-US"/>
        </a:p>
      </dgm:t>
    </dgm:pt>
    <dgm:pt modelId="{C48F2C4E-AF1B-4F43-8BF3-697C9BA8041D}" type="pres">
      <dgm:prSet presAssocID="{5DE84DB3-744A-4C2C-ADBE-8B87F320B90A}" presName="hierChild4" presStyleCnt="0"/>
      <dgm:spPr/>
    </dgm:pt>
    <dgm:pt modelId="{66A537BF-CEFD-44C2-B0D0-DB2D41CB3D71}" type="pres">
      <dgm:prSet presAssocID="{5DE84DB3-744A-4C2C-ADBE-8B87F320B90A}" presName="hierChild5" presStyleCnt="0"/>
      <dgm:spPr/>
    </dgm:pt>
    <dgm:pt modelId="{5B9BD2E7-B302-44A9-B628-65E5FD3EB754}" type="pres">
      <dgm:prSet presAssocID="{F71F2A05-28A0-4A66-9FC6-CC91222A247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5354D26-BF31-4C23-B483-42B044915EE3}" type="pres">
      <dgm:prSet presAssocID="{49DD034C-61A4-4175-AE0B-5DC3EABA6EDF}" presName="hierRoot2" presStyleCnt="0">
        <dgm:presLayoutVars>
          <dgm:hierBranch val="init"/>
        </dgm:presLayoutVars>
      </dgm:prSet>
      <dgm:spPr/>
    </dgm:pt>
    <dgm:pt modelId="{383CA2DE-36F8-4B1E-A3F7-8AF8A39A2268}" type="pres">
      <dgm:prSet presAssocID="{49DD034C-61A4-4175-AE0B-5DC3EABA6EDF}" presName="rootComposite" presStyleCnt="0"/>
      <dgm:spPr/>
    </dgm:pt>
    <dgm:pt modelId="{D3EE6C61-1AA4-45C8-86FB-DB5DE32A5812}" type="pres">
      <dgm:prSet presAssocID="{49DD034C-61A4-4175-AE0B-5DC3EABA6EDF}" presName="rootText" presStyleLbl="node2" presStyleIdx="1" presStyleCnt="2" custScaleX="124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D0594B-2485-4798-8305-F4C2AC4C0C21}" type="pres">
      <dgm:prSet presAssocID="{49DD034C-61A4-4175-AE0B-5DC3EABA6EDF}" presName="rootConnector" presStyleLbl="node2" presStyleIdx="1" presStyleCnt="2"/>
      <dgm:spPr/>
      <dgm:t>
        <a:bodyPr/>
        <a:lstStyle/>
        <a:p>
          <a:endParaRPr lang="en-US"/>
        </a:p>
      </dgm:t>
    </dgm:pt>
    <dgm:pt modelId="{052C99E6-DB15-4F8F-92C0-06BD186B9561}" type="pres">
      <dgm:prSet presAssocID="{49DD034C-61A4-4175-AE0B-5DC3EABA6EDF}" presName="hierChild4" presStyleCnt="0"/>
      <dgm:spPr/>
    </dgm:pt>
    <dgm:pt modelId="{6D9FF8DE-5F7E-413E-B68B-FCB7C3F828A5}" type="pres">
      <dgm:prSet presAssocID="{49DD034C-61A4-4175-AE0B-5DC3EABA6EDF}" presName="hierChild5" presStyleCnt="0"/>
      <dgm:spPr/>
    </dgm:pt>
    <dgm:pt modelId="{0F049E3C-CD1F-4927-B2FB-7AC116DE68C3}" type="pres">
      <dgm:prSet presAssocID="{4B2F156B-EBDD-4EEB-800E-8DECB4F7D824}" presName="hierChild3" presStyleCnt="0"/>
      <dgm:spPr/>
    </dgm:pt>
  </dgm:ptLst>
  <dgm:cxnLst>
    <dgm:cxn modelId="{036EC098-7953-46BC-ABC6-ADE2908A7D9D}" type="presOf" srcId="{49DD034C-61A4-4175-AE0B-5DC3EABA6EDF}" destId="{D3EE6C61-1AA4-45C8-86FB-DB5DE32A5812}" srcOrd="0" destOrd="0" presId="urn:microsoft.com/office/officeart/2005/8/layout/orgChart1"/>
    <dgm:cxn modelId="{7B7CF14C-F60E-4135-B323-2A56C0934F0E}" type="presOf" srcId="{4B2F156B-EBDD-4EEB-800E-8DECB4F7D824}" destId="{69F850EA-5888-4B35-AEB2-ED3CA7DF109E}" srcOrd="1" destOrd="0" presId="urn:microsoft.com/office/officeart/2005/8/layout/orgChart1"/>
    <dgm:cxn modelId="{7F259B3D-CDE3-4F42-B3E0-5B814C2A842F}" type="presOf" srcId="{49DD034C-61A4-4175-AE0B-5DC3EABA6EDF}" destId="{89D0594B-2485-4798-8305-F4C2AC4C0C21}" srcOrd="1" destOrd="0" presId="urn:microsoft.com/office/officeart/2005/8/layout/orgChart1"/>
    <dgm:cxn modelId="{1328CACF-BA02-46FB-94CB-4A49A3B71623}" type="presOf" srcId="{F71F2A05-28A0-4A66-9FC6-CC91222A247B}" destId="{5B9BD2E7-B302-44A9-B628-65E5FD3EB754}" srcOrd="0" destOrd="0" presId="urn:microsoft.com/office/officeart/2005/8/layout/orgChart1"/>
    <dgm:cxn modelId="{0694EF9D-C111-4682-9371-75E58058B05B}" srcId="{4B2F156B-EBDD-4EEB-800E-8DECB4F7D824}" destId="{49DD034C-61A4-4175-AE0B-5DC3EABA6EDF}" srcOrd="1" destOrd="0" parTransId="{F71F2A05-28A0-4A66-9FC6-CC91222A247B}" sibTransId="{983AEC23-EF94-4060-A54A-0F0AFB9461B9}"/>
    <dgm:cxn modelId="{D439A355-8E95-4B54-B450-3DB96D0EAD45}" type="presOf" srcId="{9F1CC49E-D097-4014-A122-ADA24C64D504}" destId="{3A7991BD-B909-4F75-9FDC-651BD6342FC7}" srcOrd="0" destOrd="0" presId="urn:microsoft.com/office/officeart/2005/8/layout/orgChart1"/>
    <dgm:cxn modelId="{C5722A8E-62FB-4F16-AB07-CF443268EB5E}" type="presOf" srcId="{3B618914-6D83-45A1-A28D-16E30B39E2D6}" destId="{A0CA334E-5E68-4A79-86AA-4F9DB4E6642C}" srcOrd="0" destOrd="0" presId="urn:microsoft.com/office/officeart/2005/8/layout/orgChart1"/>
    <dgm:cxn modelId="{EBB4C1F9-874C-4E1D-BD7B-F12D5FD9F517}" srcId="{3B618914-6D83-45A1-A28D-16E30B39E2D6}" destId="{4B2F156B-EBDD-4EEB-800E-8DECB4F7D824}" srcOrd="0" destOrd="0" parTransId="{F79D215B-C179-4624-9BA4-58E2489C977A}" sibTransId="{9199750F-B5DA-4CA7-AB8B-4E1AC4EFEACF}"/>
    <dgm:cxn modelId="{757F1494-F2E0-4E4F-91AB-4DE8A7084D34}" srcId="{4B2F156B-EBDD-4EEB-800E-8DECB4F7D824}" destId="{5DE84DB3-744A-4C2C-ADBE-8B87F320B90A}" srcOrd="0" destOrd="0" parTransId="{9F1CC49E-D097-4014-A122-ADA24C64D504}" sibTransId="{EA4DE86C-23BC-49D4-8FF4-B569A69D010C}"/>
    <dgm:cxn modelId="{0958692F-6909-4C98-B48C-6B46FEC8C5A5}" type="presOf" srcId="{5DE84DB3-744A-4C2C-ADBE-8B87F320B90A}" destId="{C06815B5-AE8D-4699-A460-C093228305CD}" srcOrd="1" destOrd="0" presId="urn:microsoft.com/office/officeart/2005/8/layout/orgChart1"/>
    <dgm:cxn modelId="{3C4AF67D-9289-44E0-81AB-31120A420244}" type="presOf" srcId="{5DE84DB3-744A-4C2C-ADBE-8B87F320B90A}" destId="{AF0EA19E-60CA-4DC5-81FE-FFB5FA9CECED}" srcOrd="0" destOrd="0" presId="urn:microsoft.com/office/officeart/2005/8/layout/orgChart1"/>
    <dgm:cxn modelId="{6E042601-288A-46CD-BC48-4E2EE62E58EF}" type="presOf" srcId="{4B2F156B-EBDD-4EEB-800E-8DECB4F7D824}" destId="{47C36590-8C8A-485A-98B2-C88791FAF3FB}" srcOrd="0" destOrd="0" presId="urn:microsoft.com/office/officeart/2005/8/layout/orgChart1"/>
    <dgm:cxn modelId="{56F91487-AA9F-4006-92C3-35063E926CFF}" type="presParOf" srcId="{A0CA334E-5E68-4A79-86AA-4F9DB4E6642C}" destId="{920687AC-70D3-48D2-8C92-DEE244CC4518}" srcOrd="0" destOrd="0" presId="urn:microsoft.com/office/officeart/2005/8/layout/orgChart1"/>
    <dgm:cxn modelId="{84688DD6-EC66-4F4F-A460-DC45742DDE6E}" type="presParOf" srcId="{920687AC-70D3-48D2-8C92-DEE244CC4518}" destId="{A4C9009F-5773-46DF-89AC-C02944A44D05}" srcOrd="0" destOrd="0" presId="urn:microsoft.com/office/officeart/2005/8/layout/orgChart1"/>
    <dgm:cxn modelId="{2F57DF52-7ACF-4411-B50D-BF38EF85D4D0}" type="presParOf" srcId="{A4C9009F-5773-46DF-89AC-C02944A44D05}" destId="{47C36590-8C8A-485A-98B2-C88791FAF3FB}" srcOrd="0" destOrd="0" presId="urn:microsoft.com/office/officeart/2005/8/layout/orgChart1"/>
    <dgm:cxn modelId="{63406091-6EDD-430B-8F8E-C16F4BA8F832}" type="presParOf" srcId="{A4C9009F-5773-46DF-89AC-C02944A44D05}" destId="{69F850EA-5888-4B35-AEB2-ED3CA7DF109E}" srcOrd="1" destOrd="0" presId="urn:microsoft.com/office/officeart/2005/8/layout/orgChart1"/>
    <dgm:cxn modelId="{50AE82ED-81B6-4A25-B07B-AA962D50BD25}" type="presParOf" srcId="{920687AC-70D3-48D2-8C92-DEE244CC4518}" destId="{1FE31E09-8F58-48C8-96CA-C58F638D3315}" srcOrd="1" destOrd="0" presId="urn:microsoft.com/office/officeart/2005/8/layout/orgChart1"/>
    <dgm:cxn modelId="{8E8E5184-FA03-4732-B48D-6950616B389B}" type="presParOf" srcId="{1FE31E09-8F58-48C8-96CA-C58F638D3315}" destId="{3A7991BD-B909-4F75-9FDC-651BD6342FC7}" srcOrd="0" destOrd="0" presId="urn:microsoft.com/office/officeart/2005/8/layout/orgChart1"/>
    <dgm:cxn modelId="{389E3645-E61D-4942-91C6-9B6039EF8A52}" type="presParOf" srcId="{1FE31E09-8F58-48C8-96CA-C58F638D3315}" destId="{4990F791-F9FD-4126-A08F-62D5403B016C}" srcOrd="1" destOrd="0" presId="urn:microsoft.com/office/officeart/2005/8/layout/orgChart1"/>
    <dgm:cxn modelId="{3954D17F-ED17-4D1D-B20D-3992DC35B071}" type="presParOf" srcId="{4990F791-F9FD-4126-A08F-62D5403B016C}" destId="{B1D2476F-6D37-46F7-8749-6F5187B22E74}" srcOrd="0" destOrd="0" presId="urn:microsoft.com/office/officeart/2005/8/layout/orgChart1"/>
    <dgm:cxn modelId="{38C622EB-5FC8-4238-9831-35682ED9CD8D}" type="presParOf" srcId="{B1D2476F-6D37-46F7-8749-6F5187B22E74}" destId="{AF0EA19E-60CA-4DC5-81FE-FFB5FA9CECED}" srcOrd="0" destOrd="0" presId="urn:microsoft.com/office/officeart/2005/8/layout/orgChart1"/>
    <dgm:cxn modelId="{EAD0D116-EE45-412E-8A85-30E5DF68FB81}" type="presParOf" srcId="{B1D2476F-6D37-46F7-8749-6F5187B22E74}" destId="{C06815B5-AE8D-4699-A460-C093228305CD}" srcOrd="1" destOrd="0" presId="urn:microsoft.com/office/officeart/2005/8/layout/orgChart1"/>
    <dgm:cxn modelId="{FFB37E79-E73A-47BD-B72B-D1AFFADF39F7}" type="presParOf" srcId="{4990F791-F9FD-4126-A08F-62D5403B016C}" destId="{C48F2C4E-AF1B-4F43-8BF3-697C9BA8041D}" srcOrd="1" destOrd="0" presId="urn:microsoft.com/office/officeart/2005/8/layout/orgChart1"/>
    <dgm:cxn modelId="{4D65699F-01F5-480E-BDB1-3B9963ED94B0}" type="presParOf" srcId="{4990F791-F9FD-4126-A08F-62D5403B016C}" destId="{66A537BF-CEFD-44C2-B0D0-DB2D41CB3D71}" srcOrd="2" destOrd="0" presId="urn:microsoft.com/office/officeart/2005/8/layout/orgChart1"/>
    <dgm:cxn modelId="{59DE5949-191E-4671-B027-8C63563C9CEC}" type="presParOf" srcId="{1FE31E09-8F58-48C8-96CA-C58F638D3315}" destId="{5B9BD2E7-B302-44A9-B628-65E5FD3EB754}" srcOrd="2" destOrd="0" presId="urn:microsoft.com/office/officeart/2005/8/layout/orgChart1"/>
    <dgm:cxn modelId="{F46962EC-F464-4732-9098-6C449416BCB4}" type="presParOf" srcId="{1FE31E09-8F58-48C8-96CA-C58F638D3315}" destId="{05354D26-BF31-4C23-B483-42B044915EE3}" srcOrd="3" destOrd="0" presId="urn:microsoft.com/office/officeart/2005/8/layout/orgChart1"/>
    <dgm:cxn modelId="{DEDAC011-C75A-4C31-A256-19045E0F79FA}" type="presParOf" srcId="{05354D26-BF31-4C23-B483-42B044915EE3}" destId="{383CA2DE-36F8-4B1E-A3F7-8AF8A39A2268}" srcOrd="0" destOrd="0" presId="urn:microsoft.com/office/officeart/2005/8/layout/orgChart1"/>
    <dgm:cxn modelId="{FB021559-B723-4A22-B368-36C350432965}" type="presParOf" srcId="{383CA2DE-36F8-4B1E-A3F7-8AF8A39A2268}" destId="{D3EE6C61-1AA4-45C8-86FB-DB5DE32A5812}" srcOrd="0" destOrd="0" presId="urn:microsoft.com/office/officeart/2005/8/layout/orgChart1"/>
    <dgm:cxn modelId="{623CC112-3730-425B-9B79-C43472C28145}" type="presParOf" srcId="{383CA2DE-36F8-4B1E-A3F7-8AF8A39A2268}" destId="{89D0594B-2485-4798-8305-F4C2AC4C0C21}" srcOrd="1" destOrd="0" presId="urn:microsoft.com/office/officeart/2005/8/layout/orgChart1"/>
    <dgm:cxn modelId="{F0298751-24A8-4F60-9B8F-8B93C06F38B7}" type="presParOf" srcId="{05354D26-BF31-4C23-B483-42B044915EE3}" destId="{052C99E6-DB15-4F8F-92C0-06BD186B9561}" srcOrd="1" destOrd="0" presId="urn:microsoft.com/office/officeart/2005/8/layout/orgChart1"/>
    <dgm:cxn modelId="{36C3FB53-39BD-4546-AF32-6FF8C3E4150C}" type="presParOf" srcId="{05354D26-BF31-4C23-B483-42B044915EE3}" destId="{6D9FF8DE-5F7E-413E-B68B-FCB7C3F828A5}" srcOrd="2" destOrd="0" presId="urn:microsoft.com/office/officeart/2005/8/layout/orgChart1"/>
    <dgm:cxn modelId="{C0AF4286-52E0-44B2-940E-7B2720B40D96}" type="presParOf" srcId="{920687AC-70D3-48D2-8C92-DEE244CC4518}" destId="{0F049E3C-CD1F-4927-B2FB-7AC116DE68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F727F-8B19-4230-9FBF-3AFE84E33C50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1404-796B-437E-8D4F-F0FC5C04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32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A198-9463-46EF-9DE0-B323FCAAAEA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DA9F-C9E6-4586-A6D8-BFECF9503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564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4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33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2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79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4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47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98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739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680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976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57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41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681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90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40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8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58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57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52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66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30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3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72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F11FFCF-A898-4F91-8A96-0657DA74C45F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158C-BFB5-4653-9EC5-1B9A03CEBC74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D86B-4F86-467F-90A9-0D9C13DA389E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AB7-BAB5-429D-93D1-A46628B8B122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3C1E-5985-4209-A35B-2303A48C7CDE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3EA-01F7-4282-BAFA-B172BAC90EF1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D2EC87-221B-4518-8EE4-129F276EC30D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Ms. Atika AL-Shammari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EDA362FA-9A57-446A-A50F-45E823CFBAB2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6E34-DE05-43F7-BF34-03FE0711E9CD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A57D-EDB0-4D4C-A27E-1AC5BB1B9028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DD80-D8BA-4873-9A2A-F795FDBE7E81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Atika AL-Shammari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574248-21F9-4441-A9EC-1DEDA1624194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Ms. Atika AL-Shammari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9A47A6-0909-4044-800B-A9B892489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I-4WQnefYAhXNmLQKHX6CA2IQjRwIBw&amp;url=http://resumess.memberpro.co/endoplasmic-reticulum/&amp;psig=AOvVaw2vnSOSpYcd7MTNxYKRnHcg&amp;ust=15165610337018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412776"/>
            <a:ext cx="8458200" cy="1667048"/>
          </a:xfrm>
        </p:spPr>
        <p:txBody>
          <a:bodyPr>
            <a:noAutofit/>
          </a:bodyPr>
          <a:lstStyle/>
          <a:p>
            <a:pPr algn="ctr"/>
            <a:r>
              <a:rPr lang="ar-SA" sz="9000" b="1" dirty="0">
                <a:latin typeface="Times New Roman" pitchFamily="18" charset="0"/>
                <a:cs typeface="Times New Roman" pitchFamily="18" charset="0"/>
              </a:rPr>
              <a:t>الخلية</a:t>
            </a:r>
            <a:r>
              <a:rPr lang="ar-SA" sz="7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75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(The Cell)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5372" y="4108043"/>
            <a:ext cx="1810544" cy="545093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 كيح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824" y="4653136"/>
            <a:ext cx="3528392" cy="195855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6464"/>
            <a:ext cx="10972800" cy="1066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السيتوبلازم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2532888"/>
            <a:ext cx="10598968" cy="4325112"/>
          </a:xfrm>
          <a:ln>
            <a:noFill/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عبارة عن مادة هلامية شبة شفافة يُمثل حجمها 55% من حجم الخلية.</a:t>
            </a:r>
          </a:p>
          <a:p>
            <a:pPr algn="just" rtl="1">
              <a:buClr>
                <a:srgbClr val="C00000"/>
              </a:buClr>
            </a:pPr>
            <a:endParaRPr lang="ar-SA" sz="15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يقع ما بين الغشاء البلازمي والغشاء النووي (في الخلايا الحقيقية)</a:t>
            </a:r>
          </a:p>
          <a:p>
            <a:pPr algn="just" rtl="1">
              <a:buClr>
                <a:srgbClr val="C00000"/>
              </a:buClr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في الخلايا بدائية النواة فهو يمثل جميع ما هو موجود داخل الغشاء الخلوي</a:t>
            </a: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 يتكون السيتوبلازم من عدة تراكيب حية تسمى العضيات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Organelles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ومواد غير حية تسمى الميتابلازم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Metaplasm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rtl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2680"/>
            <a:ext cx="10972800" cy="10668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rtl="1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الميتوكوندريا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Mitochondria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u="sng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112" y="2698118"/>
            <a:ext cx="5486400" cy="2586208"/>
          </a:xfrm>
          <a:ln>
            <a:noFill/>
          </a:ln>
        </p:spPr>
        <p:txBody>
          <a:bodyPr/>
          <a:lstStyle/>
          <a:p>
            <a:pPr algn="just" rtl="1">
              <a:buNone/>
            </a:pPr>
            <a:endParaRPr lang="ar-SA" sz="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هي العضية المسؤولة عن أكسدة الغذاء وإنتاج الطاقة الازمة للتفاعلات الخلوية في صورة مركب أدينوسين ثلاثي الفوسفات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r" rtl="1">
              <a:buNone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r" rtl="1">
              <a:buNone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mitochondriafig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35156"/>
            <a:ext cx="5040560" cy="41536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None/>
            </a:pP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البروكسيسومات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Peroxisomes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1">
              <a:buClr>
                <a:srgbClr val="C00000"/>
              </a:buClr>
              <a:buNone/>
            </a:pPr>
            <a:endParaRPr lang="en-US" sz="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هي حويصلات تحتوي على إنزيمات أكسدة تعمل على تحويل مركب فوق أكسيد الهيدروجين السام (الناتج من العمليات الحيوية) إلى ماء وأكسجين. </a:t>
            </a:r>
          </a:p>
          <a:p>
            <a:pPr lvl="0" algn="just" rtl="1">
              <a:buClr>
                <a:srgbClr val="C00000"/>
              </a:buClr>
              <a:buNone/>
            </a:pPr>
            <a:endParaRPr lang="ar-SA" sz="20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None/>
            </a:pP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الريبوسومات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rtl="1">
              <a:buClr>
                <a:srgbClr val="C00000"/>
              </a:buClr>
              <a:buNone/>
            </a:pPr>
            <a:endParaRPr lang="ar-SA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أكثر العضيات انتشارا وتوجد في الخلية بصورتيها الحرة والمرتبطة وهي المسؤولة عن تصنيع بروتينات الخلية المختلفة.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r" rtl="1">
              <a:buNone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r" rtl="1">
              <a:buNone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816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lvl="0" algn="ctr" rtl="1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الشبكة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الإندوبلازمية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Endoplasmic Reticulum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04" y="2312361"/>
            <a:ext cx="10972800" cy="1260655"/>
          </a:xfrm>
          <a:ln>
            <a:noFill/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عبارة عن شبكة من الأغشية التي تحتوي على فجوات تعمل كقنوات للنقل الداخلي والتخزين حيث تتكون من بروتينات ودهون تختلف نسبها باختلاف نوع هذه العضية.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 rtl="1">
              <a:buClr>
                <a:srgbClr val="C00000"/>
              </a:buClr>
              <a:buNone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lvl="0" algn="r" rtl="1">
              <a:buNone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816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546AB4D-5B1C-4A06-8A9F-B70B73183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36917977"/>
              </p:ext>
            </p:extLst>
          </p:nvPr>
        </p:nvGraphicFramePr>
        <p:xfrm>
          <a:off x="1100816" y="2060848"/>
          <a:ext cx="10585176" cy="513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صورة توضيحية للشبكة الإندوبلازمية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816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A5A6F1-EFCB-4000-9308-685523652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472" y="2282952"/>
            <a:ext cx="9145016" cy="459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109728" indent="0" algn="just" rtl="1">
              <a:buClr>
                <a:srgbClr val="C00000"/>
              </a:buClr>
              <a:buNone/>
            </a:pP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جهاز </a:t>
            </a:r>
            <a:r>
              <a:rPr lang="ar-SA" sz="3000" b="1" u="sng" dirty="0" err="1">
                <a:latin typeface="Times New Roman" pitchFamily="18" charset="0"/>
                <a:cs typeface="Times New Roman" pitchFamily="18" charset="0"/>
              </a:rPr>
              <a:t>جولجي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Golgi Apparatus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 algn="just" rtl="1">
              <a:buClr>
                <a:srgbClr val="C00000"/>
              </a:buClr>
              <a:buNone/>
            </a:pPr>
            <a:endParaRPr lang="ar-SA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هذا الجهاز مكون من حويصلات معقدة وأغشية تقوم بتكوين وإفراز المواد الخام التي تتكون منها الإنزيمات والتي تعرف بالزيموجين.</a:t>
            </a:r>
          </a:p>
          <a:p>
            <a:pPr algn="just" rtl="1">
              <a:buClr>
                <a:srgbClr val="C00000"/>
              </a:buClr>
            </a:pPr>
            <a:endParaRPr lang="ar-SA" sz="105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وكذلك إفراز العصارة الصفراء، المواد المخاطية، الهرمونات، وفيتامين ج.</a:t>
            </a:r>
          </a:p>
          <a:p>
            <a:pPr algn="just" rtl="1">
              <a:buClr>
                <a:srgbClr val="C00000"/>
              </a:buClr>
            </a:pPr>
            <a:endParaRPr lang="ar-SA" sz="105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وفي المعدة يقوم بإفراز الزيموجين الذي يساعد في عملية هضم البروتينات، الكربوهيدرات، الدهون، والأحماض النووية.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صورة توضيحية لجهاز جولجي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نتيجة بحث الصور عن ‪Endoplasmic Reticulum and golgi‬‏">
            <a:hlinkClick r:id="rId3"/>
            <a:extLst>
              <a:ext uri="{FF2B5EF4-FFF2-40B4-BE49-F238E27FC236}">
                <a16:creationId xmlns:a16="http://schemas.microsoft.com/office/drawing/2014/main" xmlns="" id="{1F2A5209-0E78-40A1-AF9C-243E9474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03273"/>
            <a:ext cx="8928992" cy="46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109728" indent="0" algn="just" rtl="1">
              <a:buClr>
                <a:srgbClr val="C00000"/>
              </a:buClr>
              <a:buNone/>
            </a:pPr>
            <a:r>
              <a:rPr lang="ar-SA" sz="3000" b="1" u="sng" dirty="0" err="1">
                <a:latin typeface="Times New Roman" pitchFamily="18" charset="0"/>
                <a:cs typeface="Times New Roman" pitchFamily="18" charset="0"/>
              </a:rPr>
              <a:t>الليسوسوم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عبارة عن حويصلات محاطة بغشاء تحتوي على إنزيمات محللة مسؤولة عن تحليل معظم الجزيئات الكبيرة في الخلية.</a:t>
            </a:r>
          </a:p>
          <a:p>
            <a:pPr algn="just" rtl="1">
              <a:buClr>
                <a:srgbClr val="C00000"/>
              </a:buClr>
            </a:pPr>
            <a:endParaRPr lang="ar-SA" sz="1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None/>
            </a:pPr>
            <a:r>
              <a:rPr lang="ar-SA" b="1" dirty="0">
                <a:latin typeface="Times New Roman" pitchFamily="18" charset="0"/>
                <a:cs typeface="Times New Roman" pitchFamily="18" charset="0"/>
              </a:rPr>
              <a:t>تقوم بوظائف عدة، أهمها:</a:t>
            </a:r>
          </a:p>
          <a:p>
            <a:pPr algn="just" rtl="1">
              <a:buClr>
                <a:srgbClr val="C00000"/>
              </a:buClr>
              <a:buNone/>
            </a:pPr>
            <a:endParaRPr lang="ar-SA" sz="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 المساعدة في عملية الدفاع عن الجسم عن طريق تحليل الجزيئات الغريبة.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 تقوم بعمليات الهضم داخل الخلية.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 التخلص من بعض مكونات الخلية في ظروف معينة (بعد موتها).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None/>
            </a:pPr>
            <a:endParaRPr lang="en-US" dirty="0"/>
          </a:p>
          <a:p>
            <a:pPr algn="just" rtl="1"/>
            <a:endParaRPr lang="ar-SA" sz="1050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SA" sz="105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lvl="0" algn="just" rtl="1">
              <a:buNone/>
            </a:pPr>
            <a:r>
              <a:rPr lang="ar-SA" sz="3000" b="1" u="sng" dirty="0" err="1">
                <a:latin typeface="Times New Roman" pitchFamily="18" charset="0"/>
                <a:cs typeface="Times New Roman" pitchFamily="18" charset="0"/>
              </a:rPr>
              <a:t>البلاستيدات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Plastids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rtl="1">
              <a:buNone/>
            </a:pPr>
            <a:endParaRPr lang="ar-SA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هي عضيات حية توجد فقط في الخلايا النباتية والطحالب.</a:t>
            </a:r>
          </a:p>
          <a:p>
            <a:pPr algn="just" rtl="1">
              <a:buClr>
                <a:srgbClr val="C00000"/>
              </a:buClr>
            </a:pP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600" b="1" dirty="0">
                <a:latin typeface="Times New Roman" pitchFamily="18" charset="0"/>
                <a:cs typeface="Times New Roman" pitchFamily="18" charset="0"/>
              </a:rPr>
              <a:t>تنقسم البلاستيدات حسب وجود أو غياب بعض الصبغات إلى:</a:t>
            </a:r>
          </a:p>
          <a:p>
            <a:pPr algn="just" rtl="1">
              <a:buNone/>
            </a:pPr>
            <a:endParaRPr lang="en-US" sz="5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 بلاستيدات عديمة اللون (وظيفتها الاساسية تخزين حبيبات النشا).</a:t>
            </a: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 بلاستيدات ملونة (تحتوي في تركيبها صبغات كاروتينية، يعتقد بأن وظيفتها جذب الحشرات إلى الأزهار لتسهيل عملية التلقيح).</a:t>
            </a:r>
          </a:p>
          <a:p>
            <a:pPr lvl="0" algn="just" rtl="1">
              <a:buClr>
                <a:srgbClr val="C00000"/>
              </a:buClr>
              <a:buFont typeface="Wingdings" pitchFamily="2" charset="2"/>
              <a:buChar char="ü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 بلاستيدات خضراء (تحتوي على صبغات الكلوروفيل الخضراء التي تلعب دوراً هاماً في تنشيط عملية التمثيل الضوئي).</a:t>
            </a:r>
          </a:p>
          <a:p>
            <a:pPr algn="just" rtl="1">
              <a:buFont typeface="Wingdings" pitchFamily="2" charset="2"/>
              <a:buChar char="ü"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109728" indent="0" algn="just" rtl="1">
              <a:buClr>
                <a:srgbClr val="C00000"/>
              </a:buClr>
              <a:buNone/>
            </a:pP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النواة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ar-SA" sz="3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نواة الخلية هي إحدى أهم عضيات الخلية حقيقية النواة ولا توجد في بدائية النواة. </a:t>
            </a:r>
          </a:p>
          <a:p>
            <a:pPr algn="just" rtl="1">
              <a:buClr>
                <a:srgbClr val="C00000"/>
              </a:buClr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تقوم نوى الخلايا بتنظيم جميع العمليات الحيوية في الخلية كما تقوم بحفظ المعلومات الوراثية ضمن مورثات موجودة في المادة الصبغية (الكروموسومات) وتوريثها من خلية إلى أُخرى عن طريق الإنقسام.</a:t>
            </a:r>
          </a:p>
          <a:p>
            <a:pPr algn="just" rtl="1">
              <a:buClr>
                <a:srgbClr val="C00000"/>
              </a:buClr>
              <a:buNone/>
            </a:pPr>
            <a:endParaRPr lang="ar-SA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الخلايا بدائية النواة لا تحتوي على نواة ولكن تحتوي على كروموسومات تحمل المادة الوراثية.</a:t>
            </a:r>
          </a:p>
          <a:p>
            <a:pPr algn="r" rtl="1">
              <a:buClr>
                <a:srgbClr val="C0000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SA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تعريف الخلية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</a:pPr>
            <a:endParaRPr lang="ar-SA" sz="9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3000" dirty="0">
                <a:latin typeface="Times New Roman" pitchFamily="18" charset="0"/>
                <a:cs typeface="Times New Roman" pitchFamily="18" charset="0"/>
              </a:rPr>
              <a:t>تُعد الخلية وحدة البناء والوظيفة في الكائنات الحية.</a:t>
            </a:r>
          </a:p>
          <a:p>
            <a:pPr algn="just" rtl="1">
              <a:buClr>
                <a:srgbClr val="C00000"/>
              </a:buClr>
            </a:pPr>
            <a:endParaRPr lang="ar-SA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جميع الكائنات الحية تتركب من خلية واحدة أو أكثر، وتتكاثر الخلايا بعملية تسمى الإنقسام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Division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1">
              <a:buClr>
                <a:srgbClr val="C00000"/>
              </a:buClr>
            </a:pPr>
            <a:endParaRPr lang="ar-SA" sz="22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يحيط بالخلية غلاف رقيق يسمى الغشاء الخلوي أو الغشاء البلازمي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Plasma Membrane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تحتوي الخلية على المادة الوراثية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161760"/>
          </a:xfrm>
          <a:ln>
            <a:noFill/>
          </a:ln>
        </p:spPr>
        <p:txBody>
          <a:bodyPr/>
          <a:lstStyle/>
          <a:p>
            <a:pPr algn="r" rtl="1">
              <a:buNone/>
            </a:pPr>
            <a:r>
              <a:rPr lang="ar-SA" b="1" u="sng" dirty="0">
                <a:latin typeface="Times New Roman" pitchFamily="18" charset="0"/>
                <a:cs typeface="Times New Roman" pitchFamily="18" charset="0"/>
              </a:rPr>
              <a:t>تحتوي النواة على أربع مكونات رئيسية، هي:</a:t>
            </a:r>
          </a:p>
          <a:p>
            <a:pPr algn="r" rtl="1">
              <a:buNone/>
            </a:pPr>
            <a:endParaRPr lang="ar-SA" sz="800" b="1" u="sng" dirty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en-US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0A6484-6416-4EDE-A433-43364E8C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480" y="1857159"/>
            <a:ext cx="8928992" cy="502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عضيات الخلية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BC42E-F569-41C8-92F9-FF3FD9040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528" y="2187700"/>
            <a:ext cx="10081120" cy="453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مكونات خلوية أخرى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lvl="0" algn="r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SA" b="1" dirty="0">
                <a:latin typeface="Times New Roman" pitchFamily="18" charset="0"/>
                <a:cs typeface="Times New Roman" pitchFamily="18" charset="0"/>
              </a:rPr>
              <a:t>مواد عضوية: </a:t>
            </a:r>
          </a:p>
          <a:p>
            <a:pPr lvl="0" algn="just" rtl="1">
              <a:buClr>
                <a:srgbClr val="C00000"/>
              </a:buClr>
              <a:buNone/>
            </a:pPr>
            <a:r>
              <a:rPr lang="ar-SA" sz="2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وهي تلك المواد التي تحتوي على عنصر الكربون بصورة أساسية إلى جانب عنصر أو أكثر من العناصر الأخرى مثل المواد الكربوهيدراتية، الدهون، البروتينات، والأحماض النووية.</a:t>
            </a:r>
          </a:p>
          <a:p>
            <a:pPr lvl="0" algn="just" rtl="1">
              <a:buClr>
                <a:srgbClr val="C00000"/>
              </a:buCl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SA" b="1" dirty="0">
                <a:latin typeface="Times New Roman" pitchFamily="18" charset="0"/>
                <a:cs typeface="Times New Roman" pitchFamily="18" charset="0"/>
              </a:rPr>
              <a:t>مواد غير عضوية: </a:t>
            </a:r>
          </a:p>
          <a:p>
            <a:pPr lvl="0" algn="just" rtl="1">
              <a:buClr>
                <a:srgbClr val="C00000"/>
              </a:buClr>
              <a:buNone/>
            </a:pPr>
            <a:r>
              <a:rPr lang="ar-SA" sz="2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حيث أنها تحتوي على عناصر مهمة تساعد الخلايا على أداء وظائفها مثل كلوريد الكالسيوم، كلوريد البوتاسيوم، فوسفات الكالسيوم، وكربونات الكالسيوم.</a:t>
            </a:r>
          </a:p>
          <a:p>
            <a:pPr lvl="0" algn="just" rtl="1">
              <a:buClr>
                <a:srgbClr val="C00000"/>
              </a:buCl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SA" b="1" dirty="0">
                <a:latin typeface="Times New Roman" pitchFamily="18" charset="0"/>
                <a:cs typeface="Times New Roman" pitchFamily="18" charset="0"/>
              </a:rPr>
              <a:t>ماء: </a:t>
            </a:r>
          </a:p>
          <a:p>
            <a:pPr lvl="0" algn="just" rtl="1">
              <a:buClr>
                <a:srgbClr val="C00000"/>
              </a:buClr>
              <a:buNone/>
            </a:pPr>
            <a:r>
              <a:rPr lang="ar-SA" sz="2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ar-SA" sz="2600" dirty="0">
                <a:latin typeface="Times New Roman" pitchFamily="18" charset="0"/>
                <a:cs typeface="Times New Roman" pitchFamily="18" charset="0"/>
              </a:rPr>
              <a:t>تتراوح نسبة الماء في الجسم ما بين 60 - 70 %  فهي تساعد الأنسجة على القيام بالعمليات المختلفة كالإفراز، الهضم، والإخراج.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xmlns="" id="{0BD5BE16-5051-4CE6-A999-384D60A3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6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4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ACD54BBC-0E82-4468-B4CE-D4D4E2029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576" y="825397"/>
            <a:ext cx="77724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b="1" u="sng" dirty="0">
                <a:latin typeface="Times New Roman" pitchFamily="18" charset="0"/>
                <a:cs typeface="Times New Roman" pitchFamily="18" charset="0"/>
              </a:rPr>
              <a:t>يُمكن تقسيم الكائنات الحية إلى قسمين رئيسيين:</a:t>
            </a:r>
            <a:endParaRPr lang="en-US" dirty="0"/>
          </a:p>
        </p:txBody>
      </p:sp>
      <p:sp>
        <p:nvSpPr>
          <p:cNvPr id="9225" name="Text Box 12">
            <a:extLst>
              <a:ext uri="{FF2B5EF4-FFF2-40B4-BE49-F238E27FC236}">
                <a16:creationId xmlns:a16="http://schemas.microsoft.com/office/drawing/2014/main" xmlns="" id="{EE6BAF83-09B1-4A89-B9F4-9DBD4213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3" y="2043347"/>
            <a:ext cx="4033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b="1" dirty="0"/>
              <a:t>كائنات ذات خلايا بدائية النواة   </a:t>
            </a:r>
            <a:r>
              <a:rPr lang="en-US" altLang="en-US" b="1" dirty="0"/>
              <a:t>Prokaryotes</a:t>
            </a:r>
            <a:endParaRPr lang="ar-SA" altLang="en-US" b="1" dirty="0"/>
          </a:p>
        </p:txBody>
      </p:sp>
      <p:sp>
        <p:nvSpPr>
          <p:cNvPr id="9226" name="Line 13">
            <a:extLst>
              <a:ext uri="{FF2B5EF4-FFF2-40B4-BE49-F238E27FC236}">
                <a16:creationId xmlns:a16="http://schemas.microsoft.com/office/drawing/2014/main" xmlns="" id="{35FB13E6-C5B1-49C1-8032-393E18C04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3060" y="2637606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9227" name="Line 14">
            <a:extLst>
              <a:ext uri="{FF2B5EF4-FFF2-40B4-BE49-F238E27FC236}">
                <a16:creationId xmlns:a16="http://schemas.microsoft.com/office/drawing/2014/main" xmlns="" id="{A085252F-AD8C-4E17-97F8-AB21E2217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2295" y="263760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9228" name="Text Box 15">
            <a:extLst>
              <a:ext uri="{FF2B5EF4-FFF2-40B4-BE49-F238E27FC236}">
                <a16:creationId xmlns:a16="http://schemas.microsoft.com/office/drawing/2014/main" xmlns="" id="{B74F59FC-B2D6-4C51-8A27-FCCA7798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696" y="3458573"/>
            <a:ext cx="4248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SA" altLang="en-US" sz="1600" b="1" dirty="0"/>
              <a:t>لا تحاط نواتها بغلاف نووي .كالبكتيريا </a:t>
            </a:r>
            <a:endParaRPr lang="en-US" altLang="en-US" sz="1600" b="1" dirty="0"/>
          </a:p>
        </p:txBody>
      </p:sp>
      <p:sp>
        <p:nvSpPr>
          <p:cNvPr id="9229" name="Text Box 16">
            <a:extLst>
              <a:ext uri="{FF2B5EF4-FFF2-40B4-BE49-F238E27FC236}">
                <a16:creationId xmlns:a16="http://schemas.microsoft.com/office/drawing/2014/main" xmlns="" id="{6766F3D8-7BB0-47BA-AA8E-3B730712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423" y="3350308"/>
            <a:ext cx="4105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1600" b="1" dirty="0"/>
              <a:t>تحاط نواتها بغلاف نووي . كخلايا الحيوان والنبات .</a:t>
            </a:r>
            <a:endParaRPr lang="en-US" altLang="en-US" sz="1600" b="1" dirty="0"/>
          </a:p>
        </p:txBody>
      </p:sp>
      <p:pic>
        <p:nvPicPr>
          <p:cNvPr id="9230" name="Picture 18" descr="fig_6بكتيريا">
            <a:extLst>
              <a:ext uri="{FF2B5EF4-FFF2-40B4-BE49-F238E27FC236}">
                <a16:creationId xmlns:a16="http://schemas.microsoft.com/office/drawing/2014/main" xmlns="" id="{9B4F7E70-B9FD-4277-83C0-70A3F8A5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4" y="3933056"/>
            <a:ext cx="4879435" cy="34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8FC101-34BD-4E32-B819-517B5CE4B6A9}"/>
              </a:ext>
            </a:extLst>
          </p:cNvPr>
          <p:cNvSpPr/>
          <p:nvPr/>
        </p:nvSpPr>
        <p:spPr>
          <a:xfrm>
            <a:off x="7360667" y="204722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>
              <a:buClr>
                <a:srgbClr val="C00000"/>
              </a:buClr>
            </a:pPr>
            <a:r>
              <a:rPr lang="ar-SA" b="1" dirty="0">
                <a:latin typeface="Times New Roman" pitchFamily="18" charset="0"/>
                <a:cs typeface="Times New Roman" pitchFamily="18" charset="0"/>
              </a:rPr>
              <a:t>كائنات ذات خلايا حقيقية النواة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Eukaryotes</a:t>
            </a:r>
          </a:p>
        </p:txBody>
      </p:sp>
      <p:pic>
        <p:nvPicPr>
          <p:cNvPr id="11" name="Content Placeholder 7" descr="http://www.ibtesama.com/vb/imgcache2/68786.gif">
            <a:extLst>
              <a:ext uri="{FF2B5EF4-FFF2-40B4-BE49-F238E27FC236}">
                <a16:creationId xmlns:a16="http://schemas.microsoft.com/office/drawing/2014/main" xmlns="" id="{372835E4-E029-42CE-868A-ABC8ED3C9C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 r="14014" b="10989"/>
          <a:stretch>
            <a:fillRect/>
          </a:stretch>
        </p:blipFill>
        <p:spPr bwMode="auto">
          <a:xfrm>
            <a:off x="6714122" y="3933056"/>
            <a:ext cx="5477878" cy="33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02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مكونات</a:t>
            </a:r>
            <a:r>
              <a:rPr lang="en-US" b="1" dirty="0"/>
              <a:t> </a:t>
            </a:r>
            <a:r>
              <a:rPr lang="en-US" b="1" dirty="0" err="1"/>
              <a:t>الخلية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8833954"/>
              </p:ext>
            </p:extLst>
          </p:nvPr>
        </p:nvGraphicFramePr>
        <p:xfrm>
          <a:off x="1775520" y="2293750"/>
          <a:ext cx="9515400" cy="413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2816">
                  <a:extLst>
                    <a:ext uri="{9D8B030D-6E8A-4147-A177-3AD203B41FA5}">
                      <a16:colId xmlns:a16="http://schemas.microsoft.com/office/drawing/2014/main" xmlns="" val="1507864483"/>
                    </a:ext>
                  </a:extLst>
                </a:gridCol>
                <a:gridCol w="2972816">
                  <a:extLst>
                    <a:ext uri="{9D8B030D-6E8A-4147-A177-3AD203B41FA5}">
                      <a16:colId xmlns:a16="http://schemas.microsoft.com/office/drawing/2014/main" xmlns="" val="742443635"/>
                    </a:ext>
                  </a:extLst>
                </a:gridCol>
                <a:gridCol w="3569768">
                  <a:extLst>
                    <a:ext uri="{9D8B030D-6E8A-4147-A177-3AD203B41FA5}">
                      <a16:colId xmlns:a16="http://schemas.microsoft.com/office/drawing/2014/main" xmlns="" val="668015008"/>
                    </a:ext>
                  </a:extLst>
                </a:gridCol>
              </a:tblGrid>
              <a:tr h="398447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بدائية النواة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حقيقية النواة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9516052"/>
                  </a:ext>
                </a:extLst>
              </a:tr>
              <a:tr h="982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•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الغشاء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الخلوي</a:t>
                      </a:r>
                      <a:r>
                        <a:rPr lang="ar-SA" b="1" dirty="0"/>
                        <a:t>-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Plasma Membrane</a:t>
                      </a:r>
                      <a:endParaRPr lang="ar-SA" sz="1800" b="1" dirty="0"/>
                    </a:p>
                    <a:p>
                      <a:pPr algn="r" rtl="1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0808620"/>
                  </a:ext>
                </a:extLst>
              </a:tr>
              <a:tr h="49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×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ج</a:t>
                      </a:r>
                      <a:r>
                        <a:rPr lang="en-US" b="1" dirty="0" err="1"/>
                        <a:t>دار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الخلية</a:t>
                      </a:r>
                      <a:r>
                        <a:rPr lang="ar-SA" b="1" dirty="0"/>
                        <a:t>-</a:t>
                      </a:r>
                      <a:r>
                        <a:rPr lang="en-US" sz="1800" b="1" dirty="0"/>
                        <a:t>Cell Wall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651704"/>
                  </a:ext>
                </a:extLst>
              </a:tr>
              <a:tr h="49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err="1"/>
                        <a:t>الس</a:t>
                      </a:r>
                      <a:r>
                        <a:rPr lang="ar-SA" b="1" dirty="0"/>
                        <a:t>يتو</a:t>
                      </a:r>
                      <a:r>
                        <a:rPr lang="en-US" b="1" dirty="0" err="1"/>
                        <a:t>بلازم</a:t>
                      </a:r>
                      <a:r>
                        <a:rPr lang="ar-SA" b="1" dirty="0"/>
                        <a:t>-</a:t>
                      </a:r>
                      <a:r>
                        <a:rPr lang="en-US" b="1" dirty="0" err="1"/>
                        <a:t>Cytoplsm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49154"/>
                  </a:ext>
                </a:extLst>
              </a:tr>
              <a:tr h="1277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×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="1" dirty="0"/>
                        <a:t>عضيات الخلية</a:t>
                      </a:r>
                      <a:r>
                        <a:rPr lang="en-US" b="1" dirty="0"/>
                        <a:t>-Organelles</a:t>
                      </a:r>
                      <a:endParaRPr lang="ar-SA" b="1" dirty="0"/>
                    </a:p>
                    <a:p>
                      <a:pPr algn="r"/>
                      <a:r>
                        <a:rPr lang="ar-SA" b="1" dirty="0"/>
                        <a:t>المحاطة بغشاء</a:t>
                      </a:r>
                    </a:p>
                    <a:p>
                      <a:pPr algn="r"/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الم</a:t>
                      </a:r>
                      <a:r>
                        <a:rPr lang="ar-SA" b="1" dirty="0"/>
                        <a:t>ي</a:t>
                      </a:r>
                      <a:r>
                        <a:rPr lang="en-US" b="1" dirty="0" err="1"/>
                        <a:t>توكندريا</a:t>
                      </a:r>
                      <a:r>
                        <a:rPr lang="en-US" b="1" dirty="0"/>
                        <a:t>-ا</a:t>
                      </a:r>
                      <a:r>
                        <a:rPr lang="ar-SA" b="1" dirty="0"/>
                        <a:t>لشبكة </a:t>
                      </a:r>
                      <a:r>
                        <a:rPr lang="en-US" b="1" dirty="0" err="1"/>
                        <a:t>الاندوبلازمية-البلاستيدات</a:t>
                      </a:r>
                      <a:r>
                        <a:rPr lang="ar-SA" b="1" dirty="0"/>
                        <a:t>-النواة)</a:t>
                      </a:r>
                      <a:r>
                        <a:rPr lang="en-US" b="1" dirty="0"/>
                        <a:t>-</a:t>
                      </a:r>
                      <a:r>
                        <a:rPr lang="ar-SA" b="1" dirty="0"/>
                        <a:t>ا</a:t>
                      </a:r>
                      <a:r>
                        <a:rPr lang="en-US" b="1" dirty="0" err="1"/>
                        <a:t>لليسوسومات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499310"/>
                  </a:ext>
                </a:extLst>
              </a:tr>
              <a:tr h="49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•</a:t>
                      </a:r>
                      <a:endParaRPr lang="en-US" sz="2400" b="1" dirty="0">
                        <a:latin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err="1"/>
                        <a:t>الر</a:t>
                      </a:r>
                      <a:r>
                        <a:rPr lang="ar-SA" b="1" dirty="0"/>
                        <a:t>ي</a:t>
                      </a:r>
                      <a:r>
                        <a:rPr lang="en-US" b="1" dirty="0" err="1"/>
                        <a:t>بوسومات</a:t>
                      </a:r>
                      <a:r>
                        <a:rPr lang="ar-SA" b="1" dirty="0"/>
                        <a:t>-</a:t>
                      </a:r>
                      <a:r>
                        <a:rPr lang="en-US" b="1" dirty="0"/>
                        <a:t>Ribosomes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289253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3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1-الغشاء الخلوي (الغشاء البلازمي)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968" y="2209800"/>
            <a:ext cx="5523696" cy="4315544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 rtl="1">
              <a:buClr>
                <a:srgbClr val="C00000"/>
              </a:buClr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الغشاء البلازمي هو غشاء الخلية الذي يعزل داخل الخلية عن الوسط المحيط بها.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يتكون الغشاء البلازمي من طبقة مزدوجة من الدهون توجد على هيئة صف من الجزيئات ذات الروؤس القطبية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المواجهة للوسط المائي من الناحية الداخلية والجهة الخارجية للغشاء البلازمي، أما الذيول الدهنية غير القطبية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Polar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فتوجد في تكوين الغشاء البلازمي.</a:t>
            </a:r>
          </a:p>
          <a:p>
            <a:pPr algn="just" rtl="1">
              <a:buClr>
                <a:srgbClr val="C00000"/>
              </a:buClr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plasma-clipart-cell-nucleu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24" y="2510357"/>
            <a:ext cx="5095755" cy="380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 err="1"/>
              <a:t>الغشاء</a:t>
            </a:r>
            <a:r>
              <a:rPr lang="en-US" dirty="0"/>
              <a:t> </a:t>
            </a:r>
            <a:r>
              <a:rPr lang="en-US" dirty="0" err="1"/>
              <a:t>الخلوي</a:t>
            </a:r>
            <a:r>
              <a:rPr lang="ar-SA" dirty="0"/>
              <a:t>-</a:t>
            </a:r>
            <a:r>
              <a:rPr lang="en-US" dirty="0" err="1"/>
              <a:t>الشكل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179" y="2480850"/>
            <a:ext cx="6509291" cy="3888432"/>
          </a:xfrm>
          <a:ln>
            <a:noFill/>
          </a:ln>
        </p:spPr>
        <p:txBody>
          <a:bodyPr>
            <a:noAutofit/>
          </a:bodyPr>
          <a:lstStyle/>
          <a:p>
            <a:pPr algn="just" rtl="1">
              <a:buClr>
                <a:srgbClr val="C00000"/>
              </a:buClr>
              <a:buNone/>
            </a:pPr>
            <a:endParaRPr lang="ar-SA" sz="16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ويوجد كذالك جزيئات من البروتين التي تتواجد بداخل الغشاء البلازمي وتسمى بالبروتينات الداخلية 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Integral Proteins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أو تتواجد على سطح الغشاء وتسمى البروتينات السطحية 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Peripheral Proteins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 rtl="1">
              <a:buClr>
                <a:srgbClr val="C00000"/>
              </a:buClr>
              <a:buNone/>
            </a:pPr>
            <a:endParaRPr lang="ar-SA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قد يرتبط ببعض تلك البروتينات مركبات عديدة التسكر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Polysaccharides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) تسمى جليكوليبيد 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أو جليكوبروتين 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ar-S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D71D76-F940-4426-B3F2-F2B570DC1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5223440"/>
            <a:ext cx="3960440" cy="1484313"/>
          </a:xfrm>
          <a:prstGeom prst="rect">
            <a:avLst/>
          </a:prstGeom>
        </p:spPr>
      </p:pic>
      <p:pic>
        <p:nvPicPr>
          <p:cNvPr id="1026" name="Picture 2" descr="نتيجة بحث الصور عن ‪integral proteins and peripheral proteins‬‏">
            <a:extLst>
              <a:ext uri="{FF2B5EF4-FFF2-40B4-BE49-F238E27FC236}">
                <a16:creationId xmlns:a16="http://schemas.microsoft.com/office/drawing/2014/main" xmlns="" id="{CF85826C-7188-4195-9DAE-40A61EBF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44" y="2480850"/>
            <a:ext cx="5498406" cy="3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00" y="2532888"/>
            <a:ext cx="5572200" cy="4325112"/>
          </a:xfrm>
          <a:ln>
            <a:noFill/>
          </a:ln>
        </p:spPr>
        <p:txBody>
          <a:bodyPr/>
          <a:lstStyle/>
          <a:p>
            <a:pPr algn="r" rtl="1">
              <a:lnSpc>
                <a:spcPct val="150000"/>
              </a:lnSpc>
              <a:buNone/>
            </a:pPr>
            <a:endParaRPr lang="ar-SA" sz="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r>
              <a:rPr lang="ar-SA" sz="3000" dirty="0">
                <a:latin typeface="Times New Roman" pitchFamily="18" charset="0"/>
                <a:cs typeface="Times New Roman" pitchFamily="18" charset="0"/>
              </a:rPr>
              <a:t>إعطاء كل خلية حية شكل خاص بها.</a:t>
            </a:r>
          </a:p>
          <a:p>
            <a:pPr lvl="0" algn="just" rtl="1">
              <a:buClr>
                <a:srgbClr val="C00000"/>
              </a:buClr>
            </a:pPr>
            <a:endParaRPr lang="ar-SA" sz="105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r>
              <a:rPr lang="ar-SA" sz="3000" dirty="0">
                <a:latin typeface="Times New Roman" pitchFamily="18" charset="0"/>
                <a:cs typeface="Times New Roman" pitchFamily="18" charset="0"/>
              </a:rPr>
              <a:t>حماية الأجزاء الداخلية للخلية.</a:t>
            </a:r>
          </a:p>
          <a:p>
            <a:pPr lvl="0" algn="just" rtl="1">
              <a:buClr>
                <a:srgbClr val="C00000"/>
              </a:buClr>
            </a:pPr>
            <a:endParaRPr lang="ar-SA" sz="105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r>
              <a:rPr lang="ar-SA" sz="3000" dirty="0">
                <a:latin typeface="Times New Roman" pitchFamily="18" charset="0"/>
                <a:cs typeface="Times New Roman" pitchFamily="18" charset="0"/>
              </a:rPr>
              <a:t>تنظيم تبادل المواد بين الخلية والنواة الخاصة بها من ناحية، وبين الخلية والوسط الخارجي المحيط بها من ناحية أُخرى.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endPara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3552" y="1126236"/>
            <a:ext cx="8229600" cy="1066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الوظائف الأساسية للغشاء البلازمي: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40DC25-CE2E-40A0-B2CD-B0648613F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883" t="14686"/>
          <a:stretch/>
        </p:blipFill>
        <p:spPr>
          <a:xfrm>
            <a:off x="407368" y="2996952"/>
            <a:ext cx="4936831" cy="2315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2-جدار الخلية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968" y="2249424"/>
            <a:ext cx="5774432" cy="4325112"/>
          </a:xfrm>
          <a:ln>
            <a:noFill/>
          </a:ln>
        </p:spPr>
        <p:txBody>
          <a:bodyPr/>
          <a:lstStyle/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هو الجدار الصلب الذي يحيط بالغشاء البلازمي للخلية النباتية من الخارج ولا يوجد في الخلية الحيوانية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يتكون الجدار الخلوي في النباتات الراقية من شبكات من السلاسل السليلوزية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المؤلفة من العديد من جزيئات الجلوكوز.</a:t>
            </a:r>
          </a:p>
          <a:p>
            <a:pPr algn="just" rtl="1">
              <a:buClr>
                <a:srgbClr val="C00000"/>
              </a:buClr>
            </a:pPr>
            <a:endParaRPr lang="ar-SA" sz="1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B6658F-046E-418E-8758-811C16DDA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420888"/>
            <a:ext cx="4799856" cy="317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2532888"/>
            <a:ext cx="10972800" cy="4325112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endParaRPr lang="en-US" sz="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المحافظة على الخلية النباتية ميكانيكياً بإعطائها القوة والصلابة.</a:t>
            </a:r>
          </a:p>
          <a:p>
            <a:pPr algn="just" rtl="1">
              <a:buClr>
                <a:srgbClr val="C00000"/>
              </a:buClr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الحفاظ عليها من المؤثرات الخارجية.</a:t>
            </a:r>
          </a:p>
          <a:p>
            <a:pPr algn="just" rtl="1">
              <a:buClr>
                <a:srgbClr val="C00000"/>
              </a:buClr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يسمح بتبادل الأيونات بين الخلية والتربة.</a:t>
            </a:r>
          </a:p>
          <a:p>
            <a:pPr algn="just" rtl="1">
              <a:buClr>
                <a:srgbClr val="C00000"/>
              </a:buClr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يساعد في نمو الخلية عن طريق مرونة الجدار الأولي.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endPara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47A6-0909-4044-800B-A9B892489F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066800"/>
          </a:xfrm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أهمية جدار الخلية:</a:t>
            </a:r>
          </a:p>
        </p:txBody>
      </p:sp>
    </p:spTree>
    <p:extLst>
      <p:ext uri="{BB962C8B-B14F-4D97-AF65-F5344CB8AC3E}">
        <p14:creationId xmlns:p14="http://schemas.microsoft.com/office/powerpoint/2010/main" xmlns="" val="39585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903</TotalTime>
  <Words>924</Words>
  <Application>Microsoft Office PowerPoint</Application>
  <PresentationFormat>Custom</PresentationFormat>
  <Paragraphs>179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الخلية (The Cell)</vt:lpstr>
      <vt:lpstr>تعريف الخلية</vt:lpstr>
      <vt:lpstr>يُمكن تقسيم الكائنات الحية إلى قسمين رئيسيين:</vt:lpstr>
      <vt:lpstr>مكونات الخلية</vt:lpstr>
      <vt:lpstr>1-الغشاء الخلوي (الغشاء البلازمي) </vt:lpstr>
      <vt:lpstr>الغشاء الخلوي-الشكل</vt:lpstr>
      <vt:lpstr>الوظائف الأساسية للغشاء البلازمي:</vt:lpstr>
      <vt:lpstr>2-جدار الخلية</vt:lpstr>
      <vt:lpstr>أهمية جدار الخلية:</vt:lpstr>
      <vt:lpstr>السيتوبلازم</vt:lpstr>
      <vt:lpstr>عضيات الخلية-الميتوكوندريا Mitochondria: </vt:lpstr>
      <vt:lpstr>عضيات الخلية</vt:lpstr>
      <vt:lpstr>الشبكة الإندوبلازمية Endoplasmic Reticulum</vt:lpstr>
      <vt:lpstr>صورة توضيحية للشبكة الإندوبلازمية</vt:lpstr>
      <vt:lpstr>عضيات الخلية</vt:lpstr>
      <vt:lpstr>صورة توضيحية لجهاز جولجي </vt:lpstr>
      <vt:lpstr>عضيات الخلية</vt:lpstr>
      <vt:lpstr>عضيات الخلية</vt:lpstr>
      <vt:lpstr>عضيات الخلية</vt:lpstr>
      <vt:lpstr>Slide 20</vt:lpstr>
      <vt:lpstr>عضيات الخلية</vt:lpstr>
      <vt:lpstr>مكونات خلوية أخرى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الخلية (The Cell)</dc:title>
  <dc:creator>user</dc:creator>
  <cp:lastModifiedBy>emalshehri</cp:lastModifiedBy>
  <cp:revision>116</cp:revision>
  <dcterms:created xsi:type="dcterms:W3CDTF">2013-09-01T18:34:15Z</dcterms:created>
  <dcterms:modified xsi:type="dcterms:W3CDTF">2018-01-30T04:58:17Z</dcterms:modified>
</cp:coreProperties>
</file>