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74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82" r:id="rId7"/>
    <p:sldId id="268" r:id="rId8"/>
    <p:sldId id="269" r:id="rId9"/>
    <p:sldId id="270" r:id="rId10"/>
    <p:sldId id="266" r:id="rId11"/>
    <p:sldId id="265" r:id="rId12"/>
    <p:sldId id="271" r:id="rId13"/>
    <p:sldId id="272" r:id="rId14"/>
    <p:sldId id="273" r:id="rId15"/>
    <p:sldId id="274" r:id="rId16"/>
    <p:sldId id="275" r:id="rId17"/>
    <p:sldId id="276" r:id="rId18"/>
    <p:sldId id="263" r:id="rId19"/>
    <p:sldId id="264" r:id="rId20"/>
    <p:sldId id="277" r:id="rId21"/>
    <p:sldId id="278" r:id="rId22"/>
    <p:sldId id="279" r:id="rId23"/>
    <p:sldId id="280" r:id="rId24"/>
    <p:sldId id="281" r:id="rId25"/>
    <p:sldId id="261" r:id="rId26"/>
    <p:sldId id="262" r:id="rId27"/>
    <p:sldId id="267" r:id="rId2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99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5B160BD-63BB-4D02-9985-9B5213D66D65}" type="datetimeFigureOut">
              <a:rPr lang="ar-SA" smtClean="0"/>
              <a:pPr/>
              <a:t>02/05/35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ACAC997-79C5-4610-8736-F5AEA8875D4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645510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3652D5B-77C9-484D-B3B0-DE917D1CE1C0}" type="datetimeFigureOut">
              <a:rPr lang="ar-SA" smtClean="0"/>
              <a:pPr/>
              <a:t>02/05/35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DE7A019-B344-486A-9A9A-8416A2173BD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71693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7A019-B344-486A-9A9A-8416A2173BDF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207700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E719-1B10-4FB6-A2BF-3E70D5C38631}" type="datetime1">
              <a:rPr lang="ar-SA" smtClean="0"/>
              <a:t>02/05/35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1F19-1DDE-495D-9C5D-BB43BE966B46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91FA-A85A-4DD5-AC6E-57F333D54453}" type="datetime1">
              <a:rPr lang="ar-SA" smtClean="0"/>
              <a:t>02/05/35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1F19-1DDE-495D-9C5D-BB43BE966B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8CAE-A895-4259-A07E-9EC657AAE56A}" type="datetime1">
              <a:rPr lang="ar-SA" smtClean="0"/>
              <a:t>02/05/35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1F19-1DDE-495D-9C5D-BB43BE966B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عنوان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8DE1-014F-4C31-BDC4-AA09011DBBB2}" type="datetime1">
              <a:rPr lang="ar-SA" smtClean="0"/>
              <a:t>02/05/35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1F19-1DDE-495D-9C5D-BB43BE966B4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78742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2841-4E61-4574-B836-3B62696B1B22}" type="datetime1">
              <a:rPr lang="ar-SA" smtClean="0"/>
              <a:t>02/05/35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1F19-1DDE-495D-9C5D-BB43BE966B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A60B-5ED4-4552-8CC0-C8C12F5EA9AB}" type="datetime1">
              <a:rPr lang="ar-SA" smtClean="0"/>
              <a:t>02/05/35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1F19-1DDE-495D-9C5D-BB43BE966B46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1096-F370-4040-BDF5-50FE8E53A462}" type="datetime1">
              <a:rPr lang="ar-SA" smtClean="0"/>
              <a:t>02/05/35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1F19-1DDE-495D-9C5D-BB43BE966B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F72B-8D1C-45AE-9375-424F4E9F35E4}" type="datetime1">
              <a:rPr lang="ar-SA" smtClean="0"/>
              <a:t>02/05/35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1F19-1DDE-495D-9C5D-BB43BE966B46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7AFA-7E1F-496A-84CF-B80D44CE9AAA}" type="datetime1">
              <a:rPr lang="ar-SA" smtClean="0"/>
              <a:t>02/05/35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1F19-1DDE-495D-9C5D-BB43BE966B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69CB-3C0F-4C34-BB20-BDEFE2F9D9F6}" type="datetime1">
              <a:rPr lang="ar-SA" smtClean="0"/>
              <a:t>02/05/35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1F19-1DDE-495D-9C5D-BB43BE966B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078A-3C24-4EC5-81B7-F40330D1CDA9}" type="datetime1">
              <a:rPr lang="ar-SA" smtClean="0"/>
              <a:t>02/05/35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1F19-1DDE-495D-9C5D-BB43BE966B46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58F4-FD9A-436F-A863-091191BFD855}" type="datetime1">
              <a:rPr lang="ar-SA" smtClean="0"/>
              <a:t>02/05/35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1F19-1DDE-495D-9C5D-BB43BE966B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CA3C4CD-B8CC-43AB-BC2C-6CC765005AE1}" type="datetime1">
              <a:rPr lang="ar-SA" smtClean="0"/>
              <a:t>02/05/35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17C1F19-1DDE-495D-9C5D-BB43BE966B4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dt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495832"/>
            <a:ext cx="7772400" cy="175432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b="1" dirty="0" smtClean="0">
                <a:latin typeface="Arial"/>
              </a:rPr>
              <a:t>الدليل الثالث من </a:t>
            </a:r>
            <a:r>
              <a:rPr lang="ar-SA" b="1" smtClean="0">
                <a:latin typeface="Arial"/>
              </a:rPr>
              <a:t>أدلة التشريع: </a:t>
            </a:r>
            <a:br>
              <a:rPr lang="ar-SA" b="1" smtClean="0">
                <a:latin typeface="Arial"/>
              </a:rPr>
            </a:br>
            <a:r>
              <a:rPr lang="ar-SA" b="1" smtClean="0">
                <a:latin typeface="Arial"/>
              </a:rPr>
              <a:t>الإجماع</a:t>
            </a:r>
            <a:endParaRPr lang="ar-SA" b="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12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92194"/>
            <a:ext cx="8229600" cy="7078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رابعاً : امثلة الإجماع</a:t>
            </a:r>
            <a:endParaRPr lang="ar-SA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3964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92194"/>
            <a:ext cx="8229600" cy="7078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خامساً : كتب الإجماع</a:t>
            </a:r>
            <a:endParaRPr lang="ar-SA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4855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92194"/>
            <a:ext cx="8229600" cy="7078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سادساً : أقسام الإجماع</a:t>
            </a:r>
            <a:endParaRPr lang="ar-SA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5855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92194"/>
            <a:ext cx="8229600" cy="7078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من حيث وروده الينا :</a:t>
            </a:r>
            <a:endParaRPr lang="ar-SA" b="1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9048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sz="2400" dirty="0" smtClean="0">
                <a:latin typeface="Arial"/>
              </a:rPr>
              <a:t>إجماع قولي أو فعلي</a:t>
            </a:r>
          </a:p>
          <a:p>
            <a:r>
              <a:rPr lang="ar-SA" sz="2400" dirty="0" smtClean="0">
                <a:latin typeface="Arial"/>
              </a:rPr>
              <a:t>إجماع سكوتي</a:t>
            </a:r>
            <a:endParaRPr lang="ar-SA" sz="2400" dirty="0">
              <a:latin typeface="Arial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63888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92194"/>
            <a:ext cx="8229600" cy="7078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إجماع قولي أو فعلي</a:t>
            </a:r>
            <a:endParaRPr lang="ar-SA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83099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sz="2400" dirty="0" smtClean="0">
                <a:latin typeface="Arial"/>
              </a:rPr>
              <a:t>أن يصرح كل فرد من المجتهدين في الحكم المجمع  عليه أو بفعله فيدل فعله إياه على جوازه عنده. وهذا  القسم لا خلاف في حجيته.</a:t>
            </a:r>
            <a:endParaRPr lang="ar-SA" sz="2400" dirty="0">
              <a:latin typeface="Arial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757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92194"/>
            <a:ext cx="8229600" cy="7078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إجماع سكوتي</a:t>
            </a:r>
            <a:endParaRPr lang="ar-SA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15696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sz="2400" dirty="0" smtClean="0">
                <a:latin typeface="Arial"/>
              </a:rPr>
              <a:t>أن يحصل الفعل او القول من البعض وينتشر ذلك عنهم  ويسكت الباقون عن القول به او فعله او لا ينكرون على من  حصل منه , ومن أمثلة ذلك : العول , فقد حكم به عمر  -رضي الله عنه- في خلافته بمشورة بعض الصحابة وسكت  الباقون.</a:t>
            </a:r>
            <a:endParaRPr lang="ar-SA" sz="2400" dirty="0">
              <a:latin typeface="Arial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70017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206210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sz="3200" b="1" dirty="0" smtClean="0">
                <a:solidFill>
                  <a:srgbClr val="000000"/>
                </a:solidFill>
                <a:latin typeface="Arial"/>
              </a:rPr>
              <a:t>أن يحصل الفعل او القول من البعض وينتشر ذلك عنهم  ويسكت الباقون عن القول به او فعله او لا ينكرون على من  حصل منه , ومن أمثلة ذلك : العول , فقد حكم به عمر  -رضي الله عنه- في خلافته بمشورة بعض الصحابة وسكت  الباقون.</a:t>
            </a:r>
            <a:endParaRPr lang="ar-SA" sz="32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544" y="2780928"/>
            <a:ext cx="8229600" cy="371178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sz="2400" dirty="0" smtClean="0">
                <a:latin typeface="Arial"/>
              </a:rPr>
              <a:t>وهذا القسم موضع خلاف , فقيل : يكون إجماع مطلقاً ولا  يسوغ العدول عنه . وقيل : يكون حجة وليس بإجماع ,  وقيل : ليس بإجماع ولا حجة .</a:t>
            </a:r>
          </a:p>
          <a:p>
            <a:pPr lvl="1"/>
            <a:r>
              <a:rPr lang="ar-SA" sz="2400" dirty="0" smtClean="0">
                <a:latin typeface="Arial"/>
              </a:rPr>
              <a:t>وقيل إن انقرض عصر المجمعين قبل  الإنكار فهو إجماع وحجة , وهذا هو  الأقرب للصواب لأمور منها :</a:t>
            </a:r>
          </a:p>
          <a:p>
            <a:pPr lvl="2"/>
            <a:r>
              <a:rPr lang="ar-SA" sz="2400" dirty="0" smtClean="0">
                <a:latin typeface="Arial"/>
              </a:rPr>
              <a:t>1 - أن التابعين نقلوا أقول الصحابة وأفعالهم التي  سكت عنها ولم يجوزوا العدول عنها .</a:t>
            </a:r>
          </a:p>
          <a:p>
            <a:pPr lvl="2"/>
            <a:r>
              <a:rPr lang="ar-SA" sz="2400" dirty="0" smtClean="0">
                <a:latin typeface="Arial"/>
              </a:rPr>
              <a:t>2 - أنه لو لم يعتبر إجماعاً لتعذر وجود الإجماع .</a:t>
            </a:r>
          </a:p>
          <a:p>
            <a:pPr lvl="2"/>
            <a:r>
              <a:rPr lang="ar-SA" sz="2400" dirty="0" smtClean="0">
                <a:latin typeface="Arial"/>
              </a:rPr>
              <a:t>3 - أنه يلزم على القول بعدم اعتباره نسبة المجتهدين  أو بعضهم الى تضييع حق</a:t>
            </a:r>
            <a:endParaRPr lang="ar-SA" sz="2400" dirty="0">
              <a:latin typeface="Arial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93813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92194"/>
            <a:ext cx="8229600" cy="7078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من حيث القوة : </a:t>
            </a:r>
            <a:endParaRPr lang="ar-SA" b="1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27515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sz="2400" dirty="0" smtClean="0">
                <a:latin typeface="Arial"/>
              </a:rPr>
              <a:t>قطعي : وهو </a:t>
            </a:r>
            <a:r>
              <a:rPr lang="ar-SA" sz="2400" dirty="0" err="1" smtClean="0">
                <a:latin typeface="Arial"/>
              </a:rPr>
              <a:t>مايعلم</a:t>
            </a:r>
            <a:r>
              <a:rPr lang="ar-SA" sz="2400" dirty="0" smtClean="0">
                <a:latin typeface="Arial"/>
              </a:rPr>
              <a:t> وقوعه من الأمة بالضرورة وهو </a:t>
            </a:r>
            <a:r>
              <a:rPr lang="ar-SA" sz="2400" dirty="0" err="1" smtClean="0">
                <a:latin typeface="Arial"/>
              </a:rPr>
              <a:t>مانقل</a:t>
            </a:r>
            <a:r>
              <a:rPr lang="ar-SA" sz="2400" dirty="0" smtClean="0">
                <a:latin typeface="Arial"/>
              </a:rPr>
              <a:t>  الينا متواترا , ومن أمثلته : وجوب الصلوات الخمس وتحريم  الزنى , وهذا النوع لا احد ينكر ثبوته .</a:t>
            </a:r>
          </a:p>
          <a:p>
            <a:r>
              <a:rPr lang="ar-SA" sz="2400" dirty="0" smtClean="0">
                <a:latin typeface="Arial"/>
              </a:rPr>
              <a:t>الظني : وهو مالا يعلم إلا بالتتبع والاستقراء , وقد أختلف  العلماء في إمكان ثبوته وأرجح الأقوال في ذلك رأي شيخ  الإسلام ابن تيمية حيث قال في العقيدة الواسطية : والإجماع  الذي ينضبط </a:t>
            </a:r>
            <a:r>
              <a:rPr lang="ar-SA" sz="2400" dirty="0" err="1" smtClean="0">
                <a:latin typeface="Arial"/>
              </a:rPr>
              <a:t>ماكان</a:t>
            </a:r>
            <a:r>
              <a:rPr lang="ar-SA" sz="2400" dirty="0" smtClean="0">
                <a:latin typeface="Arial"/>
              </a:rPr>
              <a:t> عليه السلف الصالح إذ بعدهم كثر  </a:t>
            </a:r>
            <a:r>
              <a:rPr lang="ar-SA" sz="2400" dirty="0" err="1" smtClean="0">
                <a:latin typeface="Arial"/>
              </a:rPr>
              <a:t>الإختلاف</a:t>
            </a:r>
            <a:r>
              <a:rPr lang="ar-SA" sz="2400" dirty="0" smtClean="0">
                <a:latin typeface="Arial"/>
              </a:rPr>
              <a:t> </a:t>
            </a:r>
            <a:r>
              <a:rPr lang="ar-SA" sz="2400" dirty="0" err="1" smtClean="0">
                <a:latin typeface="Arial"/>
              </a:rPr>
              <a:t>وإنتشرت</a:t>
            </a:r>
            <a:r>
              <a:rPr lang="ar-SA" sz="2400" dirty="0" smtClean="0">
                <a:latin typeface="Arial"/>
              </a:rPr>
              <a:t> الأمة.</a:t>
            </a:r>
            <a:endParaRPr lang="ar-SA" sz="2400" dirty="0">
              <a:latin typeface="Arial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73981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92194"/>
            <a:ext cx="8229600" cy="7078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ar-S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سابعاً : شروط الإجماع</a:t>
            </a:r>
            <a:endParaRPr lang="ar-SA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7013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44655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dirty="0" smtClean="0">
                <a:solidFill>
                  <a:srgbClr val="000000"/>
                </a:solidFill>
                <a:latin typeface="Arial"/>
              </a:rPr>
              <a:t>2 - أن لا يسبقه خلاف ثابت فإن سبقه خلاف فلا إجماع لأن  الأقوال لا تبطل بموت قائليها</a:t>
            </a:r>
            <a:endParaRPr lang="ar-SA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544" y="2492896"/>
            <a:ext cx="8229600" cy="83099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sz="2400" dirty="0" smtClean="0">
                <a:latin typeface="Arial"/>
              </a:rPr>
              <a:t>فائدة الاجماع بعد الخلاف غير المستقر : الاجماع لا يرفع  الخلاف السابق لكنه يمنع من حدوث خلاف جديد ومثال ذلك :  الاجماع على قتل مانعي الزكاة</a:t>
            </a:r>
            <a:endParaRPr lang="ar-SA" sz="2400" dirty="0">
              <a:latin typeface="Arial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6318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92194"/>
            <a:ext cx="8229600" cy="70788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dirty="0" smtClean="0">
                <a:solidFill>
                  <a:srgbClr val="333333"/>
                </a:solidFill>
                <a:latin typeface="Arial"/>
              </a:rPr>
              <a:t>الإجماع</a:t>
            </a:r>
            <a:endParaRPr lang="ar-SA" dirty="0">
              <a:solidFill>
                <a:srgbClr val="333333"/>
              </a:solidFill>
              <a:latin typeface="Arial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23600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dirty="0" smtClean="0">
                <a:solidFill>
                  <a:srgbClr val="000000"/>
                </a:solidFill>
                <a:latin typeface="Arial"/>
              </a:rPr>
              <a:t>ثامناً : مسائل الإجماع  </a:t>
            </a:r>
            <a:endParaRPr lang="ar-SA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31573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92194"/>
            <a:ext cx="8229600" cy="7078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dirty="0" smtClean="0">
                <a:solidFill>
                  <a:srgbClr val="000000"/>
                </a:solidFill>
                <a:latin typeface="Arial"/>
              </a:rPr>
              <a:t>مستند الاجماع </a:t>
            </a:r>
            <a:endParaRPr lang="ar-SA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15696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sz="2400" dirty="0" smtClean="0">
                <a:latin typeface="Arial"/>
              </a:rPr>
              <a:t>لابد للإجماع من مستند من كتاب أو سنة وهذا القول الصحيح  وعليه جمهور أهل العلم . وفائدة الإجماع مع وجود الدليل :  صيرورة الحكم قطعياً وتحريم المخالفة وسقوط البحث عن  حالة السند , وقد ذهب جمهور العلماء لجواز أن يكون مستند  الإجماع القياس </a:t>
            </a:r>
            <a:r>
              <a:rPr lang="ar-SA" sz="2400" dirty="0" err="1" smtClean="0">
                <a:latin typeface="Arial"/>
              </a:rPr>
              <a:t>والإجتهاد</a:t>
            </a:r>
            <a:r>
              <a:rPr lang="ar-SA" sz="2400" dirty="0" smtClean="0">
                <a:latin typeface="Arial"/>
              </a:rPr>
              <a:t> خلافا للظاهرية ومن وافقهم</a:t>
            </a:r>
            <a:endParaRPr lang="ar-SA" sz="2400" dirty="0">
              <a:latin typeface="Arial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0528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92194"/>
            <a:ext cx="8229600" cy="7078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dirty="0" smtClean="0">
                <a:solidFill>
                  <a:srgbClr val="000000"/>
                </a:solidFill>
                <a:latin typeface="Arial"/>
              </a:rPr>
              <a:t>عصر الاجماع</a:t>
            </a:r>
            <a:endParaRPr lang="ar-SA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252992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sz="2400" dirty="0" smtClean="0">
                <a:latin typeface="Arial"/>
              </a:rPr>
              <a:t>أنه عام في كل عصر من العصور والصحيح الأول لأمور  منها :</a:t>
            </a:r>
          </a:p>
          <a:p>
            <a:pPr lvl="1"/>
            <a:r>
              <a:rPr lang="ar-SA" sz="2400" dirty="0" smtClean="0">
                <a:latin typeface="Arial"/>
              </a:rPr>
              <a:t>1 - أن الأدلة التي دلت على حجية الإجماع عامة.</a:t>
            </a:r>
          </a:p>
          <a:p>
            <a:pPr lvl="1"/>
            <a:r>
              <a:rPr lang="ar-SA" sz="2400" dirty="0" smtClean="0">
                <a:latin typeface="Arial"/>
              </a:rPr>
              <a:t>2 - أن أرباب الشبه والأهواء قد اتفقت كلمتهم على الباطل ,  فإجماع المسلمين على الحق أولى بأن يقع .</a:t>
            </a:r>
          </a:p>
          <a:p>
            <a:pPr lvl="1"/>
            <a:r>
              <a:rPr lang="ar-SA" sz="2400" dirty="0" smtClean="0">
                <a:latin typeface="Arial"/>
              </a:rPr>
              <a:t>3 - من أدلة </a:t>
            </a:r>
            <a:r>
              <a:rPr lang="ar-SA" sz="2400" dirty="0" err="1" smtClean="0">
                <a:latin typeface="Arial"/>
              </a:rPr>
              <a:t>إعتباره</a:t>
            </a:r>
            <a:r>
              <a:rPr lang="ar-SA" sz="2400" dirty="0" smtClean="0">
                <a:latin typeface="Arial"/>
              </a:rPr>
              <a:t> وقوعه , حيث أجمع العلماء بعد عصر  الصحابة على أمور منها : الإجماع على نجاسة الماء اذا  تغيرت أحد أوصافه الثلاثة .</a:t>
            </a:r>
            <a:endParaRPr lang="ar-SA" sz="2400" dirty="0">
              <a:latin typeface="Arial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23864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44655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dirty="0" smtClean="0">
                <a:solidFill>
                  <a:srgbClr val="000000"/>
                </a:solidFill>
                <a:latin typeface="Arial"/>
              </a:rPr>
              <a:t>هل يشترط انقراض عصر المجمعين </a:t>
            </a:r>
            <a:r>
              <a:rPr lang="ar-SA" dirty="0" err="1" smtClean="0">
                <a:solidFill>
                  <a:srgbClr val="000000"/>
                </a:solidFill>
                <a:latin typeface="Arial"/>
              </a:rPr>
              <a:t>لإنعقاد</a:t>
            </a:r>
            <a:r>
              <a:rPr lang="ar-SA" dirty="0" smtClean="0">
                <a:solidFill>
                  <a:srgbClr val="000000"/>
                </a:solidFill>
                <a:latin typeface="Arial"/>
              </a:rPr>
              <a:t> الاجماع ؟</a:t>
            </a:r>
            <a:endParaRPr lang="ar-SA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2335550"/>
            <a:ext cx="8229600" cy="363791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sz="2400" dirty="0" smtClean="0">
                <a:latin typeface="Arial"/>
              </a:rPr>
              <a:t>الجمهور على أنه لا يشترط انقراض العصر , فينعقد الإجماع  من أهله بمجرد اتفاقهم , ولا يجوز لهم ولا لغيرهم مخالفته بعد  ذلك لأمور :</a:t>
            </a:r>
          </a:p>
          <a:p>
            <a:pPr lvl="1"/>
            <a:r>
              <a:rPr lang="ar-SA" sz="2400" dirty="0" smtClean="0">
                <a:latin typeface="Arial"/>
              </a:rPr>
              <a:t>1 - أن أدلة الإجماع في الكتاب والسنة ليس فيها اشتراط  انقراض العمر</a:t>
            </a:r>
          </a:p>
          <a:p>
            <a:pPr lvl="1"/>
            <a:r>
              <a:rPr lang="ar-SA" sz="2400" dirty="0" smtClean="0">
                <a:latin typeface="Arial"/>
              </a:rPr>
              <a:t>2 - أن التابعين قد احتجوا بإجماع الصحابة قبل انقراض  عصرهم , ولو كان انقراض العصر شرطاً لم يحتجوا به قبل  حصوله</a:t>
            </a:r>
          </a:p>
          <a:p>
            <a:pPr lvl="1"/>
            <a:r>
              <a:rPr lang="ar-SA" sz="2400" dirty="0" smtClean="0">
                <a:latin typeface="Arial"/>
              </a:rPr>
              <a:t>3 - أن اشتراط انقراض العصر يوجب أن لا يكون إجماع  الى يوم القيامة . ذلك أنه لا يخلو عصر من توالد أفراد  ونشأتهم وبلوغهم درجة </a:t>
            </a:r>
            <a:r>
              <a:rPr lang="ar-SA" sz="2400" dirty="0" err="1" smtClean="0">
                <a:latin typeface="Arial"/>
              </a:rPr>
              <a:t>الإجتهاد</a:t>
            </a:r>
            <a:r>
              <a:rPr lang="ar-SA" sz="2400" dirty="0" smtClean="0">
                <a:latin typeface="Arial"/>
              </a:rPr>
              <a:t> وقبل انقراض عصرهم يتوالد  غيرهم ويبلغ مبلغهم وهلم جراً , فلا ينعقد اجماع , وما أدى  الى إبطال انعقاد الإجماع فهو باطل</a:t>
            </a:r>
            <a:endParaRPr lang="ar-SA" sz="2400" dirty="0">
              <a:latin typeface="Arial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64613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92194"/>
            <a:ext cx="8229600" cy="7078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dirty="0" smtClean="0">
                <a:solidFill>
                  <a:srgbClr val="000000"/>
                </a:solidFill>
                <a:latin typeface="Arial"/>
              </a:rPr>
              <a:t>أهل الإجماع </a:t>
            </a:r>
            <a:endParaRPr lang="ar-SA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19389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sz="2400" dirty="0" smtClean="0">
                <a:latin typeface="Arial"/>
              </a:rPr>
              <a:t>هم كل من بلغ رتبة الاجتهاد من العلماء بالأحكام الشرعية ,  ولا خلاف في أن الصبيان وغير العقلاء لا يدخلون في أهل  الإجماع , وأما العوام فقد وقع خلاف في </a:t>
            </a:r>
            <a:r>
              <a:rPr lang="ar-SA" sz="2400" dirty="0" err="1" smtClean="0">
                <a:latin typeface="Arial"/>
              </a:rPr>
              <a:t>إعتبارهم</a:t>
            </a:r>
            <a:r>
              <a:rPr lang="ar-SA" sz="2400" dirty="0" smtClean="0">
                <a:latin typeface="Arial"/>
              </a:rPr>
              <a:t> والصحيح  أنه لا عبرة بخلافهم ولا بوفاقهم , واما الفسقة والمبتدعة من  حملة العلم فإن الصحيح عدم دخولهم ايضاً لأنهم بهذا الوصف  سقطوا عن رتبة </a:t>
            </a:r>
            <a:r>
              <a:rPr lang="ar-SA" sz="2400" dirty="0" err="1" smtClean="0">
                <a:latin typeface="Arial"/>
              </a:rPr>
              <a:t>الإجتهاد</a:t>
            </a:r>
            <a:r>
              <a:rPr lang="ar-SA" sz="2400" dirty="0" smtClean="0">
                <a:latin typeface="Arial"/>
              </a:rPr>
              <a:t> .</a:t>
            </a:r>
            <a:endParaRPr lang="ar-SA" sz="2400" dirty="0">
              <a:latin typeface="Arial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13769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92194"/>
            <a:ext cx="8229600" cy="7078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dirty="0" smtClean="0">
                <a:solidFill>
                  <a:srgbClr val="000000"/>
                </a:solidFill>
                <a:latin typeface="Arial"/>
              </a:rPr>
              <a:t>تاسعاً : مالا يعد إجماعاً</a:t>
            </a:r>
            <a:endParaRPr lang="ar-SA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65074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15555"/>
            <a:ext cx="8229600" cy="132343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b="1" dirty="0" smtClean="0">
                <a:solidFill>
                  <a:srgbClr val="000000"/>
                </a:solidFill>
                <a:latin typeface="Arial"/>
              </a:rPr>
              <a:t>فكل هذه لا تعد إجماعاً وإن كان في بعضها حجة وذلك لأمور  :</a:t>
            </a:r>
            <a:endParaRPr lang="ar-SA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2335550"/>
            <a:ext cx="8229600" cy="171739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sz="2400" dirty="0" smtClean="0">
                <a:latin typeface="Arial"/>
              </a:rPr>
              <a:t>1 - أن تعريف الإجماع في </a:t>
            </a:r>
            <a:r>
              <a:rPr lang="ar-SA" sz="2400" dirty="0" err="1" smtClean="0">
                <a:latin typeface="Arial"/>
              </a:rPr>
              <a:t>إصطلاح</a:t>
            </a:r>
            <a:r>
              <a:rPr lang="ar-SA" sz="2400" dirty="0" smtClean="0">
                <a:latin typeface="Arial"/>
              </a:rPr>
              <a:t> الأصوليين لا ينطبق  عليها .</a:t>
            </a:r>
          </a:p>
          <a:p>
            <a:r>
              <a:rPr lang="ar-SA" sz="2400" dirty="0" smtClean="0">
                <a:latin typeface="Arial"/>
              </a:rPr>
              <a:t>2 - أن العصمة ثبتت لمجموع أهل الحل والعقد من الأمة  وليس لأفراد منها .</a:t>
            </a:r>
          </a:p>
          <a:p>
            <a:r>
              <a:rPr lang="ar-SA" sz="2400" dirty="0" smtClean="0">
                <a:latin typeface="Arial"/>
              </a:rPr>
              <a:t>3 - أن الصحابة لم ينكروا على ابن عباس وابن مسعود  انفرادهم بمسائل الفرائض خالفوا فيها عامة الصحابة .</a:t>
            </a:r>
            <a:endParaRPr lang="ar-SA" sz="2400" dirty="0">
              <a:latin typeface="Arial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3126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44106" y="404664"/>
            <a:ext cx="8229600" cy="138499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00"/>
                </a:solidFill>
                <a:latin typeface="Arial"/>
              </a:rPr>
              <a:t>عاشراً : الأمة لا يمكن أن تجمع على خلاف دليل  صحيح صريح غير منسوخ , فإذا رأيت إجماعاً تظنه  مخالفاً للدليل </a:t>
            </a:r>
            <a:r>
              <a:rPr lang="ar-SA" sz="2800" b="1" dirty="0" err="1" smtClean="0">
                <a:solidFill>
                  <a:srgbClr val="000000"/>
                </a:solidFill>
                <a:latin typeface="Arial"/>
              </a:rPr>
              <a:t>فإنظر</a:t>
            </a:r>
            <a:r>
              <a:rPr lang="ar-SA" sz="2800" b="1" dirty="0" smtClean="0">
                <a:solidFill>
                  <a:srgbClr val="000000"/>
                </a:solidFill>
                <a:latin typeface="Arial"/>
              </a:rPr>
              <a:t> في الدليل فإنه لا يخلو من ثلاث  حالات :</a:t>
            </a:r>
            <a:endParaRPr lang="ar-SA" sz="2800" b="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4106" y="1631429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416180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92194"/>
            <a:ext cx="8229600" cy="70788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dirty="0" smtClean="0">
                <a:solidFill>
                  <a:srgbClr val="000000"/>
                </a:solidFill>
                <a:latin typeface="Arial"/>
              </a:rPr>
              <a:t>أولاً : تعريف الإجماع</a:t>
            </a:r>
            <a:endParaRPr lang="ar-SA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8542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92194"/>
            <a:ext cx="8229600" cy="7078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في اللغة</a:t>
            </a:r>
            <a:endParaRPr lang="ar-SA" b="1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164352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sz="2400" dirty="0" smtClean="0">
                <a:latin typeface="Arial"/>
              </a:rPr>
              <a:t>العزم والتصميم , قال تعالى : (فأجمعوا أمركم وشركائكم) وبهذا  المعنى تأتي من الواحد ومن الجماعة.</a:t>
            </a:r>
          </a:p>
          <a:p>
            <a:r>
              <a:rPr lang="ar-SA" sz="2400" dirty="0" err="1" smtClean="0">
                <a:latin typeface="Arial"/>
              </a:rPr>
              <a:t>الإتفاق</a:t>
            </a:r>
            <a:r>
              <a:rPr lang="ar-SA" sz="2400" dirty="0" smtClean="0">
                <a:latin typeface="Arial"/>
              </a:rPr>
              <a:t> , قال تعالى : (فلما ذهبوا به وأجمعوا أن يجعلوه في  غيبت الجب) وهذا المعنى لا يأتي الا من الجماعة</a:t>
            </a:r>
            <a:endParaRPr lang="ar-SA" sz="2400" dirty="0">
              <a:latin typeface="Arial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92923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507449"/>
            <a:ext cx="7488832" cy="7078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في </a:t>
            </a:r>
            <a:r>
              <a:rPr lang="ar-SA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الإصطلاح</a:t>
            </a:r>
            <a:endParaRPr lang="ar-SA" b="1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83099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sz="2400" dirty="0" smtClean="0">
                <a:latin typeface="Arial"/>
              </a:rPr>
              <a:t>اتفاق مجتهدي هذه الأمة بعد النبي صلى الله عليه وسلم على  حكم شرعي في عصر من العصور</a:t>
            </a:r>
            <a:endParaRPr lang="ar-SA" sz="2400" dirty="0">
              <a:latin typeface="Arial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03421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92194"/>
            <a:ext cx="8229600" cy="7078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ثانياً : حكم الإجماع</a:t>
            </a:r>
            <a:endParaRPr lang="ar-SA" b="1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9227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92194"/>
            <a:ext cx="8229600" cy="7078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ثالثاً : أدلة حجية الإجماع</a:t>
            </a:r>
            <a:endParaRPr lang="ar-SA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6800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21236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dirty="0" smtClean="0">
                <a:solidFill>
                  <a:srgbClr val="000000"/>
                </a:solidFill>
                <a:latin typeface="Arial"/>
              </a:rPr>
              <a:t>قال تعالى : (وَمَنْ يُشَاقِقِ الرَّسُولَ مِنْ بَعْدِ مَا  تَبَيَّنَ لَهُ الْهُدَى وَيَتَّبِعْ غَيْرَ سَبِيلِ الْمُؤْمِنِينَ نُوَلِّهِ  مَا تَوَلَّى وَنُصْلِهِ جَهَنَّمَ وَسَاءَتْ مَصِيرًا)</a:t>
            </a:r>
            <a:endParaRPr lang="ar-SA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544" y="3356992"/>
            <a:ext cx="8229600" cy="83099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sz="2400" dirty="0" smtClean="0">
                <a:latin typeface="Arial"/>
              </a:rPr>
              <a:t>وجه الدلالة : أن الله سبحانه وتعالى توعد  من خالف سبيل المؤمنين بالعذاب فدل على  وجوب اتباع سبيلهم وأنه حجة</a:t>
            </a:r>
            <a:endParaRPr lang="ar-SA" sz="2400" dirty="0">
              <a:latin typeface="Arial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1704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898267"/>
            <a:ext cx="8229600" cy="132343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/>
            <a:r>
              <a:rPr lang="ar-SA" dirty="0" smtClean="0">
                <a:solidFill>
                  <a:srgbClr val="000000"/>
                </a:solidFill>
                <a:latin typeface="Arial"/>
              </a:rPr>
              <a:t>قال تعالى : (وَكَذَلِكَ جَعَلْنَاكُمْ أُمَّةً وَسَطاً لِتَكُونُوا  شُهَدَاءَ عَلَى النَّاسِ)</a:t>
            </a:r>
            <a:endParaRPr lang="ar-SA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544" y="3068960"/>
            <a:ext cx="8229600" cy="83099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sz="2400" dirty="0" smtClean="0">
                <a:latin typeface="Arial"/>
              </a:rPr>
              <a:t>أن الله سبحانه عدل هذه الأمة وجعلها وسطاً  وحجة على الناس وجعلهم شهداء على أعمال  الناس وعلى أعمالهم ولا أدل من ذلك على  كوم إجماعهم حجة</a:t>
            </a:r>
            <a:endParaRPr lang="ar-SA" sz="2400" dirty="0">
              <a:latin typeface="Arial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أصول فقه 1 - 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86211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ضوح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 كلاسيكي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ضو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</TotalTime>
  <Words>1138</Words>
  <Application>Microsoft Office PowerPoint</Application>
  <PresentationFormat>عرض على الشاشة (3:4)‏</PresentationFormat>
  <Paragraphs>84</Paragraphs>
  <Slides>27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28" baseType="lpstr">
      <vt:lpstr>وضوح</vt:lpstr>
      <vt:lpstr>الدليل الثالث من أدلة التشريع:  الإجماع</vt:lpstr>
      <vt:lpstr>الإجماع</vt:lpstr>
      <vt:lpstr>أولاً : تعريف الإجماع</vt:lpstr>
      <vt:lpstr>في اللغة</vt:lpstr>
      <vt:lpstr>في الإصطلاح</vt:lpstr>
      <vt:lpstr>ثانياً : حكم الإجماع</vt:lpstr>
      <vt:lpstr>ثالثاً : أدلة حجية الإجماع</vt:lpstr>
      <vt:lpstr>قال تعالى : (وَمَنْ يُشَاقِقِ الرَّسُولَ مِنْ بَعْدِ مَا  تَبَيَّنَ لَهُ الْهُدَى وَيَتَّبِعْ غَيْرَ سَبِيلِ الْمُؤْمِنِينَ نُوَلِّهِ  مَا تَوَلَّى وَنُصْلِهِ جَهَنَّمَ وَسَاءَتْ مَصِيرًا)</vt:lpstr>
      <vt:lpstr>قال تعالى : (وَكَذَلِكَ جَعَلْنَاكُمْ أُمَّةً وَسَطاً لِتَكُونُوا  شُهَدَاءَ عَلَى النَّاسِ)</vt:lpstr>
      <vt:lpstr>رابعاً : امثلة الإجماع</vt:lpstr>
      <vt:lpstr>خامساً : كتب الإجماع</vt:lpstr>
      <vt:lpstr>سادساً : أقسام الإجماع</vt:lpstr>
      <vt:lpstr>من حيث وروده الينا :</vt:lpstr>
      <vt:lpstr>إجماع قولي أو فعلي</vt:lpstr>
      <vt:lpstr>إجماع سكوتي</vt:lpstr>
      <vt:lpstr>أن يحصل الفعل او القول من البعض وينتشر ذلك عنهم  ويسكت الباقون عن القول به او فعله او لا ينكرون على من  حصل منه , ومن أمثلة ذلك : العول , فقد حكم به عمر  -رضي الله عنه- في خلافته بمشورة بعض الصحابة وسكت  الباقون.</vt:lpstr>
      <vt:lpstr>من حيث القوة : </vt:lpstr>
      <vt:lpstr>   سابعاً : شروط الإجماع</vt:lpstr>
      <vt:lpstr>2 - أن لا يسبقه خلاف ثابت فإن سبقه خلاف فلا إجماع لأن  الأقوال لا تبطل بموت قائليها</vt:lpstr>
      <vt:lpstr>ثامناً : مسائل الإجماع  </vt:lpstr>
      <vt:lpstr>مستند الاجماع </vt:lpstr>
      <vt:lpstr>عصر الاجماع</vt:lpstr>
      <vt:lpstr>هل يشترط انقراض عصر المجمعين لإنعقاد الاجماع ؟</vt:lpstr>
      <vt:lpstr>أهل الإجماع </vt:lpstr>
      <vt:lpstr>تاسعاً : مالا يعد إجماعاً</vt:lpstr>
      <vt:lpstr>فكل هذه لا تعد إجماعاً وإن كان في بعضها حجة وذلك لأمور  :</vt:lpstr>
      <vt:lpstr>عاشراً : الأمة لا يمكن أن تجمع على خلاف دليل  صحيح صريح غير منسوخ , فإذا رأيت إجماعاً تظنه  مخالفاً للدليل فإنظر في الدليل فإنه لا يخلو من ثلاث  حالات 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الإجماع</dc:title>
  <dc:creator>Latitude</dc:creator>
  <cp:lastModifiedBy>وفاء بنت محمد العيسى</cp:lastModifiedBy>
  <cp:revision>9</cp:revision>
  <dcterms:created xsi:type="dcterms:W3CDTF">2013-03-10T17:46:12Z</dcterms:created>
  <dcterms:modified xsi:type="dcterms:W3CDTF">2014-03-03T16:46:18Z</dcterms:modified>
</cp:coreProperties>
</file>