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3" r:id="rId3"/>
    <p:sldId id="258" r:id="rId4"/>
    <p:sldId id="257" r:id="rId5"/>
    <p:sldId id="271" r:id="rId6"/>
    <p:sldId id="272" r:id="rId7"/>
    <p:sldId id="275" r:id="rId8"/>
    <p:sldId id="276" r:id="rId9"/>
    <p:sldId id="270" r:id="rId10"/>
    <p:sldId id="277" r:id="rId11"/>
    <p:sldId id="366" r:id="rId12"/>
    <p:sldId id="269" r:id="rId13"/>
    <p:sldId id="367" r:id="rId14"/>
    <p:sldId id="368" r:id="rId15"/>
    <p:sldId id="369" r:id="rId16"/>
    <p:sldId id="279" r:id="rId17"/>
    <p:sldId id="398" r:id="rId18"/>
    <p:sldId id="282" r:id="rId19"/>
    <p:sldId id="283" r:id="rId20"/>
    <p:sldId id="284" r:id="rId21"/>
    <p:sldId id="286" r:id="rId22"/>
    <p:sldId id="378" r:id="rId23"/>
    <p:sldId id="379" r:id="rId24"/>
    <p:sldId id="309" r:id="rId25"/>
    <p:sldId id="382" r:id="rId26"/>
    <p:sldId id="383" r:id="rId27"/>
    <p:sldId id="394" r:id="rId28"/>
    <p:sldId id="384" r:id="rId29"/>
    <p:sldId id="395" r:id="rId30"/>
    <p:sldId id="385" r:id="rId31"/>
    <p:sldId id="396" r:id="rId32"/>
    <p:sldId id="397" r:id="rId33"/>
    <p:sldId id="386" r:id="rId34"/>
    <p:sldId id="387"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5888"/>
    <a:srgbClr val="C7C03D"/>
    <a:srgbClr val="5CDAB9"/>
    <a:srgbClr val="C3C64A"/>
    <a:srgbClr val="CAD751"/>
    <a:srgbClr val="B1D751"/>
    <a:srgbClr val="93CA3A"/>
    <a:srgbClr val="B9DE42"/>
    <a:srgbClr val="C2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686"/>
  </p:normalViewPr>
  <p:slideViewPr>
    <p:cSldViewPr>
      <p:cViewPr>
        <p:scale>
          <a:sx n="118" d="100"/>
          <a:sy n="118" d="100"/>
        </p:scale>
        <p:origin x="3304" y="13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4CDA1-1131-4D45-898D-51606F219A13}" type="doc">
      <dgm:prSet loTypeId="urn:microsoft.com/office/officeart/2005/8/layout/vList3#1" loCatId="picture" qsTypeId="urn:microsoft.com/office/officeart/2005/8/quickstyle/simple1" qsCatId="simple" csTypeId="urn:microsoft.com/office/officeart/2005/8/colors/colorful5" csCatId="colorful" phldr="1"/>
      <dgm:spPr/>
      <dgm:t>
        <a:bodyPr/>
        <a:lstStyle/>
        <a:p>
          <a:pPr rtl="1"/>
          <a:endParaRPr lang="ar-SA"/>
        </a:p>
      </dgm:t>
    </dgm:pt>
    <dgm:pt modelId="{C8D81DA7-BA0D-4DA5-B818-6E0623FA1C9D}">
      <dgm:prSet phldrT="[نص]" custT="1"/>
      <dgm:spPr/>
      <dgm:t>
        <a:bodyPr/>
        <a:lstStyle/>
        <a:p>
          <a:pPr rtl="1"/>
          <a:r>
            <a:rPr lang="ar-YE" sz="2000" b="1" dirty="0">
              <a:latin typeface="Sakkal Majalla" panose="02000000000000000000" pitchFamily="2" charset="-78"/>
              <a:cs typeface="Sakkal Majalla" panose="02000000000000000000" pitchFamily="2" charset="-78"/>
            </a:rPr>
            <a:t>تتيح للمُستخدم كتابة مُستنداته ببرنامج يجمع مواصفات بر</a:t>
          </a:r>
          <a:r>
            <a:rPr lang="ar-SA" sz="2000" b="1" dirty="0" err="1">
              <a:latin typeface="Sakkal Majalla" panose="02000000000000000000" pitchFamily="2" charset="-78"/>
              <a:cs typeface="Sakkal Majalla" panose="02000000000000000000" pitchFamily="2" charset="-78"/>
            </a:rPr>
            <a:t>نامج</a:t>
          </a:r>
          <a:r>
            <a:rPr lang="ar-YE" sz="2000" b="1" dirty="0">
              <a:latin typeface="Sakkal Majalla" panose="02000000000000000000" pitchFamily="2" charset="-78"/>
              <a:cs typeface="Sakkal Majalla" panose="02000000000000000000" pitchFamily="2" charset="-78"/>
            </a:rPr>
            <a:t> </a:t>
          </a:r>
          <a:r>
            <a:rPr lang="en-GB" sz="2000" b="1" dirty="0">
              <a:latin typeface="Sakkal Majalla" panose="02000000000000000000" pitchFamily="2" charset="-78"/>
              <a:cs typeface="Sakkal Majalla" panose="02000000000000000000" pitchFamily="2" charset="-78"/>
            </a:rPr>
            <a:t> Word Microsoft</a:t>
          </a:r>
          <a:r>
            <a:rPr lang="ar-SA" sz="2000" b="1" dirty="0">
              <a:latin typeface="Sakkal Majalla" panose="02000000000000000000" pitchFamily="2" charset="-78"/>
              <a:cs typeface="Sakkal Majalla" panose="02000000000000000000" pitchFamily="2" charset="-78"/>
            </a:rPr>
            <a:t> </a:t>
          </a:r>
          <a:r>
            <a:rPr lang="ar-YE" sz="2000" b="1" dirty="0">
              <a:latin typeface="Sakkal Majalla" panose="02000000000000000000" pitchFamily="2" charset="-78"/>
              <a:cs typeface="Sakkal Majalla" panose="02000000000000000000" pitchFamily="2" charset="-78"/>
            </a:rPr>
            <a:t> مع إمكانية نشره </a:t>
          </a:r>
          <a:r>
            <a:rPr lang="ar-SA" sz="2000" b="1" dirty="0">
              <a:latin typeface="Sakkal Majalla" panose="02000000000000000000" pitchFamily="2" charset="-78"/>
              <a:cs typeface="Sakkal Majalla" panose="02000000000000000000" pitchFamily="2" charset="-78"/>
            </a:rPr>
            <a:t>و</a:t>
          </a:r>
          <a:r>
            <a:rPr lang="ar-YE" sz="2000" b="1" dirty="0">
              <a:latin typeface="Sakkal Majalla" panose="02000000000000000000" pitchFamily="2" charset="-78"/>
              <a:cs typeface="Sakkal Majalla" panose="02000000000000000000" pitchFamily="2" charset="-78"/>
            </a:rPr>
            <a:t>السماح بالمُشاركة في الاطلاع على المُستند وتحريره.</a:t>
          </a:r>
          <a:endParaRPr lang="ar-SA" sz="2000" b="1" dirty="0"/>
        </a:p>
      </dgm:t>
    </dgm:pt>
    <dgm:pt modelId="{C2FFB1F6-D828-408F-9E11-DBEC1659F716}" type="parTrans" cxnId="{6412F92C-9A69-4666-B260-6B85422FD5CF}">
      <dgm:prSet/>
      <dgm:spPr/>
      <dgm:t>
        <a:bodyPr/>
        <a:lstStyle/>
        <a:p>
          <a:pPr rtl="1"/>
          <a:endParaRPr lang="ar-SA"/>
        </a:p>
      </dgm:t>
    </dgm:pt>
    <dgm:pt modelId="{491BD394-61C4-4555-B482-83BAEC5640DA}" type="sibTrans" cxnId="{6412F92C-9A69-4666-B260-6B85422FD5CF}">
      <dgm:prSet/>
      <dgm:spPr/>
      <dgm:t>
        <a:bodyPr/>
        <a:lstStyle/>
        <a:p>
          <a:pPr rtl="1"/>
          <a:endParaRPr lang="ar-SA"/>
        </a:p>
      </dgm:t>
    </dgm:pt>
    <dgm:pt modelId="{4D608ECC-7C50-487E-9FD1-6BF8F8C845F5}">
      <dgm:prSet phldrT="[نص]"/>
      <dgm:spPr/>
      <dgm:t>
        <a:bodyPr/>
        <a:lstStyle/>
        <a:p>
          <a:pPr rtl="1"/>
          <a:r>
            <a:rPr lang="ar-YE" b="1" dirty="0">
              <a:latin typeface="Sakkal Majalla" panose="02000000000000000000" pitchFamily="2" charset="-78"/>
              <a:cs typeface="Sakkal Majalla" panose="02000000000000000000" pitchFamily="2" charset="-78"/>
            </a:rPr>
            <a:t>وبرنامج </a:t>
          </a:r>
          <a:r>
            <a:rPr lang="en-GB" b="1" dirty="0">
              <a:latin typeface="Sakkal Majalla" panose="02000000000000000000" pitchFamily="2" charset="-78"/>
              <a:cs typeface="Sakkal Majalla" panose="02000000000000000000" pitchFamily="2" charset="-78"/>
            </a:rPr>
            <a:t>Google Sheets</a:t>
          </a:r>
          <a:r>
            <a:rPr lang="ar-YE" b="1" dirty="0">
              <a:latin typeface="Sakkal Majalla" panose="02000000000000000000" pitchFamily="2" charset="-78"/>
              <a:cs typeface="Sakkal Majalla" panose="02000000000000000000" pitchFamily="2" charset="-78"/>
            </a:rPr>
            <a:t>، الذي يُتيح تصميم وتحرير جداول البيانات. </a:t>
          </a:r>
          <a:endParaRPr lang="ar-SA" dirty="0"/>
        </a:p>
      </dgm:t>
    </dgm:pt>
    <dgm:pt modelId="{000815EB-5F30-4DCA-BB2B-39D82E2256CE}" type="parTrans" cxnId="{55BF283F-FE1C-4D65-94DD-116BD14C2B06}">
      <dgm:prSet/>
      <dgm:spPr/>
      <dgm:t>
        <a:bodyPr/>
        <a:lstStyle/>
        <a:p>
          <a:pPr rtl="1"/>
          <a:endParaRPr lang="ar-SA"/>
        </a:p>
      </dgm:t>
    </dgm:pt>
    <dgm:pt modelId="{AEC40E8A-DB56-4A56-848F-030FFDF88055}" type="sibTrans" cxnId="{55BF283F-FE1C-4D65-94DD-116BD14C2B06}">
      <dgm:prSet/>
      <dgm:spPr/>
      <dgm:t>
        <a:bodyPr/>
        <a:lstStyle/>
        <a:p>
          <a:pPr rtl="1"/>
          <a:endParaRPr lang="ar-SA"/>
        </a:p>
      </dgm:t>
    </dgm:pt>
    <dgm:pt modelId="{3BF1B295-6F95-49B5-B103-32A644AA3F09}">
      <dgm:prSet phldrT="[نص]"/>
      <dgm:spPr/>
      <dgm:t>
        <a:bodyPr/>
        <a:lstStyle/>
        <a:p>
          <a:pPr rtl="1"/>
          <a:r>
            <a:rPr lang="ar-YE" b="1" dirty="0">
              <a:latin typeface="Sakkal Majalla" panose="02000000000000000000" pitchFamily="2" charset="-78"/>
              <a:cs typeface="Sakkal Majalla" panose="02000000000000000000" pitchFamily="2" charset="-78"/>
            </a:rPr>
            <a:t>وبرنامج </a:t>
          </a:r>
          <a:r>
            <a:rPr lang="en-GB" b="1" dirty="0">
              <a:latin typeface="Sakkal Majalla" panose="02000000000000000000" pitchFamily="2" charset="-78"/>
              <a:cs typeface="Sakkal Majalla" panose="02000000000000000000" pitchFamily="2" charset="-78"/>
            </a:rPr>
            <a:t>Google Slides</a:t>
          </a:r>
          <a:r>
            <a:rPr lang="ar-YE" b="1" dirty="0">
              <a:latin typeface="Sakkal Majalla" panose="02000000000000000000" pitchFamily="2" charset="-78"/>
              <a:cs typeface="Sakkal Majalla" panose="02000000000000000000" pitchFamily="2" charset="-78"/>
            </a:rPr>
            <a:t> لتصميم وعرض العروض التقديمية. </a:t>
          </a:r>
          <a:endParaRPr lang="ar-SA" dirty="0"/>
        </a:p>
      </dgm:t>
    </dgm:pt>
    <dgm:pt modelId="{63025D5E-4FFD-4D18-9EB9-F509EDEDDE39}" type="parTrans" cxnId="{795A3302-71C7-4C9D-B982-5B368F58C634}">
      <dgm:prSet/>
      <dgm:spPr/>
      <dgm:t>
        <a:bodyPr/>
        <a:lstStyle/>
        <a:p>
          <a:pPr rtl="1"/>
          <a:endParaRPr lang="ar-SA"/>
        </a:p>
      </dgm:t>
    </dgm:pt>
    <dgm:pt modelId="{EAB396BF-1909-4387-B304-54FD218496C5}" type="sibTrans" cxnId="{795A3302-71C7-4C9D-B982-5B368F58C634}">
      <dgm:prSet/>
      <dgm:spPr/>
      <dgm:t>
        <a:bodyPr/>
        <a:lstStyle/>
        <a:p>
          <a:pPr rtl="1"/>
          <a:endParaRPr lang="ar-SA"/>
        </a:p>
      </dgm:t>
    </dgm:pt>
    <dgm:pt modelId="{15CD815A-3F26-47E5-ABDD-34FA3B3EA8B6}">
      <dgm:prSet/>
      <dgm:spPr/>
      <dgm:t>
        <a:bodyPr/>
        <a:lstStyle/>
        <a:p>
          <a:pPr rtl="1"/>
          <a:r>
            <a:rPr lang="ar-YE" b="1" dirty="0">
              <a:latin typeface="Sakkal Majalla" panose="02000000000000000000" pitchFamily="2" charset="-78"/>
              <a:cs typeface="Sakkal Majalla" panose="02000000000000000000" pitchFamily="2" charset="-78"/>
            </a:rPr>
            <a:t>بالإضافة لتوفر محرر النماذج </a:t>
          </a:r>
          <a:r>
            <a:rPr lang="en-GB" b="1" dirty="0">
              <a:latin typeface="Sakkal Majalla" panose="02000000000000000000" pitchFamily="2" charset="-78"/>
              <a:cs typeface="Sakkal Majalla" panose="02000000000000000000" pitchFamily="2" charset="-78"/>
            </a:rPr>
            <a:t>Forms</a:t>
          </a:r>
          <a:r>
            <a:rPr lang="ar-YE" b="1" dirty="0">
              <a:latin typeface="Sakkal Majalla" panose="02000000000000000000" pitchFamily="2" charset="-78"/>
              <a:cs typeface="Sakkal Majalla" panose="02000000000000000000" pitchFamily="2" charset="-78"/>
            </a:rPr>
            <a:t> الذي يتيح تصميم الاستبانات والاختبارات وغيرها من القوالب. </a:t>
          </a:r>
          <a:endParaRPr lang="en-US" b="1" dirty="0">
            <a:latin typeface="Sakkal Majalla" panose="02000000000000000000" pitchFamily="2" charset="-78"/>
            <a:cs typeface="Sakkal Majalla" panose="02000000000000000000" pitchFamily="2" charset="-78"/>
          </a:endParaRPr>
        </a:p>
      </dgm:t>
    </dgm:pt>
    <dgm:pt modelId="{5E0C56D4-0E05-4547-980B-62D84B8D29ED}" type="parTrans" cxnId="{93B37C02-FC4E-47E2-9CE6-5F6D8B1819E3}">
      <dgm:prSet/>
      <dgm:spPr/>
      <dgm:t>
        <a:bodyPr/>
        <a:lstStyle/>
        <a:p>
          <a:pPr rtl="1"/>
          <a:endParaRPr lang="ar-SA"/>
        </a:p>
      </dgm:t>
    </dgm:pt>
    <dgm:pt modelId="{106FE9FB-3F32-463C-A44C-8E38562237BA}" type="sibTrans" cxnId="{93B37C02-FC4E-47E2-9CE6-5F6D8B1819E3}">
      <dgm:prSet/>
      <dgm:spPr/>
      <dgm:t>
        <a:bodyPr/>
        <a:lstStyle/>
        <a:p>
          <a:pPr rtl="1"/>
          <a:endParaRPr lang="ar-SA"/>
        </a:p>
      </dgm:t>
    </dgm:pt>
    <dgm:pt modelId="{55E49E0F-02D9-4708-9C86-74ADE59AF250}" type="pres">
      <dgm:prSet presAssocID="{6574CDA1-1131-4D45-898D-51606F219A13}" presName="linearFlow" presStyleCnt="0">
        <dgm:presLayoutVars>
          <dgm:dir val="rev"/>
          <dgm:resizeHandles val="exact"/>
        </dgm:presLayoutVars>
      </dgm:prSet>
      <dgm:spPr/>
    </dgm:pt>
    <dgm:pt modelId="{C479EBF3-D422-414B-A392-B284510B1D3A}" type="pres">
      <dgm:prSet presAssocID="{C8D81DA7-BA0D-4DA5-B818-6E0623FA1C9D}" presName="composite" presStyleCnt="0"/>
      <dgm:spPr/>
    </dgm:pt>
    <dgm:pt modelId="{3604AF3F-C5DE-4B7D-8DC6-9A589D1330B9}" type="pres">
      <dgm:prSet presAssocID="{C8D81DA7-BA0D-4DA5-B818-6E0623FA1C9D}" presName="imgShp" presStyleLbl="fgImgPlace1" presStyleIdx="0" presStyleCnt="4" custLinFactNeighborX="9304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B77D67-7A3C-40FF-9F0D-BEB2573CED84}" type="pres">
      <dgm:prSet presAssocID="{C8D81DA7-BA0D-4DA5-B818-6E0623FA1C9D}" presName="txShp" presStyleLbl="node1" presStyleIdx="0" presStyleCnt="4" custScaleX="143908">
        <dgm:presLayoutVars>
          <dgm:bulletEnabled val="1"/>
        </dgm:presLayoutVars>
      </dgm:prSet>
      <dgm:spPr/>
    </dgm:pt>
    <dgm:pt modelId="{5D0B3494-129F-4C64-828F-7BB13FE2D66A}" type="pres">
      <dgm:prSet presAssocID="{491BD394-61C4-4555-B482-83BAEC5640DA}" presName="spacing" presStyleCnt="0"/>
      <dgm:spPr/>
    </dgm:pt>
    <dgm:pt modelId="{FD4FE7AC-48B8-4D70-ACC5-1838C16BEB75}" type="pres">
      <dgm:prSet presAssocID="{4D608ECC-7C50-487E-9FD1-6BF8F8C845F5}" presName="composite" presStyleCnt="0"/>
      <dgm:spPr/>
    </dgm:pt>
    <dgm:pt modelId="{C4D551F1-BD8C-4ACC-A202-13DF0ED94BA2}" type="pres">
      <dgm:prSet presAssocID="{4D608ECC-7C50-487E-9FD1-6BF8F8C845F5}" presName="imgShp" presStyleLbl="fgImgPlace1" presStyleIdx="1" presStyleCnt="4" custLinFactNeighborX="9304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ACEBDB99-8C6A-4264-93AA-CF1B49468CF8}" type="pres">
      <dgm:prSet presAssocID="{4D608ECC-7C50-487E-9FD1-6BF8F8C845F5}" presName="txShp" presStyleLbl="node1" presStyleIdx="1" presStyleCnt="4" custScaleX="139950">
        <dgm:presLayoutVars>
          <dgm:bulletEnabled val="1"/>
        </dgm:presLayoutVars>
      </dgm:prSet>
      <dgm:spPr/>
    </dgm:pt>
    <dgm:pt modelId="{85164582-910E-4287-B35D-436F5AE6AF72}" type="pres">
      <dgm:prSet presAssocID="{AEC40E8A-DB56-4A56-848F-030FFDF88055}" presName="spacing" presStyleCnt="0"/>
      <dgm:spPr/>
    </dgm:pt>
    <dgm:pt modelId="{89A229B8-0013-45AC-87FB-4431B1DDBCDE}" type="pres">
      <dgm:prSet presAssocID="{3BF1B295-6F95-49B5-B103-32A644AA3F09}" presName="composite" presStyleCnt="0"/>
      <dgm:spPr/>
    </dgm:pt>
    <dgm:pt modelId="{E9828A22-9E0E-46E6-82EA-E56BE4E8715E}" type="pres">
      <dgm:prSet presAssocID="{3BF1B295-6F95-49B5-B103-32A644AA3F09}" presName="imgShp" presStyleLbl="fgImgPlace1" presStyleIdx="2" presStyleCnt="4" custLinFactNeighborX="9304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5DB2ECB-874F-402B-BF28-3D6C2BCE7281}" type="pres">
      <dgm:prSet presAssocID="{3BF1B295-6F95-49B5-B103-32A644AA3F09}" presName="txShp" presStyleLbl="node1" presStyleIdx="2" presStyleCnt="4" custScaleX="139950">
        <dgm:presLayoutVars>
          <dgm:bulletEnabled val="1"/>
        </dgm:presLayoutVars>
      </dgm:prSet>
      <dgm:spPr/>
    </dgm:pt>
    <dgm:pt modelId="{E25A3FF5-078E-450C-80B8-01055514FDCD}" type="pres">
      <dgm:prSet presAssocID="{EAB396BF-1909-4387-B304-54FD218496C5}" presName="spacing" presStyleCnt="0"/>
      <dgm:spPr/>
    </dgm:pt>
    <dgm:pt modelId="{835231EC-634C-4FCF-9E27-2804C6B8D496}" type="pres">
      <dgm:prSet presAssocID="{15CD815A-3F26-47E5-ABDD-34FA3B3EA8B6}" presName="composite" presStyleCnt="0"/>
      <dgm:spPr/>
    </dgm:pt>
    <dgm:pt modelId="{577C947F-35D2-4CAB-B59B-A028F9B9168B}" type="pres">
      <dgm:prSet presAssocID="{15CD815A-3F26-47E5-ABDD-34FA3B3EA8B6}" presName="imgShp" presStyleLbl="fgImgPlace1" presStyleIdx="3" presStyleCnt="4" custLinFactNeighborX="93042"/>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4A9AD1CD-B4DD-4C92-B00D-BF4A81EE9582}" type="pres">
      <dgm:prSet presAssocID="{15CD815A-3F26-47E5-ABDD-34FA3B3EA8B6}" presName="txShp" presStyleLbl="node1" presStyleIdx="3" presStyleCnt="4" custScaleX="139950">
        <dgm:presLayoutVars>
          <dgm:bulletEnabled val="1"/>
        </dgm:presLayoutVars>
      </dgm:prSet>
      <dgm:spPr/>
    </dgm:pt>
  </dgm:ptLst>
  <dgm:cxnLst>
    <dgm:cxn modelId="{795A3302-71C7-4C9D-B982-5B368F58C634}" srcId="{6574CDA1-1131-4D45-898D-51606F219A13}" destId="{3BF1B295-6F95-49B5-B103-32A644AA3F09}" srcOrd="2" destOrd="0" parTransId="{63025D5E-4FFD-4D18-9EB9-F509EDEDDE39}" sibTransId="{EAB396BF-1909-4387-B304-54FD218496C5}"/>
    <dgm:cxn modelId="{93B37C02-FC4E-47E2-9CE6-5F6D8B1819E3}" srcId="{6574CDA1-1131-4D45-898D-51606F219A13}" destId="{15CD815A-3F26-47E5-ABDD-34FA3B3EA8B6}" srcOrd="3" destOrd="0" parTransId="{5E0C56D4-0E05-4547-980B-62D84B8D29ED}" sibTransId="{106FE9FB-3F32-463C-A44C-8E38562237BA}"/>
    <dgm:cxn modelId="{6412F92C-9A69-4666-B260-6B85422FD5CF}" srcId="{6574CDA1-1131-4D45-898D-51606F219A13}" destId="{C8D81DA7-BA0D-4DA5-B818-6E0623FA1C9D}" srcOrd="0" destOrd="0" parTransId="{C2FFB1F6-D828-408F-9E11-DBEC1659F716}" sibTransId="{491BD394-61C4-4555-B482-83BAEC5640DA}"/>
    <dgm:cxn modelId="{79F9783B-DDC7-48C5-B120-057EEABF8AEE}" type="presOf" srcId="{6574CDA1-1131-4D45-898D-51606F219A13}" destId="{55E49E0F-02D9-4708-9C86-74ADE59AF250}" srcOrd="0" destOrd="0" presId="urn:microsoft.com/office/officeart/2005/8/layout/vList3#1"/>
    <dgm:cxn modelId="{55BF283F-FE1C-4D65-94DD-116BD14C2B06}" srcId="{6574CDA1-1131-4D45-898D-51606F219A13}" destId="{4D608ECC-7C50-487E-9FD1-6BF8F8C845F5}" srcOrd="1" destOrd="0" parTransId="{000815EB-5F30-4DCA-BB2B-39D82E2256CE}" sibTransId="{AEC40E8A-DB56-4A56-848F-030FFDF88055}"/>
    <dgm:cxn modelId="{94B5BE44-50CB-4DA5-BE85-E7B11F7C6C94}" type="presOf" srcId="{3BF1B295-6F95-49B5-B103-32A644AA3F09}" destId="{D5DB2ECB-874F-402B-BF28-3D6C2BCE7281}" srcOrd="0" destOrd="0" presId="urn:microsoft.com/office/officeart/2005/8/layout/vList3#1"/>
    <dgm:cxn modelId="{D0343679-702D-4A35-83A2-24B9606BFE6F}" type="presOf" srcId="{C8D81DA7-BA0D-4DA5-B818-6E0623FA1C9D}" destId="{22B77D67-7A3C-40FF-9F0D-BEB2573CED84}" srcOrd="0" destOrd="0" presId="urn:microsoft.com/office/officeart/2005/8/layout/vList3#1"/>
    <dgm:cxn modelId="{C9FF6A85-9E43-4C0D-8FC7-18321D73875A}" type="presOf" srcId="{4D608ECC-7C50-487E-9FD1-6BF8F8C845F5}" destId="{ACEBDB99-8C6A-4264-93AA-CF1B49468CF8}" srcOrd="0" destOrd="0" presId="urn:microsoft.com/office/officeart/2005/8/layout/vList3#1"/>
    <dgm:cxn modelId="{0E5BD6DA-7E9A-4983-AFDB-0B752EBEF5CA}" type="presOf" srcId="{15CD815A-3F26-47E5-ABDD-34FA3B3EA8B6}" destId="{4A9AD1CD-B4DD-4C92-B00D-BF4A81EE9582}" srcOrd="0" destOrd="0" presId="urn:microsoft.com/office/officeart/2005/8/layout/vList3#1"/>
    <dgm:cxn modelId="{40E2AA94-93A7-4E5F-831B-BF65022E4916}" type="presParOf" srcId="{55E49E0F-02D9-4708-9C86-74ADE59AF250}" destId="{C479EBF3-D422-414B-A392-B284510B1D3A}" srcOrd="0" destOrd="0" presId="urn:microsoft.com/office/officeart/2005/8/layout/vList3#1"/>
    <dgm:cxn modelId="{C0531E84-1891-4326-8668-6128DDF43AF1}" type="presParOf" srcId="{C479EBF3-D422-414B-A392-B284510B1D3A}" destId="{3604AF3F-C5DE-4B7D-8DC6-9A589D1330B9}" srcOrd="0" destOrd="0" presId="urn:microsoft.com/office/officeart/2005/8/layout/vList3#1"/>
    <dgm:cxn modelId="{6DD9629F-53CA-4347-BC17-35CF8791CA4C}" type="presParOf" srcId="{C479EBF3-D422-414B-A392-B284510B1D3A}" destId="{22B77D67-7A3C-40FF-9F0D-BEB2573CED84}" srcOrd="1" destOrd="0" presId="urn:microsoft.com/office/officeart/2005/8/layout/vList3#1"/>
    <dgm:cxn modelId="{17406EA7-9BB6-436E-834D-AF66ED3AEF84}" type="presParOf" srcId="{55E49E0F-02D9-4708-9C86-74ADE59AF250}" destId="{5D0B3494-129F-4C64-828F-7BB13FE2D66A}" srcOrd="1" destOrd="0" presId="urn:microsoft.com/office/officeart/2005/8/layout/vList3#1"/>
    <dgm:cxn modelId="{AD063595-52CB-417C-B489-525ECAD9B440}" type="presParOf" srcId="{55E49E0F-02D9-4708-9C86-74ADE59AF250}" destId="{FD4FE7AC-48B8-4D70-ACC5-1838C16BEB75}" srcOrd="2" destOrd="0" presId="urn:microsoft.com/office/officeart/2005/8/layout/vList3#1"/>
    <dgm:cxn modelId="{E22A38DE-5793-446B-B006-6611DC3811C7}" type="presParOf" srcId="{FD4FE7AC-48B8-4D70-ACC5-1838C16BEB75}" destId="{C4D551F1-BD8C-4ACC-A202-13DF0ED94BA2}" srcOrd="0" destOrd="0" presId="urn:microsoft.com/office/officeart/2005/8/layout/vList3#1"/>
    <dgm:cxn modelId="{BA3C8643-C605-4CAF-BE9D-7D1F8A2F47FF}" type="presParOf" srcId="{FD4FE7AC-48B8-4D70-ACC5-1838C16BEB75}" destId="{ACEBDB99-8C6A-4264-93AA-CF1B49468CF8}" srcOrd="1" destOrd="0" presId="urn:microsoft.com/office/officeart/2005/8/layout/vList3#1"/>
    <dgm:cxn modelId="{378AA312-5DCB-44CF-91E9-2EDCC26AE631}" type="presParOf" srcId="{55E49E0F-02D9-4708-9C86-74ADE59AF250}" destId="{85164582-910E-4287-B35D-436F5AE6AF72}" srcOrd="3" destOrd="0" presId="urn:microsoft.com/office/officeart/2005/8/layout/vList3#1"/>
    <dgm:cxn modelId="{37917B98-9240-407D-B984-93670A24A861}" type="presParOf" srcId="{55E49E0F-02D9-4708-9C86-74ADE59AF250}" destId="{89A229B8-0013-45AC-87FB-4431B1DDBCDE}" srcOrd="4" destOrd="0" presId="urn:microsoft.com/office/officeart/2005/8/layout/vList3#1"/>
    <dgm:cxn modelId="{02611506-2F78-49C4-AFF8-403FF6A2F572}" type="presParOf" srcId="{89A229B8-0013-45AC-87FB-4431B1DDBCDE}" destId="{E9828A22-9E0E-46E6-82EA-E56BE4E8715E}" srcOrd="0" destOrd="0" presId="urn:microsoft.com/office/officeart/2005/8/layout/vList3#1"/>
    <dgm:cxn modelId="{3EDC7CD2-D1BB-446C-9FC5-9778A1E6D05D}" type="presParOf" srcId="{89A229B8-0013-45AC-87FB-4431B1DDBCDE}" destId="{D5DB2ECB-874F-402B-BF28-3D6C2BCE7281}" srcOrd="1" destOrd="0" presId="urn:microsoft.com/office/officeart/2005/8/layout/vList3#1"/>
    <dgm:cxn modelId="{E86448E0-F7FC-41DD-854F-6CF0D0BCC301}" type="presParOf" srcId="{55E49E0F-02D9-4708-9C86-74ADE59AF250}" destId="{E25A3FF5-078E-450C-80B8-01055514FDCD}" srcOrd="5" destOrd="0" presId="urn:microsoft.com/office/officeart/2005/8/layout/vList3#1"/>
    <dgm:cxn modelId="{5BCD2BED-1362-4B99-80CE-0A0BC5932986}" type="presParOf" srcId="{55E49E0F-02D9-4708-9C86-74ADE59AF250}" destId="{835231EC-634C-4FCF-9E27-2804C6B8D496}" srcOrd="6" destOrd="0" presId="urn:microsoft.com/office/officeart/2005/8/layout/vList3#1"/>
    <dgm:cxn modelId="{F0699970-D9E9-448C-9D9D-3FA7F7555059}" type="presParOf" srcId="{835231EC-634C-4FCF-9E27-2804C6B8D496}" destId="{577C947F-35D2-4CAB-B59B-A028F9B9168B}" srcOrd="0" destOrd="0" presId="urn:microsoft.com/office/officeart/2005/8/layout/vList3#1"/>
    <dgm:cxn modelId="{B7E94C65-7B16-45B5-8B81-75923AA5A687}" type="presParOf" srcId="{835231EC-634C-4FCF-9E27-2804C6B8D496}" destId="{4A9AD1CD-B4DD-4C92-B00D-BF4A81EE958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7D67-7A3C-40FF-9F0D-BEB2573CED84}">
      <dsp:nvSpPr>
        <dsp:cNvPr id="0" name=""/>
        <dsp:cNvSpPr/>
      </dsp:nvSpPr>
      <dsp:spPr>
        <a:xfrm>
          <a:off x="152403" y="368"/>
          <a:ext cx="6781792" cy="856637"/>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77753" bIns="76200" numCol="1" spcCol="1270" anchor="ctr" anchorCtr="0">
          <a:noAutofit/>
        </a:bodyPr>
        <a:lstStyle/>
        <a:p>
          <a:pPr marL="0" lvl="0" indent="0" algn="ctr" defTabSz="889000" rtl="1">
            <a:lnSpc>
              <a:spcPct val="90000"/>
            </a:lnSpc>
            <a:spcBef>
              <a:spcPct val="0"/>
            </a:spcBef>
            <a:spcAft>
              <a:spcPct val="35000"/>
            </a:spcAft>
            <a:buNone/>
          </a:pPr>
          <a:r>
            <a:rPr lang="ar-YE" sz="2000" b="1" kern="1200" dirty="0">
              <a:latin typeface="Sakkal Majalla" panose="02000000000000000000" pitchFamily="2" charset="-78"/>
              <a:cs typeface="Sakkal Majalla" panose="02000000000000000000" pitchFamily="2" charset="-78"/>
            </a:rPr>
            <a:t>تتيح للمُستخدم كتابة مُستنداته ببرنامج يجمع مواصفات بر</a:t>
          </a:r>
          <a:r>
            <a:rPr lang="ar-SA" sz="2000" b="1" kern="1200" dirty="0" err="1">
              <a:latin typeface="Sakkal Majalla" panose="02000000000000000000" pitchFamily="2" charset="-78"/>
              <a:cs typeface="Sakkal Majalla" panose="02000000000000000000" pitchFamily="2" charset="-78"/>
            </a:rPr>
            <a:t>نامج</a:t>
          </a:r>
          <a:r>
            <a:rPr lang="ar-YE" sz="2000" b="1" kern="1200" dirty="0">
              <a:latin typeface="Sakkal Majalla" panose="02000000000000000000" pitchFamily="2" charset="-78"/>
              <a:cs typeface="Sakkal Majalla" panose="02000000000000000000" pitchFamily="2" charset="-78"/>
            </a:rPr>
            <a:t> </a:t>
          </a:r>
          <a:r>
            <a:rPr lang="en-GB" sz="2000" b="1" kern="1200" dirty="0">
              <a:latin typeface="Sakkal Majalla" panose="02000000000000000000" pitchFamily="2" charset="-78"/>
              <a:cs typeface="Sakkal Majalla" panose="02000000000000000000" pitchFamily="2" charset="-78"/>
            </a:rPr>
            <a:t> Word Microsoft</a:t>
          </a:r>
          <a:r>
            <a:rPr lang="ar-SA" sz="2000" b="1" kern="1200" dirty="0">
              <a:latin typeface="Sakkal Majalla" panose="02000000000000000000" pitchFamily="2" charset="-78"/>
              <a:cs typeface="Sakkal Majalla" panose="02000000000000000000" pitchFamily="2" charset="-78"/>
            </a:rPr>
            <a:t> </a:t>
          </a:r>
          <a:r>
            <a:rPr lang="ar-YE" sz="2000" b="1" kern="1200" dirty="0">
              <a:latin typeface="Sakkal Majalla" panose="02000000000000000000" pitchFamily="2" charset="-78"/>
              <a:cs typeface="Sakkal Majalla" panose="02000000000000000000" pitchFamily="2" charset="-78"/>
            </a:rPr>
            <a:t> مع إمكانية نشره </a:t>
          </a:r>
          <a:r>
            <a:rPr lang="ar-SA" sz="2000" b="1" kern="1200" dirty="0">
              <a:latin typeface="Sakkal Majalla" panose="02000000000000000000" pitchFamily="2" charset="-78"/>
              <a:cs typeface="Sakkal Majalla" panose="02000000000000000000" pitchFamily="2" charset="-78"/>
            </a:rPr>
            <a:t>و</a:t>
          </a:r>
          <a:r>
            <a:rPr lang="ar-YE" sz="2000" b="1" kern="1200" dirty="0">
              <a:latin typeface="Sakkal Majalla" panose="02000000000000000000" pitchFamily="2" charset="-78"/>
              <a:cs typeface="Sakkal Majalla" panose="02000000000000000000" pitchFamily="2" charset="-78"/>
            </a:rPr>
            <a:t>السماح بالمُشاركة في الاطلاع على المُستند وتحريره.</a:t>
          </a:r>
          <a:endParaRPr lang="ar-SA" sz="2000" b="1" kern="1200" dirty="0"/>
        </a:p>
      </dsp:txBody>
      <dsp:txXfrm>
        <a:off x="152403" y="368"/>
        <a:ext cx="6567633" cy="856637"/>
      </dsp:txXfrm>
    </dsp:sp>
    <dsp:sp modelId="{3604AF3F-C5DE-4B7D-8DC6-9A589D1330B9}">
      <dsp:nvSpPr>
        <dsp:cNvPr id="0" name=""/>
        <dsp:cNvSpPr/>
      </dsp:nvSpPr>
      <dsp:spPr>
        <a:xfrm>
          <a:off x="6229962" y="368"/>
          <a:ext cx="856637" cy="8566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BDB99-8C6A-4264-93AA-CF1B49468CF8}">
      <dsp:nvSpPr>
        <dsp:cNvPr id="0" name=""/>
        <dsp:cNvSpPr/>
      </dsp:nvSpPr>
      <dsp:spPr>
        <a:xfrm>
          <a:off x="245665" y="1112719"/>
          <a:ext cx="6595268" cy="856637"/>
        </a:xfrm>
        <a:prstGeom prst="homePlat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0010" rIns="377753" bIns="80010" numCol="1" spcCol="1270" anchor="ctr" anchorCtr="0">
          <a:noAutofit/>
        </a:bodyPr>
        <a:lstStyle/>
        <a:p>
          <a:pPr marL="0" lvl="0" indent="0" algn="ctr" defTabSz="933450" rtl="1">
            <a:lnSpc>
              <a:spcPct val="90000"/>
            </a:lnSpc>
            <a:spcBef>
              <a:spcPct val="0"/>
            </a:spcBef>
            <a:spcAft>
              <a:spcPct val="35000"/>
            </a:spcAft>
            <a:buNone/>
          </a:pPr>
          <a:r>
            <a:rPr lang="ar-YE" sz="2100" b="1" kern="1200" dirty="0">
              <a:latin typeface="Sakkal Majalla" panose="02000000000000000000" pitchFamily="2" charset="-78"/>
              <a:cs typeface="Sakkal Majalla" panose="02000000000000000000" pitchFamily="2" charset="-78"/>
            </a:rPr>
            <a:t>وبرنامج </a:t>
          </a:r>
          <a:r>
            <a:rPr lang="en-GB" sz="2100" b="1" kern="1200" dirty="0">
              <a:latin typeface="Sakkal Majalla" panose="02000000000000000000" pitchFamily="2" charset="-78"/>
              <a:cs typeface="Sakkal Majalla" panose="02000000000000000000" pitchFamily="2" charset="-78"/>
            </a:rPr>
            <a:t>Google Sheets</a:t>
          </a:r>
          <a:r>
            <a:rPr lang="ar-YE" sz="2100" b="1" kern="1200" dirty="0">
              <a:latin typeface="Sakkal Majalla" panose="02000000000000000000" pitchFamily="2" charset="-78"/>
              <a:cs typeface="Sakkal Majalla" panose="02000000000000000000" pitchFamily="2" charset="-78"/>
            </a:rPr>
            <a:t>، الذي يُتيح تصميم وتحرير جداول البيانات. </a:t>
          </a:r>
          <a:endParaRPr lang="ar-SA" sz="2100" kern="1200" dirty="0"/>
        </a:p>
      </dsp:txBody>
      <dsp:txXfrm>
        <a:off x="245665" y="1112719"/>
        <a:ext cx="6381109" cy="856637"/>
      </dsp:txXfrm>
    </dsp:sp>
    <dsp:sp modelId="{C4D551F1-BD8C-4ACC-A202-13DF0ED94BA2}">
      <dsp:nvSpPr>
        <dsp:cNvPr id="0" name=""/>
        <dsp:cNvSpPr/>
      </dsp:nvSpPr>
      <dsp:spPr>
        <a:xfrm>
          <a:off x="6229962" y="1112719"/>
          <a:ext cx="856637" cy="85663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B2ECB-874F-402B-BF28-3D6C2BCE7281}">
      <dsp:nvSpPr>
        <dsp:cNvPr id="0" name=""/>
        <dsp:cNvSpPr/>
      </dsp:nvSpPr>
      <dsp:spPr>
        <a:xfrm>
          <a:off x="245665" y="2225069"/>
          <a:ext cx="6595268" cy="856637"/>
        </a:xfrm>
        <a:prstGeom prst="homePlat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0010" rIns="377753" bIns="80010" numCol="1" spcCol="1270" anchor="ctr" anchorCtr="0">
          <a:noAutofit/>
        </a:bodyPr>
        <a:lstStyle/>
        <a:p>
          <a:pPr marL="0" lvl="0" indent="0" algn="ctr" defTabSz="933450" rtl="1">
            <a:lnSpc>
              <a:spcPct val="90000"/>
            </a:lnSpc>
            <a:spcBef>
              <a:spcPct val="0"/>
            </a:spcBef>
            <a:spcAft>
              <a:spcPct val="35000"/>
            </a:spcAft>
            <a:buNone/>
          </a:pPr>
          <a:r>
            <a:rPr lang="ar-YE" sz="2100" b="1" kern="1200" dirty="0">
              <a:latin typeface="Sakkal Majalla" panose="02000000000000000000" pitchFamily="2" charset="-78"/>
              <a:cs typeface="Sakkal Majalla" panose="02000000000000000000" pitchFamily="2" charset="-78"/>
            </a:rPr>
            <a:t>وبرنامج </a:t>
          </a:r>
          <a:r>
            <a:rPr lang="en-GB" sz="2100" b="1" kern="1200" dirty="0">
              <a:latin typeface="Sakkal Majalla" panose="02000000000000000000" pitchFamily="2" charset="-78"/>
              <a:cs typeface="Sakkal Majalla" panose="02000000000000000000" pitchFamily="2" charset="-78"/>
            </a:rPr>
            <a:t>Google Slides</a:t>
          </a:r>
          <a:r>
            <a:rPr lang="ar-YE" sz="2100" b="1" kern="1200" dirty="0">
              <a:latin typeface="Sakkal Majalla" panose="02000000000000000000" pitchFamily="2" charset="-78"/>
              <a:cs typeface="Sakkal Majalla" panose="02000000000000000000" pitchFamily="2" charset="-78"/>
            </a:rPr>
            <a:t> لتصميم وعرض العروض التقديمية. </a:t>
          </a:r>
          <a:endParaRPr lang="ar-SA" sz="2100" kern="1200" dirty="0"/>
        </a:p>
      </dsp:txBody>
      <dsp:txXfrm>
        <a:off x="245665" y="2225069"/>
        <a:ext cx="6381109" cy="856637"/>
      </dsp:txXfrm>
    </dsp:sp>
    <dsp:sp modelId="{E9828A22-9E0E-46E6-82EA-E56BE4E8715E}">
      <dsp:nvSpPr>
        <dsp:cNvPr id="0" name=""/>
        <dsp:cNvSpPr/>
      </dsp:nvSpPr>
      <dsp:spPr>
        <a:xfrm>
          <a:off x="6229962" y="2225069"/>
          <a:ext cx="856637" cy="8566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D1CD-B4DD-4C92-B00D-BF4A81EE9582}">
      <dsp:nvSpPr>
        <dsp:cNvPr id="0" name=""/>
        <dsp:cNvSpPr/>
      </dsp:nvSpPr>
      <dsp:spPr>
        <a:xfrm>
          <a:off x="245665" y="3337420"/>
          <a:ext cx="6595268" cy="856637"/>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0010" rIns="377753" bIns="80010" numCol="1" spcCol="1270" anchor="ctr" anchorCtr="0">
          <a:noAutofit/>
        </a:bodyPr>
        <a:lstStyle/>
        <a:p>
          <a:pPr marL="0" lvl="0" indent="0" algn="ctr" defTabSz="933450" rtl="1">
            <a:lnSpc>
              <a:spcPct val="90000"/>
            </a:lnSpc>
            <a:spcBef>
              <a:spcPct val="0"/>
            </a:spcBef>
            <a:spcAft>
              <a:spcPct val="35000"/>
            </a:spcAft>
            <a:buNone/>
          </a:pPr>
          <a:r>
            <a:rPr lang="ar-YE" sz="2100" b="1" kern="1200" dirty="0">
              <a:latin typeface="Sakkal Majalla" panose="02000000000000000000" pitchFamily="2" charset="-78"/>
              <a:cs typeface="Sakkal Majalla" panose="02000000000000000000" pitchFamily="2" charset="-78"/>
            </a:rPr>
            <a:t>بالإضافة لتوفر محرر النماذج </a:t>
          </a:r>
          <a:r>
            <a:rPr lang="en-GB" sz="2100" b="1" kern="1200" dirty="0">
              <a:latin typeface="Sakkal Majalla" panose="02000000000000000000" pitchFamily="2" charset="-78"/>
              <a:cs typeface="Sakkal Majalla" panose="02000000000000000000" pitchFamily="2" charset="-78"/>
            </a:rPr>
            <a:t>Forms</a:t>
          </a:r>
          <a:r>
            <a:rPr lang="ar-YE" sz="2100" b="1" kern="1200" dirty="0">
              <a:latin typeface="Sakkal Majalla" panose="02000000000000000000" pitchFamily="2" charset="-78"/>
              <a:cs typeface="Sakkal Majalla" panose="02000000000000000000" pitchFamily="2" charset="-78"/>
            </a:rPr>
            <a:t> الذي يتيح تصميم الاستبانات والاختبارات وغيرها من القوالب. </a:t>
          </a:r>
          <a:endParaRPr lang="en-US" sz="2100" b="1" kern="1200" dirty="0">
            <a:latin typeface="Sakkal Majalla" panose="02000000000000000000" pitchFamily="2" charset="-78"/>
            <a:cs typeface="Sakkal Majalla" panose="02000000000000000000" pitchFamily="2" charset="-78"/>
          </a:endParaRPr>
        </a:p>
      </dsp:txBody>
      <dsp:txXfrm>
        <a:off x="245665" y="3337420"/>
        <a:ext cx="6381109" cy="856637"/>
      </dsp:txXfrm>
    </dsp:sp>
    <dsp:sp modelId="{577C947F-35D2-4CAB-B59B-A028F9B9168B}">
      <dsp:nvSpPr>
        <dsp:cNvPr id="0" name=""/>
        <dsp:cNvSpPr/>
      </dsp:nvSpPr>
      <dsp:spPr>
        <a:xfrm>
          <a:off x="6229962" y="3337420"/>
          <a:ext cx="856637" cy="85663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3A4AB-52BB-4F01-B937-5F5C158F66AB}" type="datetimeFigureOut">
              <a:rPr lang="en-US" smtClean="0"/>
              <a:pPr/>
              <a:t>3/3/19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FFBFB-CD2A-45B4-85B6-485D2CBAEBF5}" type="slidenum">
              <a:rPr lang="en-US" smtClean="0"/>
              <a:pPr/>
              <a:t>‹#›</a:t>
            </a:fld>
            <a:endParaRPr lang="en-US"/>
          </a:p>
        </p:txBody>
      </p:sp>
    </p:spTree>
    <p:extLst>
      <p:ext uri="{BB962C8B-B14F-4D97-AF65-F5344CB8AC3E}">
        <p14:creationId xmlns:p14="http://schemas.microsoft.com/office/powerpoint/2010/main" val="68978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a:t>
            </a:fld>
            <a:endParaRPr lang="en-US"/>
          </a:p>
        </p:txBody>
      </p:sp>
    </p:spTree>
    <p:extLst>
      <p:ext uri="{BB962C8B-B14F-4D97-AF65-F5344CB8AC3E}">
        <p14:creationId xmlns:p14="http://schemas.microsoft.com/office/powerpoint/2010/main" val="229059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10</a:t>
            </a:fld>
            <a:endParaRPr lang="en-US"/>
          </a:p>
        </p:txBody>
      </p:sp>
    </p:spTree>
    <p:extLst>
      <p:ext uri="{BB962C8B-B14F-4D97-AF65-F5344CB8AC3E}">
        <p14:creationId xmlns:p14="http://schemas.microsoft.com/office/powerpoint/2010/main" val="62718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11</a:t>
            </a:fld>
            <a:endParaRPr lang="en-US"/>
          </a:p>
        </p:txBody>
      </p:sp>
    </p:spTree>
    <p:extLst>
      <p:ext uri="{BB962C8B-B14F-4D97-AF65-F5344CB8AC3E}">
        <p14:creationId xmlns:p14="http://schemas.microsoft.com/office/powerpoint/2010/main" val="2040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12</a:t>
            </a:fld>
            <a:endParaRPr lang="en-US"/>
          </a:p>
        </p:txBody>
      </p:sp>
    </p:spTree>
    <p:extLst>
      <p:ext uri="{BB962C8B-B14F-4D97-AF65-F5344CB8AC3E}">
        <p14:creationId xmlns:p14="http://schemas.microsoft.com/office/powerpoint/2010/main" val="65271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13</a:t>
            </a:fld>
            <a:endParaRPr lang="en-US"/>
          </a:p>
        </p:txBody>
      </p:sp>
    </p:spTree>
    <p:extLst>
      <p:ext uri="{BB962C8B-B14F-4D97-AF65-F5344CB8AC3E}">
        <p14:creationId xmlns:p14="http://schemas.microsoft.com/office/powerpoint/2010/main" val="211859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14</a:t>
            </a:fld>
            <a:endParaRPr lang="en-US"/>
          </a:p>
        </p:txBody>
      </p:sp>
    </p:spTree>
    <p:extLst>
      <p:ext uri="{BB962C8B-B14F-4D97-AF65-F5344CB8AC3E}">
        <p14:creationId xmlns:p14="http://schemas.microsoft.com/office/powerpoint/2010/main" val="164385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15</a:t>
            </a:fld>
            <a:endParaRPr lang="en-US"/>
          </a:p>
        </p:txBody>
      </p:sp>
    </p:spTree>
    <p:extLst>
      <p:ext uri="{BB962C8B-B14F-4D97-AF65-F5344CB8AC3E}">
        <p14:creationId xmlns:p14="http://schemas.microsoft.com/office/powerpoint/2010/main" val="111441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16</a:t>
            </a:fld>
            <a:endParaRPr lang="en-US"/>
          </a:p>
        </p:txBody>
      </p:sp>
    </p:spTree>
    <p:extLst>
      <p:ext uri="{BB962C8B-B14F-4D97-AF65-F5344CB8AC3E}">
        <p14:creationId xmlns:p14="http://schemas.microsoft.com/office/powerpoint/2010/main" val="41367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18</a:t>
            </a:fld>
            <a:endParaRPr lang="en-US"/>
          </a:p>
        </p:txBody>
      </p:sp>
    </p:spTree>
    <p:extLst>
      <p:ext uri="{BB962C8B-B14F-4D97-AF65-F5344CB8AC3E}">
        <p14:creationId xmlns:p14="http://schemas.microsoft.com/office/powerpoint/2010/main" val="345027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19</a:t>
            </a:fld>
            <a:endParaRPr lang="en-US"/>
          </a:p>
        </p:txBody>
      </p:sp>
    </p:spTree>
    <p:extLst>
      <p:ext uri="{BB962C8B-B14F-4D97-AF65-F5344CB8AC3E}">
        <p14:creationId xmlns:p14="http://schemas.microsoft.com/office/powerpoint/2010/main" val="207656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20</a:t>
            </a:fld>
            <a:endParaRPr lang="en-US"/>
          </a:p>
        </p:txBody>
      </p:sp>
    </p:spTree>
    <p:extLst>
      <p:ext uri="{BB962C8B-B14F-4D97-AF65-F5344CB8AC3E}">
        <p14:creationId xmlns:p14="http://schemas.microsoft.com/office/powerpoint/2010/main" val="104194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a:t>
            </a:fld>
            <a:endParaRPr lang="en-US"/>
          </a:p>
        </p:txBody>
      </p:sp>
    </p:spTree>
    <p:extLst>
      <p:ext uri="{BB962C8B-B14F-4D97-AF65-F5344CB8AC3E}">
        <p14:creationId xmlns:p14="http://schemas.microsoft.com/office/powerpoint/2010/main" val="1064051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21</a:t>
            </a:fld>
            <a:endParaRPr lang="en-US"/>
          </a:p>
        </p:txBody>
      </p:sp>
    </p:spTree>
    <p:extLst>
      <p:ext uri="{BB962C8B-B14F-4D97-AF65-F5344CB8AC3E}">
        <p14:creationId xmlns:p14="http://schemas.microsoft.com/office/powerpoint/2010/main" val="1822916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22</a:t>
            </a:fld>
            <a:endParaRPr lang="en-US"/>
          </a:p>
        </p:txBody>
      </p:sp>
    </p:spTree>
    <p:extLst>
      <p:ext uri="{BB962C8B-B14F-4D97-AF65-F5344CB8AC3E}">
        <p14:creationId xmlns:p14="http://schemas.microsoft.com/office/powerpoint/2010/main" val="300204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23</a:t>
            </a:fld>
            <a:endParaRPr lang="en-US"/>
          </a:p>
        </p:txBody>
      </p:sp>
    </p:spTree>
    <p:extLst>
      <p:ext uri="{BB962C8B-B14F-4D97-AF65-F5344CB8AC3E}">
        <p14:creationId xmlns:p14="http://schemas.microsoft.com/office/powerpoint/2010/main" val="1674320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24</a:t>
            </a:fld>
            <a:endParaRPr lang="en-US"/>
          </a:p>
        </p:txBody>
      </p:sp>
    </p:spTree>
    <p:extLst>
      <p:ext uri="{BB962C8B-B14F-4D97-AF65-F5344CB8AC3E}">
        <p14:creationId xmlns:p14="http://schemas.microsoft.com/office/powerpoint/2010/main" val="60763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25</a:t>
            </a:fld>
            <a:endParaRPr lang="en-US"/>
          </a:p>
        </p:txBody>
      </p:sp>
    </p:spTree>
    <p:extLst>
      <p:ext uri="{BB962C8B-B14F-4D97-AF65-F5344CB8AC3E}">
        <p14:creationId xmlns:p14="http://schemas.microsoft.com/office/powerpoint/2010/main" val="269990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26</a:t>
            </a:fld>
            <a:endParaRPr lang="en-US"/>
          </a:p>
        </p:txBody>
      </p:sp>
    </p:spTree>
    <p:extLst>
      <p:ext uri="{BB962C8B-B14F-4D97-AF65-F5344CB8AC3E}">
        <p14:creationId xmlns:p14="http://schemas.microsoft.com/office/powerpoint/2010/main" val="1136380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27</a:t>
            </a:fld>
            <a:endParaRPr lang="en-US"/>
          </a:p>
        </p:txBody>
      </p:sp>
    </p:spTree>
    <p:extLst>
      <p:ext uri="{BB962C8B-B14F-4D97-AF65-F5344CB8AC3E}">
        <p14:creationId xmlns:p14="http://schemas.microsoft.com/office/powerpoint/2010/main" val="2598003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28</a:t>
            </a:fld>
            <a:endParaRPr lang="en-US"/>
          </a:p>
        </p:txBody>
      </p:sp>
    </p:spTree>
    <p:extLst>
      <p:ext uri="{BB962C8B-B14F-4D97-AF65-F5344CB8AC3E}">
        <p14:creationId xmlns:p14="http://schemas.microsoft.com/office/powerpoint/2010/main" val="66148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29</a:t>
            </a:fld>
            <a:endParaRPr lang="en-US"/>
          </a:p>
        </p:txBody>
      </p:sp>
    </p:spTree>
    <p:extLst>
      <p:ext uri="{BB962C8B-B14F-4D97-AF65-F5344CB8AC3E}">
        <p14:creationId xmlns:p14="http://schemas.microsoft.com/office/powerpoint/2010/main" val="753891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30</a:t>
            </a:fld>
            <a:endParaRPr lang="en-US"/>
          </a:p>
        </p:txBody>
      </p:sp>
    </p:spTree>
    <p:extLst>
      <p:ext uri="{BB962C8B-B14F-4D97-AF65-F5344CB8AC3E}">
        <p14:creationId xmlns:p14="http://schemas.microsoft.com/office/powerpoint/2010/main" val="203206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3</a:t>
            </a:fld>
            <a:endParaRPr lang="en-US"/>
          </a:p>
        </p:txBody>
      </p:sp>
    </p:spTree>
    <p:extLst>
      <p:ext uri="{BB962C8B-B14F-4D97-AF65-F5344CB8AC3E}">
        <p14:creationId xmlns:p14="http://schemas.microsoft.com/office/powerpoint/2010/main" val="2697381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31</a:t>
            </a:fld>
            <a:endParaRPr lang="en-US"/>
          </a:p>
        </p:txBody>
      </p:sp>
    </p:spTree>
    <p:extLst>
      <p:ext uri="{BB962C8B-B14F-4D97-AF65-F5344CB8AC3E}">
        <p14:creationId xmlns:p14="http://schemas.microsoft.com/office/powerpoint/2010/main" val="119929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32</a:t>
            </a:fld>
            <a:endParaRPr lang="en-US"/>
          </a:p>
        </p:txBody>
      </p:sp>
    </p:spTree>
    <p:extLst>
      <p:ext uri="{BB962C8B-B14F-4D97-AF65-F5344CB8AC3E}">
        <p14:creationId xmlns:p14="http://schemas.microsoft.com/office/powerpoint/2010/main" val="1732653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33</a:t>
            </a:fld>
            <a:endParaRPr lang="en-US"/>
          </a:p>
        </p:txBody>
      </p:sp>
    </p:spTree>
    <p:extLst>
      <p:ext uri="{BB962C8B-B14F-4D97-AF65-F5344CB8AC3E}">
        <p14:creationId xmlns:p14="http://schemas.microsoft.com/office/powerpoint/2010/main" val="2359197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34</a:t>
            </a:fld>
            <a:endParaRPr lang="en-US"/>
          </a:p>
        </p:txBody>
      </p:sp>
    </p:spTree>
    <p:extLst>
      <p:ext uri="{BB962C8B-B14F-4D97-AF65-F5344CB8AC3E}">
        <p14:creationId xmlns:p14="http://schemas.microsoft.com/office/powerpoint/2010/main" val="203563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4</a:t>
            </a:fld>
            <a:endParaRPr lang="en-US"/>
          </a:p>
        </p:txBody>
      </p:sp>
    </p:spTree>
    <p:extLst>
      <p:ext uri="{BB962C8B-B14F-4D97-AF65-F5344CB8AC3E}">
        <p14:creationId xmlns:p14="http://schemas.microsoft.com/office/powerpoint/2010/main" val="71284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5</a:t>
            </a:fld>
            <a:endParaRPr lang="en-US"/>
          </a:p>
        </p:txBody>
      </p:sp>
    </p:spTree>
    <p:extLst>
      <p:ext uri="{BB962C8B-B14F-4D97-AF65-F5344CB8AC3E}">
        <p14:creationId xmlns:p14="http://schemas.microsoft.com/office/powerpoint/2010/main" val="314868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6</a:t>
            </a:fld>
            <a:endParaRPr lang="en-US"/>
          </a:p>
        </p:txBody>
      </p:sp>
    </p:spTree>
    <p:extLst>
      <p:ext uri="{BB962C8B-B14F-4D97-AF65-F5344CB8AC3E}">
        <p14:creationId xmlns:p14="http://schemas.microsoft.com/office/powerpoint/2010/main" val="362705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7</a:t>
            </a:fld>
            <a:endParaRPr lang="en-US"/>
          </a:p>
        </p:txBody>
      </p:sp>
    </p:spTree>
    <p:extLst>
      <p:ext uri="{BB962C8B-B14F-4D97-AF65-F5344CB8AC3E}">
        <p14:creationId xmlns:p14="http://schemas.microsoft.com/office/powerpoint/2010/main" val="80174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8</a:t>
            </a:fld>
            <a:endParaRPr lang="en-US"/>
          </a:p>
        </p:txBody>
      </p:sp>
    </p:spTree>
    <p:extLst>
      <p:ext uri="{BB962C8B-B14F-4D97-AF65-F5344CB8AC3E}">
        <p14:creationId xmlns:p14="http://schemas.microsoft.com/office/powerpoint/2010/main" val="306483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9</a:t>
            </a:fld>
            <a:endParaRPr lang="en-US"/>
          </a:p>
        </p:txBody>
      </p:sp>
    </p:spTree>
    <p:extLst>
      <p:ext uri="{BB962C8B-B14F-4D97-AF65-F5344CB8AC3E}">
        <p14:creationId xmlns:p14="http://schemas.microsoft.com/office/powerpoint/2010/main" val="225842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5FA157-F05C-4DFE-8C5F-0F9D4CB721EF}" type="datetimeFigureOut">
              <a:rPr lang="en-US" smtClean="0"/>
              <a:pPr/>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10117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FA157-F05C-4DFE-8C5F-0F9D4CB721EF}" type="datetimeFigureOut">
              <a:rPr lang="en-US" smtClean="0"/>
              <a:pPr/>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260197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FA157-F05C-4DFE-8C5F-0F9D4CB721EF}" type="datetimeFigureOut">
              <a:rPr lang="en-US" smtClean="0"/>
              <a:pPr/>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291547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FA157-F05C-4DFE-8C5F-0F9D4CB721EF}" type="datetimeFigureOut">
              <a:rPr lang="en-US" smtClean="0"/>
              <a:pPr/>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206084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FA157-F05C-4DFE-8C5F-0F9D4CB721EF}" type="datetimeFigureOut">
              <a:rPr lang="en-US" smtClean="0"/>
              <a:pPr/>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30877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5FA157-F05C-4DFE-8C5F-0F9D4CB721EF}" type="datetimeFigureOut">
              <a:rPr lang="en-US" smtClean="0"/>
              <a:pPr/>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318889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5FA157-F05C-4DFE-8C5F-0F9D4CB721EF}" type="datetimeFigureOut">
              <a:rPr lang="en-US" smtClean="0"/>
              <a:pPr/>
              <a:t>3/3/19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23481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5FA157-F05C-4DFE-8C5F-0F9D4CB721EF}" type="datetimeFigureOut">
              <a:rPr lang="en-US" smtClean="0"/>
              <a:pPr/>
              <a:t>3/3/19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360035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FA157-F05C-4DFE-8C5F-0F9D4CB721EF}" type="datetimeFigureOut">
              <a:rPr lang="en-US" smtClean="0"/>
              <a:pPr/>
              <a:t>3/3/19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227142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5FA157-F05C-4DFE-8C5F-0F9D4CB721EF}" type="datetimeFigureOut">
              <a:rPr lang="en-US" smtClean="0"/>
              <a:pPr/>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408423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5FA157-F05C-4DFE-8C5F-0F9D4CB721EF}" type="datetimeFigureOut">
              <a:rPr lang="en-US" smtClean="0"/>
              <a:pPr/>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6BC5B-9E75-475D-8173-577965AA0592}" type="slidenum">
              <a:rPr lang="en-US" smtClean="0"/>
              <a:pPr/>
              <a:t>‹#›</a:t>
            </a:fld>
            <a:endParaRPr lang="en-US"/>
          </a:p>
        </p:txBody>
      </p:sp>
    </p:spTree>
    <p:extLst>
      <p:ext uri="{BB962C8B-B14F-4D97-AF65-F5344CB8AC3E}">
        <p14:creationId xmlns:p14="http://schemas.microsoft.com/office/powerpoint/2010/main" val="148648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6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FA157-F05C-4DFE-8C5F-0F9D4CB721EF}" type="datetimeFigureOut">
              <a:rPr lang="en-US" smtClean="0"/>
              <a:pPr/>
              <a:t>3/3/19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6BC5B-9E75-475D-8173-577965AA0592}" type="slidenum">
              <a:rPr lang="en-US" smtClean="0"/>
              <a:pPr/>
              <a:t>‹#›</a:t>
            </a:fld>
            <a:endParaRPr lang="en-US"/>
          </a:p>
        </p:txBody>
      </p:sp>
    </p:spTree>
    <p:extLst>
      <p:ext uri="{BB962C8B-B14F-4D97-AF65-F5344CB8AC3E}">
        <p14:creationId xmlns:p14="http://schemas.microsoft.com/office/powerpoint/2010/main" val="3712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36.png"/><Relationship Id="rId18" Type="http://schemas.openxmlformats.org/officeDocument/2006/relationships/image" Target="../media/image40.jpeg"/><Relationship Id="rId3" Type="http://schemas.openxmlformats.org/officeDocument/2006/relationships/image" Target="../media/image31.png"/><Relationship Id="rId21" Type="http://schemas.openxmlformats.org/officeDocument/2006/relationships/image" Target="../media/image42.png"/><Relationship Id="rId7" Type="http://schemas.openxmlformats.org/officeDocument/2006/relationships/image" Target="../media/image33.png"/><Relationship Id="rId12" Type="http://schemas.microsoft.com/office/2007/relationships/hdphoto" Target="../media/hdphoto18.wdp"/><Relationship Id="rId17" Type="http://schemas.microsoft.com/office/2007/relationships/hdphoto" Target="../media/hdphoto19.wdp"/><Relationship Id="rId2" Type="http://schemas.openxmlformats.org/officeDocument/2006/relationships/notesSlide" Target="../notesSlides/notesSlide12.xml"/><Relationship Id="rId16" Type="http://schemas.openxmlformats.org/officeDocument/2006/relationships/image" Target="../media/image39.png"/><Relationship Id="rId20" Type="http://schemas.microsoft.com/office/2007/relationships/hdphoto" Target="../media/hdphoto20.wdp"/><Relationship Id="rId1" Type="http://schemas.openxmlformats.org/officeDocument/2006/relationships/slideLayout" Target="../slideLayouts/slideLayout6.xml"/><Relationship Id="rId6" Type="http://schemas.microsoft.com/office/2007/relationships/hdphoto" Target="../media/hdphoto15.wdp"/><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8.png"/><Relationship Id="rId10" Type="http://schemas.microsoft.com/office/2007/relationships/hdphoto" Target="../media/hdphoto17.wdp"/><Relationship Id="rId19" Type="http://schemas.openxmlformats.org/officeDocument/2006/relationships/image" Target="../media/image41.png"/><Relationship Id="rId4" Type="http://schemas.microsoft.com/office/2007/relationships/hdphoto" Target="../media/hdphoto14.wdp"/><Relationship Id="rId9" Type="http://schemas.openxmlformats.org/officeDocument/2006/relationships/image" Target="../media/image34.png"/><Relationship Id="rId14" Type="http://schemas.openxmlformats.org/officeDocument/2006/relationships/image" Target="../media/image37.png"/><Relationship Id="rId22" Type="http://schemas.microsoft.com/office/2007/relationships/hdphoto" Target="../media/hdphoto21.wdp"/></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22.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23.wdp"/></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24.wdp"/></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3.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9.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jpeg"/><Relationship Id="rId17" Type="http://schemas.openxmlformats.org/officeDocument/2006/relationships/image" Target="../media/image21.png"/><Relationship Id="rId2" Type="http://schemas.openxmlformats.org/officeDocument/2006/relationships/notesSlide" Target="../notesSlides/notesSlide8.xml"/><Relationship Id="rId16" Type="http://schemas.microsoft.com/office/2007/relationships/hdphoto" Target="../media/hdphoto3.wdp"/><Relationship Id="rId1" Type="http://schemas.openxmlformats.org/officeDocument/2006/relationships/slideLayout" Target="../slideLayouts/slideLayout6.xml"/><Relationship Id="rId6" Type="http://schemas.microsoft.com/office/2007/relationships/hdphoto" Target="../media/hdphoto7.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9.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7.png"/><Relationship Id="rId1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1.wdp"/><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48400" y="2367171"/>
            <a:ext cx="2743200" cy="2123658"/>
          </a:xfrm>
          <a:prstGeom prst="rect">
            <a:avLst/>
          </a:prstGeom>
          <a:noFill/>
          <a:ln>
            <a:noFill/>
          </a:ln>
        </p:spPr>
        <p:txBody>
          <a:bodyPr wrap="square" rtlCol="0">
            <a:spAutoFit/>
          </a:bodyPr>
          <a:lstStyle/>
          <a:p>
            <a:pPr algn="ctr"/>
            <a:r>
              <a:rPr lang="x-none" sz="6600" b="1" dirty="0">
                <a:solidFill>
                  <a:schemeClr val="accent5">
                    <a:lumMod val="75000"/>
                  </a:schemeClr>
                </a:solidFill>
                <a:latin typeface="Sakkal Majalla" pitchFamily="2" charset="-78"/>
                <a:cs typeface="Sakkal Majalla" pitchFamily="2" charset="-78"/>
              </a:rPr>
              <a:t>الحوسبة السحابية</a:t>
            </a:r>
            <a:endParaRPr lang="en-US" sz="6600" b="1" dirty="0">
              <a:solidFill>
                <a:schemeClr val="accent5">
                  <a:lumMod val="75000"/>
                </a:schemeClr>
              </a:solidFill>
              <a:latin typeface="Sakkal Majalla" pitchFamily="2" charset="-78"/>
              <a:cs typeface="Sakkal Majalla"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19800" cy="6858000"/>
          </a:xfrm>
          <a:prstGeom prst="rect">
            <a:avLst/>
          </a:prstGeom>
        </p:spPr>
      </p:pic>
    </p:spTree>
    <p:extLst>
      <p:ext uri="{BB962C8B-B14F-4D97-AF65-F5344CB8AC3E}">
        <p14:creationId xmlns:p14="http://schemas.microsoft.com/office/powerpoint/2010/main" val="231595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797" r="99602"/>
                    </a14:imgEffect>
                  </a14:imgLayer>
                </a14:imgProps>
              </a:ext>
              <a:ext uri="{28A0092B-C50C-407E-A947-70E740481C1C}">
                <a14:useLocalDpi xmlns:a14="http://schemas.microsoft.com/office/drawing/2010/main" val="0"/>
              </a:ext>
            </a:extLst>
          </a:blip>
          <a:stretch>
            <a:fillRect/>
          </a:stretch>
        </p:blipFill>
        <p:spPr>
          <a:xfrm>
            <a:off x="76199" y="609713"/>
            <a:ext cx="3283787" cy="2362087"/>
          </a:xfrm>
          <a:prstGeom prst="rect">
            <a:avLst/>
          </a:prstGeom>
        </p:spPr>
      </p:pic>
      <p:sp>
        <p:nvSpPr>
          <p:cNvPr id="2" name="Title 1"/>
          <p:cNvSpPr>
            <a:spLocks noGrp="1"/>
          </p:cNvSpPr>
          <p:nvPr>
            <p:ph type="title"/>
          </p:nvPr>
        </p:nvSpPr>
        <p:spPr>
          <a:xfrm>
            <a:off x="457200" y="1570038"/>
            <a:ext cx="2200715" cy="639762"/>
          </a:xfrm>
        </p:spPr>
        <p:txBody>
          <a:bodyPr>
            <a:noAutofit/>
          </a:bodyPr>
          <a:lstStyle/>
          <a:p>
            <a:r>
              <a:rPr lang="x-none" sz="2400" b="1" dirty="0">
                <a:solidFill>
                  <a:schemeClr val="accent5">
                    <a:lumMod val="50000"/>
                  </a:schemeClr>
                </a:solidFill>
                <a:latin typeface="Sakkal Majalla" pitchFamily="2" charset="-78"/>
                <a:cs typeface="Sakkal Majalla" pitchFamily="2" charset="-78"/>
              </a:rPr>
              <a:t>تحديات تواجه الحوسبة السحابية</a:t>
            </a:r>
            <a:br>
              <a:rPr lang="en-US" sz="2400" b="1" dirty="0">
                <a:solidFill>
                  <a:schemeClr val="accent5">
                    <a:lumMod val="50000"/>
                  </a:schemeClr>
                </a:solidFill>
                <a:latin typeface="Sakkal Majalla" pitchFamily="2" charset="-78"/>
                <a:cs typeface="Sakkal Majalla" pitchFamily="2" charset="-78"/>
              </a:rPr>
            </a:br>
            <a:endParaRPr lang="en-US" sz="2400" b="1" dirty="0">
              <a:solidFill>
                <a:schemeClr val="accent5">
                  <a:lumMod val="50000"/>
                </a:schemeClr>
              </a:solidFill>
              <a:latin typeface="Sakkal Majalla" pitchFamily="2" charset="-78"/>
              <a:cs typeface="Sakkal Majalla" pitchFamily="2" charset="-78"/>
            </a:endParaRPr>
          </a:p>
        </p:txBody>
      </p:sp>
      <p:cxnSp>
        <p:nvCxnSpPr>
          <p:cNvPr id="7" name="Elbow Connector 6"/>
          <p:cNvCxnSpPr>
            <a:endCxn id="12" idx="0"/>
          </p:cNvCxnSpPr>
          <p:nvPr/>
        </p:nvCxnSpPr>
        <p:spPr>
          <a:xfrm rot="16200000" flipH="1">
            <a:off x="1022147" y="3092764"/>
            <a:ext cx="1356118" cy="226770"/>
          </a:xfrm>
          <a:prstGeom prst="bentConnector3">
            <a:avLst>
              <a:gd name="adj1" fmla="val 50000"/>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67195" y="3884208"/>
            <a:ext cx="3092792" cy="2651825"/>
            <a:chOff x="5746454" y="4013325"/>
            <a:chExt cx="3092792" cy="2651825"/>
          </a:xfrm>
        </p:grpSpPr>
        <p:sp>
          <p:nvSpPr>
            <p:cNvPr id="12" name="Rectangle 11"/>
            <p:cNvSpPr/>
            <p:nvPr/>
          </p:nvSpPr>
          <p:spPr>
            <a:xfrm>
              <a:off x="5746454" y="4013325"/>
              <a:ext cx="3092792" cy="707886"/>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إساءة استخدام خدمات الحوسبة السحابية </a:t>
              </a:r>
              <a:endParaRPr lang="en-US" sz="2000" b="1" dirty="0">
                <a:solidFill>
                  <a:schemeClr val="accent5">
                    <a:lumMod val="50000"/>
                  </a:schemeClr>
                </a:solidFill>
                <a:latin typeface="Sakkal Majalla" pitchFamily="2" charset="-78"/>
                <a:cs typeface="Sakkal Majalla" pitchFamily="2" charset="-78"/>
              </a:endParaRPr>
            </a:p>
          </p:txBody>
        </p:sp>
        <p:grpSp>
          <p:nvGrpSpPr>
            <p:cNvPr id="13" name="Group 12"/>
            <p:cNvGrpSpPr/>
            <p:nvPr/>
          </p:nvGrpSpPr>
          <p:grpSpPr>
            <a:xfrm>
              <a:off x="6154133" y="4548717"/>
              <a:ext cx="2296926" cy="2116433"/>
              <a:chOff x="-6212" y="2537430"/>
              <a:chExt cx="3677195" cy="2944685"/>
            </a:xfrm>
          </p:grpSpPr>
          <p:pic>
            <p:nvPicPr>
              <p:cNvPr id="16" name="Picture 15"/>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797" r="99602"/>
                        </a14:imgEffect>
                      </a14:imgLayer>
                    </a14:imgProps>
                  </a:ext>
                  <a:ext uri="{28A0092B-C50C-407E-A947-70E740481C1C}">
                    <a14:useLocalDpi xmlns:a14="http://schemas.microsoft.com/office/drawing/2010/main" val="0"/>
                  </a:ext>
                </a:extLst>
              </a:blip>
              <a:stretch>
                <a:fillRect/>
              </a:stretch>
            </p:blipFill>
            <p:spPr>
              <a:xfrm>
                <a:off x="-6212" y="2537430"/>
                <a:ext cx="3677195" cy="2944685"/>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80891" b="70598"/>
              <a:stretch/>
            </p:blipFill>
            <p:spPr>
              <a:xfrm>
                <a:off x="1899266" y="3161939"/>
                <a:ext cx="408518" cy="533429"/>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80412" b="70880"/>
              <a:stretch/>
            </p:blipFill>
            <p:spPr>
              <a:xfrm>
                <a:off x="1930134" y="3891570"/>
                <a:ext cx="400111" cy="504784"/>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27382" t="34481" r="53592" b="36777"/>
              <a:stretch/>
            </p:blipFill>
            <p:spPr>
              <a:xfrm>
                <a:off x="1154878" y="3431857"/>
                <a:ext cx="597722" cy="766348"/>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26293" t="72573" r="54071"/>
              <a:stretch/>
            </p:blipFill>
            <p:spPr>
              <a:xfrm>
                <a:off x="457200" y="3699337"/>
                <a:ext cx="472756" cy="560389"/>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80651" t="70580"/>
              <a:stretch/>
            </p:blipFill>
            <p:spPr>
              <a:xfrm>
                <a:off x="2514600" y="3727394"/>
                <a:ext cx="423910" cy="547011"/>
              </a:xfrm>
              <a:prstGeom prst="rect">
                <a:avLst/>
              </a:prstGeom>
            </p:spPr>
          </p:pic>
        </p:grpSp>
      </p:grpSp>
      <p:sp>
        <p:nvSpPr>
          <p:cNvPr id="23" name="Rectangle 22"/>
          <p:cNvSpPr/>
          <p:nvPr/>
        </p:nvSpPr>
        <p:spPr>
          <a:xfrm>
            <a:off x="5947160" y="1447800"/>
            <a:ext cx="3501640" cy="400110"/>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هجمات حجب الخدمة </a:t>
            </a:r>
            <a:endParaRPr lang="en-US" sz="2000" b="1" dirty="0">
              <a:solidFill>
                <a:schemeClr val="accent5">
                  <a:lumMod val="50000"/>
                </a:schemeClr>
              </a:solidFill>
              <a:latin typeface="Sakkal Majalla" pitchFamily="2" charset="-78"/>
              <a:cs typeface="Sakkal Majalla" pitchFamily="2" charset="-78"/>
            </a:endParaRPr>
          </a:p>
        </p:txBody>
      </p:sp>
      <p:grpSp>
        <p:nvGrpSpPr>
          <p:cNvPr id="34" name="Group 33"/>
          <p:cNvGrpSpPr/>
          <p:nvPr/>
        </p:nvGrpSpPr>
        <p:grpSpPr>
          <a:xfrm>
            <a:off x="4411855" y="4110094"/>
            <a:ext cx="2676525" cy="2529542"/>
            <a:chOff x="4867275" y="3959264"/>
            <a:chExt cx="2676525" cy="2529542"/>
          </a:xfrm>
        </p:grpSpPr>
        <p:sp>
          <p:nvSpPr>
            <p:cNvPr id="25" name="Rectangle 24"/>
            <p:cNvSpPr/>
            <p:nvPr/>
          </p:nvSpPr>
          <p:spPr>
            <a:xfrm>
              <a:off x="4953000" y="3959264"/>
              <a:ext cx="2590800" cy="707886"/>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قلة الاهتمام والوعي بالمميزات التي تقدمها الحوسبة السحابية </a:t>
              </a:r>
              <a:endParaRPr lang="en-US" sz="2000" b="1" dirty="0">
                <a:solidFill>
                  <a:schemeClr val="accent5">
                    <a:lumMod val="50000"/>
                  </a:schemeClr>
                </a:solidFill>
                <a:latin typeface="Sakkal Majalla" pitchFamily="2" charset="-78"/>
                <a:cs typeface="Sakkal Majalla" pitchFamily="2" charset="-78"/>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7275" y="4783831"/>
              <a:ext cx="2676525" cy="1704975"/>
            </a:xfrm>
            <a:prstGeom prst="rect">
              <a:avLst/>
            </a:prstGeom>
          </p:spPr>
        </p:pic>
      </p:grpSp>
      <p:cxnSp>
        <p:nvCxnSpPr>
          <p:cNvPr id="36" name="Elbow Connector 35"/>
          <p:cNvCxnSpPr>
            <a:endCxn id="25" idx="0"/>
          </p:cNvCxnSpPr>
          <p:nvPr/>
        </p:nvCxnSpPr>
        <p:spPr>
          <a:xfrm>
            <a:off x="3360911" y="1892555"/>
            <a:ext cx="2432069" cy="2217539"/>
          </a:xfrm>
          <a:prstGeom prst="bentConnector2">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3360911" y="1523799"/>
            <a:ext cx="5478289" cy="142409"/>
          </a:xfrm>
          <a:prstGeom prst="bentConnector5">
            <a:avLst>
              <a:gd name="adj1" fmla="val 5252"/>
              <a:gd name="adj2" fmla="val -388132"/>
              <a:gd name="adj3" fmla="val 102222"/>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2286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تحديات تواجه الحوسبة السحابية</a:t>
            </a:r>
            <a:endParaRPr lang="en-US" sz="3200" b="1" dirty="0">
              <a:solidFill>
                <a:schemeClr val="tx2"/>
              </a:solidFill>
              <a:latin typeface="Sakkal Majalla" pitchFamily="2" charset="-78"/>
              <a:cs typeface="Sakkal Majalla" pitchFamily="2" charset="-78"/>
            </a:endParaRPr>
          </a:p>
        </p:txBody>
      </p:sp>
      <p:pic>
        <p:nvPicPr>
          <p:cNvPr id="3" name="صورة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6931" y="1955800"/>
            <a:ext cx="2108200" cy="2159000"/>
          </a:xfrm>
          <a:prstGeom prst="rect">
            <a:avLst/>
          </a:prstGeom>
        </p:spPr>
      </p:pic>
    </p:spTree>
    <p:extLst>
      <p:ext uri="{BB962C8B-B14F-4D97-AF65-F5344CB8AC3E}">
        <p14:creationId xmlns:p14="http://schemas.microsoft.com/office/powerpoint/2010/main" val="252324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797" r="99602"/>
                    </a14:imgEffect>
                  </a14:imgLayer>
                </a14:imgProps>
              </a:ext>
              <a:ext uri="{28A0092B-C50C-407E-A947-70E740481C1C}">
                <a14:useLocalDpi xmlns:a14="http://schemas.microsoft.com/office/drawing/2010/main" val="0"/>
              </a:ext>
            </a:extLst>
          </a:blip>
          <a:stretch>
            <a:fillRect/>
          </a:stretch>
        </p:blipFill>
        <p:spPr>
          <a:xfrm>
            <a:off x="76199" y="609713"/>
            <a:ext cx="3283787" cy="2362087"/>
          </a:xfrm>
          <a:prstGeom prst="rect">
            <a:avLst/>
          </a:prstGeom>
        </p:spPr>
      </p:pic>
      <p:sp>
        <p:nvSpPr>
          <p:cNvPr id="2" name="Title 1"/>
          <p:cNvSpPr>
            <a:spLocks noGrp="1"/>
          </p:cNvSpPr>
          <p:nvPr>
            <p:ph type="title"/>
          </p:nvPr>
        </p:nvSpPr>
        <p:spPr>
          <a:xfrm>
            <a:off x="457200" y="1570038"/>
            <a:ext cx="2200715" cy="639762"/>
          </a:xfrm>
        </p:spPr>
        <p:txBody>
          <a:bodyPr>
            <a:noAutofit/>
          </a:bodyPr>
          <a:lstStyle/>
          <a:p>
            <a:r>
              <a:rPr lang="x-none" sz="2400" b="1" dirty="0">
                <a:solidFill>
                  <a:schemeClr val="accent5">
                    <a:lumMod val="50000"/>
                  </a:schemeClr>
                </a:solidFill>
                <a:latin typeface="Sakkal Majalla" pitchFamily="2" charset="-78"/>
                <a:cs typeface="Sakkal Majalla" pitchFamily="2" charset="-78"/>
              </a:rPr>
              <a:t>تحديات تواجه الحوسبة السحابية</a:t>
            </a:r>
            <a:br>
              <a:rPr lang="en-US" sz="2400" b="1" dirty="0">
                <a:solidFill>
                  <a:schemeClr val="accent5">
                    <a:lumMod val="50000"/>
                  </a:schemeClr>
                </a:solidFill>
                <a:latin typeface="Sakkal Majalla" pitchFamily="2" charset="-78"/>
                <a:cs typeface="Sakkal Majalla" pitchFamily="2" charset="-78"/>
              </a:rPr>
            </a:br>
            <a:endParaRPr lang="en-US" sz="2400" b="1" dirty="0">
              <a:solidFill>
                <a:schemeClr val="accent5">
                  <a:lumMod val="50000"/>
                </a:schemeClr>
              </a:solidFill>
              <a:latin typeface="Sakkal Majalla" pitchFamily="2" charset="-78"/>
              <a:cs typeface="Sakkal Majalla" pitchFamily="2" charset="-78"/>
            </a:endParaRPr>
          </a:p>
        </p:txBody>
      </p:sp>
      <p:cxnSp>
        <p:nvCxnSpPr>
          <p:cNvPr id="7" name="Elbow Connector 6"/>
          <p:cNvCxnSpPr>
            <a:endCxn id="12" idx="0"/>
          </p:cNvCxnSpPr>
          <p:nvPr/>
        </p:nvCxnSpPr>
        <p:spPr>
          <a:xfrm rot="16200000" flipH="1">
            <a:off x="1022147" y="3092764"/>
            <a:ext cx="1356118" cy="226770"/>
          </a:xfrm>
          <a:prstGeom prst="bentConnector3">
            <a:avLst>
              <a:gd name="adj1" fmla="val 50000"/>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67195" y="3884208"/>
            <a:ext cx="3092792" cy="2651825"/>
            <a:chOff x="5746454" y="4013325"/>
            <a:chExt cx="3092792" cy="2651825"/>
          </a:xfrm>
        </p:grpSpPr>
        <p:sp>
          <p:nvSpPr>
            <p:cNvPr id="12" name="Rectangle 11"/>
            <p:cNvSpPr/>
            <p:nvPr/>
          </p:nvSpPr>
          <p:spPr>
            <a:xfrm>
              <a:off x="5746454" y="4013325"/>
              <a:ext cx="3092792" cy="369332"/>
            </a:xfrm>
            <a:prstGeom prst="rect">
              <a:avLst/>
            </a:prstGeom>
          </p:spPr>
          <p:txBody>
            <a:bodyPr wrap="square">
              <a:spAutoFit/>
            </a:bodyPr>
            <a:lstStyle/>
            <a:p>
              <a:pPr algn="ctr" rtl="1"/>
              <a:r>
                <a:rPr lang="ar-SA" b="1" dirty="0">
                  <a:solidFill>
                    <a:schemeClr val="accent5">
                      <a:lumMod val="50000"/>
                    </a:schemeClr>
                  </a:solidFill>
                  <a:latin typeface="Sakkal Majalla" pitchFamily="2" charset="-78"/>
                  <a:cs typeface="Sakkal Majalla" pitchFamily="2" charset="-78"/>
                </a:rPr>
                <a:t>عدم توافر التطبيقات المناسبة للمؤسسات</a:t>
              </a:r>
              <a:endParaRPr lang="en-US" b="1" dirty="0">
                <a:solidFill>
                  <a:schemeClr val="accent5">
                    <a:lumMod val="50000"/>
                  </a:schemeClr>
                </a:solidFill>
                <a:latin typeface="Sakkal Majalla" pitchFamily="2" charset="-78"/>
                <a:cs typeface="Sakkal Majalla" pitchFamily="2" charset="-78"/>
              </a:endParaRPr>
            </a:p>
          </p:txBody>
        </p:sp>
        <p:grpSp>
          <p:nvGrpSpPr>
            <p:cNvPr id="13" name="Group 12"/>
            <p:cNvGrpSpPr/>
            <p:nvPr/>
          </p:nvGrpSpPr>
          <p:grpSpPr>
            <a:xfrm>
              <a:off x="6088859" y="4548717"/>
              <a:ext cx="2296926" cy="2116433"/>
              <a:chOff x="-110710" y="2537430"/>
              <a:chExt cx="3677195" cy="2944685"/>
            </a:xfrm>
          </p:grpSpPr>
          <p:pic>
            <p:nvPicPr>
              <p:cNvPr id="16" name="Picture 15"/>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797" r="99602"/>
                        </a14:imgEffect>
                      </a14:imgLayer>
                    </a14:imgProps>
                  </a:ext>
                  <a:ext uri="{28A0092B-C50C-407E-A947-70E740481C1C}">
                    <a14:useLocalDpi xmlns:a14="http://schemas.microsoft.com/office/drawing/2010/main" val="0"/>
                  </a:ext>
                </a:extLst>
              </a:blip>
              <a:stretch>
                <a:fillRect/>
              </a:stretch>
            </p:blipFill>
            <p:spPr>
              <a:xfrm>
                <a:off x="-110710" y="2537430"/>
                <a:ext cx="3677195" cy="2944685"/>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r="80891" b="70598"/>
              <a:stretch/>
            </p:blipFill>
            <p:spPr>
              <a:xfrm>
                <a:off x="1899266" y="3161939"/>
                <a:ext cx="408518" cy="533429"/>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80412" b="70880"/>
              <a:stretch/>
            </p:blipFill>
            <p:spPr>
              <a:xfrm>
                <a:off x="1930134" y="3891570"/>
                <a:ext cx="400111" cy="504784"/>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27382" t="34481" r="53592" b="36777"/>
              <a:stretch/>
            </p:blipFill>
            <p:spPr>
              <a:xfrm>
                <a:off x="1154878" y="3431857"/>
                <a:ext cx="597722" cy="766348"/>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26293" t="72573" r="54071"/>
              <a:stretch/>
            </p:blipFill>
            <p:spPr>
              <a:xfrm>
                <a:off x="457200" y="3699337"/>
                <a:ext cx="472756" cy="560389"/>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80651" t="70580"/>
              <a:stretch/>
            </p:blipFill>
            <p:spPr>
              <a:xfrm>
                <a:off x="2514600" y="3727394"/>
                <a:ext cx="423910" cy="547011"/>
              </a:xfrm>
              <a:prstGeom prst="rect">
                <a:avLst/>
              </a:prstGeom>
            </p:spPr>
          </p:pic>
        </p:grpSp>
      </p:grpSp>
      <p:sp>
        <p:nvSpPr>
          <p:cNvPr id="23" name="Rectangle 22"/>
          <p:cNvSpPr/>
          <p:nvPr/>
        </p:nvSpPr>
        <p:spPr>
          <a:xfrm>
            <a:off x="4724400" y="1343042"/>
            <a:ext cx="4258417" cy="707886"/>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الحفاظ على البيانات من الضياع بسبب مشاكل أو أخطاء من قبل مقدم الخدمة أو الاختراق.</a:t>
            </a:r>
            <a:endParaRPr lang="en-US" sz="2000" b="1" dirty="0">
              <a:solidFill>
                <a:schemeClr val="accent5">
                  <a:lumMod val="50000"/>
                </a:schemeClr>
              </a:solidFill>
              <a:latin typeface="Sakkal Majalla" pitchFamily="2" charset="-78"/>
              <a:cs typeface="Sakkal Majalla" pitchFamily="2" charset="-78"/>
            </a:endParaRPr>
          </a:p>
        </p:txBody>
      </p:sp>
      <p:sp>
        <p:nvSpPr>
          <p:cNvPr id="25" name="Rectangle 24"/>
          <p:cNvSpPr/>
          <p:nvPr/>
        </p:nvSpPr>
        <p:spPr>
          <a:xfrm>
            <a:off x="4497580" y="4110094"/>
            <a:ext cx="3274820" cy="707886"/>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استخدام واجهات الخدمات أو واجهات برمجة التطبيقات غير الآمنة </a:t>
            </a:r>
            <a:endParaRPr lang="en-US" sz="2000" b="1" dirty="0">
              <a:solidFill>
                <a:schemeClr val="accent5">
                  <a:lumMod val="50000"/>
                </a:schemeClr>
              </a:solidFill>
              <a:latin typeface="Sakkal Majalla" pitchFamily="2" charset="-78"/>
              <a:cs typeface="Sakkal Majalla" pitchFamily="2" charset="-78"/>
            </a:endParaRPr>
          </a:p>
        </p:txBody>
      </p:sp>
      <p:cxnSp>
        <p:nvCxnSpPr>
          <p:cNvPr id="36" name="Elbow Connector 35"/>
          <p:cNvCxnSpPr>
            <a:endCxn id="25" idx="0"/>
          </p:cNvCxnSpPr>
          <p:nvPr/>
        </p:nvCxnSpPr>
        <p:spPr>
          <a:xfrm>
            <a:off x="2951185" y="2209800"/>
            <a:ext cx="3183805" cy="1900294"/>
          </a:xfrm>
          <a:prstGeom prst="bentConnector2">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3360911" y="1523799"/>
            <a:ext cx="5478289" cy="142409"/>
          </a:xfrm>
          <a:prstGeom prst="bentConnector5">
            <a:avLst>
              <a:gd name="adj1" fmla="val 5252"/>
              <a:gd name="adj2" fmla="val -388132"/>
              <a:gd name="adj3" fmla="val 102222"/>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2286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تحديات تواجه الحوسبة السحابية</a:t>
            </a:r>
            <a:endParaRPr lang="en-US" sz="3200" b="1" dirty="0">
              <a:solidFill>
                <a:schemeClr val="tx2"/>
              </a:solidFill>
              <a:latin typeface="Sakkal Majalla" pitchFamily="2" charset="-78"/>
              <a:cs typeface="Sakkal Majalla" pitchFamily="2" charset="-78"/>
            </a:endParaRPr>
          </a:p>
        </p:txBody>
      </p:sp>
      <p:pic>
        <p:nvPicPr>
          <p:cNvPr id="4" name="صورة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2209800"/>
            <a:ext cx="1680762" cy="1261244"/>
          </a:xfrm>
          <a:prstGeom prst="rect">
            <a:avLst/>
          </a:prstGeom>
        </p:spPr>
      </p:pic>
      <p:pic>
        <p:nvPicPr>
          <p:cNvPr id="6" name="صورة 5"/>
          <p:cNvPicPr>
            <a:picLocks noChangeAspect="1"/>
          </p:cNvPicPr>
          <p:nvPr/>
        </p:nvPicPr>
        <p:blipFill rotWithShape="1">
          <a:blip r:embed="rId7" cstate="print">
            <a:extLst>
              <a:ext uri="{28A0092B-C50C-407E-A947-70E740481C1C}">
                <a14:useLocalDpi xmlns:a14="http://schemas.microsoft.com/office/drawing/2010/main" val="0"/>
              </a:ext>
            </a:extLst>
          </a:blip>
          <a:srcRect b="9375"/>
          <a:stretch/>
        </p:blipFill>
        <p:spPr>
          <a:xfrm>
            <a:off x="5296790" y="4868453"/>
            <a:ext cx="1866010" cy="1691072"/>
          </a:xfrm>
          <a:prstGeom prst="rect">
            <a:avLst/>
          </a:prstGeom>
        </p:spPr>
      </p:pic>
    </p:spTree>
    <p:extLst>
      <p:ext uri="{BB962C8B-B14F-4D97-AF65-F5344CB8AC3E}">
        <p14:creationId xmlns:p14="http://schemas.microsoft.com/office/powerpoint/2010/main" val="258973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1828800"/>
            <a:ext cx="2438400" cy="762000"/>
          </a:xfrm>
          <a:prstGeom prst="homePlate">
            <a:avLst/>
          </a:prstGeom>
          <a:solidFill>
            <a:srgbClr val="DE5888"/>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2000" b="1" dirty="0">
                <a:solidFill>
                  <a:schemeClr val="bg1"/>
                </a:solidFill>
                <a:latin typeface="Sakkal Majalla" pitchFamily="2" charset="-78"/>
                <a:cs typeface="Sakkal Majalla" pitchFamily="2" charset="-78"/>
              </a:rPr>
              <a:t>خدمات البريد الالكتروني</a:t>
            </a:r>
            <a:endParaRPr lang="en-US" sz="2000" b="1" dirty="0">
              <a:solidFill>
                <a:schemeClr val="bg1"/>
              </a:solidFill>
              <a:latin typeface="Sakkal Majalla" pitchFamily="2" charset="-78"/>
              <a:cs typeface="Sakkal Majalla" pitchFamily="2" charset="-78"/>
            </a:endParaRPr>
          </a:p>
        </p:txBody>
      </p:sp>
      <p:sp>
        <p:nvSpPr>
          <p:cNvPr id="6" name="Pentagon 5"/>
          <p:cNvSpPr/>
          <p:nvPr/>
        </p:nvSpPr>
        <p:spPr>
          <a:xfrm>
            <a:off x="-152400" y="2743200"/>
            <a:ext cx="2438400" cy="762000"/>
          </a:xfrm>
          <a:prstGeom prst="homePlate">
            <a:avLst/>
          </a:prstGeom>
          <a:solidFill>
            <a:srgbClr val="DE5888"/>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2000" b="1" dirty="0">
                <a:solidFill>
                  <a:schemeClr val="bg1"/>
                </a:solidFill>
                <a:latin typeface="Sakkal Majalla" pitchFamily="2" charset="-78"/>
                <a:cs typeface="Sakkal Majalla" pitchFamily="2" charset="-78"/>
              </a:rPr>
              <a:t>خدمات التخزين السحابي</a:t>
            </a:r>
            <a:endParaRPr lang="en-US" sz="2000" b="1" dirty="0">
              <a:solidFill>
                <a:schemeClr val="bg1"/>
              </a:solidFill>
              <a:latin typeface="Sakkal Majalla" pitchFamily="2" charset="-78"/>
              <a:cs typeface="Sakkal Majalla" pitchFamily="2" charset="-78"/>
            </a:endParaRPr>
          </a:p>
        </p:txBody>
      </p:sp>
      <p:sp>
        <p:nvSpPr>
          <p:cNvPr id="7" name="Pentagon 6"/>
          <p:cNvSpPr/>
          <p:nvPr/>
        </p:nvSpPr>
        <p:spPr>
          <a:xfrm>
            <a:off x="-152400" y="3657600"/>
            <a:ext cx="2438400" cy="762000"/>
          </a:xfrm>
          <a:prstGeom prst="homePlate">
            <a:avLst/>
          </a:prstGeom>
          <a:solidFill>
            <a:srgbClr val="DE5888"/>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2000" b="1" dirty="0">
                <a:solidFill>
                  <a:schemeClr val="bg1"/>
                </a:solidFill>
                <a:latin typeface="Sakkal Majalla" pitchFamily="2" charset="-78"/>
                <a:cs typeface="Sakkal Majalla" pitchFamily="2" charset="-78"/>
              </a:rPr>
              <a:t>خدمات الموسيقى السحابية</a:t>
            </a:r>
            <a:endParaRPr lang="en-US" sz="2000" b="1" dirty="0">
              <a:solidFill>
                <a:schemeClr val="bg1"/>
              </a:solidFill>
              <a:latin typeface="Sakkal Majalla" pitchFamily="2" charset="-78"/>
              <a:cs typeface="Sakkal Majalla" pitchFamily="2" charset="-78"/>
            </a:endParaRPr>
          </a:p>
        </p:txBody>
      </p:sp>
      <p:sp>
        <p:nvSpPr>
          <p:cNvPr id="8" name="Pentagon 7"/>
          <p:cNvSpPr/>
          <p:nvPr/>
        </p:nvSpPr>
        <p:spPr>
          <a:xfrm>
            <a:off x="-152400" y="4572000"/>
            <a:ext cx="2438400" cy="762000"/>
          </a:xfrm>
          <a:prstGeom prst="homePlate">
            <a:avLst/>
          </a:prstGeom>
          <a:solidFill>
            <a:srgbClr val="DE5888"/>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2000" b="1" dirty="0">
                <a:solidFill>
                  <a:schemeClr val="bg1"/>
                </a:solidFill>
                <a:latin typeface="Sakkal Majalla" pitchFamily="2" charset="-78"/>
                <a:cs typeface="Sakkal Majalla" pitchFamily="2" charset="-78"/>
              </a:rPr>
              <a:t>التطبيقات السحابية</a:t>
            </a:r>
            <a:endParaRPr lang="en-US" sz="2000" b="1" dirty="0">
              <a:solidFill>
                <a:schemeClr val="bg1"/>
              </a:solidFill>
              <a:latin typeface="Sakkal Majalla" pitchFamily="2" charset="-78"/>
              <a:cs typeface="Sakkal Majalla" pitchFamily="2" charset="-78"/>
            </a:endParaRPr>
          </a:p>
        </p:txBody>
      </p:sp>
      <p:sp>
        <p:nvSpPr>
          <p:cNvPr id="10" name="Pentagon 9"/>
          <p:cNvSpPr/>
          <p:nvPr/>
        </p:nvSpPr>
        <p:spPr>
          <a:xfrm>
            <a:off x="-152400" y="5486400"/>
            <a:ext cx="2438400" cy="762000"/>
          </a:xfrm>
          <a:prstGeom prst="homePlate">
            <a:avLst/>
          </a:prstGeom>
          <a:solidFill>
            <a:srgbClr val="DE5888"/>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2000" b="1" dirty="0">
                <a:latin typeface="Sakkal Majalla" pitchFamily="2" charset="-78"/>
                <a:cs typeface="Sakkal Majalla" pitchFamily="2" charset="-78"/>
              </a:rPr>
              <a:t>أنظمة التشغيل السحابية</a:t>
            </a:r>
            <a:endParaRPr lang="en-US" sz="2000" b="1" dirty="0">
              <a:solidFill>
                <a:schemeClr val="bg1"/>
              </a:solidFill>
              <a:latin typeface="Sakkal Majalla" pitchFamily="2" charset="-78"/>
              <a:cs typeface="Sakkal Majalla" pitchFamily="2" charset="-78"/>
            </a:endParaRPr>
          </a:p>
        </p:txBody>
      </p:sp>
      <p:sp>
        <p:nvSpPr>
          <p:cNvPr id="11" name="Rectangle 10"/>
          <p:cNvSpPr/>
          <p:nvPr/>
        </p:nvSpPr>
        <p:spPr>
          <a:xfrm>
            <a:off x="2603665" y="2038290"/>
            <a:ext cx="2555058" cy="400110"/>
          </a:xfrm>
          <a:prstGeom prst="rect">
            <a:avLst/>
          </a:prstGeom>
        </p:spPr>
        <p:txBody>
          <a:bodyPr wrap="none">
            <a:spAutoFit/>
          </a:bodyPr>
          <a:lstStyle/>
          <a:p>
            <a:pPr lvl="0" rtl="1"/>
            <a:r>
              <a:rPr lang="en-GB" sz="2000" b="1" dirty="0">
                <a:solidFill>
                  <a:schemeClr val="accent1">
                    <a:lumMod val="50000"/>
                  </a:schemeClr>
                </a:solidFill>
              </a:rPr>
              <a:t>Gmail, Yahoo, Hotmail</a:t>
            </a:r>
            <a:endParaRPr lang="en-US" sz="2000" b="1" dirty="0">
              <a:solidFill>
                <a:schemeClr val="accent1">
                  <a:lumMod val="50000"/>
                </a:schemeClr>
              </a:solidFill>
            </a:endParaRPr>
          </a:p>
        </p:txBody>
      </p:sp>
      <p:sp>
        <p:nvSpPr>
          <p:cNvPr id="12" name="Rectangle 11"/>
          <p:cNvSpPr/>
          <p:nvPr/>
        </p:nvSpPr>
        <p:spPr>
          <a:xfrm>
            <a:off x="2603665" y="2939534"/>
            <a:ext cx="4305474" cy="400110"/>
          </a:xfrm>
          <a:prstGeom prst="rect">
            <a:avLst/>
          </a:prstGeom>
        </p:spPr>
        <p:txBody>
          <a:bodyPr wrap="none">
            <a:spAutoFit/>
          </a:bodyPr>
          <a:lstStyle/>
          <a:p>
            <a:r>
              <a:rPr lang="en-GB" sz="2000" b="1" dirty="0">
                <a:solidFill>
                  <a:schemeClr val="accent1">
                    <a:lumMod val="50000"/>
                  </a:schemeClr>
                </a:solidFill>
              </a:rPr>
              <a:t>Google Drive, </a:t>
            </a:r>
            <a:r>
              <a:rPr lang="en-GB" sz="2000" b="1" dirty="0" err="1">
                <a:solidFill>
                  <a:schemeClr val="accent1">
                    <a:lumMod val="50000"/>
                  </a:schemeClr>
                </a:solidFill>
              </a:rPr>
              <a:t>Dropbox</a:t>
            </a:r>
            <a:r>
              <a:rPr lang="en-GB" sz="2000" b="1" dirty="0">
                <a:solidFill>
                  <a:schemeClr val="accent1">
                    <a:lumMod val="50000"/>
                  </a:schemeClr>
                </a:solidFill>
              </a:rPr>
              <a:t> , Box, </a:t>
            </a:r>
            <a:r>
              <a:rPr lang="en-GB" sz="2000" b="1" dirty="0" err="1">
                <a:solidFill>
                  <a:schemeClr val="accent1">
                    <a:lumMod val="50000"/>
                  </a:schemeClr>
                </a:solidFill>
              </a:rPr>
              <a:t>OneDrive</a:t>
            </a:r>
            <a:endParaRPr lang="en-US" sz="2000" b="1" dirty="0">
              <a:solidFill>
                <a:schemeClr val="accent1">
                  <a:lumMod val="50000"/>
                </a:schemeClr>
              </a:solidFill>
            </a:endParaRPr>
          </a:p>
        </p:txBody>
      </p:sp>
      <p:sp>
        <p:nvSpPr>
          <p:cNvPr id="13" name="Rectangle 12"/>
          <p:cNvSpPr/>
          <p:nvPr/>
        </p:nvSpPr>
        <p:spPr>
          <a:xfrm>
            <a:off x="2438400" y="3853934"/>
            <a:ext cx="5638800" cy="369332"/>
          </a:xfrm>
          <a:prstGeom prst="rect">
            <a:avLst/>
          </a:prstGeom>
        </p:spPr>
        <p:txBody>
          <a:bodyPr wrap="square">
            <a:spAutoFit/>
          </a:bodyPr>
          <a:lstStyle/>
          <a:p>
            <a:r>
              <a:rPr lang="en-GB" dirty="0"/>
              <a:t> </a:t>
            </a:r>
            <a:r>
              <a:rPr lang="en-GB" b="1" dirty="0">
                <a:solidFill>
                  <a:schemeClr val="accent1">
                    <a:lumMod val="50000"/>
                  </a:schemeClr>
                </a:solidFill>
              </a:rPr>
              <a:t>Google Music, Amazon Cloud Player, iTunes</a:t>
            </a:r>
            <a:endParaRPr lang="en-US" b="1" dirty="0">
              <a:solidFill>
                <a:schemeClr val="accent1">
                  <a:lumMod val="50000"/>
                </a:schemeClr>
              </a:solidFill>
            </a:endParaRPr>
          </a:p>
        </p:txBody>
      </p:sp>
      <p:sp>
        <p:nvSpPr>
          <p:cNvPr id="14" name="Rectangle 13"/>
          <p:cNvSpPr/>
          <p:nvPr/>
        </p:nvSpPr>
        <p:spPr>
          <a:xfrm>
            <a:off x="2603665" y="4768334"/>
            <a:ext cx="3286477" cy="369332"/>
          </a:xfrm>
          <a:prstGeom prst="rect">
            <a:avLst/>
          </a:prstGeom>
        </p:spPr>
        <p:txBody>
          <a:bodyPr wrap="none">
            <a:spAutoFit/>
          </a:bodyPr>
          <a:lstStyle/>
          <a:p>
            <a:r>
              <a:rPr lang="en-GB" b="1" dirty="0">
                <a:solidFill>
                  <a:schemeClr val="accent1">
                    <a:lumMod val="50000"/>
                  </a:schemeClr>
                </a:solidFill>
              </a:rPr>
              <a:t>Google Docs, Photoshop Express</a:t>
            </a:r>
            <a:endParaRPr lang="en-US" b="1" dirty="0">
              <a:solidFill>
                <a:schemeClr val="accent1">
                  <a:lumMod val="50000"/>
                </a:schemeClr>
              </a:solidFill>
            </a:endParaRPr>
          </a:p>
        </p:txBody>
      </p:sp>
      <p:sp>
        <p:nvSpPr>
          <p:cNvPr id="15" name="Rectangle 14"/>
          <p:cNvSpPr/>
          <p:nvPr/>
        </p:nvSpPr>
        <p:spPr>
          <a:xfrm>
            <a:off x="2592779" y="5740568"/>
            <a:ext cx="4572000" cy="369332"/>
          </a:xfrm>
          <a:prstGeom prst="rect">
            <a:avLst/>
          </a:prstGeom>
        </p:spPr>
        <p:txBody>
          <a:bodyPr>
            <a:spAutoFit/>
          </a:bodyPr>
          <a:lstStyle/>
          <a:p>
            <a:pPr lvl="0"/>
            <a:r>
              <a:rPr lang="en-GB" b="1" dirty="0">
                <a:solidFill>
                  <a:schemeClr val="accent1">
                    <a:lumMod val="50000"/>
                  </a:schemeClr>
                </a:solidFill>
              </a:rPr>
              <a:t>Google Chrome OS, </a:t>
            </a:r>
            <a:r>
              <a:rPr lang="en-GB" b="1" dirty="0" err="1">
                <a:solidFill>
                  <a:schemeClr val="accent1">
                    <a:lumMod val="50000"/>
                  </a:schemeClr>
                </a:solidFill>
              </a:rPr>
              <a:t>Jolicloud</a:t>
            </a:r>
            <a:r>
              <a:rPr lang="en-GB" b="1" dirty="0">
                <a:solidFill>
                  <a:schemeClr val="accent1">
                    <a:lumMod val="50000"/>
                  </a:schemeClr>
                </a:solidFill>
              </a:rPr>
              <a:t> </a:t>
            </a:r>
            <a:endParaRPr lang="en-US" b="1" dirty="0">
              <a:solidFill>
                <a:schemeClr val="accent1">
                  <a:lumMod val="50000"/>
                </a:schemeClr>
              </a:solidFill>
            </a:endParaRPr>
          </a:p>
        </p:txBody>
      </p:sp>
      <p:grpSp>
        <p:nvGrpSpPr>
          <p:cNvPr id="19" name="Group 18"/>
          <p:cNvGrpSpPr/>
          <p:nvPr/>
        </p:nvGrpSpPr>
        <p:grpSpPr>
          <a:xfrm>
            <a:off x="6360063" y="1690787"/>
            <a:ext cx="2618605" cy="3628826"/>
            <a:chOff x="6264236" y="1717049"/>
            <a:chExt cx="2618605" cy="3628826"/>
          </a:xfrm>
        </p:grpSpPr>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9184" b="89796" l="5039" r="100000">
                          <a14:foregroundMark x1="5039" y1="17347" x2="15504" y2="81633"/>
                          <a14:foregroundMark x1="25194" y1="79592" x2="29070" y2="37755"/>
                          <a14:foregroundMark x1="42054" y1="52041" x2="52132" y2="50000"/>
                          <a14:foregroundMark x1="39922" y1="27551" x2="40504" y2="68367"/>
                          <a14:foregroundMark x1="61434" y1="31633" x2="56395" y2="59184"/>
                          <a14:foregroundMark x1="76550" y1="26531" x2="74419" y2="55102"/>
                          <a14:foregroundMark x1="96512" y1="17347" x2="95349" y2="56122"/>
                          <a14:foregroundMark x1="95155" y1="80612" x2="93798" y2="79592"/>
                        </a14:backgroundRemoval>
                      </a14:imgEffect>
                    </a14:imgLayer>
                  </a14:imgProps>
                </a:ext>
                <a:ext uri="{28A0092B-C50C-407E-A947-70E740481C1C}">
                  <a14:useLocalDpi xmlns:a14="http://schemas.microsoft.com/office/drawing/2010/main" val="0"/>
                </a:ext>
              </a:extLst>
            </a:blip>
            <a:stretch>
              <a:fillRect/>
            </a:stretch>
          </p:blipFill>
          <p:spPr>
            <a:xfrm rot="21239545">
              <a:off x="6264236" y="1717049"/>
              <a:ext cx="2609850" cy="739206"/>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68340" y1="46392" x2="68726" y2="56186"/>
                          <a14:foregroundMark x1="73745" y1="38144" x2="74517" y2="54124"/>
                          <a14:foregroundMark x1="68726" y1="39175" x2="68726" y2="39175"/>
                          <a14:foregroundMark x1="28571" y1="39175" x2="26641" y2="52577"/>
                          <a14:foregroundMark x1="61004" y1="49485" x2="57143" y2="53093"/>
                          <a14:backgroundMark x1="38610" y1="44845" x2="29344" y2="48969"/>
                          <a14:backgroundMark x1="56757" y1="44845" x2="56371" y2="55155"/>
                        </a14:backgroundRemoval>
                      </a14:imgEffect>
                    </a14:imgLayer>
                  </a14:imgProps>
                </a:ext>
                <a:ext uri="{28A0092B-C50C-407E-A947-70E740481C1C}">
                  <a14:useLocalDpi xmlns:a14="http://schemas.microsoft.com/office/drawing/2010/main" val="0"/>
                </a:ext>
              </a:extLst>
            </a:blip>
            <a:srcRect l="21998" t="33505" r="22200" b="37629"/>
            <a:stretch/>
          </p:blipFill>
          <p:spPr>
            <a:xfrm>
              <a:off x="6826900" y="3472252"/>
              <a:ext cx="2055941" cy="796626"/>
            </a:xfrm>
            <a:prstGeom prst="rect">
              <a:avLst/>
            </a:prstGeom>
          </p:spPr>
        </p:pic>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8955" b="88806" l="3750" r="95000">
                          <a14:foregroundMark x1="26250" y1="41045" x2="22083" y2="44776"/>
                          <a14:foregroundMark x1="32917" y1="47761" x2="35000" y2="55970"/>
                          <a14:foregroundMark x1="40000" y1="44776" x2="41667" y2="55224"/>
                          <a14:foregroundMark x1="45000" y1="42537" x2="44167" y2="51493"/>
                          <a14:foregroundMark x1="50417" y1="45522" x2="47500" y2="45522"/>
                          <a14:foregroundMark x1="56250" y1="45522" x2="56250" y2="45522"/>
                          <a14:foregroundMark x1="62083" y1="40299" x2="62083" y2="50000"/>
                          <a14:foregroundMark x1="68750" y1="55970" x2="68750" y2="55970"/>
                          <a14:foregroundMark x1="72917" y1="45522" x2="70417" y2="47761"/>
                          <a14:foregroundMark x1="79167" y1="45522" x2="76667" y2="48507"/>
                          <a14:foregroundMark x1="85000" y1="55970" x2="85000" y2="45522"/>
                        </a14:backgroundRemoval>
                      </a14:imgEffect>
                    </a14:imgLayer>
                  </a14:imgProps>
                </a:ext>
                <a:ext uri="{28A0092B-C50C-407E-A947-70E740481C1C}">
                  <a14:useLocalDpi xmlns:a14="http://schemas.microsoft.com/office/drawing/2010/main" val="0"/>
                </a:ext>
              </a:extLst>
            </a:blip>
            <a:srcRect t="26120" b="32089"/>
            <a:stretch/>
          </p:blipFill>
          <p:spPr>
            <a:xfrm rot="239147">
              <a:off x="6466608" y="4812474"/>
              <a:ext cx="2286000" cy="533401"/>
            </a:xfrm>
            <a:prstGeom prst="rect">
              <a:avLst/>
            </a:prstGeom>
          </p:spPr>
        </p:pic>
      </p:grpSp>
      <p:grpSp>
        <p:nvGrpSpPr>
          <p:cNvPr id="23" name="Group 22"/>
          <p:cNvGrpSpPr/>
          <p:nvPr/>
        </p:nvGrpSpPr>
        <p:grpSpPr>
          <a:xfrm>
            <a:off x="7350408" y="1366748"/>
            <a:ext cx="1730067" cy="4500651"/>
            <a:chOff x="6909139" y="1807029"/>
            <a:chExt cx="1730067" cy="4500651"/>
          </a:xfrm>
        </p:grpSpPr>
        <p:pic>
          <p:nvPicPr>
            <p:cNvPr id="20" name="Picture 19"/>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98643">
                          <a14:foregroundMark x1="1810" y1="77632" x2="3620" y2="91667"/>
                          <a14:foregroundMark x1="9050" y1="76316" x2="1810" y2="74123"/>
                          <a14:foregroundMark x1="19457" y1="78947" x2="19910" y2="92105"/>
                          <a14:foregroundMark x1="36199" y1="78509" x2="27602" y2="79825"/>
                          <a14:foregroundMark x1="43439" y1="79825" x2="44796" y2="93860"/>
                          <a14:foregroundMark x1="58824" y1="74561" x2="59276" y2="85526"/>
                          <a14:foregroundMark x1="78733" y1="78509" x2="72398" y2="84211"/>
                          <a14:foregroundMark x1="89593" y1="80702" x2="94118" y2="89912"/>
                        </a14:backgroundRemoval>
                      </a14:imgEffect>
                    </a14:imgLayer>
                  </a14:imgProps>
                </a:ext>
                <a:ext uri="{28A0092B-C50C-407E-A947-70E740481C1C}">
                  <a14:useLocalDpi xmlns:a14="http://schemas.microsoft.com/office/drawing/2010/main" val="0"/>
                </a:ext>
              </a:extLst>
            </a:blip>
            <a:stretch>
              <a:fillRect/>
            </a:stretch>
          </p:blipFill>
          <p:spPr>
            <a:xfrm>
              <a:off x="6909139" y="1807029"/>
              <a:ext cx="1730067" cy="1784866"/>
            </a:xfrm>
            <a:prstGeom prst="rect">
              <a:avLst/>
            </a:prstGeom>
          </p:spPr>
        </p:pic>
        <p:pic>
          <p:nvPicPr>
            <p:cNvPr id="21" name="Picture 2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3115" b="86339" l="30182" r="70182"/>
                      </a14:imgEffect>
                    </a14:imgLayer>
                  </a14:imgProps>
                </a:ext>
                <a:ext uri="{28A0092B-C50C-407E-A947-70E740481C1C}">
                  <a14:useLocalDpi xmlns:a14="http://schemas.microsoft.com/office/drawing/2010/main" val="0"/>
                </a:ext>
              </a:extLst>
            </a:blip>
            <a:srcRect l="29598" t="10656" r="27600" b="15027"/>
            <a:stretch/>
          </p:blipFill>
          <p:spPr>
            <a:xfrm>
              <a:off x="7164779" y="3793100"/>
              <a:ext cx="1280933" cy="1480065"/>
            </a:xfrm>
            <a:prstGeom prst="rect">
              <a:avLst/>
            </a:prstGeom>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5428" t="16604" r="68131" b="19662"/>
            <a:stretch/>
          </p:blipFill>
          <p:spPr>
            <a:xfrm>
              <a:off x="7164779" y="5542787"/>
              <a:ext cx="1007365" cy="764893"/>
            </a:xfrm>
            <a:prstGeom prst="rect">
              <a:avLst/>
            </a:prstGeom>
          </p:spPr>
        </p:pic>
      </p:grpSp>
      <p:grpSp>
        <p:nvGrpSpPr>
          <p:cNvPr id="26" name="Group 25"/>
          <p:cNvGrpSpPr/>
          <p:nvPr/>
        </p:nvGrpSpPr>
        <p:grpSpPr>
          <a:xfrm>
            <a:off x="6980500" y="1542774"/>
            <a:ext cx="1875198" cy="4154022"/>
            <a:chOff x="6450834" y="1560978"/>
            <a:chExt cx="1875198" cy="4154022"/>
          </a:xfrm>
        </p:grpSpPr>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420062">
              <a:off x="6450834" y="1560978"/>
              <a:ext cx="1875198" cy="18751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284688">
              <a:off x="6797649" y="4191000"/>
              <a:ext cx="1524000" cy="1524000"/>
            </a:xfrm>
            <a:prstGeom prst="rect">
              <a:avLst/>
            </a:prstGeom>
          </p:spPr>
        </p:pic>
      </p:grpSp>
      <p:grpSp>
        <p:nvGrpSpPr>
          <p:cNvPr id="29" name="Group 28"/>
          <p:cNvGrpSpPr/>
          <p:nvPr/>
        </p:nvGrpSpPr>
        <p:grpSpPr>
          <a:xfrm>
            <a:off x="6810009" y="1719207"/>
            <a:ext cx="1962695" cy="4250192"/>
            <a:chOff x="6909139" y="1555640"/>
            <a:chExt cx="1962695" cy="4250192"/>
          </a:xfrm>
        </p:grpSpPr>
        <p:pic>
          <p:nvPicPr>
            <p:cNvPr id="27" name="Picture 26"/>
            <p:cNvPicPr>
              <a:picLocks noChangeAspect="1"/>
            </p:cNvPicPr>
            <p:nvPr/>
          </p:nvPicPr>
          <p:blipFill>
            <a:blip r:embed="rId16" cstate="print">
              <a:extLst>
                <a:ext uri="{BEBA8EAE-BF5A-486C-A8C5-ECC9F3942E4B}">
                  <a14:imgProps xmlns:a14="http://schemas.microsoft.com/office/drawing/2010/main">
                    <a14:imgLayer r:embed="rId17">
                      <a14:imgEffect>
                        <a14:backgroundRemoval t="7798" b="94495" l="3896" r="95671">
                          <a14:foregroundMark x1="5628" y1="79358" x2="94372" y2="82569"/>
                          <a14:foregroundMark x1="73160" y1="11468" x2="69264" y2="7798"/>
                          <a14:foregroundMark x1="16017" y1="75229" x2="6494" y2="72936"/>
                          <a14:foregroundMark x1="89177" y1="87156" x2="85281" y2="87615"/>
                          <a14:backgroundMark x1="64502" y1="77523" x2="62338" y2="83945"/>
                          <a14:backgroundMark x1="19048" y1="79358" x2="10390" y2="78899"/>
                          <a14:backgroundMark x1="9524" y1="83486" x2="14286" y2="81193"/>
                          <a14:backgroundMark x1="9957" y1="77064" x2="7359" y2="80734"/>
                          <a14:backgroundMark x1="18615" y1="79358" x2="16883" y2="82110"/>
                          <a14:backgroundMark x1="13420" y1="77523" x2="8225" y2="81193"/>
                          <a14:backgroundMark x1="24675" y1="80275" x2="23810" y2="83945"/>
                          <a14:backgroundMark x1="69264" y1="76147" x2="63636" y2="86697"/>
                          <a14:backgroundMark x1="63636" y1="75688" x2="59740" y2="83945"/>
                          <a14:backgroundMark x1="67532" y1="78440" x2="67100" y2="84862"/>
                          <a14:backgroundMark x1="71429" y1="80275" x2="72294" y2="85321"/>
                          <a14:backgroundMark x1="80087" y1="83028" x2="80087" y2="85780"/>
                          <a14:backgroundMark x1="88745" y1="83486" x2="85714" y2="86239"/>
                          <a14:backgroundMark x1="48485" y1="78899" x2="47619" y2="86697"/>
                          <a14:backgroundMark x1="28571" y1="77982" x2="29004" y2="85321"/>
                          <a14:backgroundMark x1="16450" y1="77064" x2="11255" y2="82569"/>
                          <a14:backgroundMark x1="20346" y1="77064" x2="8658" y2="82110"/>
                          <a14:backgroundMark x1="9091" y1="71560" x2="5195" y2="74771"/>
                          <a14:backgroundMark x1="65368" y1="75229" x2="61039" y2="87156"/>
                          <a14:backgroundMark x1="67965" y1="73394" x2="64069" y2="83028"/>
                          <a14:backgroundMark x1="64502" y1="77523" x2="64069" y2="85780"/>
                          <a14:backgroundMark x1="64069" y1="79358" x2="62771" y2="85780"/>
                        </a14:backgroundRemoval>
                      </a14:imgEffect>
                    </a14:imgLayer>
                  </a14:imgProps>
                </a:ext>
                <a:ext uri="{28A0092B-C50C-407E-A947-70E740481C1C}">
                  <a14:useLocalDpi xmlns:a14="http://schemas.microsoft.com/office/drawing/2010/main" val="0"/>
                </a:ext>
              </a:extLst>
            </a:blip>
            <a:stretch>
              <a:fillRect/>
            </a:stretch>
          </p:blipFill>
          <p:spPr>
            <a:xfrm>
              <a:off x="7204474" y="1555640"/>
              <a:ext cx="1667360" cy="1573526"/>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09139" y="3883572"/>
              <a:ext cx="1890222" cy="1922260"/>
            </a:xfrm>
            <a:prstGeom prst="rect">
              <a:avLst/>
            </a:prstGeom>
          </p:spPr>
        </p:pic>
      </p:grpSp>
      <p:grpSp>
        <p:nvGrpSpPr>
          <p:cNvPr id="32" name="Group 31"/>
          <p:cNvGrpSpPr/>
          <p:nvPr/>
        </p:nvGrpSpPr>
        <p:grpSpPr>
          <a:xfrm>
            <a:off x="6722109" y="1774567"/>
            <a:ext cx="2144700" cy="3766066"/>
            <a:chOff x="6892801" y="1720334"/>
            <a:chExt cx="2144700" cy="3766066"/>
          </a:xfrm>
        </p:grpSpPr>
        <p:pic>
          <p:nvPicPr>
            <p:cNvPr id="30" name="Picture 29"/>
            <p:cNvPicPr>
              <a:picLocks noChangeAspect="1"/>
            </p:cNvPicPr>
            <p:nvPr/>
          </p:nvPicPr>
          <p:blipFill>
            <a:blip r:embed="rId19" cstate="print">
              <a:extLst>
                <a:ext uri="{BEBA8EAE-BF5A-486C-A8C5-ECC9F3942E4B}">
                  <a14:imgProps xmlns:a14="http://schemas.microsoft.com/office/drawing/2010/main">
                    <a14:imgLayer r:embed="rId20">
                      <a14:imgEffect>
                        <a14:backgroundRemoval t="1932" b="89372" l="4098" r="91803">
                          <a14:foregroundMark x1="10246" y1="75845" x2="10246" y2="86473"/>
                          <a14:foregroundMark x1="10246" y1="68599" x2="10246" y2="68599"/>
                          <a14:foregroundMark x1="18852" y1="72947" x2="14754" y2="81643"/>
                          <a14:foregroundMark x1="29098" y1="70048" x2="28689" y2="85507"/>
                          <a14:foregroundMark x1="34836" y1="76812" x2="34836" y2="84058"/>
                          <a14:foregroundMark x1="34016" y1="68599" x2="34016" y2="68599"/>
                          <a14:foregroundMark x1="45902" y1="75362" x2="39754" y2="74879"/>
                          <a14:foregroundMark x1="51639" y1="68599" x2="50820" y2="80676"/>
                          <a14:foregroundMark x1="56967" y1="76812" x2="56148" y2="81643"/>
                          <a14:foregroundMark x1="69262" y1="76812" x2="70082" y2="82609"/>
                          <a14:foregroundMark x1="86475" y1="74396" x2="82377" y2="82609"/>
                          <a14:foregroundMark x1="91803" y1="70531" x2="90984" y2="81643"/>
                        </a14:backgroundRemoval>
                      </a14:imgEffect>
                    </a14:imgLayer>
                  </a14:imgProps>
                </a:ext>
                <a:ext uri="{28A0092B-C50C-407E-A947-70E740481C1C}">
                  <a14:useLocalDpi xmlns:a14="http://schemas.microsoft.com/office/drawing/2010/main" val="0"/>
                </a:ext>
              </a:extLst>
            </a:blip>
            <a:stretch>
              <a:fillRect/>
            </a:stretch>
          </p:blipFill>
          <p:spPr>
            <a:xfrm>
              <a:off x="6892801" y="3746756"/>
              <a:ext cx="2050595" cy="1739644"/>
            </a:xfrm>
            <a:prstGeom prst="rect">
              <a:avLst/>
            </a:prstGeom>
          </p:spPr>
        </p:pic>
        <p:pic>
          <p:nvPicPr>
            <p:cNvPr id="31" name="Picture 30"/>
            <p:cNvPicPr>
              <a:picLocks noChangeAspect="1"/>
            </p:cNvPicPr>
            <p:nvPr/>
          </p:nvPicPr>
          <p:blipFill>
            <a:blip r:embed="rId21" cstate="print">
              <a:extLst>
                <a:ext uri="{BEBA8EAE-BF5A-486C-A8C5-ECC9F3942E4B}">
                  <a14:imgProps xmlns:a14="http://schemas.microsoft.com/office/drawing/2010/main">
                    <a14:imgLayer r:embed="rId22">
                      <a14:imgEffect>
                        <a14:backgroundRemoval t="1786" b="93750" l="1778" r="94222">
                          <a14:foregroundMark x1="49333" y1="33482" x2="33333" y2="42411"/>
                          <a14:foregroundMark x1="54222" y1="32143" x2="47111" y2="62946"/>
                          <a14:foregroundMark x1="32444" y1="44196" x2="40444" y2="65625"/>
                          <a14:foregroundMark x1="44000" y1="65625" x2="67111" y2="62500"/>
                          <a14:foregroundMark x1="61778" y1="62946" x2="69333" y2="37946"/>
                        </a14:backgroundRemoval>
                      </a14:imgEffect>
                    </a14:imgLayer>
                  </a14:imgProps>
                </a:ext>
                <a:ext uri="{28A0092B-C50C-407E-A947-70E740481C1C}">
                  <a14:useLocalDpi xmlns:a14="http://schemas.microsoft.com/office/drawing/2010/main" val="0"/>
                </a:ext>
              </a:extLst>
            </a:blip>
            <a:stretch>
              <a:fillRect/>
            </a:stretch>
          </p:blipFill>
          <p:spPr>
            <a:xfrm>
              <a:off x="6894376" y="1720334"/>
              <a:ext cx="2143125" cy="2133600"/>
            </a:xfrm>
            <a:prstGeom prst="rect">
              <a:avLst/>
            </a:prstGeom>
          </p:spPr>
        </p:pic>
      </p:grpSp>
      <p:sp>
        <p:nvSpPr>
          <p:cNvPr id="34" name="Rectangle 33"/>
          <p:cNvSpPr/>
          <p:nvPr/>
        </p:nvSpPr>
        <p:spPr>
          <a:xfrm>
            <a:off x="0" y="5582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أمثلة على الخدمات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151622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250"/>
                            </p:stCondLst>
                            <p:childTnLst>
                              <p:par>
                                <p:cTn id="17" presetID="2" presetClass="entr" presetSubtype="4" fill="hold" nodeType="after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6"/>
                                        </p:tgtEl>
                                        <p:attrNameLst>
                                          <p:attrName>ppt_y</p:attrName>
                                        </p:attrNameLst>
                                      </p:cBhvr>
                                      <p:tavLst>
                                        <p:tav tm="0">
                                          <p:val>
                                            <p:strVal val="#ppt_y"/>
                                          </p:val>
                                        </p:tav>
                                        <p:tav tm="100000">
                                          <p:val>
                                            <p:strVal val="#ppt_y"/>
                                          </p:val>
                                        </p:tav>
                                      </p:tavLst>
                                    </p:anim>
                                    <p:anim calcmode="lin" valueType="num">
                                      <p:cBhvr>
                                        <p:cTn id="2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6"/>
                                        </p:tgtEl>
                                      </p:cBhvr>
                                    </p:animEffect>
                                  </p:childTnLst>
                                </p:cTn>
                              </p:par>
                            </p:childTnLst>
                          </p:cTn>
                        </p:par>
                        <p:par>
                          <p:cTn id="30" fill="hold">
                            <p:stCondLst>
                              <p:cond delay="7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31" presetClass="exit" presetSubtype="0" fill="hold" nodeType="withEffect">
                                  <p:stCondLst>
                                    <p:cond delay="0"/>
                                  </p:stCondLst>
                                  <p:childTnLst>
                                    <p:anim calcmode="lin" valueType="num">
                                      <p:cBhvr>
                                        <p:cTn id="35" dur="1000"/>
                                        <p:tgtEl>
                                          <p:spTgt spid="19"/>
                                        </p:tgtEl>
                                        <p:attrNameLst>
                                          <p:attrName>ppt_w</p:attrName>
                                        </p:attrNameLst>
                                      </p:cBhvr>
                                      <p:tavLst>
                                        <p:tav tm="0">
                                          <p:val>
                                            <p:strVal val="ppt_w"/>
                                          </p:val>
                                        </p:tav>
                                        <p:tav tm="100000">
                                          <p:val>
                                            <p:fltVal val="0"/>
                                          </p:val>
                                        </p:tav>
                                      </p:tavLst>
                                    </p:anim>
                                    <p:anim calcmode="lin" valueType="num">
                                      <p:cBhvr>
                                        <p:cTn id="36" dur="1000"/>
                                        <p:tgtEl>
                                          <p:spTgt spid="19"/>
                                        </p:tgtEl>
                                        <p:attrNameLst>
                                          <p:attrName>ppt_h</p:attrName>
                                        </p:attrNameLst>
                                      </p:cBhvr>
                                      <p:tavLst>
                                        <p:tav tm="0">
                                          <p:val>
                                            <p:strVal val="ppt_h"/>
                                          </p:val>
                                        </p:tav>
                                        <p:tav tm="100000">
                                          <p:val>
                                            <p:fltVal val="0"/>
                                          </p:val>
                                        </p:tav>
                                      </p:tavLst>
                                    </p:anim>
                                    <p:anim calcmode="lin" valueType="num">
                                      <p:cBhvr>
                                        <p:cTn id="37" dur="1000"/>
                                        <p:tgtEl>
                                          <p:spTgt spid="19"/>
                                        </p:tgtEl>
                                        <p:attrNameLst>
                                          <p:attrName>style.rotation</p:attrName>
                                        </p:attrNameLst>
                                      </p:cBhvr>
                                      <p:tavLst>
                                        <p:tav tm="0">
                                          <p:val>
                                            <p:fltVal val="0"/>
                                          </p:val>
                                        </p:tav>
                                        <p:tav tm="100000">
                                          <p:val>
                                            <p:fltVal val="90"/>
                                          </p:val>
                                        </p:tav>
                                      </p:tavLst>
                                    </p:anim>
                                    <p:animEffect transition="out" filter="fade">
                                      <p:cBhvr>
                                        <p:cTn id="38" dur="1000"/>
                                        <p:tgtEl>
                                          <p:spTgt spid="19"/>
                                        </p:tgtEl>
                                      </p:cBhvr>
                                    </p:animEffect>
                                    <p:set>
                                      <p:cBhvr>
                                        <p:cTn id="39" dur="1" fill="hold">
                                          <p:stCondLst>
                                            <p:cond delay="999"/>
                                          </p:stCondLst>
                                        </p:cTn>
                                        <p:tgtEl>
                                          <p:spTgt spid="19"/>
                                        </p:tgtEl>
                                        <p:attrNameLst>
                                          <p:attrName>style.visibility</p:attrName>
                                        </p:attrNameLst>
                                      </p:cBhvr>
                                      <p:to>
                                        <p:strVal val="hidden"/>
                                      </p:to>
                                    </p:set>
                                  </p:childTnLst>
                                </p:cTn>
                              </p:par>
                            </p:childTnLst>
                          </p:cTn>
                        </p:par>
                        <p:par>
                          <p:cTn id="40" fill="hold">
                            <p:stCondLst>
                              <p:cond delay="1700"/>
                            </p:stCondLst>
                            <p:childTnLst>
                              <p:par>
                                <p:cTn id="41" presetID="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anim calcmode="lin" valueType="num">
                                      <p:cBhvr>
                                        <p:cTn id="5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7"/>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45" presetClass="exit" presetSubtype="0" fill="hold" nodeType="withEffect">
                                  <p:stCondLst>
                                    <p:cond delay="0"/>
                                  </p:stCondLst>
                                  <p:childTnLst>
                                    <p:animEffect transition="out" filter="fade">
                                      <p:cBhvr>
                                        <p:cTn id="59" dur="2000"/>
                                        <p:tgtEl>
                                          <p:spTgt spid="23"/>
                                        </p:tgtEl>
                                      </p:cBhvr>
                                    </p:animEffect>
                                    <p:anim calcmode="lin" valueType="num">
                                      <p:cBhvr>
                                        <p:cTn id="60"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 dur="2000"/>
                                        <p:tgtEl>
                                          <p:spTgt spid="23"/>
                                        </p:tgtEl>
                                        <p:attrNameLst>
                                          <p:attrName>ppt_h</p:attrName>
                                        </p:attrNameLst>
                                      </p:cBhvr>
                                      <p:tavLst>
                                        <p:tav tm="0">
                                          <p:val>
                                            <p:strVal val="ppt_h"/>
                                          </p:val>
                                        </p:tav>
                                        <p:tav tm="100000">
                                          <p:val>
                                            <p:strVal val="ppt_h"/>
                                          </p:val>
                                        </p:tav>
                                      </p:tavLst>
                                    </p:anim>
                                    <p:set>
                                      <p:cBhvr>
                                        <p:cTn id="62" dur="1" fill="hold">
                                          <p:stCondLst>
                                            <p:cond delay="1999"/>
                                          </p:stCondLst>
                                        </p:cTn>
                                        <p:tgtEl>
                                          <p:spTgt spid="23"/>
                                        </p:tgtEl>
                                        <p:attrNameLst>
                                          <p:attrName>style.visibility</p:attrName>
                                        </p:attrNameLst>
                                      </p:cBhvr>
                                      <p:to>
                                        <p:strVal val="hidden"/>
                                      </p:to>
                                    </p:se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8"/>
                                        </p:tgtEl>
                                        <p:attrNameLst>
                                          <p:attrName>ppt_y</p:attrName>
                                        </p:attrNameLst>
                                      </p:cBhvr>
                                      <p:tavLst>
                                        <p:tav tm="0">
                                          <p:val>
                                            <p:strVal val="#ppt_y"/>
                                          </p:val>
                                        </p:tav>
                                        <p:tav tm="100000">
                                          <p:val>
                                            <p:strVal val="#ppt_y"/>
                                          </p:val>
                                        </p:tav>
                                      </p:tavLst>
                                    </p:anim>
                                    <p:anim calcmode="lin" valueType="num">
                                      <p:cBhvr>
                                        <p:cTn id="7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8"/>
                                        </p:tgtEl>
                                      </p:cBhvr>
                                    </p:animEffect>
                                  </p:childTnLst>
                                </p:cTn>
                              </p:par>
                            </p:childTnLst>
                          </p:cTn>
                        </p:par>
                        <p:par>
                          <p:cTn id="78" fill="hold">
                            <p:stCondLst>
                              <p:cond delay="130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xit" presetSubtype="0" fill="hold" nodeType="withEffect">
                                  <p:stCondLst>
                                    <p:cond delay="0"/>
                                  </p:stCondLst>
                                  <p:childTnLst>
                                    <p:animEffect transition="out" filter="fade">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childTnLst>
                          </p:cTn>
                        </p:par>
                        <p:par>
                          <p:cTn id="85" fill="hold">
                            <p:stCondLst>
                              <p:cond delay="1800"/>
                            </p:stCondLst>
                            <p:childTnLst>
                              <p:par>
                                <p:cTn id="86" presetID="42" presetClass="entr" presetSubtype="0"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anim calcmode="lin" valueType="num">
                                      <p:cBhvr>
                                        <p:cTn id="89" dur="1000" fill="hold"/>
                                        <p:tgtEl>
                                          <p:spTgt spid="29"/>
                                        </p:tgtEl>
                                        <p:attrNameLst>
                                          <p:attrName>ppt_x</p:attrName>
                                        </p:attrNameLst>
                                      </p:cBhvr>
                                      <p:tavLst>
                                        <p:tav tm="0">
                                          <p:val>
                                            <p:strVal val="#ppt_x"/>
                                          </p:val>
                                        </p:tav>
                                        <p:tav tm="100000">
                                          <p:val>
                                            <p:strVal val="#ppt_x"/>
                                          </p:val>
                                        </p:tav>
                                      </p:tavLst>
                                    </p:anim>
                                    <p:anim calcmode="lin" valueType="num">
                                      <p:cBhvr>
                                        <p:cTn id="9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0"/>
                                        </p:tgtEl>
                                        <p:attrNameLst>
                                          <p:attrName>ppt_y</p:attrName>
                                        </p:attrNameLst>
                                      </p:cBhvr>
                                      <p:tavLst>
                                        <p:tav tm="0">
                                          <p:val>
                                            <p:strVal val="#ppt_y"/>
                                          </p:val>
                                        </p:tav>
                                        <p:tav tm="100000">
                                          <p:val>
                                            <p:strVal val="#ppt_y"/>
                                          </p:val>
                                        </p:tav>
                                      </p:tavLst>
                                    </p:anim>
                                    <p:anim calcmode="lin" valueType="num">
                                      <p:cBhvr>
                                        <p:cTn id="9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0"/>
                                        </p:tgtEl>
                                      </p:cBhvr>
                                    </p:animEffect>
                                  </p:childTnLst>
                                </p:cTn>
                              </p:par>
                            </p:childTnLst>
                          </p:cTn>
                        </p:par>
                        <p:par>
                          <p:cTn id="100" fill="hold">
                            <p:stCondLst>
                              <p:cond delay="1450"/>
                            </p:stCondLst>
                            <p:childTnLst>
                              <p:par>
                                <p:cTn id="101" presetID="10"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26" presetClass="exit" presetSubtype="0" fill="hold" nodeType="withEffect">
                                  <p:stCondLst>
                                    <p:cond delay="0"/>
                                  </p:stCondLst>
                                  <p:childTnLst>
                                    <p:animEffect transition="out" filter="wipe(down)">
                                      <p:cBhvr>
                                        <p:cTn id="105" dur="180" accel="50000">
                                          <p:stCondLst>
                                            <p:cond delay="1820"/>
                                          </p:stCondLst>
                                        </p:cTn>
                                        <p:tgtEl>
                                          <p:spTgt spid="29"/>
                                        </p:tgtEl>
                                      </p:cBhvr>
                                    </p:animEffect>
                                    <p:anim calcmode="lin" valueType="num">
                                      <p:cBhvr>
                                        <p:cTn id="106" dur="1822" tmFilter="0,0; 0.14,0.31; 0.43,0.73; 0.71,0.91; 1.0,1.0">
                                          <p:stCondLst>
                                            <p:cond delay="0"/>
                                          </p:stCondLst>
                                        </p:cTn>
                                        <p:tgtEl>
                                          <p:spTgt spid="29"/>
                                        </p:tgtEl>
                                        <p:attrNameLst>
                                          <p:attrName>ppt_x</p:attrName>
                                        </p:attrNameLst>
                                      </p:cBhvr>
                                      <p:tavLst>
                                        <p:tav tm="0">
                                          <p:val>
                                            <p:strVal val="ppt_x"/>
                                          </p:val>
                                        </p:tav>
                                        <p:tav tm="100000">
                                          <p:val>
                                            <p:strVal val="#ppt_x+0.25"/>
                                          </p:val>
                                        </p:tav>
                                      </p:tavLst>
                                    </p:anim>
                                    <p:anim calcmode="lin" valueType="num">
                                      <p:cBhvr>
                                        <p:cTn id="107" dur="178">
                                          <p:stCondLst>
                                            <p:cond delay="1822"/>
                                          </p:stCondLst>
                                        </p:cTn>
                                        <p:tgtEl>
                                          <p:spTgt spid="29"/>
                                        </p:tgtEl>
                                        <p:attrNameLst>
                                          <p:attrName>ppt_x</p:attrName>
                                        </p:attrNameLst>
                                      </p:cBhvr>
                                      <p:tavLst>
                                        <p:tav tm="0">
                                          <p:val>
                                            <p:strVal val="ppt_x"/>
                                          </p:val>
                                        </p:tav>
                                        <p:tav tm="100000">
                                          <p:val>
                                            <p:strVal val="ppt_x"/>
                                          </p:val>
                                        </p:tav>
                                      </p:tavLst>
                                    </p:anim>
                                    <p:anim calcmode="lin" valueType="num">
                                      <p:cBhvr>
                                        <p:cTn id="108" dur="664" tmFilter="0.0,0.0;0.25,0.07;0.50,0.2;0.75,0.467;1.0,1.0">
                                          <p:stCondLst>
                                            <p:cond delay="0"/>
                                          </p:stCondLst>
                                        </p:cTn>
                                        <p:tgtEl>
                                          <p:spTgt spid="2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9" dur="664" tmFilter="0, 0; 0.125,0.2665; 0.25,0.4; 0.375,0.465; 0.5,0.5;  0.625,0.535; 0.75,0.6; 0.875,0.7335; 1,1">
                                          <p:stCondLst>
                                            <p:cond delay="664"/>
                                          </p:stCondLst>
                                        </p:cTn>
                                        <p:tgtEl>
                                          <p:spTgt spid="2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0" dur="332" tmFilter="0, 0; 0.125,0.2665; 0.25,0.4; 0.375,0.465; 0.5,0.5;  0.625,0.535; 0.75,0.6; 0.875,0.7335; 1,1">
                                          <p:stCondLst>
                                            <p:cond delay="1324"/>
                                          </p:stCondLst>
                                        </p:cTn>
                                        <p:tgtEl>
                                          <p:spTgt spid="2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1" dur="164" tmFilter="0, 0; 0.125,0.2665; 0.25,0.4; 0.375,0.465; 0.5,0.5;  0.625,0.535; 0.75,0.6; 0.875,0.7335; 1,1">
                                          <p:stCondLst>
                                            <p:cond delay="1656"/>
                                          </p:stCondLst>
                                        </p:cTn>
                                        <p:tgtEl>
                                          <p:spTgt spid="2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2" dur="180" accel="50000">
                                          <p:stCondLst>
                                            <p:cond delay="1820"/>
                                          </p:stCondLst>
                                        </p:cTn>
                                        <p:tgtEl>
                                          <p:spTgt spid="29"/>
                                        </p:tgtEl>
                                        <p:attrNameLst>
                                          <p:attrName>ppt_y</p:attrName>
                                        </p:attrNameLst>
                                      </p:cBhvr>
                                      <p:tavLst>
                                        <p:tav tm="0">
                                          <p:val>
                                            <p:strVal val="ppt_y"/>
                                          </p:val>
                                        </p:tav>
                                        <p:tav tm="100000">
                                          <p:val>
                                            <p:strVal val="ppt_y+ppt_h"/>
                                          </p:val>
                                        </p:tav>
                                      </p:tavLst>
                                    </p:anim>
                                    <p:animScale>
                                      <p:cBhvr>
                                        <p:cTn id="113" dur="26">
                                          <p:stCondLst>
                                            <p:cond delay="620"/>
                                          </p:stCondLst>
                                        </p:cTn>
                                        <p:tgtEl>
                                          <p:spTgt spid="29"/>
                                        </p:tgtEl>
                                      </p:cBhvr>
                                      <p:to x="100000" y="60000"/>
                                    </p:animScale>
                                    <p:animScale>
                                      <p:cBhvr>
                                        <p:cTn id="114" dur="166" decel="50000">
                                          <p:stCondLst>
                                            <p:cond delay="646"/>
                                          </p:stCondLst>
                                        </p:cTn>
                                        <p:tgtEl>
                                          <p:spTgt spid="29"/>
                                        </p:tgtEl>
                                      </p:cBhvr>
                                      <p:to x="100000" y="100000"/>
                                    </p:animScale>
                                    <p:animScale>
                                      <p:cBhvr>
                                        <p:cTn id="115" dur="26">
                                          <p:stCondLst>
                                            <p:cond delay="1312"/>
                                          </p:stCondLst>
                                        </p:cTn>
                                        <p:tgtEl>
                                          <p:spTgt spid="29"/>
                                        </p:tgtEl>
                                      </p:cBhvr>
                                      <p:to x="100000" y="80000"/>
                                    </p:animScale>
                                    <p:animScale>
                                      <p:cBhvr>
                                        <p:cTn id="116" dur="166" decel="50000">
                                          <p:stCondLst>
                                            <p:cond delay="1338"/>
                                          </p:stCondLst>
                                        </p:cTn>
                                        <p:tgtEl>
                                          <p:spTgt spid="29"/>
                                        </p:tgtEl>
                                      </p:cBhvr>
                                      <p:to x="100000" y="100000"/>
                                    </p:animScale>
                                    <p:animScale>
                                      <p:cBhvr>
                                        <p:cTn id="117" dur="26">
                                          <p:stCondLst>
                                            <p:cond delay="1642"/>
                                          </p:stCondLst>
                                        </p:cTn>
                                        <p:tgtEl>
                                          <p:spTgt spid="29"/>
                                        </p:tgtEl>
                                      </p:cBhvr>
                                      <p:to x="100000" y="90000"/>
                                    </p:animScale>
                                    <p:animScale>
                                      <p:cBhvr>
                                        <p:cTn id="118" dur="166" decel="50000">
                                          <p:stCondLst>
                                            <p:cond delay="1668"/>
                                          </p:stCondLst>
                                        </p:cTn>
                                        <p:tgtEl>
                                          <p:spTgt spid="29"/>
                                        </p:tgtEl>
                                      </p:cBhvr>
                                      <p:to x="100000" y="100000"/>
                                    </p:animScale>
                                    <p:animScale>
                                      <p:cBhvr>
                                        <p:cTn id="119" dur="26">
                                          <p:stCondLst>
                                            <p:cond delay="1808"/>
                                          </p:stCondLst>
                                        </p:cTn>
                                        <p:tgtEl>
                                          <p:spTgt spid="29"/>
                                        </p:tgtEl>
                                      </p:cBhvr>
                                      <p:to x="100000" y="95000"/>
                                    </p:animScale>
                                    <p:animScale>
                                      <p:cBhvr>
                                        <p:cTn id="120" dur="166" decel="50000">
                                          <p:stCondLst>
                                            <p:cond delay="1834"/>
                                          </p:stCondLst>
                                        </p:cTn>
                                        <p:tgtEl>
                                          <p:spTgt spid="29"/>
                                        </p:tgtEl>
                                      </p:cBhvr>
                                      <p:to x="100000" y="100000"/>
                                    </p:animScale>
                                    <p:set>
                                      <p:cBhvr>
                                        <p:cTn id="121" dur="1" fill="hold">
                                          <p:stCondLst>
                                            <p:cond delay="1999"/>
                                          </p:stCondLst>
                                        </p:cTn>
                                        <p:tgtEl>
                                          <p:spTgt spid="29"/>
                                        </p:tgtEl>
                                        <p:attrNameLst>
                                          <p:attrName>style.visibility</p:attrName>
                                        </p:attrNameLst>
                                      </p:cBhvr>
                                      <p:to>
                                        <p:strVal val="hidden"/>
                                      </p:to>
                                    </p:set>
                                  </p:childTnLst>
                                </p:cTn>
                              </p:par>
                            </p:childTnLst>
                          </p:cTn>
                        </p:par>
                        <p:par>
                          <p:cTn id="122" fill="hold">
                            <p:stCondLst>
                              <p:cond delay="3450"/>
                            </p:stCondLst>
                            <p:childTnLst>
                              <p:par>
                                <p:cTn id="123" presetID="2" presetClass="entr" presetSubtype="4" fill="hold" nodeType="after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fill="hold"/>
                                        <p:tgtEl>
                                          <p:spTgt spid="32"/>
                                        </p:tgtEl>
                                        <p:attrNameLst>
                                          <p:attrName>ppt_x</p:attrName>
                                        </p:attrNameLst>
                                      </p:cBhvr>
                                      <p:tavLst>
                                        <p:tav tm="0">
                                          <p:val>
                                            <p:strVal val="#ppt_x"/>
                                          </p:val>
                                        </p:tav>
                                        <p:tav tm="100000">
                                          <p:val>
                                            <p:strVal val="#ppt_x"/>
                                          </p:val>
                                        </p:tav>
                                      </p:tavLst>
                                    </p:anim>
                                    <p:anim calcmode="lin" valueType="num">
                                      <p:cBhvr additive="base">
                                        <p:cTn id="1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7"/>
          <p:cNvSpPr/>
          <p:nvPr/>
        </p:nvSpPr>
        <p:spPr>
          <a:xfrm>
            <a:off x="2074460" y="1524000"/>
            <a:ext cx="6231340" cy="2308324"/>
          </a:xfrm>
          <a:prstGeom prst="rect">
            <a:avLst/>
          </a:prstGeom>
        </p:spPr>
        <p:txBody>
          <a:bodyPr wrap="square">
            <a:spAutoFit/>
          </a:bodyPr>
          <a:lstStyle/>
          <a:p>
            <a:pPr algn="ctr" rtl="1"/>
            <a:r>
              <a:rPr lang="ar-YE" sz="2400" b="1" dirty="0">
                <a:solidFill>
                  <a:schemeClr val="tx2"/>
                </a:solidFill>
                <a:latin typeface="Sakkal Majalla" panose="02000000000000000000" pitchFamily="2" charset="-78"/>
                <a:cs typeface="Sakkal Majalla" panose="02000000000000000000" pitchFamily="2" charset="-78"/>
              </a:rPr>
              <a:t>وتطبيقات الحوسبة السحابية ليست قاصرة على مجال بعينه، بل تُقدِّم خدماتها في </a:t>
            </a:r>
            <a:r>
              <a:rPr lang="en-GB" sz="2400" b="1" dirty="0">
                <a:solidFill>
                  <a:schemeClr val="tx2"/>
                </a:solidFill>
                <a:latin typeface="Sakkal Majalla" panose="02000000000000000000" pitchFamily="2" charset="-78"/>
                <a:cs typeface="Sakkal Majalla" panose="02000000000000000000" pitchFamily="2" charset="-78"/>
              </a:rPr>
              <a:t>:</a:t>
            </a:r>
          </a:p>
          <a:p>
            <a:pPr algn="ctr" rtl="1"/>
            <a:r>
              <a:rPr lang="ar-YE" sz="2400" b="1" dirty="0">
                <a:solidFill>
                  <a:schemeClr val="accent2"/>
                </a:solidFill>
                <a:latin typeface="Sakkal Majalla" panose="02000000000000000000" pitchFamily="2" charset="-78"/>
                <a:cs typeface="Sakkal Majalla" panose="02000000000000000000" pitchFamily="2" charset="-78"/>
              </a:rPr>
              <a:t>حقل التربية والتعليم</a:t>
            </a:r>
            <a:r>
              <a:rPr lang="ar-YE" sz="2400" b="1" dirty="0">
                <a:solidFill>
                  <a:schemeClr val="tx2"/>
                </a:solidFill>
                <a:latin typeface="Sakkal Majalla" panose="02000000000000000000" pitchFamily="2" charset="-78"/>
                <a:cs typeface="Sakkal Majalla" panose="02000000000000000000" pitchFamily="2" charset="-78"/>
              </a:rPr>
              <a:t>، </a:t>
            </a:r>
            <a:r>
              <a:rPr lang="ar-SA" sz="2400" b="1" dirty="0">
                <a:solidFill>
                  <a:schemeClr val="tx2"/>
                </a:solidFill>
                <a:latin typeface="Sakkal Majalla" panose="02000000000000000000" pitchFamily="2" charset="-78"/>
                <a:cs typeface="Sakkal Majalla" panose="02000000000000000000" pitchFamily="2" charset="-78"/>
              </a:rPr>
              <a:t>من خلال </a:t>
            </a:r>
            <a:r>
              <a:rPr lang="ar-YE" sz="2400" b="1" dirty="0">
                <a:solidFill>
                  <a:schemeClr val="tx2"/>
                </a:solidFill>
                <a:latin typeface="Sakkal Majalla" panose="02000000000000000000" pitchFamily="2" charset="-78"/>
                <a:cs typeface="Sakkal Majalla" panose="02000000000000000000" pitchFamily="2" charset="-78"/>
              </a:rPr>
              <a:t>خدمة </a:t>
            </a:r>
            <a:r>
              <a:rPr lang="en-GB" sz="2400" b="1" dirty="0">
                <a:solidFill>
                  <a:schemeClr val="tx2"/>
                </a:solidFill>
                <a:latin typeface="Sakkal Majalla" panose="02000000000000000000" pitchFamily="2" charset="-78"/>
                <a:cs typeface="Sakkal Majalla" panose="02000000000000000000" pitchFamily="2" charset="-78"/>
              </a:rPr>
              <a:t>Google Apps for Education</a:t>
            </a:r>
            <a:r>
              <a:rPr lang="ar-YE" sz="2400" b="1" dirty="0">
                <a:solidFill>
                  <a:schemeClr val="tx2"/>
                </a:solidFill>
                <a:latin typeface="Sakkal Majalla" panose="02000000000000000000" pitchFamily="2" charset="-78"/>
                <a:cs typeface="Sakkal Majalla" panose="02000000000000000000" pitchFamily="2" charset="-78"/>
              </a:rPr>
              <a:t>، يستخدمها حاليــًا أكثر من 20 مليون مُستخدم حول العالم، ينتمون فقط إلى مُكوِّنات العملية التعليمية، من طلبة ومُدرِّسين ومؤسسات تعليمية.</a:t>
            </a:r>
            <a:endParaRPr lang="en-US" sz="2400" b="1" dirty="0">
              <a:solidFill>
                <a:schemeClr val="tx2"/>
              </a:solidFill>
              <a:latin typeface="Sakkal Majalla" panose="02000000000000000000" pitchFamily="2" charset="-78"/>
              <a:cs typeface="Sakkal Majalla" panose="02000000000000000000" pitchFamily="2" charset="-78"/>
            </a:endParaRPr>
          </a:p>
        </p:txBody>
      </p:sp>
      <p:sp>
        <p:nvSpPr>
          <p:cNvPr id="19" name="Title 4"/>
          <p:cNvSpPr>
            <a:spLocks noGrp="1"/>
          </p:cNvSpPr>
          <p:nvPr>
            <p:ph type="title"/>
          </p:nvPr>
        </p:nvSpPr>
        <p:spPr>
          <a:xfrm rot="5400000">
            <a:off x="-3467100" y="2857500"/>
            <a:ext cx="8229600" cy="1143000"/>
          </a:xfrm>
        </p:spPr>
        <p:txBody>
          <a:bodyPr vert="vert270">
            <a:noAutofit/>
          </a:bodyPr>
          <a:lstStyle/>
          <a:p>
            <a:r>
              <a:rPr lang="en-US" sz="6600" dirty="0">
                <a:solidFill>
                  <a:schemeClr val="tx2"/>
                </a:solidFill>
              </a:rPr>
              <a:t>G</a:t>
            </a:r>
            <a:br>
              <a:rPr lang="en-US" sz="6600" dirty="0"/>
            </a:br>
            <a:r>
              <a:rPr lang="en-US" sz="6600" dirty="0">
                <a:solidFill>
                  <a:schemeClr val="accent2"/>
                </a:solidFill>
              </a:rPr>
              <a:t>o</a:t>
            </a:r>
            <a:br>
              <a:rPr lang="en-US" sz="6600" dirty="0"/>
            </a:br>
            <a:r>
              <a:rPr lang="en-US" sz="6600" dirty="0">
                <a:solidFill>
                  <a:srgbClr val="FFFF00"/>
                </a:solidFill>
              </a:rPr>
              <a:t>o</a:t>
            </a:r>
            <a:br>
              <a:rPr lang="en-US" sz="6600" dirty="0"/>
            </a:br>
            <a:r>
              <a:rPr lang="en-US" sz="6600" dirty="0">
                <a:solidFill>
                  <a:schemeClr val="tx2"/>
                </a:solidFill>
              </a:rPr>
              <a:t>g</a:t>
            </a:r>
            <a:br>
              <a:rPr lang="en-US" sz="6600" dirty="0"/>
            </a:br>
            <a:r>
              <a:rPr lang="en-US" sz="6600" dirty="0">
                <a:solidFill>
                  <a:srgbClr val="B9DE42"/>
                </a:solidFill>
              </a:rPr>
              <a:t>l</a:t>
            </a:r>
            <a:br>
              <a:rPr lang="en-US" sz="6600" dirty="0"/>
            </a:br>
            <a:r>
              <a:rPr lang="en-US" sz="6600" dirty="0">
                <a:solidFill>
                  <a:schemeClr val="accent2"/>
                </a:solidFill>
              </a:rPr>
              <a:t>e</a:t>
            </a:r>
          </a:p>
        </p:txBody>
      </p:sp>
      <p:pic>
        <p:nvPicPr>
          <p:cNvPr id="25"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10159" y1="38231" x2="2695" y2="60770"/>
                        <a14:foregroundMark x1="7256" y1="43367" x2="3386" y2="53495"/>
                        <a14:foregroundMark x1="2833" y1="61056" x2="6220" y2="73324"/>
                        <a14:foregroundMark x1="6220" y1="73324" x2="13753" y2="83024"/>
                        <a14:foregroundMark x1="13614" y1="82739" x2="20525" y2="84451"/>
                        <a14:foregroundMark x1="34416" y1="89444" x2="46786" y2="90870"/>
                        <a14:foregroundMark x1="53766" y1="91298" x2="63787" y2="89444"/>
                        <a14:foregroundMark x1="32965" y1="90585" x2="21700" y2="87019"/>
                        <a14:foregroundMark x1="64271" y1="88160" x2="68970" y2="84451"/>
                        <a14:foregroundMark x1="70283" y1="84451" x2="76849" y2="86591"/>
                        <a14:foregroundMark x1="76987" y1="86305" x2="83760" y2="83024"/>
                        <a14:foregroundMark x1="76088" y1="86733" x2="68970" y2="86591"/>
                        <a14:foregroundMark x1="83760" y1="83310" x2="91292" y2="71184"/>
                        <a14:backgroundMark x1="28956" y1="2853" x2="138" y2="37233"/>
                        <a14:backgroundMark x1="415" y1="37946" x2="5321" y2="99715"/>
                        <a14:backgroundMark x1="13131" y1="18688" x2="415" y2="428"/>
                        <a14:backgroundMark x1="24948" y1="12553" x2="51693" y2="0"/>
                        <a14:backgroundMark x1="49620" y1="4280" x2="99724" y2="24394"/>
                        <a14:backgroundMark x1="93227" y1="23538" x2="99862" y2="69900"/>
                        <a14:backgroundMark x1="95715" y1="57775" x2="88597" y2="99715"/>
                        <a14:backgroundMark x1="89841" y1="80029" x2="44299" y2="99429"/>
                        <a14:backgroundMark x1="5045" y1="79030" x2="15480" y2="98573"/>
                        <a14:backgroundMark x1="12992" y1="87874" x2="41672" y2="99715"/>
                        <a14:backgroundMark x1="87284" y1="88445" x2="68556" y2="99715"/>
                      </a14:backgroundRemoval>
                    </a14:imgEffect>
                  </a14:imgLayer>
                </a14:imgProps>
              </a:ext>
              <a:ext uri="{28A0092B-C50C-407E-A947-70E740481C1C}">
                <a14:useLocalDpi xmlns:a14="http://schemas.microsoft.com/office/drawing/2010/main" val="0"/>
              </a:ext>
            </a:extLst>
          </a:blip>
          <a:srcRect l="1559" t="3957" r="3377" b="5164"/>
          <a:stretch/>
        </p:blipFill>
        <p:spPr>
          <a:xfrm>
            <a:off x="2254307" y="3886200"/>
            <a:ext cx="5594293" cy="2590800"/>
          </a:xfrm>
          <a:prstGeom prst="rect">
            <a:avLst/>
          </a:prstGeom>
        </p:spPr>
      </p:pic>
      <p:sp>
        <p:nvSpPr>
          <p:cNvPr id="6" name="Rectangle 19"/>
          <p:cNvSpPr/>
          <p:nvPr/>
        </p:nvSpPr>
        <p:spPr>
          <a:xfrm>
            <a:off x="0" y="7106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أهم مقدمي خدمة الحوسبة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240893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7"/>
          <p:cNvSpPr/>
          <p:nvPr/>
        </p:nvSpPr>
        <p:spPr>
          <a:xfrm>
            <a:off x="1845860" y="1074003"/>
            <a:ext cx="6231340" cy="830997"/>
          </a:xfrm>
          <a:prstGeom prst="rect">
            <a:avLst/>
          </a:prstGeom>
        </p:spPr>
        <p:txBody>
          <a:bodyPr wrap="square">
            <a:spAutoFit/>
          </a:bodyPr>
          <a:lstStyle/>
          <a:p>
            <a:pPr algn="ctr" rtl="1"/>
            <a:r>
              <a:rPr lang="ar-SA" sz="2400" b="1" dirty="0">
                <a:solidFill>
                  <a:schemeClr val="tx2"/>
                </a:solidFill>
                <a:latin typeface="Sakkal Majalla" panose="02000000000000000000" pitchFamily="2" charset="-78"/>
                <a:cs typeface="Sakkal Majalla" panose="02000000000000000000" pitchFamily="2" charset="-78"/>
              </a:rPr>
              <a:t>أيضًا تقدم جوجل خدمات </a:t>
            </a:r>
            <a:r>
              <a:rPr lang="ar-YE" sz="2400" b="1" dirty="0">
                <a:solidFill>
                  <a:schemeClr val="tx2"/>
                </a:solidFill>
                <a:latin typeface="Sakkal Majalla" panose="02000000000000000000" pitchFamily="2" charset="-78"/>
                <a:cs typeface="Sakkal Majalla" panose="02000000000000000000" pitchFamily="2" charset="-78"/>
              </a:rPr>
              <a:t>يستفيد منها قطاع التعليم، منها </a:t>
            </a:r>
            <a:r>
              <a:rPr lang="ar-YE" sz="2400" b="1" dirty="0">
                <a:solidFill>
                  <a:schemeClr val="accent2"/>
                </a:solidFill>
                <a:latin typeface="Sakkal Majalla" panose="02000000000000000000" pitchFamily="2" charset="-78"/>
                <a:cs typeface="Sakkal Majalla" panose="02000000000000000000" pitchFamily="2" charset="-78"/>
              </a:rPr>
              <a:t>مُحرر المُستندات </a:t>
            </a:r>
            <a:r>
              <a:rPr lang="en-GB" sz="2400" b="1" dirty="0">
                <a:solidFill>
                  <a:schemeClr val="accent2"/>
                </a:solidFill>
                <a:latin typeface="Sakkal Majalla" panose="02000000000000000000" pitchFamily="2" charset="-78"/>
                <a:cs typeface="Sakkal Majalla" panose="02000000000000000000" pitchFamily="2" charset="-78"/>
              </a:rPr>
              <a:t>Google Documents</a:t>
            </a:r>
            <a:r>
              <a:rPr lang="ar-SA" sz="2400" b="1" dirty="0">
                <a:solidFill>
                  <a:schemeClr val="accent2"/>
                </a:solidFill>
                <a:latin typeface="Sakkal Majalla" panose="02000000000000000000" pitchFamily="2" charset="-78"/>
                <a:cs typeface="Sakkal Majalla" panose="02000000000000000000" pitchFamily="2" charset="-78"/>
              </a:rPr>
              <a:t> </a:t>
            </a:r>
            <a:endParaRPr lang="en-GB" sz="2400" b="1" dirty="0">
              <a:solidFill>
                <a:schemeClr val="accent2"/>
              </a:solidFill>
              <a:latin typeface="Sakkal Majalla" panose="02000000000000000000" pitchFamily="2" charset="-78"/>
              <a:cs typeface="Sakkal Majalla" panose="02000000000000000000" pitchFamily="2" charset="-78"/>
            </a:endParaRPr>
          </a:p>
        </p:txBody>
      </p:sp>
      <p:sp>
        <p:nvSpPr>
          <p:cNvPr id="19" name="Title 4"/>
          <p:cNvSpPr>
            <a:spLocks noGrp="1"/>
          </p:cNvSpPr>
          <p:nvPr>
            <p:ph type="title"/>
          </p:nvPr>
        </p:nvSpPr>
        <p:spPr>
          <a:xfrm rot="5400000">
            <a:off x="-3467100" y="2857500"/>
            <a:ext cx="8229600" cy="1143000"/>
          </a:xfrm>
        </p:spPr>
        <p:txBody>
          <a:bodyPr vert="vert270">
            <a:noAutofit/>
          </a:bodyPr>
          <a:lstStyle/>
          <a:p>
            <a:r>
              <a:rPr lang="en-US" sz="6600" dirty="0">
                <a:solidFill>
                  <a:schemeClr val="tx2"/>
                </a:solidFill>
              </a:rPr>
              <a:t>G</a:t>
            </a:r>
            <a:br>
              <a:rPr lang="en-US" sz="6600" dirty="0"/>
            </a:br>
            <a:r>
              <a:rPr lang="en-US" sz="6600" dirty="0">
                <a:solidFill>
                  <a:schemeClr val="accent2"/>
                </a:solidFill>
              </a:rPr>
              <a:t>o</a:t>
            </a:r>
            <a:br>
              <a:rPr lang="en-US" sz="6600" dirty="0"/>
            </a:br>
            <a:r>
              <a:rPr lang="en-US" sz="6600" dirty="0">
                <a:solidFill>
                  <a:srgbClr val="FFFF00"/>
                </a:solidFill>
              </a:rPr>
              <a:t>o</a:t>
            </a:r>
            <a:br>
              <a:rPr lang="en-US" sz="6600" dirty="0"/>
            </a:br>
            <a:r>
              <a:rPr lang="en-US" sz="6600" dirty="0">
                <a:solidFill>
                  <a:schemeClr val="tx2"/>
                </a:solidFill>
              </a:rPr>
              <a:t>g</a:t>
            </a:r>
            <a:br>
              <a:rPr lang="en-US" sz="6600" dirty="0"/>
            </a:br>
            <a:r>
              <a:rPr lang="en-US" sz="6600" dirty="0">
                <a:solidFill>
                  <a:srgbClr val="B9DE42"/>
                </a:solidFill>
              </a:rPr>
              <a:t>l</a:t>
            </a:r>
            <a:br>
              <a:rPr lang="en-US" sz="6600" dirty="0"/>
            </a:br>
            <a:r>
              <a:rPr lang="en-US" sz="6600" dirty="0">
                <a:solidFill>
                  <a:schemeClr val="accent2"/>
                </a:solidFill>
              </a:rPr>
              <a:t>e</a:t>
            </a:r>
          </a:p>
        </p:txBody>
      </p:sp>
      <p:graphicFrame>
        <p:nvGraphicFramePr>
          <p:cNvPr id="3" name="رسم تخطيطي 2"/>
          <p:cNvGraphicFramePr/>
          <p:nvPr>
            <p:extLst>
              <p:ext uri="{D42A27DB-BD31-4B8C-83A1-F6EECF244321}">
                <p14:modId xmlns:p14="http://schemas.microsoft.com/office/powerpoint/2010/main" val="3610737055"/>
              </p:ext>
            </p:extLst>
          </p:nvPr>
        </p:nvGraphicFramePr>
        <p:xfrm>
          <a:off x="1371600" y="1977772"/>
          <a:ext cx="7086600" cy="4194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9"/>
          <p:cNvSpPr/>
          <p:nvPr/>
        </p:nvSpPr>
        <p:spPr>
          <a:xfrm>
            <a:off x="0" y="5334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أهم مقدمي خدمة الحوسبة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70902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7106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أهم مقدمي خدمة الحوسبة السحابية</a:t>
            </a:r>
            <a:endParaRPr lang="en-US" sz="3200" b="1" dirty="0">
              <a:solidFill>
                <a:schemeClr val="tx2"/>
              </a:solidFill>
              <a:latin typeface="Sakkal Majalla" pitchFamily="2" charset="-78"/>
              <a:cs typeface="Sakkal Majalla" pitchFamily="2" charset="-78"/>
            </a:endParaRPr>
          </a:p>
        </p:txBody>
      </p:sp>
      <p:sp>
        <p:nvSpPr>
          <p:cNvPr id="36" name="Rectangle 27"/>
          <p:cNvSpPr/>
          <p:nvPr/>
        </p:nvSpPr>
        <p:spPr>
          <a:xfrm>
            <a:off x="1600200" y="2228671"/>
            <a:ext cx="6231340" cy="1200329"/>
          </a:xfrm>
          <a:prstGeom prst="rect">
            <a:avLst/>
          </a:prstGeom>
        </p:spPr>
        <p:txBody>
          <a:bodyPr wrap="square">
            <a:spAutoFit/>
          </a:bodyPr>
          <a:lstStyle/>
          <a:p>
            <a:pPr algn="ctr" rtl="1"/>
            <a:r>
              <a:rPr lang="ar-YE" sz="2400" dirty="0">
                <a:solidFill>
                  <a:schemeClr val="tx2"/>
                </a:solidFill>
                <a:latin typeface="Sakkal Majalla" panose="02000000000000000000" pitchFamily="2" charset="-78"/>
                <a:cs typeface="Sakkal Majalla" panose="02000000000000000000" pitchFamily="2" charset="-78"/>
              </a:rPr>
              <a:t>ومن التطبيقات أيضــًا، ما يُعرف بخدمة </a:t>
            </a:r>
            <a:r>
              <a:rPr lang="en-GB" sz="2400" dirty="0">
                <a:solidFill>
                  <a:schemeClr val="tx2"/>
                </a:solidFill>
                <a:latin typeface="Sakkal Majalla" panose="02000000000000000000" pitchFamily="2" charset="-78"/>
                <a:cs typeface="Sakkal Majalla" panose="02000000000000000000" pitchFamily="2" charset="-78"/>
              </a:rPr>
              <a:t>One Drive</a:t>
            </a:r>
            <a:r>
              <a:rPr lang="ar-YE" sz="2400" dirty="0">
                <a:solidFill>
                  <a:schemeClr val="tx2"/>
                </a:solidFill>
                <a:latin typeface="Sakkal Majalla" panose="02000000000000000000" pitchFamily="2" charset="-78"/>
                <a:cs typeface="Sakkal Majalla" panose="02000000000000000000" pitchFamily="2" charset="-78"/>
              </a:rPr>
              <a:t>، التي تقدمها مايكروسوفت، وهي تتيح للمُستخدم مساحة تخزينية مجانية، لملفات يُقارب حجمها الــ 25جيجا </a:t>
            </a:r>
            <a:r>
              <a:rPr lang="ar-YE" sz="2400" dirty="0" err="1">
                <a:solidFill>
                  <a:schemeClr val="tx2"/>
                </a:solidFill>
                <a:latin typeface="Sakkal Majalla" panose="02000000000000000000" pitchFamily="2" charset="-78"/>
                <a:cs typeface="Sakkal Majalla" panose="02000000000000000000" pitchFamily="2" charset="-78"/>
              </a:rPr>
              <a:t>با</a:t>
            </a:r>
            <a:r>
              <a:rPr lang="ar-SA" sz="2400" dirty="0">
                <a:solidFill>
                  <a:schemeClr val="tx2"/>
                </a:solidFill>
                <a:latin typeface="Sakkal Majalla" panose="02000000000000000000" pitchFamily="2" charset="-78"/>
                <a:cs typeface="Sakkal Majalla" panose="02000000000000000000" pitchFamily="2" charset="-78"/>
              </a:rPr>
              <a:t>ي</a:t>
            </a:r>
            <a:r>
              <a:rPr lang="ar-YE" sz="2400" dirty="0">
                <a:solidFill>
                  <a:schemeClr val="tx2"/>
                </a:solidFill>
                <a:latin typeface="Sakkal Majalla" panose="02000000000000000000" pitchFamily="2" charset="-78"/>
                <a:cs typeface="Sakkal Majalla" panose="02000000000000000000" pitchFamily="2" charset="-78"/>
              </a:rPr>
              <a:t>ت</a:t>
            </a:r>
            <a:endParaRPr lang="en-US" sz="2400" dirty="0">
              <a:solidFill>
                <a:schemeClr val="tx2"/>
              </a:solidFill>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592" y="3665010"/>
            <a:ext cx="3876675" cy="3037238"/>
          </a:xfrm>
          <a:prstGeom prst="rect">
            <a:avLst/>
          </a:prstGeom>
        </p:spPr>
      </p:pic>
    </p:spTree>
    <p:extLst>
      <p:ext uri="{BB962C8B-B14F-4D97-AF65-F5344CB8AC3E}">
        <p14:creationId xmlns:p14="http://schemas.microsoft.com/office/powerpoint/2010/main" val="52071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89878" l="0" r="99577">
                        <a14:foregroundMark x1="38266" y1="76265" x2="16068" y2="87435"/>
                        <a14:foregroundMark x1="39535" y1="87086" x2="18182" y2="87435"/>
                        <a14:foregroundMark x1="56025" y1="74520" x2="47780" y2="88133"/>
                        <a14:foregroundMark x1="65539" y1="78534" x2="62156" y2="88133"/>
                        <a14:foregroundMark x1="94292" y1="74869" x2="70402" y2="85689"/>
                        <a14:foregroundMark x1="85201" y1="86387" x2="79070" y2="86387"/>
                        <a14:foregroundMark x1="13742" y1="67365" x2="6765" y2="86038"/>
                      </a14:backgroundRemoval>
                    </a14:imgEffect>
                  </a14:imgLayer>
                </a14:imgProps>
              </a:ext>
              <a:ext uri="{28A0092B-C50C-407E-A947-70E740481C1C}">
                <a14:useLocalDpi xmlns:a14="http://schemas.microsoft.com/office/drawing/2010/main" val="0"/>
              </a:ext>
            </a:extLst>
          </a:blip>
          <a:stretch>
            <a:fillRect/>
          </a:stretch>
        </p:blipFill>
        <p:spPr>
          <a:xfrm>
            <a:off x="309486" y="2133600"/>
            <a:ext cx="2891118" cy="3505200"/>
          </a:xfrm>
          <a:prstGeom prst="rect">
            <a:avLst/>
          </a:prstGeom>
        </p:spPr>
      </p:pic>
      <p:sp>
        <p:nvSpPr>
          <p:cNvPr id="6" name="Rectangle 5"/>
          <p:cNvSpPr/>
          <p:nvPr/>
        </p:nvSpPr>
        <p:spPr>
          <a:xfrm>
            <a:off x="3581400" y="2367409"/>
            <a:ext cx="4673074" cy="1077218"/>
          </a:xfrm>
          <a:prstGeom prst="rect">
            <a:avLst/>
          </a:prstGeom>
        </p:spPr>
        <p:txBody>
          <a:bodyPr wrap="none">
            <a:spAutoFit/>
          </a:bodyPr>
          <a:lstStyle/>
          <a:p>
            <a:pPr algn="ctr"/>
            <a:r>
              <a:rPr lang="ar-YE" sz="3200" b="1" dirty="0">
                <a:solidFill>
                  <a:schemeClr val="accent5">
                    <a:lumMod val="50000"/>
                  </a:schemeClr>
                </a:solidFill>
                <a:latin typeface="Sakkal Majalla" pitchFamily="2" charset="-78"/>
                <a:cs typeface="Sakkal Majalla" pitchFamily="2" charset="-78"/>
              </a:rPr>
              <a:t>وتطبيقات الحوسبة السحابية ليست </a:t>
            </a:r>
            <a:endParaRPr lang="en-US" sz="3200" b="1" dirty="0">
              <a:solidFill>
                <a:schemeClr val="accent5">
                  <a:lumMod val="50000"/>
                </a:schemeClr>
              </a:solidFill>
              <a:latin typeface="Sakkal Majalla" pitchFamily="2" charset="-78"/>
              <a:cs typeface="Sakkal Majalla" pitchFamily="2" charset="-78"/>
            </a:endParaRPr>
          </a:p>
          <a:p>
            <a:pPr algn="ctr"/>
            <a:r>
              <a:rPr lang="ar-YE" sz="3200" b="1" dirty="0">
                <a:solidFill>
                  <a:schemeClr val="accent5">
                    <a:lumMod val="50000"/>
                  </a:schemeClr>
                </a:solidFill>
                <a:latin typeface="Sakkal Majalla" pitchFamily="2" charset="-78"/>
                <a:cs typeface="Sakkal Majalla" pitchFamily="2" charset="-78"/>
              </a:rPr>
              <a:t>قاصرة على مجال بعينه</a:t>
            </a:r>
            <a:endParaRPr lang="en-US" sz="3200" b="1" dirty="0">
              <a:solidFill>
                <a:schemeClr val="accent5">
                  <a:lumMod val="50000"/>
                </a:schemeClr>
              </a:solidFill>
              <a:latin typeface="Sakkal Majalla" pitchFamily="2" charset="-78"/>
              <a:cs typeface="Sakkal Majalla" pitchFamily="2" charset="-78"/>
            </a:endParaRPr>
          </a:p>
        </p:txBody>
      </p:sp>
      <p:sp>
        <p:nvSpPr>
          <p:cNvPr id="7" name="Rectangle 6"/>
          <p:cNvSpPr/>
          <p:nvPr/>
        </p:nvSpPr>
        <p:spPr>
          <a:xfrm>
            <a:off x="3733800" y="2971800"/>
            <a:ext cx="4467890" cy="1077218"/>
          </a:xfrm>
          <a:prstGeom prst="rect">
            <a:avLst/>
          </a:prstGeom>
        </p:spPr>
        <p:txBody>
          <a:bodyPr wrap="none">
            <a:spAutoFit/>
          </a:bodyPr>
          <a:lstStyle/>
          <a:p>
            <a:pPr algn="ctr"/>
            <a:r>
              <a:rPr lang="ar-YE" sz="3200" b="1" dirty="0">
                <a:solidFill>
                  <a:schemeClr val="accent5">
                    <a:lumMod val="50000"/>
                  </a:schemeClr>
                </a:solidFill>
                <a:latin typeface="Sakkal Majalla" pitchFamily="2" charset="-78"/>
                <a:cs typeface="Sakkal Majalla" pitchFamily="2" charset="-78"/>
              </a:rPr>
              <a:t>امتدت </a:t>
            </a:r>
            <a:r>
              <a:rPr lang="ar-SA" sz="3200" b="1" dirty="0">
                <a:solidFill>
                  <a:schemeClr val="accent5">
                    <a:lumMod val="50000"/>
                  </a:schemeClr>
                </a:solidFill>
                <a:latin typeface="Sakkal Majalla" pitchFamily="2" charset="-78"/>
                <a:cs typeface="Sakkal Majalla" pitchFamily="2" charset="-78"/>
              </a:rPr>
              <a:t>تطبيقات الحوسبة </a:t>
            </a:r>
            <a:r>
              <a:rPr lang="ar-YE" sz="3200" b="1" dirty="0">
                <a:solidFill>
                  <a:schemeClr val="accent5">
                    <a:lumMod val="50000"/>
                  </a:schemeClr>
                </a:solidFill>
                <a:latin typeface="Sakkal Majalla" pitchFamily="2" charset="-78"/>
                <a:cs typeface="Sakkal Majalla" pitchFamily="2" charset="-78"/>
              </a:rPr>
              <a:t>إلى حقل </a:t>
            </a:r>
            <a:endParaRPr lang="ar-SA" sz="3200" b="1" dirty="0">
              <a:solidFill>
                <a:schemeClr val="accent5">
                  <a:lumMod val="50000"/>
                </a:schemeClr>
              </a:solidFill>
              <a:latin typeface="Sakkal Majalla" pitchFamily="2" charset="-78"/>
              <a:cs typeface="Sakkal Majalla" pitchFamily="2" charset="-78"/>
            </a:endParaRPr>
          </a:p>
          <a:p>
            <a:pPr algn="ctr"/>
            <a:r>
              <a:rPr lang="ar-YE" sz="3200" b="1" dirty="0">
                <a:solidFill>
                  <a:schemeClr val="accent5">
                    <a:lumMod val="50000"/>
                  </a:schemeClr>
                </a:solidFill>
                <a:latin typeface="Sakkal Majalla" pitchFamily="2" charset="-78"/>
                <a:cs typeface="Sakkal Majalla" pitchFamily="2" charset="-78"/>
              </a:rPr>
              <a:t>التربية والتعليم</a:t>
            </a:r>
            <a:endParaRPr lang="en-US" sz="3200" b="1" dirty="0">
              <a:solidFill>
                <a:schemeClr val="accent5">
                  <a:lumMod val="50000"/>
                </a:schemeClr>
              </a:solidFill>
              <a:latin typeface="Sakkal Majalla" pitchFamily="2" charset="-78"/>
              <a:cs typeface="Sakkal Majalla" pitchFamily="2" charset="-78"/>
            </a:endParaRPr>
          </a:p>
        </p:txBody>
      </p:sp>
    </p:spTree>
    <p:extLst>
      <p:ext uri="{BB962C8B-B14F-4D97-AF65-F5344CB8AC3E}">
        <p14:creationId xmlns:p14="http://schemas.microsoft.com/office/powerpoint/2010/main" val="37907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par>
                          <p:cTn id="25" fill="hold">
                            <p:stCondLst>
                              <p:cond delay="0"/>
                            </p:stCondLst>
                            <p:childTnLst>
                              <p:par>
                                <p:cTn id="26" presetID="47"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E3DD1CF-1AEE-D14B-A85B-369D3AD12B76}"/>
              </a:ext>
            </a:extLst>
          </p:cNvPr>
          <p:cNvSpPr/>
          <p:nvPr/>
        </p:nvSpPr>
        <p:spPr>
          <a:xfrm rot="20663525">
            <a:off x="530969" y="4581072"/>
            <a:ext cx="8669361" cy="769441"/>
          </a:xfrm>
          <a:prstGeom prst="rect">
            <a:avLst/>
          </a:prstGeom>
        </p:spPr>
        <p:txBody>
          <a:bodyPr wrap="none">
            <a:spAutoFit/>
          </a:bodyPr>
          <a:lstStyle/>
          <a:p>
            <a:r>
              <a:rPr lang="ar-SA" sz="4400" b="1" dirty="0">
                <a:ln w="12700">
                  <a:solidFill>
                    <a:schemeClr val="accent5"/>
                  </a:solidFill>
                  <a:prstDash val="solid"/>
                </a:ln>
                <a:pattFill prst="ltDnDiag">
                  <a:fgClr>
                    <a:schemeClr val="accent5">
                      <a:lumMod val="60000"/>
                      <a:lumOff val="40000"/>
                    </a:schemeClr>
                  </a:fgClr>
                  <a:bgClr>
                    <a:schemeClr val="bg1"/>
                  </a:bgClr>
                </a:pattFill>
                <a:latin typeface="Sakkal Majalla" pitchFamily="2" charset="-78"/>
                <a:cs typeface="Sakkal Majalla" pitchFamily="2" charset="-78"/>
              </a:rPr>
              <a:t>ماذا تحقق الحوسبة السحابية ل</a:t>
            </a:r>
            <a:r>
              <a:rPr lang="ar-YE" sz="4400" b="1" dirty="0">
                <a:ln w="12700">
                  <a:solidFill>
                    <a:schemeClr val="accent5"/>
                  </a:solidFill>
                  <a:prstDash val="solid"/>
                </a:ln>
                <a:pattFill prst="ltDnDiag">
                  <a:fgClr>
                    <a:schemeClr val="accent5">
                      <a:lumMod val="60000"/>
                      <a:lumOff val="40000"/>
                    </a:schemeClr>
                  </a:fgClr>
                  <a:bgClr>
                    <a:schemeClr val="bg1"/>
                  </a:bgClr>
                </a:pattFill>
                <a:latin typeface="Sakkal Majalla" pitchFamily="2" charset="-78"/>
                <a:cs typeface="Sakkal Majalla" pitchFamily="2" charset="-78"/>
              </a:rPr>
              <a:t>لمتعلمين والمُعلِّمين</a:t>
            </a:r>
            <a:endParaRPr lang="en-US" sz="4400" b="1" dirty="0">
              <a:ln w="12700">
                <a:solidFill>
                  <a:schemeClr val="accent5"/>
                </a:solidFill>
                <a:prstDash val="solid"/>
              </a:ln>
              <a:pattFill prst="ltDnDiag">
                <a:fgClr>
                  <a:schemeClr val="accent5">
                    <a:lumMod val="60000"/>
                    <a:lumOff val="40000"/>
                  </a:schemeClr>
                </a:fgClr>
                <a:bgClr>
                  <a:schemeClr val="bg1"/>
                </a:bgClr>
              </a:pattFill>
              <a:latin typeface="Sakkal Majalla" pitchFamily="2" charset="-78"/>
              <a:cs typeface="Sakkal Majalla" pitchFamily="2" charset="-78"/>
            </a:endParaRPr>
          </a:p>
        </p:txBody>
      </p:sp>
    </p:spTree>
    <p:extLst>
      <p:ext uri="{BB962C8B-B14F-4D97-AF65-F5344CB8AC3E}">
        <p14:creationId xmlns:p14="http://schemas.microsoft.com/office/powerpoint/2010/main" val="40140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5535" y="1143000"/>
            <a:ext cx="4764446" cy="461665"/>
          </a:xfrm>
          <a:prstGeom prst="rect">
            <a:avLst/>
          </a:prstGeom>
        </p:spPr>
        <p:txBody>
          <a:bodyPr wrap="none">
            <a:spAutoFit/>
          </a:bodyPr>
          <a:lstStyle/>
          <a:p>
            <a:r>
              <a:rPr lang="ar-SA" sz="2400" b="1" dirty="0">
                <a:solidFill>
                  <a:schemeClr val="accent5">
                    <a:lumMod val="75000"/>
                  </a:schemeClr>
                </a:solidFill>
                <a:latin typeface="Sakkal Majalla" pitchFamily="2" charset="-78"/>
                <a:cs typeface="Sakkal Majalla" pitchFamily="2" charset="-78"/>
              </a:rPr>
              <a:t>ماذا تحقق الحوسبة السحابية ل</a:t>
            </a:r>
            <a:r>
              <a:rPr lang="ar-YE" sz="2400" b="1" dirty="0">
                <a:solidFill>
                  <a:schemeClr val="accent5">
                    <a:lumMod val="75000"/>
                  </a:schemeClr>
                </a:solidFill>
                <a:latin typeface="Sakkal Majalla" pitchFamily="2" charset="-78"/>
                <a:cs typeface="Sakkal Majalla" pitchFamily="2" charset="-78"/>
              </a:rPr>
              <a:t>لمتعلمين والمُعلِّمين</a:t>
            </a:r>
            <a:endParaRPr lang="en-US" sz="2400" dirty="0">
              <a:solidFill>
                <a:schemeClr val="accent5">
                  <a:lumMod val="75000"/>
                </a:schemeClr>
              </a:solidFill>
              <a:latin typeface="Sakkal Majalla" pitchFamily="2" charset="-78"/>
              <a:cs typeface="Sakkal Majalla" pitchFamily="2" charset="-78"/>
            </a:endParaRPr>
          </a:p>
        </p:txBody>
      </p:sp>
      <p:grpSp>
        <p:nvGrpSpPr>
          <p:cNvPr id="13" name="Group 12"/>
          <p:cNvGrpSpPr/>
          <p:nvPr/>
        </p:nvGrpSpPr>
        <p:grpSpPr>
          <a:xfrm>
            <a:off x="1623725" y="3976620"/>
            <a:ext cx="4379069" cy="2743200"/>
            <a:chOff x="76200" y="3505200"/>
            <a:chExt cx="4379069" cy="2743200"/>
          </a:xfrm>
        </p:grpSpPr>
        <p:pic>
          <p:nvPicPr>
            <p:cNvPr id="6" name="Picture 5"/>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76200" y="3505200"/>
              <a:ext cx="4379069" cy="2743200"/>
            </a:xfrm>
            <a:prstGeom prst="rect">
              <a:avLst/>
            </a:prstGeom>
          </p:spPr>
        </p:pic>
        <p:sp>
          <p:nvSpPr>
            <p:cNvPr id="4" name="Rectangle 3"/>
            <p:cNvSpPr/>
            <p:nvPr/>
          </p:nvSpPr>
          <p:spPr>
            <a:xfrm>
              <a:off x="340469" y="4546886"/>
              <a:ext cx="4114800" cy="1015663"/>
            </a:xfrm>
            <a:prstGeom prst="rect">
              <a:avLst/>
            </a:prstGeom>
          </p:spPr>
          <p:txBody>
            <a:bodyPr wrap="square">
              <a:spAutoFit/>
            </a:bodyPr>
            <a:lstStyle/>
            <a:p>
              <a:pPr lvl="1" algn="ctr" rtl="1"/>
              <a:r>
                <a:rPr lang="ar-SA" sz="2000" b="1" dirty="0">
                  <a:solidFill>
                    <a:schemeClr val="accent1">
                      <a:lumMod val="50000"/>
                    </a:schemeClr>
                  </a:solidFill>
                  <a:latin typeface="Sakkal Majalla" pitchFamily="2" charset="-78"/>
                  <a:cs typeface="Sakkal Majalla" pitchFamily="2" charset="-78"/>
                </a:rPr>
                <a:t>تزويد المعلم و المتعلم </a:t>
              </a:r>
              <a:endParaRPr lang="en-US" sz="2000" b="1" dirty="0">
                <a:solidFill>
                  <a:schemeClr val="accent1">
                    <a:lumMod val="50000"/>
                  </a:schemeClr>
                </a:solidFill>
                <a:latin typeface="Sakkal Majalla" pitchFamily="2" charset="-78"/>
                <a:cs typeface="Sakkal Majalla" pitchFamily="2" charset="-78"/>
              </a:endParaRPr>
            </a:p>
            <a:p>
              <a:pPr lvl="1" algn="ctr" rtl="1"/>
              <a:r>
                <a:rPr lang="ar-SA" sz="2000" b="1" dirty="0">
                  <a:solidFill>
                    <a:schemeClr val="accent1">
                      <a:lumMod val="50000"/>
                    </a:schemeClr>
                  </a:solidFill>
                  <a:latin typeface="Sakkal Majalla" pitchFamily="2" charset="-78"/>
                  <a:cs typeface="Sakkal Majalla" pitchFamily="2" charset="-78"/>
                </a:rPr>
                <a:t>بأدوات المشاركة الفعالة و ومرونة التعامل مع مصادر المعلومات.</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1" name="Group 10"/>
          <p:cNvGrpSpPr/>
          <p:nvPr/>
        </p:nvGrpSpPr>
        <p:grpSpPr>
          <a:xfrm>
            <a:off x="144780" y="2534571"/>
            <a:ext cx="3284220" cy="2057349"/>
            <a:chOff x="3505200" y="2590800"/>
            <a:chExt cx="3284220" cy="2057349"/>
          </a:xfrm>
        </p:grpSpPr>
        <p:pic>
          <p:nvPicPr>
            <p:cNvPr id="7" name="Picture 6"/>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3505200" y="2590800"/>
              <a:ext cx="3284220" cy="2057349"/>
            </a:xfrm>
            <a:prstGeom prst="rect">
              <a:avLst/>
            </a:prstGeom>
          </p:spPr>
        </p:pic>
        <p:sp>
          <p:nvSpPr>
            <p:cNvPr id="8" name="Rectangle 7"/>
            <p:cNvSpPr/>
            <p:nvPr/>
          </p:nvSpPr>
          <p:spPr>
            <a:xfrm>
              <a:off x="4069755" y="3505200"/>
              <a:ext cx="2155110" cy="707886"/>
            </a:xfrm>
            <a:prstGeom prst="rect">
              <a:avLst/>
            </a:prstGeom>
          </p:spPr>
          <p:txBody>
            <a:bodyPr wrap="square">
              <a:spAutoFit/>
            </a:bodyPr>
            <a:lstStyle/>
            <a:p>
              <a:pPr algn="ctr"/>
              <a:r>
                <a:rPr lang="ar-YE" sz="2000" b="1" dirty="0">
                  <a:solidFill>
                    <a:schemeClr val="accent1">
                      <a:lumMod val="50000"/>
                    </a:schemeClr>
                  </a:solidFill>
                  <a:latin typeface="Sakkal Majalla" pitchFamily="2" charset="-78"/>
                  <a:cs typeface="Sakkal Majalla" pitchFamily="2" charset="-78"/>
                </a:rPr>
                <a:t>وسيلة جيِّدة للمُعلِّم تُعينه على تركيز طاقته ووقته</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2" name="Group 11"/>
          <p:cNvGrpSpPr/>
          <p:nvPr/>
        </p:nvGrpSpPr>
        <p:grpSpPr>
          <a:xfrm>
            <a:off x="5638800" y="3621063"/>
            <a:ext cx="3284220" cy="2057349"/>
            <a:chOff x="4455269" y="4495800"/>
            <a:chExt cx="3284220" cy="2057349"/>
          </a:xfrm>
        </p:grpSpPr>
        <p:pic>
          <p:nvPicPr>
            <p:cNvPr id="9" name="Picture 8"/>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4455269" y="4495800"/>
              <a:ext cx="3284220" cy="2057349"/>
            </a:xfrm>
            <a:prstGeom prst="rect">
              <a:avLst/>
            </a:prstGeom>
          </p:spPr>
        </p:pic>
        <p:sp>
          <p:nvSpPr>
            <p:cNvPr id="10" name="Rectangle 9"/>
            <p:cNvSpPr/>
            <p:nvPr/>
          </p:nvSpPr>
          <p:spPr>
            <a:xfrm>
              <a:off x="4760069" y="5334000"/>
              <a:ext cx="2598420" cy="707886"/>
            </a:xfrm>
            <a:prstGeom prst="rect">
              <a:avLst/>
            </a:prstGeom>
          </p:spPr>
          <p:txBody>
            <a:bodyPr wrap="square">
              <a:spAutoFit/>
            </a:bodyPr>
            <a:lstStyle/>
            <a:p>
              <a:pPr lvl="0" algn="ctr" rtl="1"/>
              <a:r>
                <a:rPr lang="ar-YE" sz="2000" b="1" dirty="0">
                  <a:solidFill>
                    <a:schemeClr val="accent1">
                      <a:lumMod val="50000"/>
                    </a:schemeClr>
                  </a:solidFill>
                  <a:latin typeface="Sakkal Majalla" pitchFamily="2" charset="-78"/>
                  <a:cs typeface="Sakkal Majalla" pitchFamily="2" charset="-78"/>
                </a:rPr>
                <a:t>تُتيح عملية التقويم المدرسي</a:t>
              </a:r>
              <a:endParaRPr lang="en-US" sz="2000" b="1" dirty="0">
                <a:solidFill>
                  <a:schemeClr val="accent1">
                    <a:lumMod val="50000"/>
                  </a:schemeClr>
                </a:solidFill>
                <a:latin typeface="Sakkal Majalla" pitchFamily="2" charset="-78"/>
                <a:cs typeface="Sakkal Majalla" pitchFamily="2" charset="-78"/>
              </a:endParaRPr>
            </a:p>
            <a:p>
              <a:pPr lvl="0" algn="ctr" rtl="1"/>
              <a:r>
                <a:rPr lang="ar-YE" sz="2000" b="1" dirty="0">
                  <a:solidFill>
                    <a:schemeClr val="accent1">
                      <a:lumMod val="50000"/>
                    </a:schemeClr>
                  </a:solidFill>
                  <a:latin typeface="Sakkal Majalla" pitchFamily="2" charset="-78"/>
                  <a:cs typeface="Sakkal Majalla" pitchFamily="2" charset="-78"/>
                </a:rPr>
                <a:t> على المُستويين الفردي والجمعي.</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5" name="Group 14"/>
          <p:cNvGrpSpPr/>
          <p:nvPr/>
        </p:nvGrpSpPr>
        <p:grpSpPr>
          <a:xfrm>
            <a:off x="3429000" y="2119847"/>
            <a:ext cx="3284220" cy="2057349"/>
            <a:chOff x="4455269" y="4495800"/>
            <a:chExt cx="3284220" cy="2057349"/>
          </a:xfrm>
        </p:grpSpPr>
        <p:pic>
          <p:nvPicPr>
            <p:cNvPr id="16" name="Picture 15"/>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4455269" y="4495800"/>
              <a:ext cx="3284220" cy="2057349"/>
            </a:xfrm>
            <a:prstGeom prst="rect">
              <a:avLst/>
            </a:prstGeom>
          </p:spPr>
        </p:pic>
        <p:sp>
          <p:nvSpPr>
            <p:cNvPr id="17" name="Rectangle 16"/>
            <p:cNvSpPr/>
            <p:nvPr/>
          </p:nvSpPr>
          <p:spPr>
            <a:xfrm>
              <a:off x="4828649" y="5423953"/>
              <a:ext cx="2598420" cy="707886"/>
            </a:xfrm>
            <a:prstGeom prst="rect">
              <a:avLst/>
            </a:prstGeom>
          </p:spPr>
          <p:txBody>
            <a:bodyPr wrap="square">
              <a:spAutoFit/>
            </a:bodyPr>
            <a:lstStyle/>
            <a:p>
              <a:pPr lvl="0" algn="ctr" rtl="1"/>
              <a:r>
                <a:rPr lang="ar-YE" sz="2000" b="1" dirty="0">
                  <a:solidFill>
                    <a:schemeClr val="accent1">
                      <a:lumMod val="50000"/>
                    </a:schemeClr>
                  </a:solidFill>
                  <a:latin typeface="Sakkal Majalla" pitchFamily="2" charset="-78"/>
                  <a:cs typeface="Sakkal Majalla" pitchFamily="2" charset="-78"/>
                </a:rPr>
                <a:t>سهولة العمل على مُستند ما سواء في المنزل أو المدرسة.</a:t>
              </a:r>
              <a:endParaRPr lang="en-US" sz="2000" b="1" dirty="0">
                <a:solidFill>
                  <a:schemeClr val="accent1">
                    <a:lumMod val="50000"/>
                  </a:schemeClr>
                </a:solidFill>
                <a:latin typeface="Sakkal Majalla" pitchFamily="2" charset="-78"/>
                <a:cs typeface="Sakkal Majalla" pitchFamily="2" charset="-78"/>
              </a:endParaRPr>
            </a:p>
          </p:txBody>
        </p:sp>
      </p:grpSp>
      <p:sp>
        <p:nvSpPr>
          <p:cNvPr id="18" name="Rectangle 17"/>
          <p:cNvSpPr/>
          <p:nvPr/>
        </p:nvSpPr>
        <p:spPr>
          <a:xfrm>
            <a:off x="0" y="604834"/>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الحوسبة السحابية في التعليم</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3220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5535" y="1295400"/>
            <a:ext cx="4764446" cy="461665"/>
          </a:xfrm>
          <a:prstGeom prst="rect">
            <a:avLst/>
          </a:prstGeom>
        </p:spPr>
        <p:txBody>
          <a:bodyPr wrap="none">
            <a:spAutoFit/>
          </a:bodyPr>
          <a:lstStyle/>
          <a:p>
            <a:r>
              <a:rPr lang="ar-SA" sz="2400" b="1" dirty="0">
                <a:solidFill>
                  <a:schemeClr val="accent5">
                    <a:lumMod val="75000"/>
                  </a:schemeClr>
                </a:solidFill>
                <a:latin typeface="Sakkal Majalla" pitchFamily="2" charset="-78"/>
                <a:cs typeface="Sakkal Majalla" pitchFamily="2" charset="-78"/>
              </a:rPr>
              <a:t>ماذا تحقق الحوسبة السحابية ل</a:t>
            </a:r>
            <a:r>
              <a:rPr lang="ar-YE" sz="2400" b="1" dirty="0">
                <a:solidFill>
                  <a:schemeClr val="accent5">
                    <a:lumMod val="75000"/>
                  </a:schemeClr>
                </a:solidFill>
                <a:latin typeface="Sakkal Majalla" pitchFamily="2" charset="-78"/>
                <a:cs typeface="Sakkal Majalla" pitchFamily="2" charset="-78"/>
              </a:rPr>
              <a:t>لمتعلمين والمُعلِّمين</a:t>
            </a:r>
            <a:endParaRPr lang="en-US" sz="2400" dirty="0">
              <a:solidFill>
                <a:schemeClr val="accent5">
                  <a:lumMod val="75000"/>
                </a:schemeClr>
              </a:solidFill>
              <a:latin typeface="Sakkal Majalla" pitchFamily="2" charset="-78"/>
              <a:cs typeface="Sakkal Majalla" pitchFamily="2" charset="-78"/>
            </a:endParaRPr>
          </a:p>
        </p:txBody>
      </p:sp>
      <p:grpSp>
        <p:nvGrpSpPr>
          <p:cNvPr id="13" name="Group 12"/>
          <p:cNvGrpSpPr/>
          <p:nvPr/>
        </p:nvGrpSpPr>
        <p:grpSpPr>
          <a:xfrm>
            <a:off x="1623725" y="3976620"/>
            <a:ext cx="4379069" cy="2743200"/>
            <a:chOff x="76200" y="3505200"/>
            <a:chExt cx="4379069" cy="2743200"/>
          </a:xfrm>
        </p:grpSpPr>
        <p:pic>
          <p:nvPicPr>
            <p:cNvPr id="6" name="Picture 5"/>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76200" y="3505200"/>
              <a:ext cx="4379069" cy="2743200"/>
            </a:xfrm>
            <a:prstGeom prst="rect">
              <a:avLst/>
            </a:prstGeom>
          </p:spPr>
        </p:pic>
        <p:sp>
          <p:nvSpPr>
            <p:cNvPr id="4" name="Rectangle 3"/>
            <p:cNvSpPr/>
            <p:nvPr/>
          </p:nvSpPr>
          <p:spPr>
            <a:xfrm>
              <a:off x="893843" y="4545272"/>
              <a:ext cx="3213265" cy="1323439"/>
            </a:xfrm>
            <a:prstGeom prst="rect">
              <a:avLst/>
            </a:prstGeom>
          </p:spPr>
          <p:txBody>
            <a:bodyPr wrap="square">
              <a:spAutoFit/>
            </a:bodyPr>
            <a:lstStyle/>
            <a:p>
              <a:pPr lvl="1" algn="ctr" rtl="1"/>
              <a:r>
                <a:rPr lang="ar-SA" sz="2000" b="1" dirty="0">
                  <a:solidFill>
                    <a:schemeClr val="accent1">
                      <a:lumMod val="50000"/>
                    </a:schemeClr>
                  </a:solidFill>
                  <a:latin typeface="Sakkal Majalla" pitchFamily="2" charset="-78"/>
                  <a:cs typeface="Sakkal Majalla" pitchFamily="2" charset="-78"/>
                </a:rPr>
                <a:t>حصول المتعلم على عدد ضخم من الموارد  المتمثلة في برامج ومصادر معلوماتية مختلفة في أي وقت وأي مكان.</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1" name="Group 10"/>
          <p:cNvGrpSpPr/>
          <p:nvPr/>
        </p:nvGrpSpPr>
        <p:grpSpPr>
          <a:xfrm>
            <a:off x="144780" y="2534571"/>
            <a:ext cx="3284220" cy="2057349"/>
            <a:chOff x="3505200" y="2590800"/>
            <a:chExt cx="3284220" cy="2057349"/>
          </a:xfrm>
        </p:grpSpPr>
        <p:pic>
          <p:nvPicPr>
            <p:cNvPr id="7" name="Picture 6"/>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3505200" y="2590800"/>
              <a:ext cx="3284220" cy="2057349"/>
            </a:xfrm>
            <a:prstGeom prst="rect">
              <a:avLst/>
            </a:prstGeom>
          </p:spPr>
        </p:pic>
        <p:sp>
          <p:nvSpPr>
            <p:cNvPr id="8" name="Rectangle 7"/>
            <p:cNvSpPr/>
            <p:nvPr/>
          </p:nvSpPr>
          <p:spPr>
            <a:xfrm>
              <a:off x="4069755" y="3351857"/>
              <a:ext cx="2155110" cy="707886"/>
            </a:xfrm>
            <a:prstGeom prst="rect">
              <a:avLst/>
            </a:prstGeom>
          </p:spPr>
          <p:txBody>
            <a:bodyPr wrap="square">
              <a:spAutoFit/>
            </a:bodyPr>
            <a:lstStyle/>
            <a:p>
              <a:pPr lvl="0" algn="ctr" rtl="1"/>
              <a:r>
                <a:rPr lang="ar-YE" sz="2000" b="1" dirty="0">
                  <a:solidFill>
                    <a:schemeClr val="accent1">
                      <a:lumMod val="50000"/>
                    </a:schemeClr>
                  </a:solidFill>
                  <a:latin typeface="Sakkal Majalla" pitchFamily="2" charset="-78"/>
                  <a:cs typeface="Sakkal Majalla" pitchFamily="2" charset="-78"/>
                </a:rPr>
                <a:t>لا مجال لفقدان المُستندات.</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5" name="Group 14"/>
          <p:cNvGrpSpPr/>
          <p:nvPr/>
        </p:nvGrpSpPr>
        <p:grpSpPr>
          <a:xfrm>
            <a:off x="3429000" y="2119847"/>
            <a:ext cx="3284220" cy="2057349"/>
            <a:chOff x="4455269" y="4495800"/>
            <a:chExt cx="3284220" cy="2057349"/>
          </a:xfrm>
        </p:grpSpPr>
        <p:pic>
          <p:nvPicPr>
            <p:cNvPr id="16" name="Picture 15"/>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4455269" y="4495800"/>
              <a:ext cx="3284220" cy="2057349"/>
            </a:xfrm>
            <a:prstGeom prst="rect">
              <a:avLst/>
            </a:prstGeom>
          </p:spPr>
        </p:pic>
        <p:sp>
          <p:nvSpPr>
            <p:cNvPr id="17" name="Rectangle 16"/>
            <p:cNvSpPr/>
            <p:nvPr/>
          </p:nvSpPr>
          <p:spPr>
            <a:xfrm>
              <a:off x="4873298" y="5246490"/>
              <a:ext cx="2325171" cy="1015663"/>
            </a:xfrm>
            <a:prstGeom prst="rect">
              <a:avLst/>
            </a:prstGeom>
          </p:spPr>
          <p:txBody>
            <a:bodyPr wrap="square">
              <a:spAutoFit/>
            </a:bodyPr>
            <a:lstStyle/>
            <a:p>
              <a:pPr lvl="0" algn="ctr" rtl="1"/>
              <a:r>
                <a:rPr lang="ar-YE" sz="2000" b="1" dirty="0">
                  <a:solidFill>
                    <a:schemeClr val="accent1">
                      <a:lumMod val="50000"/>
                    </a:schemeClr>
                  </a:solidFill>
                  <a:latin typeface="Sakkal Majalla" pitchFamily="2" charset="-78"/>
                  <a:cs typeface="Sakkal Majalla" pitchFamily="2" charset="-78"/>
                </a:rPr>
                <a:t>إمكانية البحث في المراجع العلمية والوثائق على نحو أسرع وأفضل.</a:t>
              </a:r>
              <a:endParaRPr lang="en-US" sz="2000" b="1" dirty="0">
                <a:solidFill>
                  <a:schemeClr val="accent1">
                    <a:lumMod val="50000"/>
                  </a:schemeClr>
                </a:solidFill>
                <a:latin typeface="Sakkal Majalla" pitchFamily="2" charset="-78"/>
                <a:cs typeface="Sakkal Majalla" pitchFamily="2" charset="-78"/>
              </a:endParaRPr>
            </a:p>
          </p:txBody>
        </p:sp>
      </p:grpSp>
      <p:sp>
        <p:nvSpPr>
          <p:cNvPr id="19" name="Rectangle 17"/>
          <p:cNvSpPr/>
          <p:nvPr/>
        </p:nvSpPr>
        <p:spPr>
          <a:xfrm>
            <a:off x="0" y="604834"/>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الحوسبة السحابية في التعليم</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29726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4876800" y="274638"/>
            <a:ext cx="3810000" cy="1143000"/>
          </a:xfrm>
        </p:spPr>
        <p:txBody>
          <a:bodyPr/>
          <a:lstStyle/>
          <a:p>
            <a:r>
              <a:rPr lang="ar-SA" dirty="0">
                <a:solidFill>
                  <a:schemeClr val="accent5">
                    <a:lumMod val="75000"/>
                  </a:schemeClr>
                </a:solidFill>
                <a:latin typeface="Sakkal Majalla" pitchFamily="2" charset="-78"/>
                <a:cs typeface="Sakkal Majalla" pitchFamily="2" charset="-78"/>
              </a:rPr>
              <a:t>الموضوعات</a:t>
            </a:r>
            <a:endParaRPr lang="en-US" dirty="0">
              <a:solidFill>
                <a:schemeClr val="accent5">
                  <a:lumMod val="75000"/>
                </a:schemeClr>
              </a:solidFill>
              <a:latin typeface="Sakkal Majalla" pitchFamily="2" charset="-78"/>
              <a:cs typeface="Sakkal Majalla" pitchFamily="2" charset="-78"/>
            </a:endParaRPr>
          </a:p>
        </p:txBody>
      </p:sp>
      <p:grpSp>
        <p:nvGrpSpPr>
          <p:cNvPr id="39" name="Group 38"/>
          <p:cNvGrpSpPr/>
          <p:nvPr/>
        </p:nvGrpSpPr>
        <p:grpSpPr>
          <a:xfrm>
            <a:off x="571500" y="518393"/>
            <a:ext cx="3562350" cy="3844804"/>
            <a:chOff x="2656338" y="1539007"/>
            <a:chExt cx="3562350" cy="3844804"/>
          </a:xfrm>
        </p:grpSpPr>
        <p:sp>
          <p:nvSpPr>
            <p:cNvPr id="5" name="Oval 4"/>
            <p:cNvSpPr/>
            <p:nvPr/>
          </p:nvSpPr>
          <p:spPr>
            <a:xfrm rot="214208">
              <a:off x="4566720" y="1780429"/>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ar-SA" sz="2000" b="1" dirty="0">
                  <a:solidFill>
                    <a:schemeClr val="bg1"/>
                  </a:solidFill>
                  <a:latin typeface="Sakkal Majalla" pitchFamily="2" charset="-78"/>
                  <a:cs typeface="Sakkal Majalla" pitchFamily="2" charset="-78"/>
                </a:rPr>
                <a:t>تعريفها</a:t>
              </a:r>
              <a:endParaRPr lang="en-US" sz="2000" dirty="0">
                <a:solidFill>
                  <a:schemeClr val="bg1"/>
                </a:solidFill>
              </a:endParaRPr>
            </a:p>
          </p:txBody>
        </p:sp>
        <p:sp>
          <p:nvSpPr>
            <p:cNvPr id="33" name="Oval 32"/>
            <p:cNvSpPr/>
            <p:nvPr/>
          </p:nvSpPr>
          <p:spPr>
            <a:xfrm rot="463836">
              <a:off x="4713738" y="2712232"/>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t"/>
            <a:lstStyle/>
            <a:p>
              <a:pPr algn="ctr"/>
              <a:endParaRPr lang="en-US" sz="2000" dirty="0">
                <a:solidFill>
                  <a:schemeClr val="bg1"/>
                </a:solidFill>
              </a:endParaRPr>
            </a:p>
          </p:txBody>
        </p:sp>
        <p:sp>
          <p:nvSpPr>
            <p:cNvPr id="34" name="Oval 33"/>
            <p:cNvSpPr/>
            <p:nvPr/>
          </p:nvSpPr>
          <p:spPr>
            <a:xfrm rot="463836">
              <a:off x="4485138" y="3563998"/>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ar-SA" sz="2000" b="1" dirty="0">
                  <a:solidFill>
                    <a:schemeClr val="bg1"/>
                  </a:solidFill>
                  <a:latin typeface="Sakkal Majalla" pitchFamily="2" charset="-78"/>
                  <a:cs typeface="Sakkal Majalla" pitchFamily="2" charset="-78"/>
                </a:rPr>
                <a:t>أنواعها</a:t>
              </a:r>
              <a:endParaRPr lang="en-US" sz="2000" dirty="0">
                <a:solidFill>
                  <a:schemeClr val="bg1"/>
                </a:solidFill>
              </a:endParaRPr>
            </a:p>
          </p:txBody>
        </p:sp>
        <p:sp>
          <p:nvSpPr>
            <p:cNvPr id="35" name="Oval 34"/>
            <p:cNvSpPr/>
            <p:nvPr/>
          </p:nvSpPr>
          <p:spPr>
            <a:xfrm rot="463836">
              <a:off x="3626751" y="3707411"/>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b"/>
            <a:lstStyle/>
            <a:p>
              <a:pPr algn="ctr"/>
              <a:r>
                <a:rPr lang="ar-SA" sz="2000" b="1" dirty="0">
                  <a:solidFill>
                    <a:schemeClr val="bg1"/>
                  </a:solidFill>
                  <a:latin typeface="Sakkal Majalla" pitchFamily="2" charset="-78"/>
                  <a:cs typeface="Sakkal Majalla" pitchFamily="2" charset="-78"/>
                </a:rPr>
                <a:t>نماذج </a:t>
              </a:r>
            </a:p>
            <a:p>
              <a:pPr algn="ctr"/>
              <a:r>
                <a:rPr lang="ar-SA" sz="2000" b="1" dirty="0">
                  <a:solidFill>
                    <a:schemeClr val="bg1"/>
                  </a:solidFill>
                  <a:latin typeface="Sakkal Majalla" pitchFamily="2" charset="-78"/>
                  <a:cs typeface="Sakkal Majalla" pitchFamily="2" charset="-78"/>
                </a:rPr>
                <a:t>بناء</a:t>
              </a:r>
              <a:endParaRPr lang="en-US" sz="2000" dirty="0">
                <a:solidFill>
                  <a:schemeClr val="bg1"/>
                </a:solidFill>
              </a:endParaRPr>
            </a:p>
          </p:txBody>
        </p:sp>
        <p:sp>
          <p:nvSpPr>
            <p:cNvPr id="36" name="Oval 35"/>
            <p:cNvSpPr/>
            <p:nvPr/>
          </p:nvSpPr>
          <p:spPr>
            <a:xfrm rot="463836">
              <a:off x="2656338" y="3370202"/>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SA" sz="2000" b="1" dirty="0">
                  <a:solidFill>
                    <a:schemeClr val="bg1"/>
                  </a:solidFill>
                  <a:latin typeface="Sakkal Majalla" pitchFamily="2" charset="-78"/>
                  <a:cs typeface="Sakkal Majalla" pitchFamily="2" charset="-78"/>
                </a:rPr>
                <a:t>مميزاتها</a:t>
              </a:r>
              <a:endParaRPr lang="en-US" sz="2000" dirty="0">
                <a:solidFill>
                  <a:schemeClr val="bg1"/>
                </a:solidFill>
              </a:endParaRPr>
            </a:p>
          </p:txBody>
        </p:sp>
        <p:sp>
          <p:nvSpPr>
            <p:cNvPr id="37" name="Oval 36"/>
            <p:cNvSpPr/>
            <p:nvPr/>
          </p:nvSpPr>
          <p:spPr>
            <a:xfrm rot="463836">
              <a:off x="2656338" y="2303402"/>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ar-SA" sz="2000" b="1" dirty="0">
                <a:solidFill>
                  <a:schemeClr val="bg1"/>
                </a:solidFill>
                <a:latin typeface="Sakkal Majalla" pitchFamily="2" charset="-78"/>
                <a:cs typeface="Sakkal Majalla" pitchFamily="2" charset="-78"/>
              </a:endParaRPr>
            </a:p>
            <a:p>
              <a:r>
                <a:rPr lang="ar-SA" sz="2000" b="1" dirty="0">
                  <a:solidFill>
                    <a:schemeClr val="bg1"/>
                  </a:solidFill>
                  <a:latin typeface="Sakkal Majalla" pitchFamily="2" charset="-78"/>
                  <a:cs typeface="Sakkal Majalla" pitchFamily="2" charset="-78"/>
                </a:rPr>
                <a:t>تحدياتها </a:t>
              </a:r>
              <a:endParaRPr lang="en-US" sz="2000" dirty="0">
                <a:solidFill>
                  <a:schemeClr val="bg1"/>
                </a:solidFill>
              </a:endParaRPr>
            </a:p>
          </p:txBody>
        </p:sp>
        <p:sp>
          <p:nvSpPr>
            <p:cNvPr id="38" name="Oval 37"/>
            <p:cNvSpPr/>
            <p:nvPr/>
          </p:nvSpPr>
          <p:spPr>
            <a:xfrm rot="463836">
              <a:off x="3418338" y="1539007"/>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ar-SA" b="1" dirty="0">
                  <a:solidFill>
                    <a:schemeClr val="bg1"/>
                  </a:solidFill>
                  <a:latin typeface="Sakkal Majalla" pitchFamily="2" charset="-78"/>
                  <a:cs typeface="Sakkal Majalla" pitchFamily="2" charset="-78"/>
                </a:rPr>
                <a:t>الحوسة والتعليم</a:t>
              </a:r>
              <a:endParaRPr lang="en-US" dirty="0">
                <a:solidFill>
                  <a:schemeClr val="bg1"/>
                </a:solidFill>
              </a:endParaRPr>
            </a:p>
          </p:txBody>
        </p:sp>
        <p:sp>
          <p:nvSpPr>
            <p:cNvPr id="32" name="Oval 31"/>
            <p:cNvSpPr/>
            <p:nvPr/>
          </p:nvSpPr>
          <p:spPr>
            <a:xfrm>
              <a:off x="3657600" y="2495550"/>
              <a:ext cx="1504950" cy="1676400"/>
            </a:xfrm>
            <a:prstGeom prst="ellipse">
              <a:avLst/>
            </a:prstGeom>
            <a:solidFill>
              <a:srgbClr val="DE5888"/>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SA" sz="2000" b="1" dirty="0">
                  <a:solidFill>
                    <a:schemeClr val="bg1"/>
                  </a:solidFill>
                  <a:latin typeface="Sakkal Majalla" pitchFamily="2" charset="-78"/>
                  <a:cs typeface="Sakkal Majalla" pitchFamily="2" charset="-78"/>
                </a:rPr>
                <a:t>الحوسبة</a:t>
              </a:r>
            </a:p>
            <a:p>
              <a:pPr algn="ctr"/>
              <a:r>
                <a:rPr lang="ar-SA" sz="2000" b="1" dirty="0">
                  <a:solidFill>
                    <a:schemeClr val="bg1"/>
                  </a:solidFill>
                  <a:latin typeface="Sakkal Majalla" pitchFamily="2" charset="-78"/>
                  <a:cs typeface="Sakkal Majalla" pitchFamily="2" charset="-78"/>
                </a:rPr>
                <a:t>السحابية</a:t>
              </a:r>
              <a:endParaRPr lang="en-US" sz="2000" dirty="0">
                <a:solidFill>
                  <a:schemeClr val="bg1"/>
                </a:solidFill>
              </a:endParaRPr>
            </a:p>
          </p:txBody>
        </p:sp>
      </p:grpSp>
      <p:grpSp>
        <p:nvGrpSpPr>
          <p:cNvPr id="51" name="Group 50"/>
          <p:cNvGrpSpPr/>
          <p:nvPr/>
        </p:nvGrpSpPr>
        <p:grpSpPr>
          <a:xfrm>
            <a:off x="4973187" y="2780399"/>
            <a:ext cx="3105150" cy="3352800"/>
            <a:chOff x="4713738" y="1963798"/>
            <a:chExt cx="3105150" cy="3352800"/>
          </a:xfrm>
        </p:grpSpPr>
        <p:sp>
          <p:nvSpPr>
            <p:cNvPr id="50" name="Oval 49"/>
            <p:cNvSpPr/>
            <p:nvPr/>
          </p:nvSpPr>
          <p:spPr>
            <a:xfrm rot="463836">
              <a:off x="6313938" y="1963798"/>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SA" sz="2000" b="1" dirty="0">
                  <a:solidFill>
                    <a:schemeClr val="bg1"/>
                  </a:solidFill>
                  <a:latin typeface="Sakkal Majalla" pitchFamily="2" charset="-78"/>
                  <a:cs typeface="Sakkal Majalla" pitchFamily="2" charset="-78"/>
                </a:rPr>
                <a:t>تطبيقات</a:t>
              </a:r>
              <a:endParaRPr lang="en-US" sz="2000" dirty="0">
                <a:solidFill>
                  <a:schemeClr val="bg1"/>
                </a:solidFill>
              </a:endParaRPr>
            </a:p>
          </p:txBody>
        </p:sp>
        <p:grpSp>
          <p:nvGrpSpPr>
            <p:cNvPr id="40" name="Group 39"/>
            <p:cNvGrpSpPr/>
            <p:nvPr/>
          </p:nvGrpSpPr>
          <p:grpSpPr>
            <a:xfrm>
              <a:off x="4713738" y="2039998"/>
              <a:ext cx="2506189" cy="3276600"/>
              <a:chOff x="2656361" y="1600200"/>
              <a:chExt cx="2506189" cy="3276600"/>
            </a:xfrm>
          </p:grpSpPr>
          <p:sp>
            <p:nvSpPr>
              <p:cNvPr id="44" name="Oval 43"/>
              <p:cNvSpPr/>
              <p:nvPr/>
            </p:nvSpPr>
            <p:spPr>
              <a:xfrm rot="463836">
                <a:off x="2849135" y="1600200"/>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SA" sz="2000" b="1" dirty="0">
                    <a:solidFill>
                      <a:schemeClr val="bg1"/>
                    </a:solidFill>
                    <a:latin typeface="Sakkal Majalla" pitchFamily="2" charset="-78"/>
                    <a:cs typeface="Sakkal Majalla" pitchFamily="2" charset="-78"/>
                  </a:rPr>
                  <a:t>برمجيات </a:t>
                </a:r>
                <a:endParaRPr lang="en-US" sz="2000" dirty="0">
                  <a:solidFill>
                    <a:schemeClr val="bg1"/>
                  </a:solidFill>
                </a:endParaRPr>
              </a:p>
            </p:txBody>
          </p:sp>
          <p:sp>
            <p:nvSpPr>
              <p:cNvPr id="46" name="Oval 45"/>
              <p:cNvSpPr/>
              <p:nvPr/>
            </p:nvSpPr>
            <p:spPr>
              <a:xfrm rot="463836">
                <a:off x="2656361" y="3200400"/>
                <a:ext cx="1504950" cy="16764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ar-SA" sz="2000" b="1" dirty="0">
                  <a:solidFill>
                    <a:schemeClr val="bg1"/>
                  </a:solidFill>
                  <a:latin typeface="Sakkal Majalla" pitchFamily="2" charset="-78"/>
                  <a:cs typeface="Sakkal Majalla" pitchFamily="2" charset="-78"/>
                </a:endParaRPr>
              </a:p>
              <a:p>
                <a:pPr algn="ctr"/>
                <a:r>
                  <a:rPr lang="ar-SA" sz="2000" b="1" dirty="0">
                    <a:solidFill>
                      <a:schemeClr val="bg1"/>
                    </a:solidFill>
                    <a:latin typeface="Sakkal Majalla" pitchFamily="2" charset="-78"/>
                    <a:cs typeface="Sakkal Majalla" pitchFamily="2" charset="-78"/>
                  </a:rPr>
                  <a:t>خدمات</a:t>
                </a:r>
                <a:endParaRPr lang="en-US" sz="2000" dirty="0">
                  <a:solidFill>
                    <a:schemeClr val="bg1"/>
                  </a:solidFill>
                </a:endParaRPr>
              </a:p>
            </p:txBody>
          </p:sp>
          <p:sp>
            <p:nvSpPr>
              <p:cNvPr id="48" name="Oval 47"/>
              <p:cNvSpPr/>
              <p:nvPr/>
            </p:nvSpPr>
            <p:spPr>
              <a:xfrm>
                <a:off x="3657600" y="2495550"/>
                <a:ext cx="1504950" cy="1676400"/>
              </a:xfrm>
              <a:prstGeom prst="ellipse">
                <a:avLst/>
              </a:prstGeom>
              <a:solidFill>
                <a:srgbClr val="DE5888"/>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solidFill>
                      <a:schemeClr val="bg1"/>
                    </a:solidFill>
                    <a:latin typeface="Sakkal Majalla" pitchFamily="2" charset="-78"/>
                    <a:cs typeface="Sakkal Majalla" pitchFamily="2" charset="-78"/>
                  </a:rPr>
                  <a:t>GOOGLE</a:t>
                </a:r>
                <a:endParaRPr lang="en-US" sz="2000" dirty="0">
                  <a:solidFill>
                    <a:schemeClr val="bg1"/>
                  </a:solidFill>
                </a:endParaRPr>
              </a:p>
            </p:txBody>
          </p:sp>
        </p:grpSp>
      </p:grpSp>
      <p:sp>
        <p:nvSpPr>
          <p:cNvPr id="52" name="Curved Left Arrow 51"/>
          <p:cNvSpPr/>
          <p:nvPr/>
        </p:nvSpPr>
        <p:spPr>
          <a:xfrm>
            <a:off x="4000604" y="1356593"/>
            <a:ext cx="723796" cy="2168404"/>
          </a:xfrm>
          <a:prstGeom prst="curvedLeftArrow">
            <a:avLst>
              <a:gd name="adj1" fmla="val 27821"/>
              <a:gd name="adj2" fmla="val 50000"/>
              <a:gd name="adj3" fmla="val 21052"/>
            </a:avLst>
          </a:prstGeom>
          <a:solidFill>
            <a:srgbClr val="DE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urved Left Arrow 53"/>
          <p:cNvSpPr/>
          <p:nvPr/>
        </p:nvSpPr>
        <p:spPr>
          <a:xfrm rot="2039536">
            <a:off x="7072177" y="4411551"/>
            <a:ext cx="877977" cy="2306502"/>
          </a:xfrm>
          <a:prstGeom prst="curvedLeftArrow">
            <a:avLst>
              <a:gd name="adj1" fmla="val 27821"/>
              <a:gd name="adj2" fmla="val 50000"/>
              <a:gd name="adj3" fmla="val 34429"/>
            </a:avLst>
          </a:prstGeom>
          <a:solidFill>
            <a:srgbClr val="DE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319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5535" y="1295400"/>
            <a:ext cx="4764446" cy="461665"/>
          </a:xfrm>
          <a:prstGeom prst="rect">
            <a:avLst/>
          </a:prstGeom>
        </p:spPr>
        <p:txBody>
          <a:bodyPr wrap="none">
            <a:spAutoFit/>
          </a:bodyPr>
          <a:lstStyle/>
          <a:p>
            <a:r>
              <a:rPr lang="ar-SA" sz="2400" b="1" dirty="0">
                <a:solidFill>
                  <a:schemeClr val="accent5">
                    <a:lumMod val="75000"/>
                  </a:schemeClr>
                </a:solidFill>
                <a:latin typeface="Sakkal Majalla" pitchFamily="2" charset="-78"/>
                <a:cs typeface="Sakkal Majalla" pitchFamily="2" charset="-78"/>
              </a:rPr>
              <a:t>ماذا تحقق الحوسبة السحابية ل</a:t>
            </a:r>
            <a:r>
              <a:rPr lang="ar-YE" sz="2400" b="1" dirty="0">
                <a:solidFill>
                  <a:schemeClr val="accent5">
                    <a:lumMod val="75000"/>
                  </a:schemeClr>
                </a:solidFill>
                <a:latin typeface="Sakkal Majalla" pitchFamily="2" charset="-78"/>
                <a:cs typeface="Sakkal Majalla" pitchFamily="2" charset="-78"/>
              </a:rPr>
              <a:t>لمتعلمين والمُعلِّمين</a:t>
            </a:r>
            <a:endParaRPr lang="en-US" sz="2400" dirty="0">
              <a:solidFill>
                <a:schemeClr val="accent5">
                  <a:lumMod val="75000"/>
                </a:schemeClr>
              </a:solidFill>
              <a:latin typeface="Sakkal Majalla" pitchFamily="2" charset="-78"/>
              <a:cs typeface="Sakkal Majalla" pitchFamily="2" charset="-78"/>
            </a:endParaRPr>
          </a:p>
        </p:txBody>
      </p:sp>
      <p:grpSp>
        <p:nvGrpSpPr>
          <p:cNvPr id="13" name="Group 12"/>
          <p:cNvGrpSpPr/>
          <p:nvPr/>
        </p:nvGrpSpPr>
        <p:grpSpPr>
          <a:xfrm>
            <a:off x="1143001" y="3976620"/>
            <a:ext cx="4859794" cy="2881380"/>
            <a:chOff x="76200" y="3505200"/>
            <a:chExt cx="4379069" cy="2743200"/>
          </a:xfrm>
        </p:grpSpPr>
        <p:pic>
          <p:nvPicPr>
            <p:cNvPr id="6" name="Picture 5"/>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76200" y="3505200"/>
              <a:ext cx="4379069" cy="2743200"/>
            </a:xfrm>
            <a:prstGeom prst="rect">
              <a:avLst/>
            </a:prstGeom>
          </p:spPr>
        </p:pic>
        <p:sp>
          <p:nvSpPr>
            <p:cNvPr id="4" name="Rectangle 3"/>
            <p:cNvSpPr/>
            <p:nvPr/>
          </p:nvSpPr>
          <p:spPr>
            <a:xfrm>
              <a:off x="1106135" y="4299613"/>
              <a:ext cx="2935607" cy="1553567"/>
            </a:xfrm>
            <a:prstGeom prst="rect">
              <a:avLst/>
            </a:prstGeom>
          </p:spPr>
          <p:txBody>
            <a:bodyPr wrap="square">
              <a:spAutoFit/>
            </a:bodyPr>
            <a:lstStyle/>
            <a:p>
              <a:pPr lvl="1" algn="ctr" rtl="1"/>
              <a:r>
                <a:rPr lang="ar-SA" sz="2000" b="1" dirty="0">
                  <a:solidFill>
                    <a:schemeClr val="accent1">
                      <a:lumMod val="50000"/>
                    </a:schemeClr>
                  </a:solidFill>
                  <a:latin typeface="Sakkal Majalla" pitchFamily="2" charset="-78"/>
                  <a:cs typeface="Sakkal Majalla" pitchFamily="2" charset="-78"/>
                </a:rPr>
                <a:t>تسمح للمتعلمين أن يصلوا</a:t>
              </a:r>
              <a:endParaRPr lang="en-US" sz="2000" b="1" dirty="0">
                <a:solidFill>
                  <a:schemeClr val="accent1">
                    <a:lumMod val="50000"/>
                  </a:schemeClr>
                </a:solidFill>
                <a:latin typeface="Sakkal Majalla" pitchFamily="2" charset="-78"/>
                <a:cs typeface="Sakkal Majalla" pitchFamily="2" charset="-78"/>
              </a:endParaRPr>
            </a:p>
            <a:p>
              <a:pPr lvl="1" algn="ctr" rtl="1"/>
              <a:r>
                <a:rPr lang="ar-SA" sz="2000" b="1" dirty="0">
                  <a:solidFill>
                    <a:schemeClr val="accent1">
                      <a:lumMod val="50000"/>
                    </a:schemeClr>
                  </a:solidFill>
                  <a:latin typeface="Sakkal Majalla" pitchFamily="2" charset="-78"/>
                  <a:cs typeface="Sakkal Majalla" pitchFamily="2" charset="-78"/>
                </a:rPr>
                <a:t> للبرامج التي لم يكن ممكناً أن يصلوا إليها في السابق إما بسبب التكلفة أو القصور في إمكانيات أجهزة الكمبيوتر المدرسية.</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1" name="Group 10"/>
          <p:cNvGrpSpPr/>
          <p:nvPr/>
        </p:nvGrpSpPr>
        <p:grpSpPr>
          <a:xfrm>
            <a:off x="144780" y="2286000"/>
            <a:ext cx="3284220" cy="2057349"/>
            <a:chOff x="3505200" y="2590800"/>
            <a:chExt cx="3284220" cy="2057349"/>
          </a:xfrm>
        </p:grpSpPr>
        <p:pic>
          <p:nvPicPr>
            <p:cNvPr id="7" name="Picture 6"/>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3505200" y="2590800"/>
              <a:ext cx="3284220" cy="2057349"/>
            </a:xfrm>
            <a:prstGeom prst="rect">
              <a:avLst/>
            </a:prstGeom>
          </p:spPr>
        </p:pic>
        <p:sp>
          <p:nvSpPr>
            <p:cNvPr id="8" name="Rectangle 7"/>
            <p:cNvSpPr/>
            <p:nvPr/>
          </p:nvSpPr>
          <p:spPr>
            <a:xfrm>
              <a:off x="4046220" y="3463143"/>
              <a:ext cx="2155110" cy="707886"/>
            </a:xfrm>
            <a:prstGeom prst="rect">
              <a:avLst/>
            </a:prstGeom>
          </p:spPr>
          <p:txBody>
            <a:bodyPr wrap="square">
              <a:spAutoFit/>
            </a:bodyPr>
            <a:lstStyle/>
            <a:p>
              <a:pPr lvl="0" algn="ctr" rtl="1"/>
              <a:r>
                <a:rPr lang="ar-YE" sz="2000" b="1" dirty="0">
                  <a:solidFill>
                    <a:schemeClr val="accent1">
                      <a:lumMod val="50000"/>
                    </a:schemeClr>
                  </a:solidFill>
                  <a:latin typeface="Sakkal Majalla" pitchFamily="2" charset="-78"/>
                  <a:cs typeface="Sakkal Majalla" pitchFamily="2" charset="-78"/>
                </a:rPr>
                <a:t>تُسهِّل للمدرسة التواصل مع الآباء.</a:t>
              </a:r>
              <a:endParaRPr lang="en-US" sz="2000" b="1" dirty="0">
                <a:solidFill>
                  <a:schemeClr val="accent1">
                    <a:lumMod val="50000"/>
                  </a:schemeClr>
                </a:solidFill>
                <a:latin typeface="Sakkal Majalla" pitchFamily="2" charset="-78"/>
                <a:cs typeface="Sakkal Majalla" pitchFamily="2" charset="-78"/>
              </a:endParaRPr>
            </a:p>
          </p:txBody>
        </p:sp>
      </p:grpSp>
      <p:grpSp>
        <p:nvGrpSpPr>
          <p:cNvPr id="12" name="Group 11"/>
          <p:cNvGrpSpPr/>
          <p:nvPr/>
        </p:nvGrpSpPr>
        <p:grpSpPr>
          <a:xfrm>
            <a:off x="5638800" y="3733851"/>
            <a:ext cx="3284220" cy="2057349"/>
            <a:chOff x="4455269" y="4495800"/>
            <a:chExt cx="3284220" cy="2057349"/>
          </a:xfrm>
        </p:grpSpPr>
        <p:pic>
          <p:nvPicPr>
            <p:cNvPr id="9" name="Picture 8"/>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4455269" y="4495800"/>
              <a:ext cx="3284220" cy="2057349"/>
            </a:xfrm>
            <a:prstGeom prst="rect">
              <a:avLst/>
            </a:prstGeom>
          </p:spPr>
        </p:pic>
        <p:sp>
          <p:nvSpPr>
            <p:cNvPr id="10" name="Rectangle 9"/>
            <p:cNvSpPr/>
            <p:nvPr/>
          </p:nvSpPr>
          <p:spPr>
            <a:xfrm>
              <a:off x="5136884" y="5085622"/>
              <a:ext cx="2442585" cy="1200329"/>
            </a:xfrm>
            <a:prstGeom prst="rect">
              <a:avLst/>
            </a:prstGeom>
          </p:spPr>
          <p:txBody>
            <a:bodyPr wrap="square">
              <a:spAutoFit/>
            </a:bodyPr>
            <a:lstStyle/>
            <a:p>
              <a:pPr lvl="1" algn="ctr" rtl="1"/>
              <a:r>
                <a:rPr lang="ar-SA" b="1" dirty="0">
                  <a:solidFill>
                    <a:schemeClr val="accent1">
                      <a:lumMod val="50000"/>
                    </a:schemeClr>
                  </a:solidFill>
                  <a:latin typeface="Sakkal Majalla" pitchFamily="2" charset="-78"/>
                  <a:cs typeface="Sakkal Majalla" pitchFamily="2" charset="-78"/>
                </a:rPr>
                <a:t>تخزين ومزامنة الملفات وإنشاء المستندات والتعاون مع الآخرين في البحث أو الكتابة.</a:t>
              </a:r>
              <a:endParaRPr lang="en-US" b="1" dirty="0">
                <a:solidFill>
                  <a:schemeClr val="accent1">
                    <a:lumMod val="50000"/>
                  </a:schemeClr>
                </a:solidFill>
                <a:latin typeface="Sakkal Majalla" pitchFamily="2" charset="-78"/>
                <a:cs typeface="Sakkal Majalla" pitchFamily="2" charset="-78"/>
              </a:endParaRPr>
            </a:p>
          </p:txBody>
        </p:sp>
      </p:grpSp>
      <p:grpSp>
        <p:nvGrpSpPr>
          <p:cNvPr id="15" name="Group 14"/>
          <p:cNvGrpSpPr/>
          <p:nvPr/>
        </p:nvGrpSpPr>
        <p:grpSpPr>
          <a:xfrm>
            <a:off x="3505200" y="2071204"/>
            <a:ext cx="3657600" cy="2195996"/>
            <a:chOff x="4455269" y="4495800"/>
            <a:chExt cx="3284220" cy="2057349"/>
          </a:xfrm>
        </p:grpSpPr>
        <p:pic>
          <p:nvPicPr>
            <p:cNvPr id="16" name="Picture 15"/>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GlowDiffused/>
                      </a14:imgEffect>
                    </a14:imgLayer>
                  </a14:imgProps>
                </a:ext>
                <a:ext uri="{28A0092B-C50C-407E-A947-70E740481C1C}">
                  <a14:useLocalDpi xmlns:a14="http://schemas.microsoft.com/office/drawing/2010/main" val="0"/>
                </a:ext>
              </a:extLst>
            </a:blip>
            <a:srcRect b="21774"/>
            <a:stretch/>
          </p:blipFill>
          <p:spPr>
            <a:xfrm>
              <a:off x="4455269" y="4495800"/>
              <a:ext cx="3284220" cy="2057349"/>
            </a:xfrm>
            <a:prstGeom prst="rect">
              <a:avLst/>
            </a:prstGeom>
          </p:spPr>
        </p:pic>
        <p:sp>
          <p:nvSpPr>
            <p:cNvPr id="17" name="Rectangle 16"/>
            <p:cNvSpPr/>
            <p:nvPr/>
          </p:nvSpPr>
          <p:spPr>
            <a:xfrm>
              <a:off x="5002639" y="5241878"/>
              <a:ext cx="2102021" cy="1239882"/>
            </a:xfrm>
            <a:prstGeom prst="rect">
              <a:avLst/>
            </a:prstGeom>
          </p:spPr>
          <p:txBody>
            <a:bodyPr wrap="square">
              <a:spAutoFit/>
            </a:bodyPr>
            <a:lstStyle/>
            <a:p>
              <a:pPr lvl="0" algn="ctr" rtl="1"/>
              <a:r>
                <a:rPr lang="ar-YE" sz="2000" b="1" dirty="0">
                  <a:solidFill>
                    <a:schemeClr val="accent1">
                      <a:lumMod val="50000"/>
                    </a:schemeClr>
                  </a:solidFill>
                  <a:latin typeface="Sakkal Majalla" pitchFamily="2" charset="-78"/>
                  <a:cs typeface="Sakkal Majalla" pitchFamily="2" charset="-78"/>
                </a:rPr>
                <a:t>يُمكن أن يدوم حساب الطالب طوال مسيرته الأكاديمية، وأبعد من ذلك إذا لم يطلب إلغاءه.</a:t>
              </a:r>
              <a:endParaRPr lang="en-US" sz="2000" b="1" dirty="0">
                <a:solidFill>
                  <a:schemeClr val="accent1">
                    <a:lumMod val="50000"/>
                  </a:schemeClr>
                </a:solidFill>
                <a:latin typeface="Sakkal Majalla" pitchFamily="2" charset="-78"/>
                <a:cs typeface="Sakkal Majalla" pitchFamily="2" charset="-78"/>
              </a:endParaRPr>
            </a:p>
          </p:txBody>
        </p:sp>
      </p:grpSp>
      <p:sp>
        <p:nvSpPr>
          <p:cNvPr id="18" name="Rectangle 17"/>
          <p:cNvSpPr/>
          <p:nvPr/>
        </p:nvSpPr>
        <p:spPr>
          <a:xfrm>
            <a:off x="0" y="604834"/>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الحوسبة السحابية في التعليم</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34528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2667000"/>
            <a:ext cx="7543800" cy="1323439"/>
          </a:xfrm>
          <a:prstGeom prst="rect">
            <a:avLst/>
          </a:prstGeom>
        </p:spPr>
        <p:txBody>
          <a:bodyPr wrap="square">
            <a:spAutoFit/>
          </a:bodyPr>
          <a:lstStyle/>
          <a:p>
            <a:pPr algn="ctr" rtl="1"/>
            <a:r>
              <a:rPr lang="ar-SA" sz="4000" b="1" dirty="0">
                <a:solidFill>
                  <a:schemeClr val="accent3">
                    <a:lumMod val="75000"/>
                  </a:schemeClr>
                </a:solidFill>
                <a:latin typeface="Sakkal Majalla" pitchFamily="2" charset="-78"/>
                <a:cs typeface="Sakkal Majalla" pitchFamily="2" charset="-78"/>
              </a:rPr>
              <a:t>خدمات الحوسبة السحابية في </a:t>
            </a:r>
            <a:endParaRPr lang="en-GB" sz="4000" b="1" dirty="0">
              <a:solidFill>
                <a:schemeClr val="accent3">
                  <a:lumMod val="75000"/>
                </a:schemeClr>
              </a:solidFill>
              <a:latin typeface="Sakkal Majalla" pitchFamily="2" charset="-78"/>
              <a:cs typeface="Sakkal Majalla" pitchFamily="2" charset="-78"/>
            </a:endParaRPr>
          </a:p>
          <a:p>
            <a:pPr algn="ctr" rtl="1"/>
            <a:r>
              <a:rPr lang="ar-SA" sz="4000" b="1" dirty="0">
                <a:solidFill>
                  <a:schemeClr val="accent3">
                    <a:lumMod val="75000"/>
                  </a:schemeClr>
                </a:solidFill>
                <a:latin typeface="Sakkal Majalla" pitchFamily="2" charset="-78"/>
                <a:cs typeface="Sakkal Majalla" pitchFamily="2" charset="-78"/>
              </a:rPr>
              <a:t>مجال التعليم</a:t>
            </a:r>
            <a:endParaRPr lang="en-US" sz="4000" dirty="0">
              <a:solidFill>
                <a:schemeClr val="accent3">
                  <a:lumMod val="75000"/>
                </a:schemeClr>
              </a:solidFill>
              <a:latin typeface="Sakkal Majalla" pitchFamily="2" charset="-78"/>
              <a:cs typeface="Sakkal Majalla" pitchFamily="2" charset="-78"/>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6800" y="2215194"/>
            <a:ext cx="2427119" cy="2437954"/>
          </a:xfrm>
          <a:prstGeom prst="rect">
            <a:avLst/>
          </a:prstGeom>
        </p:spPr>
      </p:pic>
    </p:spTree>
    <p:extLst>
      <p:ext uri="{BB962C8B-B14F-4D97-AF65-F5344CB8AC3E}">
        <p14:creationId xmlns:p14="http://schemas.microsoft.com/office/powerpoint/2010/main" val="191609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200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76400" y="1981200"/>
            <a:ext cx="6019800" cy="830997"/>
          </a:xfrm>
          <a:prstGeom prst="rect">
            <a:avLst/>
          </a:prstGeom>
          <a:noFill/>
        </p:spPr>
        <p:txBody>
          <a:bodyPr wrap="square" rtlCol="0">
            <a:spAutoFit/>
          </a:bodyPr>
          <a:lstStyle/>
          <a:p>
            <a:pPr algn="ctr" rtl="1"/>
            <a:r>
              <a:rPr lang="ar-SA" sz="2400" b="1" dirty="0">
                <a:solidFill>
                  <a:schemeClr val="tx2"/>
                </a:solidFill>
                <a:latin typeface="Sakkal Majalla" pitchFamily="2" charset="-78"/>
                <a:cs typeface="Sakkal Majalla" pitchFamily="2" charset="-78"/>
              </a:rPr>
              <a:t>تطبيقات جوجل </a:t>
            </a:r>
            <a:r>
              <a:rPr lang="en-GB" sz="2400" b="1" dirty="0">
                <a:solidFill>
                  <a:schemeClr val="tx2"/>
                </a:solidFill>
                <a:latin typeface="Sakkal Majalla" pitchFamily="2" charset="-78"/>
                <a:cs typeface="Sakkal Majalla" pitchFamily="2" charset="-78"/>
              </a:rPr>
              <a:t>Google Apps </a:t>
            </a:r>
            <a:r>
              <a:rPr lang="ar-SA" sz="2400" b="1" dirty="0">
                <a:solidFill>
                  <a:schemeClr val="tx2"/>
                </a:solidFill>
                <a:latin typeface="Sakkal Majalla" pitchFamily="2" charset="-78"/>
                <a:cs typeface="Sakkal Majalla" pitchFamily="2" charset="-78"/>
              </a:rPr>
              <a:t>واحدة من أهم التطبيقات المعتمدة على الحوسبة السحابية</a:t>
            </a:r>
          </a:p>
        </p:txBody>
      </p:sp>
      <p:pic>
        <p:nvPicPr>
          <p:cNvPr id="5" name="صورة 4"/>
          <p:cNvPicPr>
            <a:picLocks noChangeAspect="1"/>
          </p:cNvPicPr>
          <p:nvPr/>
        </p:nvPicPr>
        <p:blipFill rotWithShape="1">
          <a:blip r:embed="rId3" cstate="print">
            <a:extLst>
              <a:ext uri="{28A0092B-C50C-407E-A947-70E740481C1C}">
                <a14:useLocalDpi xmlns:a14="http://schemas.microsoft.com/office/drawing/2010/main" val="0"/>
              </a:ext>
            </a:extLst>
          </a:blip>
          <a:srcRect t="54637" b="17537"/>
          <a:stretch/>
        </p:blipFill>
        <p:spPr>
          <a:xfrm>
            <a:off x="2057400" y="2971800"/>
            <a:ext cx="5105400" cy="914400"/>
          </a:xfrm>
          <a:prstGeom prst="rect">
            <a:avLst/>
          </a:prstGeom>
        </p:spPr>
      </p:pic>
      <p:sp>
        <p:nvSpPr>
          <p:cNvPr id="6" name="مستطيل 5"/>
          <p:cNvSpPr/>
          <p:nvPr/>
        </p:nvSpPr>
        <p:spPr>
          <a:xfrm>
            <a:off x="2247900" y="4114800"/>
            <a:ext cx="4991100" cy="1877437"/>
          </a:xfrm>
          <a:prstGeom prst="rect">
            <a:avLst/>
          </a:prstGeom>
        </p:spPr>
        <p:txBody>
          <a:bodyPr wrap="square">
            <a:spAutoFit/>
          </a:bodyPr>
          <a:lstStyle/>
          <a:p>
            <a:pPr algn="ctr" rtl="1"/>
            <a:r>
              <a:rPr lang="ar-SA" sz="2000" b="1" dirty="0">
                <a:solidFill>
                  <a:schemeClr val="tx2"/>
                </a:solidFill>
                <a:latin typeface="Sakkal Majalla" pitchFamily="2" charset="-78"/>
                <a:cs typeface="Sakkal Majalla" pitchFamily="2" charset="-78"/>
              </a:rPr>
              <a:t>تم تعريفها في موقع تطبيقات جوجل بأنها : </a:t>
            </a:r>
          </a:p>
          <a:p>
            <a:pPr algn="ctr" rtl="1"/>
            <a:r>
              <a:rPr lang="ar-SA" sz="2400" b="1" dirty="0">
                <a:solidFill>
                  <a:schemeClr val="tx2"/>
                </a:solidFill>
                <a:latin typeface="Sakkal Majalla" pitchFamily="2" charset="-78"/>
                <a:cs typeface="Sakkal Majalla" pitchFamily="2" charset="-78"/>
              </a:rPr>
              <a:t>مجموعة من الأدوات والحلول التعاونية والتشاركية المقدمة من شركة جوجل </a:t>
            </a:r>
            <a:r>
              <a:rPr lang="en-GB" sz="2400" b="1" dirty="0">
                <a:solidFill>
                  <a:schemeClr val="tx2"/>
                </a:solidFill>
                <a:latin typeface="Sakkal Majalla" pitchFamily="2" charset="-78"/>
                <a:cs typeface="Sakkal Majalla" pitchFamily="2" charset="-78"/>
              </a:rPr>
              <a:t>Google</a:t>
            </a:r>
            <a:r>
              <a:rPr lang="ar-SA" sz="2400" b="1" dirty="0">
                <a:solidFill>
                  <a:schemeClr val="tx2"/>
                </a:solidFill>
                <a:latin typeface="Sakkal Majalla" pitchFamily="2" charset="-78"/>
                <a:cs typeface="Sakkal Majalla" pitchFamily="2" charset="-78"/>
              </a:rPr>
              <a:t>، التي يمكن الاستفادة منها بشكل كبير من طرف العاملين بميدان التعليم</a:t>
            </a:r>
            <a:r>
              <a:rPr lang="en-GB" sz="2400" b="1" dirty="0">
                <a:solidFill>
                  <a:schemeClr val="tx2"/>
                </a:solidFill>
                <a:latin typeface="Sakkal Majalla" pitchFamily="2" charset="-78"/>
                <a:cs typeface="Sakkal Majalla" pitchFamily="2" charset="-78"/>
              </a:rPr>
              <a:t>.</a:t>
            </a:r>
            <a:endParaRPr lang="ar-SA" sz="24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251124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2600" y="1981200"/>
            <a:ext cx="5943600" cy="954107"/>
          </a:xfrm>
          <a:prstGeom prst="rect">
            <a:avLst/>
          </a:prstGeom>
          <a:noFill/>
        </p:spPr>
        <p:txBody>
          <a:bodyPr wrap="square" rtlCol="0">
            <a:spAutoFit/>
          </a:bodyPr>
          <a:lstStyle/>
          <a:p>
            <a:pPr algn="ctr" rtl="1"/>
            <a:r>
              <a:rPr lang="ar-SA" sz="2800" b="1" dirty="0">
                <a:solidFill>
                  <a:schemeClr val="tx2"/>
                </a:solidFill>
                <a:latin typeface="Sakkal Majalla" pitchFamily="2" charset="-78"/>
                <a:cs typeface="Sakkal Majalla" pitchFamily="2" charset="-78"/>
              </a:rPr>
              <a:t>وتتميز تطبيقات جوجل المجانية بعدة خصائص ويمكن تلخيص فيما يأتي:</a:t>
            </a:r>
          </a:p>
        </p:txBody>
      </p:sp>
      <p:sp>
        <p:nvSpPr>
          <p:cNvPr id="4" name="مستطيل مستدير الزوايا 3"/>
          <p:cNvSpPr/>
          <p:nvPr/>
        </p:nvSpPr>
        <p:spPr>
          <a:xfrm>
            <a:off x="2682922" y="3200400"/>
            <a:ext cx="3733800" cy="5334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latin typeface="Sakkal Majalla" pitchFamily="2" charset="-78"/>
                <a:cs typeface="Sakkal Majalla" pitchFamily="2" charset="-78"/>
              </a:rPr>
              <a:t>التعاون والتشارك</a:t>
            </a:r>
            <a:endParaRPr lang="ar-SA" sz="2400" dirty="0">
              <a:solidFill>
                <a:schemeClr val="bg1"/>
              </a:solidFill>
            </a:endParaRPr>
          </a:p>
        </p:txBody>
      </p:sp>
      <p:sp>
        <p:nvSpPr>
          <p:cNvPr id="5" name="مستطيل مستدير الزوايا 4"/>
          <p:cNvSpPr/>
          <p:nvPr/>
        </p:nvSpPr>
        <p:spPr>
          <a:xfrm>
            <a:off x="2694295" y="3947978"/>
            <a:ext cx="3733800" cy="5334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latin typeface="Sakkal Majalla" pitchFamily="2" charset="-78"/>
                <a:cs typeface="Sakkal Majalla" pitchFamily="2" charset="-78"/>
              </a:rPr>
              <a:t>السرعة وحفظ الوقت</a:t>
            </a:r>
          </a:p>
        </p:txBody>
      </p:sp>
      <p:sp>
        <p:nvSpPr>
          <p:cNvPr id="6" name="مستطيل مستدير الزوايا 5"/>
          <p:cNvSpPr/>
          <p:nvPr/>
        </p:nvSpPr>
        <p:spPr>
          <a:xfrm>
            <a:off x="2667000" y="4695556"/>
            <a:ext cx="3733800" cy="5334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latin typeface="Sakkal Majalla" pitchFamily="2" charset="-78"/>
                <a:cs typeface="Sakkal Majalla" pitchFamily="2" charset="-78"/>
              </a:rPr>
              <a:t>المجانية وسهولة الاستعمال</a:t>
            </a:r>
          </a:p>
        </p:txBody>
      </p:sp>
      <p:sp>
        <p:nvSpPr>
          <p:cNvPr id="7" name="مستطيل مستدير الزوايا 6"/>
          <p:cNvSpPr/>
          <p:nvPr/>
        </p:nvSpPr>
        <p:spPr>
          <a:xfrm>
            <a:off x="2682922" y="5419456"/>
            <a:ext cx="3733800" cy="5334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latin typeface="Sakkal Majalla" pitchFamily="2" charset="-78"/>
                <a:cs typeface="Sakkal Majalla" pitchFamily="2" charset="-78"/>
              </a:rPr>
              <a:t>الحفاظ على البيئة</a:t>
            </a:r>
            <a:endParaRPr lang="en-US" sz="2400" b="1"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7872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6400" y="2362200"/>
            <a:ext cx="5715000" cy="3990975"/>
          </a:xfrm>
          <a:prstGeom prst="rect">
            <a:avLst/>
          </a:prstGeom>
        </p:spPr>
      </p:pic>
      <p:sp>
        <p:nvSpPr>
          <p:cNvPr id="5" name="Rectangle 5"/>
          <p:cNvSpPr/>
          <p:nvPr/>
        </p:nvSpPr>
        <p:spPr>
          <a:xfrm>
            <a:off x="3412" y="13716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خدمة </a:t>
            </a:r>
            <a:r>
              <a:rPr lang="en-GB" sz="3200" b="1" dirty="0">
                <a:solidFill>
                  <a:schemeClr val="tx2"/>
                </a:solidFill>
                <a:latin typeface="Sakkal Majalla" pitchFamily="2" charset="-78"/>
                <a:cs typeface="Sakkal Majalla" pitchFamily="2" charset="-78"/>
              </a:rPr>
              <a:t>Google Drive</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243859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3412" y="5334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خدمة </a:t>
            </a:r>
            <a:r>
              <a:rPr lang="en-GB" sz="3200" b="1" dirty="0">
                <a:solidFill>
                  <a:schemeClr val="tx2"/>
                </a:solidFill>
                <a:latin typeface="Sakkal Majalla" pitchFamily="2" charset="-78"/>
                <a:cs typeface="Sakkal Majalla" pitchFamily="2" charset="-78"/>
              </a:rPr>
              <a:t>Google Drive</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2895600" y="2369403"/>
            <a:ext cx="5791200" cy="830997"/>
          </a:xfrm>
          <a:prstGeom prst="rect">
            <a:avLst/>
          </a:prstGeom>
        </p:spPr>
        <p:txBody>
          <a:bodyPr wrap="square">
            <a:spAutoFit/>
          </a:bodyPr>
          <a:lstStyle/>
          <a:p>
            <a:pPr algn="ctr" rtl="1"/>
            <a:r>
              <a:rPr lang="ar-SA" sz="2400" b="1" dirty="0">
                <a:solidFill>
                  <a:schemeClr val="tx2"/>
                </a:solidFill>
                <a:latin typeface="Sakkal Majalla" panose="02000000000000000000" pitchFamily="2" charset="-78"/>
                <a:cs typeface="Sakkal Majalla" panose="02000000000000000000" pitchFamily="2" charset="-78"/>
              </a:rPr>
              <a:t>ويمكن للمعلم الاستفادة من جوجل درايف في المشاريع الجماعية للمتعلمين بحيث : </a:t>
            </a:r>
          </a:p>
        </p:txBody>
      </p:sp>
      <p:pic>
        <p:nvPicPr>
          <p:cNvPr id="3" name="صورة 2"/>
          <p:cNvPicPr>
            <a:picLocks noChangeAspect="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304800" y="2133600"/>
            <a:ext cx="3810000" cy="3810000"/>
          </a:xfrm>
          <a:prstGeom prst="rect">
            <a:avLst/>
          </a:prstGeom>
        </p:spPr>
      </p:pic>
      <p:sp>
        <p:nvSpPr>
          <p:cNvPr id="7" name="مستطيل مستدير الزوايا 6"/>
          <p:cNvSpPr/>
          <p:nvPr/>
        </p:nvSpPr>
        <p:spPr>
          <a:xfrm>
            <a:off x="3276600" y="3352800"/>
            <a:ext cx="5322627" cy="705555"/>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latin typeface="Sakkal Majalla" pitchFamily="2" charset="-78"/>
                <a:cs typeface="Sakkal Majalla" pitchFamily="2" charset="-78"/>
              </a:rPr>
              <a:t>يتغلب على عائق توفر الزمان والمكان المناسبين لاجتماع أعضاء المجموعة</a:t>
            </a:r>
          </a:p>
        </p:txBody>
      </p:sp>
      <p:sp>
        <p:nvSpPr>
          <p:cNvPr id="8" name="مستطيل مستدير الزوايا 7"/>
          <p:cNvSpPr/>
          <p:nvPr/>
        </p:nvSpPr>
        <p:spPr>
          <a:xfrm>
            <a:off x="3278826" y="4100378"/>
            <a:ext cx="5331774" cy="705555"/>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latin typeface="Sakkal Majalla" pitchFamily="2" charset="-78"/>
                <a:cs typeface="Sakkal Majalla" pitchFamily="2" charset="-78"/>
              </a:rPr>
              <a:t>تتبع الذين قاموا بالعمل على المستند ومن ثم  تحديد الأعضاء الفاعلين</a:t>
            </a:r>
            <a:endParaRPr lang="en-US" sz="2400" b="1"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332857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106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محرر مستندات جوجل </a:t>
            </a:r>
            <a:r>
              <a:rPr lang="en-GB" sz="3200" b="1" dirty="0">
                <a:solidFill>
                  <a:schemeClr val="tx2"/>
                </a:solidFill>
                <a:latin typeface="Sakkal Majalla" pitchFamily="2" charset="-78"/>
                <a:cs typeface="Sakkal Majalla" pitchFamily="2" charset="-78"/>
              </a:rPr>
              <a:t>Google Docs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3162300" y="2514600"/>
            <a:ext cx="4991100" cy="2640723"/>
          </a:xfrm>
          <a:prstGeom prst="rect">
            <a:avLst/>
          </a:prstGeom>
        </p:spPr>
        <p:txBody>
          <a:bodyPr wrap="square">
            <a:spAutoFit/>
          </a:bodyPr>
          <a:lstStyle/>
          <a:p>
            <a:pPr indent="-29210" algn="ctr" rtl="1" fontAlgn="base">
              <a:lnSpc>
                <a:spcPct val="115000"/>
              </a:lnSpc>
              <a:spcAft>
                <a:spcPts val="0"/>
              </a:spcAft>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أحد التطبيقات المتوفرة في جوجل درايف حيث يساعد على حل مشكلة تبادل المستندات بين أفراد فريق العمل عن طريق البريد الإلكتروني ليكون المستند متوفرًا للجميع في نفس الوقت عبر محرر مستندات جوجل بحيث تتم معالجة النصوص على الإنترنت في الوقت الحقيقي. </a:t>
            </a:r>
            <a:endParaRPr lang="en-US" sz="2400" b="1" dirty="0">
              <a:solidFill>
                <a:schemeClr val="tx2"/>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94411"/>
            <a:ext cx="2857500" cy="2857500"/>
          </a:xfrm>
          <a:prstGeom prst="rect">
            <a:avLst/>
          </a:prstGeom>
        </p:spPr>
      </p:pic>
    </p:spTree>
    <p:extLst>
      <p:ext uri="{BB962C8B-B14F-4D97-AF65-F5344CB8AC3E}">
        <p14:creationId xmlns:p14="http://schemas.microsoft.com/office/powerpoint/2010/main" val="398488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0" y="7106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محرر مستندات جوجل </a:t>
            </a:r>
            <a:r>
              <a:rPr lang="en-GB" sz="3200" b="1" dirty="0">
                <a:solidFill>
                  <a:schemeClr val="tx2"/>
                </a:solidFill>
                <a:latin typeface="Sakkal Majalla" pitchFamily="2" charset="-78"/>
                <a:cs typeface="Sakkal Majalla" pitchFamily="2" charset="-78"/>
              </a:rPr>
              <a:t>Google Docs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3" name="مستطيل 2"/>
          <p:cNvSpPr/>
          <p:nvPr/>
        </p:nvSpPr>
        <p:spPr>
          <a:xfrm>
            <a:off x="2390954" y="1524000"/>
            <a:ext cx="4362092" cy="517065"/>
          </a:xfrm>
          <a:prstGeom prst="rect">
            <a:avLst/>
          </a:prstGeom>
        </p:spPr>
        <p:txBody>
          <a:bodyPr wrap="square">
            <a:spAutoFit/>
          </a:bodyPr>
          <a:lstStyle/>
          <a:p>
            <a:pPr indent="-29210" algn="ctr" rtl="1" fontAlgn="base">
              <a:lnSpc>
                <a:spcPct val="115000"/>
              </a:lnSpc>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ويمكن محرر مستندات جوجل المستخدمين من:</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7" name="مستطيل مستدير الزوايا 6"/>
          <p:cNvSpPr/>
          <p:nvPr/>
        </p:nvSpPr>
        <p:spPr>
          <a:xfrm>
            <a:off x="1219200" y="2133600"/>
            <a:ext cx="7075227" cy="504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استيراد ملفات وورد وتحويلها إلى مستندات جوجل.</a:t>
            </a:r>
            <a:endParaRPr lang="en-US" sz="2400" b="1" dirty="0">
              <a:solidFill>
                <a:schemeClr val="bg1"/>
              </a:solidFill>
              <a:latin typeface="Sakkal Majalla" pitchFamily="2" charset="-78"/>
              <a:cs typeface="Sakkal Majalla" pitchFamily="2" charset="-78"/>
            </a:endParaRPr>
          </a:p>
        </p:txBody>
      </p:sp>
      <p:sp>
        <p:nvSpPr>
          <p:cNvPr id="8" name="مستطيل مستدير الزوايا 7"/>
          <p:cNvSpPr/>
          <p:nvPr/>
        </p:nvSpPr>
        <p:spPr>
          <a:xfrm>
            <a:off x="1207041" y="2681700"/>
            <a:ext cx="7098759"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chemeClr val="bg1"/>
                </a:solidFill>
                <a:latin typeface="Sakkal Majalla" pitchFamily="2" charset="-78"/>
                <a:cs typeface="Sakkal Majalla" pitchFamily="2" charset="-78"/>
              </a:rPr>
              <a:t>تحرير المستندات وتنسيقها عن طريق تحديد الهوامش، والخطوط والألوان إلخ.</a:t>
            </a:r>
            <a:endParaRPr lang="en-US" sz="2000" b="1" dirty="0">
              <a:solidFill>
                <a:schemeClr val="bg1"/>
              </a:solidFill>
              <a:latin typeface="Sakkal Majalla" pitchFamily="2" charset="-78"/>
              <a:cs typeface="Sakkal Majalla" pitchFamily="2" charset="-78"/>
            </a:endParaRPr>
          </a:p>
        </p:txBody>
      </p:sp>
      <p:sp>
        <p:nvSpPr>
          <p:cNvPr id="9" name="مستطيل مستدير الزوايا 8"/>
          <p:cNvSpPr/>
          <p:nvPr/>
        </p:nvSpPr>
        <p:spPr>
          <a:xfrm>
            <a:off x="1219200" y="3229800"/>
            <a:ext cx="7075227" cy="504000"/>
          </a:xfrm>
          <a:prstGeom prst="roundRect">
            <a:avLst/>
          </a:prstGeom>
          <a:solidFill>
            <a:srgbClr val="DE58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دعوة الآخرين للتعاون ، من خلال السماح لهم بالتعديل أو التعليق فقط.</a:t>
            </a:r>
            <a:endParaRPr lang="en-US" sz="2400" b="1" dirty="0">
              <a:solidFill>
                <a:schemeClr val="bg1"/>
              </a:solidFill>
              <a:latin typeface="Sakkal Majalla" pitchFamily="2" charset="-78"/>
              <a:cs typeface="Sakkal Majalla" pitchFamily="2" charset="-78"/>
            </a:endParaRPr>
          </a:p>
        </p:txBody>
      </p:sp>
      <p:sp>
        <p:nvSpPr>
          <p:cNvPr id="10" name="مستطيل مستدير الزوايا 9"/>
          <p:cNvSpPr/>
          <p:nvPr/>
        </p:nvSpPr>
        <p:spPr>
          <a:xfrm>
            <a:off x="1218414" y="3763200"/>
            <a:ext cx="7087386"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التعاون عبر الإنترنت في الوقت الحقيقي، والدردشة مع الزملاء.</a:t>
            </a:r>
            <a:endParaRPr lang="en-US" sz="2400" b="1" dirty="0">
              <a:solidFill>
                <a:schemeClr val="bg1"/>
              </a:solidFill>
              <a:latin typeface="Sakkal Majalla" pitchFamily="2" charset="-78"/>
              <a:cs typeface="Sakkal Majalla" pitchFamily="2" charset="-78"/>
            </a:endParaRPr>
          </a:p>
        </p:txBody>
      </p:sp>
      <p:sp>
        <p:nvSpPr>
          <p:cNvPr id="11" name="مستطيل مستدير الزوايا 10"/>
          <p:cNvSpPr/>
          <p:nvPr/>
        </p:nvSpPr>
        <p:spPr>
          <a:xfrm>
            <a:off x="1207041" y="4343400"/>
            <a:ext cx="7087386"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عرض أرشيف المراجعات الخاص بالمستند واستعادة أي إصدار سابق.</a:t>
            </a:r>
            <a:endParaRPr lang="en-US" sz="2400" b="1" dirty="0">
              <a:solidFill>
                <a:schemeClr val="bg1"/>
              </a:solidFill>
              <a:latin typeface="Sakkal Majalla" pitchFamily="2" charset="-78"/>
              <a:cs typeface="Sakkal Majalla" pitchFamily="2" charset="-78"/>
            </a:endParaRPr>
          </a:p>
        </p:txBody>
      </p:sp>
      <p:sp>
        <p:nvSpPr>
          <p:cNvPr id="12" name="مستطيل مستدير الزوايا 11"/>
          <p:cNvSpPr/>
          <p:nvPr/>
        </p:nvSpPr>
        <p:spPr>
          <a:xfrm>
            <a:off x="1207041" y="4876800"/>
            <a:ext cx="7087386" cy="504000"/>
          </a:xfrm>
          <a:prstGeom prst="roundRect">
            <a:avLst/>
          </a:prstGeom>
          <a:solidFill>
            <a:srgbClr val="DE58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تحميل مستند جوجل على جهاز الكمبيوتر بامتدادات مختلفة</a:t>
            </a:r>
            <a:endParaRPr lang="en-US" sz="2400" b="1" dirty="0">
              <a:solidFill>
                <a:schemeClr val="bg1"/>
              </a:solidFill>
              <a:latin typeface="Sakkal Majalla" pitchFamily="2" charset="-78"/>
              <a:cs typeface="Sakkal Majalla" pitchFamily="2" charset="-78"/>
            </a:endParaRPr>
          </a:p>
        </p:txBody>
      </p:sp>
      <p:sp>
        <p:nvSpPr>
          <p:cNvPr id="13" name="مستطيل مستدير الزوايا 12"/>
          <p:cNvSpPr/>
          <p:nvPr/>
        </p:nvSpPr>
        <p:spPr>
          <a:xfrm>
            <a:off x="1207041" y="5410200"/>
            <a:ext cx="7087386"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ترجمة مستند إلى لغة أخرى.</a:t>
            </a:r>
            <a:endParaRPr lang="en-US" sz="2400" b="1" dirty="0">
              <a:solidFill>
                <a:schemeClr val="bg1"/>
              </a:solidFill>
              <a:latin typeface="Sakkal Majalla" pitchFamily="2" charset="-78"/>
              <a:cs typeface="Sakkal Majalla" pitchFamily="2" charset="-78"/>
            </a:endParaRPr>
          </a:p>
        </p:txBody>
      </p:sp>
      <p:sp>
        <p:nvSpPr>
          <p:cNvPr id="14" name="مستطيل مستدير الزوايا 13"/>
          <p:cNvSpPr/>
          <p:nvPr/>
        </p:nvSpPr>
        <p:spPr>
          <a:xfrm>
            <a:off x="1207041" y="5943600"/>
            <a:ext cx="7087386" cy="504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إرسال المستند بالبريد الإلكتروني للآخرين على هيئة مرفق.</a:t>
            </a:r>
            <a:endParaRPr lang="en-US" sz="2400" b="1"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208535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جداول بيانات جوجل </a:t>
            </a:r>
            <a:r>
              <a:rPr lang="en-GB" sz="3200" b="1" dirty="0">
                <a:solidFill>
                  <a:schemeClr val="tx2"/>
                </a:solidFill>
                <a:latin typeface="Sakkal Majalla" pitchFamily="2" charset="-78"/>
                <a:cs typeface="Sakkal Majalla" pitchFamily="2" charset="-78"/>
              </a:rPr>
              <a:t>Google Spreadsheets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2590800" y="2438400"/>
            <a:ext cx="5791200" cy="2640723"/>
          </a:xfrm>
          <a:prstGeom prst="rect">
            <a:avLst/>
          </a:prstGeom>
        </p:spPr>
        <p:txBody>
          <a:bodyPr wrap="square">
            <a:spAutoFit/>
          </a:bodyPr>
          <a:lstStyle/>
          <a:p>
            <a:pPr indent="-29210" algn="ctr" rtl="1" fontAlgn="base">
              <a:lnSpc>
                <a:spcPct val="115000"/>
              </a:lnSpc>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تطبيق الجداول </a:t>
            </a:r>
            <a:r>
              <a:rPr lang="en-GB"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Spreadsheets</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 يشبه برنامج </a:t>
            </a:r>
            <a:r>
              <a:rPr lang="en-GB"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EXCEL</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 من شركة مايكروسوفت، ويتيح للمستخدم إنشاء الجداول ومشاركتها وتحليل البيانات، وتعقب النتائج باستخدام أداة تعديل جداول البيانات. كما يمكن استخدام أدوات مثل المعادلات المتقدمة والمخططات المضمَّنة والفلاتر والجداول المحورية للحصول على رؤى جديدة عن البيانات.</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07975"/>
            <a:ext cx="2857500" cy="2857500"/>
          </a:xfrm>
          <a:prstGeom prst="rect">
            <a:avLst/>
          </a:prstGeom>
        </p:spPr>
      </p:pic>
    </p:spTree>
    <p:extLst>
      <p:ext uri="{BB962C8B-B14F-4D97-AF65-F5344CB8AC3E}">
        <p14:creationId xmlns:p14="http://schemas.microsoft.com/office/powerpoint/2010/main" val="417776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26000"/>
            <a:lum/>
          </a:blip>
          <a:srcRect/>
          <a:stretch>
            <a:fillRect t="-2000" b="-2000"/>
          </a:stretch>
        </a:blipFill>
        <a:effectLst/>
      </p:bgPr>
    </p:bg>
    <p:spTree>
      <p:nvGrpSpPr>
        <p:cNvPr id="1" name=""/>
        <p:cNvGrpSpPr/>
        <p:nvPr/>
      </p:nvGrpSpPr>
      <p:grpSpPr>
        <a:xfrm>
          <a:off x="0" y="0"/>
          <a:ext cx="0" cy="0"/>
          <a:chOff x="0" y="0"/>
          <a:chExt cx="0" cy="0"/>
        </a:xfrm>
      </p:grpSpPr>
      <p:sp>
        <p:nvSpPr>
          <p:cNvPr id="4" name="Rectangle 5"/>
          <p:cNvSpPr/>
          <p:nvPr/>
        </p:nvSpPr>
        <p:spPr>
          <a:xfrm>
            <a:off x="0" y="9144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جداول بيانات جوجل </a:t>
            </a:r>
            <a:r>
              <a:rPr lang="en-GB" sz="3200" b="1" dirty="0">
                <a:solidFill>
                  <a:schemeClr val="tx2"/>
                </a:solidFill>
                <a:latin typeface="Sakkal Majalla" pitchFamily="2" charset="-78"/>
                <a:cs typeface="Sakkal Majalla" pitchFamily="2" charset="-78"/>
              </a:rPr>
              <a:t>Google Spreadsheets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5" name="مستطيل 4"/>
          <p:cNvSpPr/>
          <p:nvPr/>
        </p:nvSpPr>
        <p:spPr>
          <a:xfrm>
            <a:off x="2390954" y="1824335"/>
            <a:ext cx="4362092" cy="461665"/>
          </a:xfrm>
          <a:prstGeom prst="rect">
            <a:avLst/>
          </a:prstGeom>
        </p:spPr>
        <p:txBody>
          <a:bodyPr wrap="square">
            <a:spAutoFit/>
          </a:bodyPr>
          <a:lstStyle/>
          <a:p>
            <a:pPr algn="r" rtl="1" fontAlgn="base"/>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ويمكن جداول بيانات جوجل المستخدمين من:</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7" name="مستطيل مستدير الزوايا 6"/>
          <p:cNvSpPr/>
          <p:nvPr/>
        </p:nvSpPr>
        <p:spPr>
          <a:xfrm>
            <a:off x="1067586" y="2438400"/>
            <a:ext cx="7075227" cy="504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استيراد البيانات من </a:t>
            </a:r>
            <a:r>
              <a:rPr lang="en-GB" sz="2400" b="1" dirty="0">
                <a:solidFill>
                  <a:schemeClr val="bg1"/>
                </a:solidFill>
                <a:latin typeface="Sakkal Majalla" pitchFamily="2" charset="-78"/>
                <a:cs typeface="Sakkal Majalla" pitchFamily="2" charset="-78"/>
              </a:rPr>
              <a:t>Excel</a:t>
            </a:r>
            <a:r>
              <a:rPr lang="ar-SA" sz="2400" b="1" dirty="0">
                <a:solidFill>
                  <a:schemeClr val="bg1"/>
                </a:solidFill>
                <a:latin typeface="Sakkal Majalla" pitchFamily="2" charset="-78"/>
                <a:cs typeface="Sakkal Majalla" pitchFamily="2" charset="-78"/>
              </a:rPr>
              <a:t> و</a:t>
            </a:r>
            <a:r>
              <a:rPr lang="en-GB" sz="2400" b="1" dirty="0">
                <a:solidFill>
                  <a:schemeClr val="bg1"/>
                </a:solidFill>
                <a:latin typeface="Sakkal Majalla" pitchFamily="2" charset="-78"/>
                <a:cs typeface="Sakkal Majalla" pitchFamily="2" charset="-78"/>
              </a:rPr>
              <a:t>CSV</a:t>
            </a:r>
            <a:r>
              <a:rPr lang="ar-SA" sz="2400" b="1" dirty="0">
                <a:solidFill>
                  <a:schemeClr val="bg1"/>
                </a:solidFill>
                <a:latin typeface="Sakkal Majalla" pitchFamily="2" charset="-78"/>
                <a:cs typeface="Sakkal Majalla" pitchFamily="2" charset="-78"/>
              </a:rPr>
              <a:t>، </a:t>
            </a:r>
            <a:r>
              <a:rPr lang="en-GB" sz="2400" b="1" dirty="0">
                <a:solidFill>
                  <a:schemeClr val="bg1"/>
                </a:solidFill>
                <a:latin typeface="Sakkal Majalla" pitchFamily="2" charset="-78"/>
                <a:cs typeface="Sakkal Majalla" pitchFamily="2" charset="-78"/>
              </a:rPr>
              <a:t>TXT</a:t>
            </a:r>
            <a:r>
              <a:rPr lang="ar-SA" sz="2400" b="1" dirty="0">
                <a:solidFill>
                  <a:schemeClr val="bg1"/>
                </a:solidFill>
                <a:latin typeface="Sakkal Majalla" pitchFamily="2" charset="-78"/>
                <a:cs typeface="Sakkal Majalla" pitchFamily="2" charset="-78"/>
              </a:rPr>
              <a:t> وتحويلها إلى جدول بيانات جوجل.</a:t>
            </a:r>
            <a:endParaRPr lang="en-US" sz="2400" b="1" dirty="0">
              <a:solidFill>
                <a:schemeClr val="bg1"/>
              </a:solidFill>
              <a:latin typeface="Sakkal Majalla" pitchFamily="2" charset="-78"/>
              <a:cs typeface="Sakkal Majalla" pitchFamily="2" charset="-78"/>
            </a:endParaRPr>
          </a:p>
        </p:txBody>
      </p:sp>
      <p:sp>
        <p:nvSpPr>
          <p:cNvPr id="8" name="مستطيل مستدير الزوايا 7"/>
          <p:cNvSpPr/>
          <p:nvPr/>
        </p:nvSpPr>
        <p:spPr>
          <a:xfrm>
            <a:off x="1066800" y="2986500"/>
            <a:ext cx="7087386"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تصدير البيانات بامتداد </a:t>
            </a:r>
            <a:r>
              <a:rPr lang="en-GB" sz="2400" b="1" dirty="0">
                <a:solidFill>
                  <a:schemeClr val="bg1"/>
                </a:solidFill>
                <a:latin typeface="Sakkal Majalla" pitchFamily="2" charset="-78"/>
                <a:cs typeface="Sakkal Majalla" pitchFamily="2" charset="-78"/>
              </a:rPr>
              <a:t>Excel</a:t>
            </a:r>
            <a:r>
              <a:rPr lang="ar-SA" sz="2400" b="1" dirty="0">
                <a:solidFill>
                  <a:schemeClr val="bg1"/>
                </a:solidFill>
                <a:latin typeface="Sakkal Majalla" pitchFamily="2" charset="-78"/>
                <a:cs typeface="Sakkal Majalla" pitchFamily="2" charset="-78"/>
              </a:rPr>
              <a:t>، </a:t>
            </a:r>
            <a:r>
              <a:rPr lang="en-GB" sz="2400" b="1" dirty="0">
                <a:solidFill>
                  <a:schemeClr val="bg1"/>
                </a:solidFill>
                <a:latin typeface="Sakkal Majalla" pitchFamily="2" charset="-78"/>
                <a:cs typeface="Sakkal Majalla" pitchFamily="2" charset="-78"/>
              </a:rPr>
              <a:t>CSV</a:t>
            </a:r>
            <a:r>
              <a:rPr lang="ar-SA" sz="2400" b="1" dirty="0">
                <a:solidFill>
                  <a:schemeClr val="bg1"/>
                </a:solidFill>
                <a:latin typeface="Sakkal Majalla" pitchFamily="2" charset="-78"/>
                <a:cs typeface="Sakkal Majalla" pitchFamily="2" charset="-78"/>
              </a:rPr>
              <a:t>، </a:t>
            </a:r>
            <a:r>
              <a:rPr lang="en-GB" sz="2400" b="1" dirty="0">
                <a:solidFill>
                  <a:schemeClr val="bg1"/>
                </a:solidFill>
                <a:latin typeface="Sakkal Majalla" pitchFamily="2" charset="-78"/>
                <a:cs typeface="Sakkal Majalla" pitchFamily="2" charset="-78"/>
              </a:rPr>
              <a:t>TXT</a:t>
            </a:r>
            <a:r>
              <a:rPr lang="ar-SA" sz="2400" b="1" dirty="0">
                <a:solidFill>
                  <a:schemeClr val="bg1"/>
                </a:solidFill>
                <a:latin typeface="Sakkal Majalla" pitchFamily="2" charset="-78"/>
                <a:cs typeface="Sakkal Majalla" pitchFamily="2" charset="-78"/>
              </a:rPr>
              <a:t>، وكذلك </a:t>
            </a:r>
            <a:r>
              <a:rPr lang="en-GB" sz="2400" b="1" dirty="0">
                <a:solidFill>
                  <a:schemeClr val="bg1"/>
                </a:solidFill>
                <a:latin typeface="Sakkal Majalla" pitchFamily="2" charset="-78"/>
                <a:cs typeface="Sakkal Majalla" pitchFamily="2" charset="-78"/>
              </a:rPr>
              <a:t>PDF</a:t>
            </a:r>
            <a:r>
              <a:rPr lang="ar-SA" sz="2400" b="1" dirty="0">
                <a:solidFill>
                  <a:schemeClr val="bg1"/>
                </a:solidFill>
                <a:latin typeface="Sakkal Majalla" pitchFamily="2" charset="-78"/>
                <a:cs typeface="Sakkal Majalla" pitchFamily="2" charset="-78"/>
              </a:rPr>
              <a:t> وملفات </a:t>
            </a:r>
            <a:r>
              <a:rPr lang="en-GB" sz="2400" b="1" dirty="0">
                <a:solidFill>
                  <a:schemeClr val="bg1"/>
                </a:solidFill>
                <a:latin typeface="Sakkal Majalla" pitchFamily="2" charset="-78"/>
                <a:cs typeface="Sakkal Majalla" pitchFamily="2" charset="-78"/>
              </a:rPr>
              <a:t>HTML</a:t>
            </a:r>
            <a:r>
              <a:rPr lang="ar-SA" sz="2400" b="1" dirty="0">
                <a:solidFill>
                  <a:schemeClr val="bg1"/>
                </a:solidFill>
                <a:latin typeface="Sakkal Majalla" pitchFamily="2" charset="-78"/>
                <a:cs typeface="Sakkal Majalla" pitchFamily="2" charset="-78"/>
              </a:rPr>
              <a:t>.</a:t>
            </a:r>
            <a:endParaRPr lang="en-US" sz="2400" b="1" dirty="0">
              <a:solidFill>
                <a:schemeClr val="bg1"/>
              </a:solidFill>
              <a:latin typeface="Sakkal Majalla" pitchFamily="2" charset="-78"/>
              <a:cs typeface="Sakkal Majalla" pitchFamily="2" charset="-78"/>
            </a:endParaRPr>
          </a:p>
        </p:txBody>
      </p:sp>
      <p:sp>
        <p:nvSpPr>
          <p:cNvPr id="9" name="مستطيل مستدير الزوايا 8"/>
          <p:cNvSpPr/>
          <p:nvPr/>
        </p:nvSpPr>
        <p:spPr>
          <a:xfrm>
            <a:off x="1067586" y="3534600"/>
            <a:ext cx="7075227"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استخدام الدوال </a:t>
            </a:r>
            <a:r>
              <a:rPr lang="en-GB" sz="2400" b="1" dirty="0">
                <a:solidFill>
                  <a:schemeClr val="bg1"/>
                </a:solidFill>
                <a:latin typeface="Sakkal Majalla" pitchFamily="2" charset="-78"/>
                <a:cs typeface="Sakkal Majalla" pitchFamily="2" charset="-78"/>
              </a:rPr>
              <a:t>Functions</a:t>
            </a:r>
            <a:r>
              <a:rPr lang="ar-SA" sz="2400" b="1" dirty="0">
                <a:solidFill>
                  <a:schemeClr val="bg1"/>
                </a:solidFill>
                <a:latin typeface="Sakkal Majalla" pitchFamily="2" charset="-78"/>
                <a:cs typeface="Sakkal Majalla" pitchFamily="2" charset="-78"/>
              </a:rPr>
              <a:t> لإجراء عمليات حسابية.</a:t>
            </a:r>
            <a:endParaRPr lang="en-US" sz="2400" b="1" dirty="0">
              <a:solidFill>
                <a:schemeClr val="bg1"/>
              </a:solidFill>
              <a:latin typeface="Sakkal Majalla" pitchFamily="2" charset="-78"/>
              <a:cs typeface="Sakkal Majalla" pitchFamily="2" charset="-78"/>
            </a:endParaRPr>
          </a:p>
        </p:txBody>
      </p:sp>
      <p:sp>
        <p:nvSpPr>
          <p:cNvPr id="10" name="مستطيل مستدير الزوايا 9"/>
          <p:cNvSpPr/>
          <p:nvPr/>
        </p:nvSpPr>
        <p:spPr>
          <a:xfrm>
            <a:off x="1066800" y="4068000"/>
            <a:ext cx="7087386" cy="504000"/>
          </a:xfrm>
          <a:prstGeom prst="roundRect">
            <a:avLst/>
          </a:prstGeom>
          <a:solidFill>
            <a:srgbClr val="DE58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دردشة في الوقت الحقيقي مع المستخدمين الذين يقومون بالعمل التشاركي .</a:t>
            </a:r>
            <a:endParaRPr lang="en-US" sz="2400" b="1" dirty="0">
              <a:solidFill>
                <a:schemeClr val="bg1"/>
              </a:solidFill>
              <a:latin typeface="Sakkal Majalla" pitchFamily="2" charset="-78"/>
              <a:cs typeface="Sakkal Majalla" pitchFamily="2" charset="-78"/>
            </a:endParaRPr>
          </a:p>
        </p:txBody>
      </p:sp>
      <p:sp>
        <p:nvSpPr>
          <p:cNvPr id="11" name="مستطيل مستدير الزوايا 10"/>
          <p:cNvSpPr/>
          <p:nvPr/>
        </p:nvSpPr>
        <p:spPr>
          <a:xfrm>
            <a:off x="1067586" y="4616100"/>
            <a:ext cx="7075227"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إنشاء الرسوم البيانية بالاعتماد على البيانات المقدمة.</a:t>
            </a:r>
            <a:endParaRPr lang="en-US" sz="2400" b="1" dirty="0">
              <a:solidFill>
                <a:schemeClr val="bg1"/>
              </a:solidFill>
              <a:latin typeface="Sakkal Majalla" pitchFamily="2" charset="-78"/>
              <a:cs typeface="Sakkal Majalla" pitchFamily="2" charset="-78"/>
            </a:endParaRPr>
          </a:p>
        </p:txBody>
      </p:sp>
      <p:sp>
        <p:nvSpPr>
          <p:cNvPr id="12" name="مستطيل مستدير الزوايا 11"/>
          <p:cNvSpPr/>
          <p:nvPr/>
        </p:nvSpPr>
        <p:spPr>
          <a:xfrm>
            <a:off x="1066800" y="5149500"/>
            <a:ext cx="7087386"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الإدماج الكلي أو الجزئي لأي جدول بيانات في مدونة أو موقع ويب.</a:t>
            </a:r>
            <a:endParaRPr lang="en-US" sz="2400" b="1"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26390946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ernate Process 3"/>
          <p:cNvSpPr/>
          <p:nvPr/>
        </p:nvSpPr>
        <p:spPr>
          <a:xfrm>
            <a:off x="533400" y="533400"/>
            <a:ext cx="1828800" cy="11430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latin typeface="Sakkal Majalla" pitchFamily="2" charset="-78"/>
                <a:cs typeface="Sakkal Majalla" pitchFamily="2" charset="-78"/>
              </a:rPr>
              <a:t>خدمة البريد الالكتروني </a:t>
            </a:r>
            <a:endParaRPr lang="en-US" sz="2400" b="1" dirty="0">
              <a:latin typeface="Sakkal Majalla" pitchFamily="2" charset="-78"/>
              <a:cs typeface="Sakkal Majalla" pitchFamily="2" charset="-78"/>
            </a:endParaRPr>
          </a:p>
        </p:txBody>
      </p:sp>
      <p:cxnSp>
        <p:nvCxnSpPr>
          <p:cNvPr id="6" name="Straight Arrow Connector 5"/>
          <p:cNvCxnSpPr>
            <a:stCxn id="4" idx="2"/>
          </p:cNvCxnSpPr>
          <p:nvPr/>
        </p:nvCxnSpPr>
        <p:spPr>
          <a:xfrm>
            <a:off x="1447800" y="1676400"/>
            <a:ext cx="0" cy="114300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38400" y="1219200"/>
            <a:ext cx="1066800" cy="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75482" y="1981200"/>
            <a:ext cx="1927131" cy="369332"/>
          </a:xfrm>
          <a:prstGeom prst="rect">
            <a:avLst/>
          </a:prstGeom>
          <a:noFill/>
        </p:spPr>
        <p:txBody>
          <a:bodyPr wrap="none" rtlCol="0">
            <a:spAutoFit/>
          </a:bodyPr>
          <a:lstStyle/>
          <a:p>
            <a:r>
              <a:rPr lang="en-US" b="1" dirty="0">
                <a:solidFill>
                  <a:srgbClr val="254061"/>
                </a:solidFill>
                <a:latin typeface="Sakkal Majalla" pitchFamily="2" charset="-78"/>
                <a:cs typeface="Sakkal Majalla" pitchFamily="2" charset="-78"/>
              </a:rPr>
              <a:t>Yahoo , Hotmail, Gmail</a:t>
            </a:r>
          </a:p>
        </p:txBody>
      </p:sp>
      <p:sp>
        <p:nvSpPr>
          <p:cNvPr id="16" name="TextBox 15"/>
          <p:cNvSpPr txBox="1"/>
          <p:nvPr/>
        </p:nvSpPr>
        <p:spPr>
          <a:xfrm>
            <a:off x="2487717" y="762000"/>
            <a:ext cx="857927" cy="369332"/>
          </a:xfrm>
          <a:prstGeom prst="rect">
            <a:avLst/>
          </a:prstGeom>
          <a:noFill/>
        </p:spPr>
        <p:txBody>
          <a:bodyPr wrap="none" rtlCol="0">
            <a:spAutoFit/>
          </a:bodyPr>
          <a:lstStyle/>
          <a:p>
            <a:r>
              <a:rPr lang="en-US" b="1" dirty="0">
                <a:solidFill>
                  <a:srgbClr val="254061"/>
                </a:solidFill>
                <a:latin typeface="Sakkal Majalla" pitchFamily="2" charset="-78"/>
                <a:cs typeface="Sakkal Majalla" pitchFamily="2" charset="-78"/>
              </a:rPr>
              <a:t>Outlook </a:t>
            </a:r>
          </a:p>
        </p:txBody>
      </p:sp>
      <p:sp>
        <p:nvSpPr>
          <p:cNvPr id="17" name="Alternate Process 16"/>
          <p:cNvSpPr/>
          <p:nvPr/>
        </p:nvSpPr>
        <p:spPr>
          <a:xfrm>
            <a:off x="533400" y="3048000"/>
            <a:ext cx="1828800" cy="11430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000" b="1" dirty="0">
                <a:latin typeface="Sakkal Majalla" pitchFamily="2" charset="-78"/>
                <a:cs typeface="Sakkal Majalla" pitchFamily="2" charset="-78"/>
              </a:rPr>
              <a:t>عمليًا أنت أحد مستخدمي الحوسبة السحابية !</a:t>
            </a:r>
            <a:endParaRPr lang="en-US" sz="2000" b="1" dirty="0">
              <a:latin typeface="Sakkal Majalla" pitchFamily="2" charset="-78"/>
              <a:cs typeface="Sakkal Majalla" pitchFamily="2" charset="-78"/>
            </a:endParaRPr>
          </a:p>
        </p:txBody>
      </p:sp>
      <p:sp>
        <p:nvSpPr>
          <p:cNvPr id="18" name="Alternate Process 17"/>
          <p:cNvSpPr/>
          <p:nvPr/>
        </p:nvSpPr>
        <p:spPr>
          <a:xfrm>
            <a:off x="3581400" y="609600"/>
            <a:ext cx="1828800" cy="11430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000" b="1" dirty="0">
                <a:latin typeface="Sakkal Majalla" pitchFamily="2" charset="-78"/>
                <a:cs typeface="Sakkal Majalla" pitchFamily="2" charset="-78"/>
              </a:rPr>
              <a:t>لست من مستخدمي الحوسبة السحابية !</a:t>
            </a:r>
            <a:endParaRPr lang="en-US" sz="2000" b="1" dirty="0">
              <a:latin typeface="Sakkal Majalla" pitchFamily="2" charset="-78"/>
              <a:cs typeface="Sakkal Majalla" pitchFamily="2" charset="-78"/>
            </a:endParaRPr>
          </a:p>
        </p:txBody>
      </p:sp>
      <p:cxnSp>
        <p:nvCxnSpPr>
          <p:cNvPr id="19" name="Straight Arrow Connector 18"/>
          <p:cNvCxnSpPr/>
          <p:nvPr/>
        </p:nvCxnSpPr>
        <p:spPr>
          <a:xfrm>
            <a:off x="1447800" y="4267200"/>
            <a:ext cx="0" cy="114300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47800" y="4648200"/>
            <a:ext cx="2587568" cy="369332"/>
          </a:xfrm>
          <a:prstGeom prst="rect">
            <a:avLst/>
          </a:prstGeom>
          <a:noFill/>
        </p:spPr>
        <p:txBody>
          <a:bodyPr wrap="none" rtlCol="0">
            <a:spAutoFit/>
          </a:bodyPr>
          <a:lstStyle/>
          <a:p>
            <a:r>
              <a:rPr lang="ar-SA" b="1" dirty="0">
                <a:solidFill>
                  <a:srgbClr val="254061"/>
                </a:solidFill>
                <a:latin typeface="Sakkal Majalla" pitchFamily="2" charset="-78"/>
                <a:cs typeface="Sakkal Majalla" pitchFamily="2" charset="-78"/>
              </a:rPr>
              <a:t>ماذا تقدم لك الحوسبة السحابية ؟</a:t>
            </a:r>
            <a:endParaRPr lang="en-US" b="1" dirty="0">
              <a:solidFill>
                <a:srgbClr val="254061"/>
              </a:solidFill>
              <a:latin typeface="Sakkal Majalla" pitchFamily="2" charset="-78"/>
              <a:cs typeface="Sakkal Majalla" pitchFamily="2" charset="-78"/>
            </a:endParaRPr>
          </a:p>
        </p:txBody>
      </p:sp>
      <p:sp>
        <p:nvSpPr>
          <p:cNvPr id="21" name="Alternate Process 20"/>
          <p:cNvSpPr/>
          <p:nvPr/>
        </p:nvSpPr>
        <p:spPr>
          <a:xfrm>
            <a:off x="1600200" y="5027057"/>
            <a:ext cx="3657600" cy="14478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b="1" dirty="0">
                <a:latin typeface="Sakkal Majalla" pitchFamily="2" charset="-78"/>
                <a:cs typeface="Sakkal Majalla" pitchFamily="2" charset="-78"/>
              </a:rPr>
              <a:t>ت</a:t>
            </a:r>
            <a:r>
              <a:rPr lang="x-none" b="1" dirty="0">
                <a:latin typeface="Sakkal Majalla" pitchFamily="2" charset="-78"/>
                <a:cs typeface="Sakkal Majalla" pitchFamily="2" charset="-78"/>
              </a:rPr>
              <a:t>ستفيد من الخدمة المقدمة دون أن </a:t>
            </a:r>
            <a:r>
              <a:rPr lang="ar-SA" b="1" dirty="0">
                <a:latin typeface="Sakkal Majalla" pitchFamily="2" charset="-78"/>
                <a:cs typeface="Sakkal Majalla" pitchFamily="2" charset="-78"/>
              </a:rPr>
              <a:t>ت</a:t>
            </a:r>
            <a:r>
              <a:rPr lang="x-none" b="1" dirty="0">
                <a:latin typeface="Sakkal Majalla" pitchFamily="2" charset="-78"/>
                <a:cs typeface="Sakkal Majalla" pitchFamily="2" charset="-78"/>
              </a:rPr>
              <a:t>كترث لما خلف هذه الخدمة من آلاف الخوادم والبرمجيات</a:t>
            </a:r>
            <a:r>
              <a:rPr lang="ar-SA" b="1" dirty="0">
                <a:latin typeface="Sakkal Majalla" pitchFamily="2" charset="-78"/>
                <a:cs typeface="Sakkal Majalla" pitchFamily="2" charset="-78"/>
              </a:rPr>
              <a:t> والمهندسين</a:t>
            </a:r>
            <a:r>
              <a:rPr lang="x-none" b="1" dirty="0">
                <a:latin typeface="Sakkal Majalla" pitchFamily="2" charset="-78"/>
                <a:cs typeface="Sakkal Majalla" pitchFamily="2" charset="-78"/>
              </a:rPr>
              <a:t> الذين يتأكدون من أن كل هذه المنظومة تعمل بالشكل الصحيح. </a:t>
            </a:r>
            <a:endParaRPr lang="en-US" b="1" dirty="0">
              <a:latin typeface="Sakkal Majalla" pitchFamily="2" charset="-78"/>
              <a:cs typeface="Sakkal Majalla" pitchFamily="2" charset="-78"/>
            </a:endParaRPr>
          </a:p>
        </p:txBody>
      </p:sp>
      <p:sp>
        <p:nvSpPr>
          <p:cNvPr id="22" name="Alternate Process 21"/>
          <p:cNvSpPr/>
          <p:nvPr/>
        </p:nvSpPr>
        <p:spPr>
          <a:xfrm>
            <a:off x="2743200" y="2895600"/>
            <a:ext cx="4191000" cy="15240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000" b="1" dirty="0">
                <a:latin typeface="Sakkal Majalla" pitchFamily="2" charset="-78"/>
                <a:cs typeface="Sakkal Majalla" pitchFamily="2" charset="-78"/>
              </a:rPr>
              <a:t>ستكون </a:t>
            </a:r>
            <a:r>
              <a:rPr lang="x-none" sz="2000" b="1" dirty="0">
                <a:latin typeface="Sakkal Majalla" pitchFamily="2" charset="-78"/>
                <a:cs typeface="Sakkal Majalla" pitchFamily="2" charset="-78"/>
              </a:rPr>
              <a:t>المسؤول عن الاهتمام </a:t>
            </a:r>
            <a:r>
              <a:rPr lang="ar-SA" sz="2000" b="1" dirty="0">
                <a:latin typeface="Sakkal Majalla" pitchFamily="2" charset="-78"/>
                <a:cs typeface="Sakkal Majalla" pitchFamily="2" charset="-78"/>
              </a:rPr>
              <a:t>بالرسائل </a:t>
            </a:r>
            <a:r>
              <a:rPr lang="x-none" sz="2000" b="1" dirty="0">
                <a:latin typeface="Sakkal Majalla" pitchFamily="2" charset="-78"/>
                <a:cs typeface="Sakkal Majalla" pitchFamily="2" charset="-78"/>
              </a:rPr>
              <a:t>التي سيتم تخزينها على القرص الصلب و عمل نسخة احتياطية من الرسائل خوفاً من ضياعها. </a:t>
            </a:r>
            <a:endParaRPr lang="en-US" sz="2000" b="1" dirty="0">
              <a:latin typeface="Sakkal Majalla" pitchFamily="2" charset="-78"/>
              <a:cs typeface="Sakkal Majalla" pitchFamily="2" charset="-78"/>
            </a:endParaRPr>
          </a:p>
        </p:txBody>
      </p:sp>
      <p:cxnSp>
        <p:nvCxnSpPr>
          <p:cNvPr id="23" name="Straight Arrow Connector 22"/>
          <p:cNvCxnSpPr/>
          <p:nvPr/>
        </p:nvCxnSpPr>
        <p:spPr>
          <a:xfrm>
            <a:off x="4495800" y="1828800"/>
            <a:ext cx="0" cy="99060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72000" y="2057400"/>
            <a:ext cx="729687" cy="369332"/>
          </a:xfrm>
          <a:prstGeom prst="rect">
            <a:avLst/>
          </a:prstGeom>
          <a:noFill/>
        </p:spPr>
        <p:txBody>
          <a:bodyPr wrap="none" rtlCol="0">
            <a:spAutoFit/>
          </a:bodyPr>
          <a:lstStyle/>
          <a:p>
            <a:r>
              <a:rPr lang="ar-SA" b="1" dirty="0">
                <a:solidFill>
                  <a:srgbClr val="254061"/>
                </a:solidFill>
                <a:latin typeface="Sakkal Majalla" pitchFamily="2" charset="-78"/>
                <a:cs typeface="Sakkal Majalla" pitchFamily="2" charset="-78"/>
              </a:rPr>
              <a:t>بالتالي ..</a:t>
            </a:r>
            <a:endParaRPr lang="en-US" b="1" dirty="0">
              <a:solidFill>
                <a:srgbClr val="254061"/>
              </a:solidFill>
              <a:latin typeface="Sakkal Majalla" pitchFamily="2" charset="-78"/>
              <a:cs typeface="Sakkal Majalla" pitchFamily="2" charset="-78"/>
            </a:endParaRPr>
          </a:p>
        </p:txBody>
      </p:sp>
      <p:cxnSp>
        <p:nvCxnSpPr>
          <p:cNvPr id="27" name="Straight Arrow Connector 26"/>
          <p:cNvCxnSpPr/>
          <p:nvPr/>
        </p:nvCxnSpPr>
        <p:spPr>
          <a:xfrm>
            <a:off x="5410200" y="5943600"/>
            <a:ext cx="1066800" cy="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934200" y="3657600"/>
            <a:ext cx="990600" cy="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Alternate Process 28"/>
          <p:cNvSpPr/>
          <p:nvPr/>
        </p:nvSpPr>
        <p:spPr>
          <a:xfrm>
            <a:off x="8001000" y="3200400"/>
            <a:ext cx="1066800" cy="8382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800" b="1" dirty="0">
                <a:latin typeface="Sakkal Majalla" pitchFamily="2" charset="-78"/>
                <a:cs typeface="Sakkal Majalla" pitchFamily="2" charset="-78"/>
              </a:rPr>
              <a:t>تطبيق</a:t>
            </a:r>
            <a:endParaRPr lang="en-US" sz="2000" b="1" dirty="0">
              <a:latin typeface="Sakkal Majalla" pitchFamily="2" charset="-78"/>
              <a:cs typeface="Sakkal Majalla" pitchFamily="2" charset="-78"/>
            </a:endParaRPr>
          </a:p>
        </p:txBody>
      </p:sp>
      <p:sp>
        <p:nvSpPr>
          <p:cNvPr id="30" name="Alternate Process 29"/>
          <p:cNvSpPr/>
          <p:nvPr/>
        </p:nvSpPr>
        <p:spPr>
          <a:xfrm>
            <a:off x="6553200" y="5562600"/>
            <a:ext cx="1828800" cy="1143000"/>
          </a:xfrm>
          <a:prstGeom prst="flowChartAlternateProcess">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3600" b="1" dirty="0">
                <a:latin typeface="Sakkal Majalla" pitchFamily="2" charset="-78"/>
                <a:cs typeface="Sakkal Majalla" pitchFamily="2" charset="-78"/>
              </a:rPr>
              <a:t>خدمة</a:t>
            </a:r>
            <a:endParaRPr lang="en-US" sz="3600" b="1" dirty="0">
              <a:latin typeface="Sakkal Majalla" pitchFamily="2" charset="-78"/>
              <a:cs typeface="Sakkal Majalla" pitchFamily="2" charset="-78"/>
            </a:endParaRPr>
          </a:p>
        </p:txBody>
      </p:sp>
      <p:sp>
        <p:nvSpPr>
          <p:cNvPr id="24" name="Rectangle 23"/>
          <p:cNvSpPr/>
          <p:nvPr/>
        </p:nvSpPr>
        <p:spPr>
          <a:xfrm>
            <a:off x="0" y="152400"/>
            <a:ext cx="9144000" cy="584775"/>
          </a:xfrm>
          <a:prstGeom prst="rect">
            <a:avLst/>
          </a:prstGeom>
          <a:solidFill>
            <a:schemeClr val="bg1">
              <a:alpha val="29000"/>
            </a:schemeClr>
          </a:solidFill>
        </p:spPr>
        <p:txBody>
          <a:bodyPr wrap="square">
            <a:spAutoFit/>
          </a:bodyPr>
          <a:lstStyle/>
          <a:p>
            <a:pPr algn="r" rtl="1"/>
            <a:r>
              <a:rPr lang="ar-SA" sz="3200" b="1" dirty="0">
                <a:solidFill>
                  <a:schemeClr val="tx2"/>
                </a:solidFill>
                <a:latin typeface="Sakkal Majalla" pitchFamily="2" charset="-78"/>
                <a:cs typeface="Sakkal Majalla" pitchFamily="2" charset="-78"/>
              </a:rPr>
              <a:t>مثال : </a:t>
            </a:r>
          </a:p>
        </p:txBody>
      </p:sp>
    </p:spTree>
    <p:extLst>
      <p:ext uri="{BB962C8B-B14F-4D97-AF65-F5344CB8AC3E}">
        <p14:creationId xmlns:p14="http://schemas.microsoft.com/office/powerpoint/2010/main" val="41766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par>
                                <p:cTn id="45" presetID="3" presetClass="entr" presetSubtype="1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6" grpId="0"/>
      <p:bldP spid="17" grpId="0" animBg="1"/>
      <p:bldP spid="18" grpId="0" animBg="1"/>
      <p:bldP spid="20" grpId="0"/>
      <p:bldP spid="21" grpId="0" animBg="1"/>
      <p:bldP spid="22" grpId="0" animBg="1"/>
      <p:bldP spid="26" grpId="0"/>
      <p:bldP spid="29" grpId="0" animBg="1"/>
      <p:bldP spid="30"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عروض جوجل التقديمية </a:t>
            </a:r>
            <a:r>
              <a:rPr lang="en-GB" sz="3200" b="1" dirty="0">
                <a:solidFill>
                  <a:schemeClr val="tx2"/>
                </a:solidFill>
                <a:latin typeface="Sakkal Majalla" pitchFamily="2" charset="-78"/>
                <a:cs typeface="Sakkal Majalla" pitchFamily="2" charset="-78"/>
              </a:rPr>
              <a:t>Google Slides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2590800" y="2660809"/>
            <a:ext cx="6019800" cy="2215991"/>
          </a:xfrm>
          <a:prstGeom prst="rect">
            <a:avLst/>
          </a:prstGeom>
        </p:spPr>
        <p:txBody>
          <a:bodyPr wrap="square">
            <a:spAutoFit/>
          </a:bodyPr>
          <a:lstStyle/>
          <a:p>
            <a:pPr indent="-29210" algn="ctr" rtl="1" fontAlgn="base">
              <a:lnSpc>
                <a:spcPct val="115000"/>
              </a:lnSpc>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تمكن من إنشاء عروض تقديمية مكونة من شرائح  باستخدام أداة تعديل الشرائح التي تتوفر فيها ميزات مثل إدماج مقاطع الفيديو والرسوم المتحركة واختيار طريقة الانتقال بين الشرائح وتنسيقها. كما يمكن نشر العروض التقديمية على الويب بحيث يمكن للجميع الاطلاع عليها أو مشاركتها على نطاق خاص. </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61" y="2438400"/>
            <a:ext cx="1905000" cy="1905000"/>
          </a:xfrm>
          <a:prstGeom prst="rect">
            <a:avLst/>
          </a:prstGeom>
        </p:spPr>
      </p:pic>
    </p:spTree>
    <p:extLst>
      <p:ext uri="{BB962C8B-B14F-4D97-AF65-F5344CB8AC3E}">
        <p14:creationId xmlns:p14="http://schemas.microsoft.com/office/powerpoint/2010/main" val="1135437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13413" y="1687985"/>
            <a:ext cx="6629400" cy="461665"/>
          </a:xfrm>
          <a:prstGeom prst="rect">
            <a:avLst/>
          </a:prstGeom>
        </p:spPr>
        <p:txBody>
          <a:bodyPr wrap="square">
            <a:spAutoFit/>
          </a:bodyPr>
          <a:lstStyle/>
          <a:p>
            <a:pPr algn="ctr" rtl="1" fontAlgn="base"/>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وتمكن عروض جوجل التقديمية المستخدمين من:</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4" name="Rectangle 5"/>
          <p:cNvSpPr/>
          <p:nvPr/>
        </p:nvSpPr>
        <p:spPr>
          <a:xfrm>
            <a:off x="0" y="6858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عروض جوجل التقديمية </a:t>
            </a:r>
            <a:r>
              <a:rPr lang="en-GB" sz="3200" b="1" dirty="0">
                <a:solidFill>
                  <a:schemeClr val="tx2"/>
                </a:solidFill>
                <a:latin typeface="Sakkal Majalla" pitchFamily="2" charset="-78"/>
                <a:cs typeface="Sakkal Majalla" pitchFamily="2" charset="-78"/>
              </a:rPr>
              <a:t>Google Slides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5" name="مستطيل مستدير الزوايا 4"/>
          <p:cNvSpPr/>
          <p:nvPr/>
        </p:nvSpPr>
        <p:spPr>
          <a:xfrm>
            <a:off x="1067586" y="2438400"/>
            <a:ext cx="7075227" cy="504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fontAlgn="base"/>
            <a:r>
              <a:rPr lang="ar-SA" sz="2400" dirty="0">
                <a:latin typeface="Sakkal Majalla" panose="02000000000000000000" pitchFamily="2" charset="-78"/>
                <a:cs typeface="Sakkal Majalla" panose="02000000000000000000" pitchFamily="2" charset="-78"/>
              </a:rPr>
              <a:t>إنشاء وتحرير العروض التقديمية </a:t>
            </a:r>
            <a:r>
              <a:rPr lang="en-GB" sz="2400" dirty="0">
                <a:latin typeface="Sakkal Majalla" panose="02000000000000000000" pitchFamily="2" charset="-78"/>
                <a:cs typeface="Sakkal Majalla" panose="02000000000000000000" pitchFamily="2" charset="-78"/>
              </a:rPr>
              <a:t>Presentations</a:t>
            </a:r>
            <a:r>
              <a:rPr lang="ar-SA" sz="2400" dirty="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sp>
        <p:nvSpPr>
          <p:cNvPr id="7" name="مستطيل مستدير الزوايا 6"/>
          <p:cNvSpPr/>
          <p:nvPr/>
        </p:nvSpPr>
        <p:spPr>
          <a:xfrm>
            <a:off x="1066800" y="2986500"/>
            <a:ext cx="7087386"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b="1" dirty="0">
                <a:solidFill>
                  <a:schemeClr val="bg1"/>
                </a:solidFill>
                <a:latin typeface="Sakkal Majalla" pitchFamily="2" charset="-78"/>
                <a:cs typeface="Sakkal Majalla" pitchFamily="2" charset="-78"/>
              </a:rPr>
              <a:t>تحرير العرض </a:t>
            </a:r>
            <a:r>
              <a:rPr lang="ar-SA" sz="2000" b="1" dirty="0" err="1">
                <a:solidFill>
                  <a:schemeClr val="bg1"/>
                </a:solidFill>
                <a:latin typeface="Sakkal Majalla" pitchFamily="2" charset="-78"/>
                <a:cs typeface="Sakkal Majalla" pitchFamily="2" charset="-78"/>
              </a:rPr>
              <a:t>التقديمي</a:t>
            </a:r>
            <a:r>
              <a:rPr lang="ar-SA" sz="2000" b="1" dirty="0">
                <a:solidFill>
                  <a:schemeClr val="bg1"/>
                </a:solidFill>
                <a:latin typeface="Sakkal Majalla" pitchFamily="2" charset="-78"/>
                <a:cs typeface="Sakkal Majalla" pitchFamily="2" charset="-78"/>
              </a:rPr>
              <a:t> بالتعاون مع الأصدقاء أو الزملاء ومشاركته مع الآخرين.</a:t>
            </a:r>
            <a:endParaRPr lang="en-US" sz="2000" b="1" dirty="0">
              <a:solidFill>
                <a:schemeClr val="bg1"/>
              </a:solidFill>
              <a:latin typeface="Sakkal Majalla" pitchFamily="2" charset="-78"/>
              <a:cs typeface="Sakkal Majalla" pitchFamily="2" charset="-78"/>
            </a:endParaRPr>
          </a:p>
        </p:txBody>
      </p:sp>
      <p:sp>
        <p:nvSpPr>
          <p:cNvPr id="8" name="مستطيل مستدير الزوايا 7"/>
          <p:cNvSpPr/>
          <p:nvPr/>
        </p:nvSpPr>
        <p:spPr>
          <a:xfrm>
            <a:off x="1067586" y="3534600"/>
            <a:ext cx="7075227"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استيراد ملفات </a:t>
            </a:r>
            <a:r>
              <a:rPr lang="en-GB" sz="2400" b="1" dirty="0">
                <a:solidFill>
                  <a:schemeClr val="bg1"/>
                </a:solidFill>
                <a:latin typeface="Sakkal Majalla" pitchFamily="2" charset="-78"/>
                <a:cs typeface="Sakkal Majalla" pitchFamily="2" charset="-78"/>
              </a:rPr>
              <a:t>PPTX. PPS</a:t>
            </a:r>
            <a:r>
              <a:rPr lang="ar-SA" sz="2400" b="1" dirty="0">
                <a:solidFill>
                  <a:schemeClr val="bg1"/>
                </a:solidFill>
                <a:latin typeface="Sakkal Majalla" pitchFamily="2" charset="-78"/>
                <a:cs typeface="Sakkal Majalla" pitchFamily="2" charset="-78"/>
              </a:rPr>
              <a:t>، وتحويلها إلى عروض جوجل.</a:t>
            </a:r>
            <a:endParaRPr lang="en-US" sz="2400" b="1" dirty="0">
              <a:solidFill>
                <a:schemeClr val="bg1"/>
              </a:solidFill>
              <a:latin typeface="Sakkal Majalla" pitchFamily="2" charset="-78"/>
              <a:cs typeface="Sakkal Majalla" pitchFamily="2" charset="-78"/>
            </a:endParaRPr>
          </a:p>
        </p:txBody>
      </p:sp>
      <p:sp>
        <p:nvSpPr>
          <p:cNvPr id="9" name="مستطيل مستدير الزوايا 8"/>
          <p:cNvSpPr/>
          <p:nvPr/>
        </p:nvSpPr>
        <p:spPr>
          <a:xfrm>
            <a:off x="1066800" y="4068000"/>
            <a:ext cx="7087386" cy="504000"/>
          </a:xfrm>
          <a:prstGeom prst="roundRect">
            <a:avLst/>
          </a:prstGeom>
          <a:solidFill>
            <a:srgbClr val="DE58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fontAlgn="base"/>
            <a:r>
              <a:rPr lang="ar-SA" sz="2400" dirty="0">
                <a:latin typeface="Sakkal Majalla" panose="02000000000000000000" pitchFamily="2" charset="-78"/>
                <a:cs typeface="Sakkal Majalla" panose="02000000000000000000" pitchFamily="2" charset="-78"/>
              </a:rPr>
              <a:t>تحميل العروض التقديمية بصيغة </a:t>
            </a:r>
            <a:r>
              <a:rPr lang="en-GB" sz="2400" dirty="0">
                <a:latin typeface="Sakkal Majalla" panose="02000000000000000000" pitchFamily="2" charset="-78"/>
                <a:cs typeface="Sakkal Majalla" panose="02000000000000000000" pitchFamily="2" charset="-78"/>
              </a:rPr>
              <a:t>PDF</a:t>
            </a:r>
            <a:r>
              <a:rPr lang="ar-SA" sz="2400" dirty="0">
                <a:latin typeface="Sakkal Majalla" panose="02000000000000000000" pitchFamily="2" charset="-78"/>
                <a:cs typeface="Sakkal Majalla" panose="02000000000000000000" pitchFamily="2" charset="-78"/>
              </a:rPr>
              <a:t>، </a:t>
            </a:r>
            <a:r>
              <a:rPr lang="en-GB" sz="2400" dirty="0">
                <a:latin typeface="Sakkal Majalla" panose="02000000000000000000" pitchFamily="2" charset="-78"/>
                <a:cs typeface="Sakkal Majalla" panose="02000000000000000000" pitchFamily="2" charset="-78"/>
              </a:rPr>
              <a:t>PPT</a:t>
            </a:r>
            <a:r>
              <a:rPr lang="ar-SA" sz="2400" dirty="0">
                <a:latin typeface="Sakkal Majalla" panose="02000000000000000000" pitchFamily="2" charset="-78"/>
                <a:cs typeface="Sakkal Majalla" panose="02000000000000000000" pitchFamily="2" charset="-78"/>
              </a:rPr>
              <a:t> و</a:t>
            </a:r>
            <a:r>
              <a:rPr lang="en-GB" sz="2400" dirty="0">
                <a:latin typeface="Sakkal Majalla" panose="02000000000000000000" pitchFamily="2" charset="-78"/>
                <a:cs typeface="Sakkal Majalla" panose="02000000000000000000" pitchFamily="2" charset="-78"/>
              </a:rPr>
              <a:t>TXT</a:t>
            </a:r>
            <a:r>
              <a:rPr lang="ar-SA" sz="2400" dirty="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sp>
        <p:nvSpPr>
          <p:cNvPr id="10" name="مستطيل مستدير الزوايا 9"/>
          <p:cNvSpPr/>
          <p:nvPr/>
        </p:nvSpPr>
        <p:spPr>
          <a:xfrm>
            <a:off x="1067586" y="4616100"/>
            <a:ext cx="7075227"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إدراج الصور ومقاطع الفيديو في العرض </a:t>
            </a:r>
            <a:r>
              <a:rPr lang="ar-SA" sz="2400" b="1" dirty="0" err="1">
                <a:solidFill>
                  <a:schemeClr val="bg1"/>
                </a:solidFill>
                <a:latin typeface="Sakkal Majalla" pitchFamily="2" charset="-78"/>
                <a:cs typeface="Sakkal Majalla" pitchFamily="2" charset="-78"/>
              </a:rPr>
              <a:t>التقديمي</a:t>
            </a:r>
            <a:r>
              <a:rPr lang="ar-SA" sz="2400" b="1" dirty="0">
                <a:solidFill>
                  <a:schemeClr val="bg1"/>
                </a:solidFill>
                <a:latin typeface="Sakkal Majalla" pitchFamily="2" charset="-78"/>
                <a:cs typeface="Sakkal Majalla" pitchFamily="2" charset="-78"/>
              </a:rPr>
              <a:t>.</a:t>
            </a:r>
            <a:endParaRPr lang="en-US" sz="2400" b="1" dirty="0">
              <a:solidFill>
                <a:schemeClr val="bg1"/>
              </a:solidFill>
              <a:latin typeface="Sakkal Majalla" pitchFamily="2" charset="-78"/>
              <a:cs typeface="Sakkal Majalla" pitchFamily="2" charset="-78"/>
            </a:endParaRPr>
          </a:p>
        </p:txBody>
      </p:sp>
      <p:sp>
        <p:nvSpPr>
          <p:cNvPr id="11" name="مستطيل مستدير الزوايا 10"/>
          <p:cNvSpPr/>
          <p:nvPr/>
        </p:nvSpPr>
        <p:spPr>
          <a:xfrm>
            <a:off x="1066800" y="5149500"/>
            <a:ext cx="7087386"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bg1"/>
                </a:solidFill>
                <a:latin typeface="Sakkal Majalla" pitchFamily="2" charset="-78"/>
                <a:cs typeface="Sakkal Majalla" pitchFamily="2" charset="-78"/>
              </a:rPr>
              <a:t>نشر ورفع العروض التقديمية على موقع إلكتروني.</a:t>
            </a:r>
            <a:endParaRPr lang="en-US" sz="2400" b="1"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4285245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2" y="7620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نماذج جوجل </a:t>
            </a:r>
            <a:r>
              <a:rPr lang="en-GB" sz="3200" b="1" dirty="0">
                <a:solidFill>
                  <a:schemeClr val="tx2"/>
                </a:solidFill>
                <a:latin typeface="Sakkal Majalla" pitchFamily="2" charset="-78"/>
                <a:cs typeface="Sakkal Majalla" pitchFamily="2" charset="-78"/>
              </a:rPr>
              <a:t>Google Forms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3276600" y="2743200"/>
            <a:ext cx="5181600" cy="1791260"/>
          </a:xfrm>
          <a:prstGeom prst="rect">
            <a:avLst/>
          </a:prstGeom>
        </p:spPr>
        <p:txBody>
          <a:bodyPr wrap="square">
            <a:spAutoFit/>
          </a:bodyPr>
          <a:lstStyle/>
          <a:p>
            <a:pPr indent="-29210" algn="ctr" rtl="1" fontAlgn="base">
              <a:lnSpc>
                <a:spcPct val="115000"/>
              </a:lnSpc>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تستخدم نماذج جوجل  </a:t>
            </a:r>
            <a:r>
              <a:rPr lang="en-GB"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Google Forms</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 والمقدمة عن طريق جوجل درايف </a:t>
            </a:r>
            <a:r>
              <a:rPr lang="en-GB"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Google Drive</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 في عمل استبانات (استطلاعات الرأي) أو اختبارات أو عمل مسابقات لما تتضمنه من أشكال متعددة للأسئلة</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3" name="صورة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2438400"/>
            <a:ext cx="2000250" cy="2286000"/>
          </a:xfrm>
          <a:prstGeom prst="rect">
            <a:avLst/>
          </a:prstGeom>
        </p:spPr>
      </p:pic>
    </p:spTree>
    <p:extLst>
      <p:ext uri="{BB962C8B-B14F-4D97-AF65-F5344CB8AC3E}">
        <p14:creationId xmlns:p14="http://schemas.microsoft.com/office/powerpoint/2010/main" val="133574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2" y="7620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نماذج جوجل </a:t>
            </a:r>
            <a:r>
              <a:rPr lang="en-GB" sz="3200" b="1" dirty="0">
                <a:solidFill>
                  <a:schemeClr val="tx2"/>
                </a:solidFill>
                <a:latin typeface="Sakkal Majalla" pitchFamily="2" charset="-78"/>
                <a:cs typeface="Sakkal Majalla" pitchFamily="2" charset="-78"/>
              </a:rPr>
              <a:t>Google Forms</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1600200" y="1997535"/>
            <a:ext cx="6629400" cy="517065"/>
          </a:xfrm>
          <a:prstGeom prst="rect">
            <a:avLst/>
          </a:prstGeom>
        </p:spPr>
        <p:txBody>
          <a:bodyPr wrap="square">
            <a:spAutoFit/>
          </a:bodyPr>
          <a:lstStyle/>
          <a:p>
            <a:pPr indent="-29210" algn="ctr" rtl="1" fontAlgn="base">
              <a:lnSpc>
                <a:spcPct val="115000"/>
              </a:lnSpc>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تمكن نماذج جوجل من القيام بما يأتي:</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4" name="مستطيل مستدير الزوايا 3"/>
          <p:cNvSpPr/>
          <p:nvPr/>
        </p:nvSpPr>
        <p:spPr>
          <a:xfrm>
            <a:off x="1143000" y="2743200"/>
            <a:ext cx="7075227" cy="504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29210" algn="ctr" rtl="1" fontAlgn="base">
              <a:lnSpc>
                <a:spcPct val="115000"/>
              </a:lnSpc>
            </a:pP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إرسال نموذج الأسئلة عن طريق البريد الإلكتروني ومشاركته بجوجل بلس.</a:t>
            </a:r>
            <a:endParaRPr lang="en-US"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5" name="مستطيل مستدير الزوايا 4"/>
          <p:cNvSpPr/>
          <p:nvPr/>
        </p:nvSpPr>
        <p:spPr>
          <a:xfrm>
            <a:off x="1142214" y="3291300"/>
            <a:ext cx="7087386"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29210" algn="ctr" rtl="1" fontAlgn="base">
              <a:lnSpc>
                <a:spcPct val="115000"/>
              </a:lnSpc>
            </a:pP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متابعة نتيجة الاستبانة بورقة عمل مع إمكانية تطبيق العمليات الإحصائية.</a:t>
            </a:r>
            <a:endParaRPr lang="en-US"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7" name="مستطيل مستدير الزوايا 6"/>
          <p:cNvSpPr/>
          <p:nvPr/>
        </p:nvSpPr>
        <p:spPr>
          <a:xfrm>
            <a:off x="1143000" y="3839400"/>
            <a:ext cx="7075227" cy="504000"/>
          </a:xfrm>
          <a:prstGeom prst="roundRect">
            <a:avLst/>
          </a:prstGeom>
          <a:solidFill>
            <a:srgbClr val="C7C0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29210" algn="ctr" rtl="1" fontAlgn="base">
              <a:lnSpc>
                <a:spcPct val="115000"/>
              </a:lnSpc>
            </a:pP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الحصول على ملخص بياني لنتيجة الاستبانة.</a:t>
            </a:r>
            <a:endParaRPr lang="en-US"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مستطيل مستدير الزوايا 7"/>
          <p:cNvSpPr/>
          <p:nvPr/>
        </p:nvSpPr>
        <p:spPr>
          <a:xfrm>
            <a:off x="1142214" y="4372800"/>
            <a:ext cx="7087386" cy="504000"/>
          </a:xfrm>
          <a:prstGeom prst="roundRect">
            <a:avLst/>
          </a:prstGeom>
          <a:solidFill>
            <a:srgbClr val="DE58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29210" algn="ctr" rtl="1" fontAlgn="base">
              <a:lnSpc>
                <a:spcPct val="115000"/>
              </a:lnSpc>
            </a:pP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تطبيق قالب (</a:t>
            </a:r>
            <a:r>
              <a:rPr lang="en-GB"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Theme</a:t>
            </a: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لإعطاء شكل جمالي للاستبانة.</a:t>
            </a:r>
            <a:endParaRPr lang="en-US"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9" name="مستطيل مستدير الزوايا 8"/>
          <p:cNvSpPr/>
          <p:nvPr/>
        </p:nvSpPr>
        <p:spPr>
          <a:xfrm>
            <a:off x="1143000" y="4920900"/>
            <a:ext cx="7075227" cy="504000"/>
          </a:xfrm>
          <a:prstGeom prst="roundRect">
            <a:avLst/>
          </a:prstGeom>
          <a:solidFill>
            <a:srgbClr val="5CD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29210" algn="ctr" rtl="1" fontAlgn="base">
              <a:lnSpc>
                <a:spcPct val="115000"/>
              </a:lnSpc>
            </a:pP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الحصول على كود </a:t>
            </a:r>
            <a:r>
              <a:rPr lang="en-GB"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iframe</a:t>
            </a:r>
            <a:r>
              <a:rPr lang="ar-SA"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لوضع الاستبانة على موقع على الويب أو في مدونة.</a:t>
            </a:r>
            <a:endParaRPr lang="en-US" sz="24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Tree>
    <p:extLst>
      <p:ext uri="{BB962C8B-B14F-4D97-AF65-F5344CB8AC3E}">
        <p14:creationId xmlns:p14="http://schemas.microsoft.com/office/powerpoint/2010/main" val="2836021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06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رسوم جوجل </a:t>
            </a:r>
            <a:r>
              <a:rPr lang="en-GB" sz="3200" b="1" dirty="0">
                <a:solidFill>
                  <a:schemeClr val="tx2"/>
                </a:solidFill>
                <a:latin typeface="Sakkal Majalla" pitchFamily="2" charset="-78"/>
                <a:cs typeface="Sakkal Majalla" pitchFamily="2" charset="-78"/>
              </a:rPr>
              <a:t>Google Drawing</a:t>
            </a:r>
            <a:r>
              <a:rPr lang="ar-SA" sz="3200" b="1" dirty="0">
                <a:solidFill>
                  <a:schemeClr val="tx2"/>
                </a:solidFill>
                <a:latin typeface="Sakkal Majalla" pitchFamily="2" charset="-78"/>
                <a:cs typeface="Sakkal Majalla" pitchFamily="2" charset="-78"/>
              </a:rPr>
              <a:t>:</a:t>
            </a:r>
            <a:endParaRPr lang="en-US" sz="3200" b="1" dirty="0">
              <a:solidFill>
                <a:schemeClr val="tx2"/>
              </a:solidFill>
              <a:latin typeface="Sakkal Majalla" pitchFamily="2" charset="-78"/>
              <a:cs typeface="Sakkal Majalla" pitchFamily="2" charset="-78"/>
            </a:endParaRPr>
          </a:p>
        </p:txBody>
      </p:sp>
      <p:sp>
        <p:nvSpPr>
          <p:cNvPr id="2" name="مستطيل 1"/>
          <p:cNvSpPr/>
          <p:nvPr/>
        </p:nvSpPr>
        <p:spPr>
          <a:xfrm>
            <a:off x="2795586" y="2590800"/>
            <a:ext cx="5662614" cy="3065455"/>
          </a:xfrm>
          <a:prstGeom prst="rect">
            <a:avLst/>
          </a:prstGeom>
        </p:spPr>
        <p:txBody>
          <a:bodyPr wrap="square">
            <a:spAutoFit/>
          </a:bodyPr>
          <a:lstStyle/>
          <a:p>
            <a:pPr indent="-29210" algn="ctr" rtl="1" fontAlgn="base">
              <a:lnSpc>
                <a:spcPct val="115000"/>
              </a:lnSpc>
            </a:pP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مع رسوم جوجل يمكن إنشاء واستخدام هياكل تنظيمية </a:t>
            </a:r>
            <a:r>
              <a:rPr lang="en-GB"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Organization Chart</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 ومخططات </a:t>
            </a:r>
            <a:r>
              <a:rPr lang="en-GB"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Schemas</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 أو أي نوع من التصاميم  بشكل تعاوني. كما يمكن أيضًا الدردشة مع مستخدمين آخرين ونشر الرسومات أو تنزيلها على جهاز الكمبيوتر. ويستخدم أيضًا لتحسين رسومات العروض التقديمية، حيث يمكن تصميم الشرائح بأكملها في رسوم جوجل وبمجرد الانتهاء منها، يتم لصقها في العرض </a:t>
            </a:r>
            <a:r>
              <a:rPr lang="ar-SA" sz="2400" b="1" dirty="0" err="1">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التقديمي</a:t>
            </a:r>
            <a:r>
              <a:rPr lang="ar-SA"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solidFill>
                <a:schemeClr val="tx2"/>
              </a:solidFill>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5" name="Picture 37" descr="http://www.npaschools.org/sites/default/files/images/gdraw.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2971800"/>
            <a:ext cx="1957387" cy="2007311"/>
          </a:xfrm>
          <a:prstGeom prst="rect">
            <a:avLst/>
          </a:prstGeom>
          <a:noFill/>
          <a:ln>
            <a:noFill/>
          </a:ln>
        </p:spPr>
      </p:pic>
    </p:spTree>
    <p:extLst>
      <p:ext uri="{BB962C8B-B14F-4D97-AF65-F5344CB8AC3E}">
        <p14:creationId xmlns:p14="http://schemas.microsoft.com/office/powerpoint/2010/main" val="282444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10199" y="2133600"/>
            <a:ext cx="3257551" cy="3416320"/>
          </a:xfrm>
          <a:prstGeom prst="rect">
            <a:avLst/>
          </a:prstGeom>
        </p:spPr>
        <p:txBody>
          <a:bodyPr wrap="square">
            <a:spAutoFit/>
          </a:bodyPr>
          <a:lstStyle/>
          <a:p>
            <a:pPr algn="ctr" rtl="1"/>
            <a:r>
              <a:rPr lang="x-none" sz="2400" b="1" dirty="0">
                <a:solidFill>
                  <a:schemeClr val="tx2">
                    <a:lumMod val="75000"/>
                  </a:schemeClr>
                </a:solidFill>
                <a:latin typeface="Sakkal Majalla" pitchFamily="2" charset="-78"/>
                <a:cs typeface="Sakkal Majalla" pitchFamily="2" charset="-78"/>
              </a:rPr>
              <a:t>تقنية </a:t>
            </a:r>
            <a:r>
              <a:rPr lang="ar-YE" sz="2400" b="1" dirty="0">
                <a:solidFill>
                  <a:schemeClr val="tx2">
                    <a:lumMod val="75000"/>
                  </a:schemeClr>
                </a:solidFill>
                <a:latin typeface="Sakkal Majalla" pitchFamily="2" charset="-78"/>
                <a:cs typeface="Sakkal Majalla" pitchFamily="2" charset="-78"/>
              </a:rPr>
              <a:t>تعتمد على </a:t>
            </a:r>
            <a:r>
              <a:rPr lang="x-none" sz="2400" b="1" dirty="0">
                <a:solidFill>
                  <a:schemeClr val="tx2">
                    <a:lumMod val="75000"/>
                  </a:schemeClr>
                </a:solidFill>
                <a:latin typeface="Sakkal Majalla" pitchFamily="2" charset="-78"/>
                <a:cs typeface="Sakkal Majalla" pitchFamily="2" charset="-78"/>
              </a:rPr>
              <a:t>توفير الخدمات الحاسوبية المتكاملة دون التقيد بالموارد المحلية ، مثل:</a:t>
            </a:r>
            <a:r>
              <a:rPr lang="ar-YE" sz="2400" b="1" dirty="0">
                <a:solidFill>
                  <a:schemeClr val="tx2">
                    <a:lumMod val="75000"/>
                  </a:schemeClr>
                </a:solidFill>
                <a:latin typeface="Sakkal Majalla" pitchFamily="2" charset="-78"/>
                <a:cs typeface="Sakkal Majalla" pitchFamily="2" charset="-78"/>
              </a:rPr>
              <a:t> المُعالَجة، ومساحة التخزين الخاصة بالحاسوب، إلى جهاز خادم، يتم الوصول إليه عن طريق الإنترنت، ومن ثم تتحول برامج تكنولوجيا المعلومات، من مُنتجات، إلى خدمات</a:t>
            </a:r>
            <a:r>
              <a:rPr lang="en-US" sz="2400" b="1" dirty="0">
                <a:solidFill>
                  <a:schemeClr val="tx2">
                    <a:lumMod val="75000"/>
                  </a:schemeClr>
                </a:solidFill>
                <a:latin typeface="Sakkal Majalla" pitchFamily="2" charset="-78"/>
                <a:cs typeface="Sakkal Majalla" pitchFamily="2" charset="-78"/>
              </a:rPr>
              <a:t>. </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0693"/>
          <a:stretch/>
        </p:blipFill>
        <p:spPr>
          <a:xfrm>
            <a:off x="152400" y="1600200"/>
            <a:ext cx="5044440" cy="4076307"/>
          </a:xfrm>
          <a:prstGeom prst="rect">
            <a:avLst/>
          </a:prstGeom>
        </p:spPr>
      </p:pic>
      <p:sp>
        <p:nvSpPr>
          <p:cNvPr id="13" name="Rectangle 12"/>
          <p:cNvSpPr/>
          <p:nvPr/>
        </p:nvSpPr>
        <p:spPr>
          <a:xfrm>
            <a:off x="0" y="6344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ماهي الحوسبة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9951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87242" y="4993757"/>
            <a:ext cx="3217547" cy="914401"/>
            <a:chOff x="-263403" y="497957"/>
            <a:chExt cx="3217547" cy="914401"/>
          </a:xfrm>
        </p:grpSpPr>
        <p:sp>
          <p:nvSpPr>
            <p:cNvPr id="9" name="Rectangle 8"/>
            <p:cNvSpPr/>
            <p:nvPr/>
          </p:nvSpPr>
          <p:spPr>
            <a:xfrm>
              <a:off x="-263403" y="702555"/>
              <a:ext cx="3217547" cy="461665"/>
            </a:xfrm>
            <a:prstGeom prst="rect">
              <a:avLst/>
            </a:prstGeom>
          </p:spPr>
          <p:txBody>
            <a:bodyPr wrap="none">
              <a:spAutoFit/>
            </a:bodyPr>
            <a:lstStyle/>
            <a:p>
              <a:pPr algn="r" rtl="1"/>
              <a:r>
                <a:rPr lang="x-none" sz="2400" b="1">
                  <a:solidFill>
                    <a:schemeClr val="accent1">
                      <a:lumMod val="50000"/>
                    </a:schemeClr>
                  </a:solidFill>
                  <a:latin typeface="Sakkal Majalla" pitchFamily="2" charset="-78"/>
                  <a:cs typeface="Sakkal Majalla" pitchFamily="2" charset="-78"/>
                </a:rPr>
                <a:t>السحب الخاصة</a:t>
              </a:r>
              <a:r>
                <a:rPr lang="en-GB" sz="2400" b="1" dirty="0">
                  <a:solidFill>
                    <a:schemeClr val="accent1">
                      <a:lumMod val="50000"/>
                    </a:schemeClr>
                  </a:solidFill>
                  <a:latin typeface="Sakkal Majalla" pitchFamily="2" charset="-78"/>
                  <a:cs typeface="Sakkal Majalla" pitchFamily="2" charset="-78"/>
                </a:rPr>
                <a:t> Private Clouds </a:t>
              </a:r>
              <a:endParaRPr lang="en-US" sz="2400" b="1" dirty="0">
                <a:solidFill>
                  <a:schemeClr val="accent1">
                    <a:lumMod val="50000"/>
                  </a:schemeClr>
                </a:solidFill>
                <a:latin typeface="Sakkal Majalla" pitchFamily="2" charset="-78"/>
                <a:cs typeface="Sakkal Majalla" pitchFamily="2" charset="-78"/>
              </a:endParaRPr>
            </a:p>
          </p:txBody>
        </p:sp>
        <p:sp>
          <p:nvSpPr>
            <p:cNvPr id="10" name="Double Bracket 9"/>
            <p:cNvSpPr/>
            <p:nvPr/>
          </p:nvSpPr>
          <p:spPr>
            <a:xfrm>
              <a:off x="-140530" y="497957"/>
              <a:ext cx="2971800" cy="914401"/>
            </a:xfrm>
            <a:prstGeom prst="bracketPair">
              <a:avLst/>
            </a:prstGeom>
            <a:ln/>
          </p:spPr>
          <p:style>
            <a:lnRef idx="1">
              <a:schemeClr val="accent5"/>
            </a:lnRef>
            <a:fillRef idx="0">
              <a:schemeClr val="accent5"/>
            </a:fillRef>
            <a:effectRef idx="0">
              <a:schemeClr val="accent5"/>
            </a:effectRef>
            <a:fontRef idx="minor">
              <a:schemeClr val="tx1"/>
            </a:fontRef>
          </p:style>
          <p:txBody>
            <a:bodyPr rtlCol="0" anchor="ctr"/>
            <a:lstStyle/>
            <a:p>
              <a:pPr marL="0" algn="ctr" defTabSz="914400" rtl="1" eaLnBrk="1" latinLnBrk="0" hangingPunct="1"/>
              <a:endParaRPr lang="en-US"/>
            </a:p>
          </p:txBody>
        </p:sp>
      </p:grpSp>
      <p:grpSp>
        <p:nvGrpSpPr>
          <p:cNvPr id="14" name="Group 13"/>
          <p:cNvGrpSpPr/>
          <p:nvPr/>
        </p:nvGrpSpPr>
        <p:grpSpPr>
          <a:xfrm>
            <a:off x="1503045" y="1374620"/>
            <a:ext cx="5002530" cy="2629993"/>
            <a:chOff x="2396490" y="1524000"/>
            <a:chExt cx="5002530" cy="2629993"/>
          </a:xfrm>
        </p:grpSpPr>
        <p:pic>
          <p:nvPicPr>
            <p:cNvPr id="13" name="Picture 12"/>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2488" b="89055" l="1594" r="100000"/>
                      </a14:imgEffect>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14800" y="1524000"/>
              <a:ext cx="3284220" cy="2629993"/>
            </a:xfrm>
            <a:prstGeom prst="rect">
              <a:avLst/>
            </a:prstGeom>
          </p:spPr>
        </p:pic>
        <p:pic>
          <p:nvPicPr>
            <p:cNvPr id="12" name="Picture 11"/>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1594" r="100000"/>
                      </a14:imgEffect>
                      <a14:imgEffect>
                        <a14:artisticPencilGrayscale/>
                      </a14:imgEffect>
                    </a14:imgLayer>
                  </a14:imgProps>
                </a:ext>
                <a:ext uri="{28A0092B-C50C-407E-A947-70E740481C1C}">
                  <a14:useLocalDpi xmlns:a14="http://schemas.microsoft.com/office/drawing/2010/main" val="0"/>
                </a:ext>
              </a:extLst>
            </a:blip>
            <a:stretch>
              <a:fillRect/>
            </a:stretch>
          </p:blipFill>
          <p:spPr>
            <a:xfrm>
              <a:off x="2396490" y="1524000"/>
              <a:ext cx="3284220" cy="2629993"/>
            </a:xfrm>
            <a:prstGeom prst="rect">
              <a:avLst/>
            </a:prstGeom>
          </p:spPr>
        </p:pic>
      </p:grpSp>
      <p:grpSp>
        <p:nvGrpSpPr>
          <p:cNvPr id="18" name="Group 17"/>
          <p:cNvGrpSpPr/>
          <p:nvPr/>
        </p:nvGrpSpPr>
        <p:grpSpPr>
          <a:xfrm>
            <a:off x="5019675" y="4283954"/>
            <a:ext cx="2971800" cy="914401"/>
            <a:chOff x="152400" y="457200"/>
            <a:chExt cx="2971800" cy="914401"/>
          </a:xfrm>
        </p:grpSpPr>
        <p:sp>
          <p:nvSpPr>
            <p:cNvPr id="19" name="Rectangle 18"/>
            <p:cNvSpPr/>
            <p:nvPr/>
          </p:nvSpPr>
          <p:spPr>
            <a:xfrm>
              <a:off x="182369" y="683567"/>
              <a:ext cx="2941831" cy="461665"/>
            </a:xfrm>
            <a:prstGeom prst="rect">
              <a:avLst/>
            </a:prstGeom>
          </p:spPr>
          <p:txBody>
            <a:bodyPr wrap="none">
              <a:spAutoFit/>
            </a:bodyPr>
            <a:lstStyle/>
            <a:p>
              <a:pPr algn="r" rtl="1"/>
              <a:r>
                <a:rPr lang="x-none" sz="2400" b="1">
                  <a:solidFill>
                    <a:schemeClr val="accent1">
                      <a:lumMod val="50000"/>
                    </a:schemeClr>
                  </a:solidFill>
                  <a:latin typeface="Sakkal Majalla" pitchFamily="2" charset="-78"/>
                  <a:cs typeface="Sakkal Majalla" pitchFamily="2" charset="-78"/>
                </a:rPr>
                <a:t>السحب العامة</a:t>
              </a:r>
              <a:r>
                <a:rPr lang="en-GB" sz="2400" b="1" dirty="0">
                  <a:solidFill>
                    <a:schemeClr val="accent1">
                      <a:lumMod val="50000"/>
                    </a:schemeClr>
                  </a:solidFill>
                  <a:latin typeface="Sakkal Majalla" pitchFamily="2" charset="-78"/>
                  <a:cs typeface="Sakkal Majalla" pitchFamily="2" charset="-78"/>
                </a:rPr>
                <a:t>Public Clouds </a:t>
              </a:r>
              <a:endParaRPr lang="en-US" sz="2400" dirty="0">
                <a:solidFill>
                  <a:schemeClr val="accent1">
                    <a:lumMod val="50000"/>
                  </a:schemeClr>
                </a:solidFill>
                <a:latin typeface="Sakkal Majalla" pitchFamily="2" charset="-78"/>
                <a:cs typeface="Sakkal Majalla" pitchFamily="2" charset="-78"/>
              </a:endParaRPr>
            </a:p>
          </p:txBody>
        </p:sp>
        <p:sp>
          <p:nvSpPr>
            <p:cNvPr id="20" name="Double Bracket 19"/>
            <p:cNvSpPr/>
            <p:nvPr/>
          </p:nvSpPr>
          <p:spPr>
            <a:xfrm>
              <a:off x="152400" y="457200"/>
              <a:ext cx="2971800" cy="914401"/>
            </a:xfrm>
            <a:prstGeom prst="bracketPair">
              <a:avLst/>
            </a:pr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grpSp>
      <p:sp>
        <p:nvSpPr>
          <p:cNvPr id="21" name="Rectangle 20"/>
          <p:cNvSpPr/>
          <p:nvPr/>
        </p:nvSpPr>
        <p:spPr>
          <a:xfrm>
            <a:off x="0" y="5582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نماذج بناء الحوسبة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100059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6882" y="827782"/>
            <a:ext cx="4573688" cy="1077218"/>
          </a:xfrm>
          <a:prstGeom prst="rect">
            <a:avLst/>
          </a:prstGeom>
        </p:spPr>
        <p:txBody>
          <a:bodyPr wrap="none">
            <a:spAutoFit/>
          </a:bodyPr>
          <a:lstStyle/>
          <a:p>
            <a:pPr algn="ctr" rtl="1"/>
            <a:r>
              <a:rPr lang="x-none" sz="3200" b="1">
                <a:solidFill>
                  <a:schemeClr val="accent1">
                    <a:lumMod val="50000"/>
                  </a:schemeClr>
                </a:solidFill>
                <a:latin typeface="Sakkal Majalla" pitchFamily="2" charset="-78"/>
                <a:cs typeface="Sakkal Majalla" pitchFamily="2" charset="-78"/>
              </a:rPr>
              <a:t>الس</a:t>
            </a:r>
            <a:r>
              <a:rPr lang="ar-SA" sz="3200" b="1" dirty="0">
                <a:solidFill>
                  <a:schemeClr val="accent1">
                    <a:lumMod val="50000"/>
                  </a:schemeClr>
                </a:solidFill>
                <a:latin typeface="Sakkal Majalla" pitchFamily="2" charset="-78"/>
                <a:cs typeface="Sakkal Majalla" pitchFamily="2" charset="-78"/>
              </a:rPr>
              <a:t>ــــــ</a:t>
            </a:r>
            <a:r>
              <a:rPr lang="x-none" sz="3200" b="1">
                <a:solidFill>
                  <a:schemeClr val="accent1">
                    <a:lumMod val="50000"/>
                  </a:schemeClr>
                </a:solidFill>
                <a:latin typeface="Sakkal Majalla" pitchFamily="2" charset="-78"/>
                <a:cs typeface="Sakkal Majalla" pitchFamily="2" charset="-78"/>
              </a:rPr>
              <a:t>حب الع</a:t>
            </a:r>
            <a:r>
              <a:rPr lang="ar-SA" sz="3200" b="1" dirty="0">
                <a:solidFill>
                  <a:schemeClr val="accent1">
                    <a:lumMod val="50000"/>
                  </a:schemeClr>
                </a:solidFill>
                <a:latin typeface="Sakkal Majalla" pitchFamily="2" charset="-78"/>
                <a:cs typeface="Sakkal Majalla" pitchFamily="2" charset="-78"/>
              </a:rPr>
              <a:t>ـــــــ</a:t>
            </a:r>
            <a:r>
              <a:rPr lang="x-none" sz="3200" b="1">
                <a:solidFill>
                  <a:schemeClr val="accent1">
                    <a:lumMod val="50000"/>
                  </a:schemeClr>
                </a:solidFill>
                <a:latin typeface="Sakkal Majalla" pitchFamily="2" charset="-78"/>
                <a:cs typeface="Sakkal Majalla" pitchFamily="2" charset="-78"/>
              </a:rPr>
              <a:t>ام</a:t>
            </a:r>
            <a:r>
              <a:rPr lang="ar-SA" sz="3200" b="1" dirty="0">
                <a:solidFill>
                  <a:schemeClr val="accent1">
                    <a:lumMod val="50000"/>
                  </a:schemeClr>
                </a:solidFill>
                <a:latin typeface="Sakkal Majalla" pitchFamily="2" charset="-78"/>
                <a:cs typeface="Sakkal Majalla" pitchFamily="2" charset="-78"/>
              </a:rPr>
              <a:t>ـــــ</a:t>
            </a:r>
            <a:r>
              <a:rPr lang="x-none" sz="3200" b="1">
                <a:solidFill>
                  <a:schemeClr val="accent1">
                    <a:lumMod val="50000"/>
                  </a:schemeClr>
                </a:solidFill>
                <a:latin typeface="Sakkal Majalla" pitchFamily="2" charset="-78"/>
                <a:cs typeface="Sakkal Majalla" pitchFamily="2" charset="-78"/>
              </a:rPr>
              <a:t>ة</a:t>
            </a:r>
            <a:r>
              <a:rPr lang="ar-SA" sz="3200" b="1" dirty="0">
                <a:solidFill>
                  <a:schemeClr val="accent1">
                    <a:lumMod val="50000"/>
                  </a:schemeClr>
                </a:solidFill>
                <a:latin typeface="Sakkal Majalla" pitchFamily="2" charset="-78"/>
                <a:cs typeface="Sakkal Majalla" pitchFamily="2" charset="-78"/>
              </a:rPr>
              <a:t> / </a:t>
            </a:r>
            <a:r>
              <a:rPr lang="x-none" sz="3200" b="1">
                <a:solidFill>
                  <a:schemeClr val="accent1">
                    <a:lumMod val="50000"/>
                  </a:schemeClr>
                </a:solidFill>
                <a:latin typeface="Sakkal Majalla" pitchFamily="2" charset="-78"/>
                <a:cs typeface="Sakkal Majalla" pitchFamily="2" charset="-78"/>
              </a:rPr>
              <a:t>السحب الخاصة</a:t>
            </a:r>
            <a:r>
              <a:rPr lang="en-GB" sz="3200" b="1" dirty="0">
                <a:solidFill>
                  <a:schemeClr val="accent1">
                    <a:lumMod val="50000"/>
                  </a:schemeClr>
                </a:solidFill>
                <a:latin typeface="Sakkal Majalla" pitchFamily="2" charset="-78"/>
                <a:cs typeface="Sakkal Majalla" pitchFamily="2" charset="-78"/>
              </a:rPr>
              <a:t> </a:t>
            </a:r>
            <a:endParaRPr lang="ar-SA" sz="3200" b="1" dirty="0">
              <a:solidFill>
                <a:schemeClr val="accent1">
                  <a:lumMod val="50000"/>
                </a:schemeClr>
              </a:solidFill>
              <a:latin typeface="Sakkal Majalla" pitchFamily="2" charset="-78"/>
              <a:cs typeface="Sakkal Majalla" pitchFamily="2" charset="-78"/>
            </a:endParaRPr>
          </a:p>
          <a:p>
            <a:pPr algn="ctr" rtl="1"/>
            <a:r>
              <a:rPr lang="en-GB" sz="3200" b="1" dirty="0">
                <a:solidFill>
                  <a:schemeClr val="accent1">
                    <a:lumMod val="50000"/>
                  </a:schemeClr>
                </a:solidFill>
                <a:latin typeface="Sakkal Majalla" pitchFamily="2" charset="-78"/>
                <a:cs typeface="Sakkal Majalla" pitchFamily="2" charset="-78"/>
              </a:rPr>
              <a:t>Private Clouds </a:t>
            </a:r>
            <a:r>
              <a:rPr lang="en-US" sz="3200" b="1" dirty="0">
                <a:solidFill>
                  <a:schemeClr val="accent1">
                    <a:lumMod val="50000"/>
                  </a:schemeClr>
                </a:solidFill>
                <a:latin typeface="Sakkal Majalla" pitchFamily="2" charset="-78"/>
                <a:cs typeface="Sakkal Majalla" pitchFamily="2" charset="-78"/>
              </a:rPr>
              <a:t>Vs. Public Clouds </a:t>
            </a:r>
          </a:p>
        </p:txBody>
      </p:sp>
      <p:cxnSp>
        <p:nvCxnSpPr>
          <p:cNvPr id="14" name="Straight Connector 13"/>
          <p:cNvCxnSpPr/>
          <p:nvPr/>
        </p:nvCxnSpPr>
        <p:spPr>
          <a:xfrm>
            <a:off x="4800600" y="1750367"/>
            <a:ext cx="0" cy="41170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99059" y="1863892"/>
            <a:ext cx="1794081" cy="461665"/>
          </a:xfrm>
          <a:prstGeom prst="rect">
            <a:avLst/>
          </a:prstGeom>
        </p:spPr>
        <p:txBody>
          <a:bodyPr wrap="none">
            <a:spAutoFit/>
          </a:bodyPr>
          <a:lstStyle/>
          <a:p>
            <a:r>
              <a:rPr lang="x-none" sz="2400" b="1">
                <a:solidFill>
                  <a:schemeClr val="accent1">
                    <a:lumMod val="50000"/>
                  </a:schemeClr>
                </a:solidFill>
                <a:latin typeface="Sakkal Majalla" pitchFamily="2" charset="-78"/>
                <a:cs typeface="Sakkal Majalla" pitchFamily="2" charset="-78"/>
              </a:rPr>
              <a:t>الس</a:t>
            </a:r>
            <a:r>
              <a:rPr lang="ar-SA" sz="2400" b="1" dirty="0">
                <a:solidFill>
                  <a:schemeClr val="accent1">
                    <a:lumMod val="50000"/>
                  </a:schemeClr>
                </a:solidFill>
                <a:latin typeface="Sakkal Majalla" pitchFamily="2" charset="-78"/>
                <a:cs typeface="Sakkal Majalla" pitchFamily="2" charset="-78"/>
              </a:rPr>
              <a:t>ــــــ</a:t>
            </a:r>
            <a:r>
              <a:rPr lang="x-none" sz="2400" b="1">
                <a:solidFill>
                  <a:schemeClr val="accent1">
                    <a:lumMod val="50000"/>
                  </a:schemeClr>
                </a:solidFill>
                <a:latin typeface="Sakkal Majalla" pitchFamily="2" charset="-78"/>
                <a:cs typeface="Sakkal Majalla" pitchFamily="2" charset="-78"/>
              </a:rPr>
              <a:t>حب الع</a:t>
            </a:r>
            <a:r>
              <a:rPr lang="ar-SA" sz="2400" b="1" dirty="0">
                <a:solidFill>
                  <a:schemeClr val="accent1">
                    <a:lumMod val="50000"/>
                  </a:schemeClr>
                </a:solidFill>
                <a:latin typeface="Sakkal Majalla" pitchFamily="2" charset="-78"/>
                <a:cs typeface="Sakkal Majalla" pitchFamily="2" charset="-78"/>
              </a:rPr>
              <a:t>ـــــــ</a:t>
            </a:r>
            <a:r>
              <a:rPr lang="x-none" sz="2400" b="1">
                <a:solidFill>
                  <a:schemeClr val="accent1">
                    <a:lumMod val="50000"/>
                  </a:schemeClr>
                </a:solidFill>
                <a:latin typeface="Sakkal Majalla" pitchFamily="2" charset="-78"/>
                <a:cs typeface="Sakkal Majalla" pitchFamily="2" charset="-78"/>
              </a:rPr>
              <a:t>ام</a:t>
            </a:r>
            <a:r>
              <a:rPr lang="ar-SA" sz="2400" b="1" dirty="0">
                <a:solidFill>
                  <a:schemeClr val="accent1">
                    <a:lumMod val="50000"/>
                  </a:schemeClr>
                </a:solidFill>
                <a:latin typeface="Sakkal Majalla" pitchFamily="2" charset="-78"/>
                <a:cs typeface="Sakkal Majalla" pitchFamily="2" charset="-78"/>
              </a:rPr>
              <a:t>ـــــ</a:t>
            </a:r>
            <a:r>
              <a:rPr lang="x-none" sz="2400" b="1">
                <a:solidFill>
                  <a:schemeClr val="accent1">
                    <a:lumMod val="50000"/>
                  </a:schemeClr>
                </a:solidFill>
                <a:latin typeface="Sakkal Majalla" pitchFamily="2" charset="-78"/>
                <a:cs typeface="Sakkal Majalla" pitchFamily="2" charset="-78"/>
              </a:rPr>
              <a:t>ة</a:t>
            </a:r>
            <a:r>
              <a:rPr lang="ar-SA" sz="2400" b="1" dirty="0">
                <a:solidFill>
                  <a:schemeClr val="accent1">
                    <a:lumMod val="50000"/>
                  </a:schemeClr>
                </a:solidFill>
                <a:latin typeface="Sakkal Majalla" pitchFamily="2" charset="-78"/>
                <a:cs typeface="Sakkal Majalla" pitchFamily="2" charset="-78"/>
              </a:rPr>
              <a:t> </a:t>
            </a:r>
            <a:endParaRPr lang="en-US" sz="2400" dirty="0"/>
          </a:p>
        </p:txBody>
      </p:sp>
      <p:sp>
        <p:nvSpPr>
          <p:cNvPr id="20" name="Rectangle 19"/>
          <p:cNvSpPr/>
          <p:nvPr/>
        </p:nvSpPr>
        <p:spPr>
          <a:xfrm>
            <a:off x="51799" y="2483584"/>
            <a:ext cx="4572000" cy="1938992"/>
          </a:xfrm>
          <a:prstGeom prst="rect">
            <a:avLst/>
          </a:prstGeom>
        </p:spPr>
        <p:txBody>
          <a:bodyPr>
            <a:spAutoFit/>
          </a:bodyPr>
          <a:lstStyle/>
          <a:p>
            <a:pPr marL="342900" indent="-342900" algn="r" rtl="1">
              <a:buFont typeface="Arial" pitchFamily="34" charset="0"/>
              <a:buChar char="•"/>
            </a:pPr>
            <a:r>
              <a:rPr lang="x-none" sz="2000">
                <a:solidFill>
                  <a:schemeClr val="accent1">
                    <a:lumMod val="50000"/>
                  </a:schemeClr>
                </a:solidFill>
                <a:latin typeface="Sakkal Majalla" pitchFamily="2" charset="-78"/>
                <a:cs typeface="Sakkal Majalla" pitchFamily="2" charset="-78"/>
              </a:rPr>
              <a:t>هذا النوع من السحابات يكون عادة داخل المنشأة بحيث يمكن الوصول إليها من خلال الشبكة المحلية </a:t>
            </a:r>
            <a:r>
              <a:rPr lang="en-US" sz="2000" dirty="0">
                <a:solidFill>
                  <a:schemeClr val="accent1">
                    <a:lumMod val="50000"/>
                  </a:schemeClr>
                </a:solidFill>
                <a:latin typeface="Sakkal Majalla" pitchFamily="2" charset="-78"/>
                <a:cs typeface="Sakkal Majalla" pitchFamily="2" charset="-78"/>
              </a:rPr>
              <a:t>.</a:t>
            </a:r>
          </a:p>
          <a:p>
            <a:pPr marL="342900" indent="-342900" algn="r" rtl="1">
              <a:buFont typeface="Arial" pitchFamily="34" charset="0"/>
              <a:buChar char="•"/>
            </a:pPr>
            <a:r>
              <a:rPr lang="x-none" sz="2000">
                <a:solidFill>
                  <a:schemeClr val="accent1">
                    <a:lumMod val="50000"/>
                  </a:schemeClr>
                </a:solidFill>
                <a:latin typeface="Sakkal Majalla" pitchFamily="2" charset="-78"/>
                <a:cs typeface="Sakkal Majalla" pitchFamily="2" charset="-78"/>
              </a:rPr>
              <a:t>كما يمكن أن تكون موجودة لدى شركة إستضافة. </a:t>
            </a:r>
            <a:endParaRPr lang="en-US" sz="2000" dirty="0">
              <a:solidFill>
                <a:schemeClr val="accent1">
                  <a:lumMod val="50000"/>
                </a:schemeClr>
              </a:solidFill>
              <a:latin typeface="Sakkal Majalla" pitchFamily="2" charset="-78"/>
              <a:cs typeface="Sakkal Majalla" pitchFamily="2" charset="-78"/>
            </a:endParaRPr>
          </a:p>
          <a:p>
            <a:pPr marL="342900" indent="-342900" algn="r" rtl="1">
              <a:buFont typeface="Arial" pitchFamily="34" charset="0"/>
              <a:buChar char="•"/>
            </a:pPr>
            <a:r>
              <a:rPr lang="x-none" sz="2000">
                <a:solidFill>
                  <a:schemeClr val="accent1">
                    <a:lumMod val="50000"/>
                  </a:schemeClr>
                </a:solidFill>
                <a:latin typeface="Sakkal Majalla" pitchFamily="2" charset="-78"/>
                <a:cs typeface="Sakkal Majalla" pitchFamily="2" charset="-78"/>
              </a:rPr>
              <a:t>و في جميع هذه الحالات تستطيع المنشأة مراقبة مكونات البنية التحتية و التحكم فيها</a:t>
            </a:r>
            <a:r>
              <a:rPr lang="en-GB" sz="2000" dirty="0">
                <a:solidFill>
                  <a:schemeClr val="accent1">
                    <a:lumMod val="50000"/>
                  </a:schemeClr>
                </a:solidFill>
                <a:latin typeface="Sakkal Majalla" pitchFamily="2" charset="-78"/>
                <a:cs typeface="Sakkal Majalla" pitchFamily="2" charset="-78"/>
              </a:rPr>
              <a:t>.</a:t>
            </a:r>
            <a:endParaRPr lang="ar-SA" sz="2000" dirty="0">
              <a:solidFill>
                <a:schemeClr val="accent1">
                  <a:lumMod val="50000"/>
                </a:schemeClr>
              </a:solidFill>
              <a:latin typeface="Sakkal Majalla" pitchFamily="2" charset="-78"/>
              <a:cs typeface="Sakkal Majalla" pitchFamily="2" charset="-78"/>
            </a:endParaRPr>
          </a:p>
          <a:p>
            <a:pPr marL="342900" indent="-342900" algn="r" rtl="1">
              <a:buFont typeface="Arial" pitchFamily="34" charset="0"/>
              <a:buChar char="•"/>
            </a:pPr>
            <a:r>
              <a:rPr lang="en-US" sz="2000" b="1" dirty="0">
                <a:solidFill>
                  <a:srgbClr val="FF0000"/>
                </a:solidFill>
                <a:latin typeface="Sakkal Majalla" pitchFamily="2" charset="-78"/>
                <a:cs typeface="Sakkal Majalla" pitchFamily="2" charset="-78"/>
              </a:rPr>
              <a:t>My cloud)</a:t>
            </a:r>
            <a:r>
              <a:rPr lang="ar-SA" sz="2000" dirty="0">
                <a:solidFill>
                  <a:schemeClr val="accent1">
                    <a:lumMod val="50000"/>
                  </a:schemeClr>
                </a:solidFill>
                <a:latin typeface="Sakkal Majalla" pitchFamily="2" charset="-78"/>
                <a:cs typeface="Sakkal Majalla" pitchFamily="2" charset="-78"/>
              </a:rPr>
              <a:t>)</a:t>
            </a:r>
            <a:endParaRPr lang="en-US" sz="2000" dirty="0">
              <a:solidFill>
                <a:schemeClr val="accent1">
                  <a:lumMod val="50000"/>
                </a:schemeClr>
              </a:solidFill>
              <a:latin typeface="Sakkal Majalla" pitchFamily="2" charset="-78"/>
              <a:cs typeface="Sakkal Majalla" pitchFamily="2" charset="-78"/>
            </a:endParaRPr>
          </a:p>
        </p:txBody>
      </p:sp>
      <p:sp>
        <p:nvSpPr>
          <p:cNvPr id="21" name="Rectangle 20"/>
          <p:cNvSpPr/>
          <p:nvPr/>
        </p:nvSpPr>
        <p:spPr>
          <a:xfrm>
            <a:off x="1524000" y="1863893"/>
            <a:ext cx="1704313" cy="461665"/>
          </a:xfrm>
          <a:prstGeom prst="rect">
            <a:avLst/>
          </a:prstGeom>
        </p:spPr>
        <p:txBody>
          <a:bodyPr wrap="none">
            <a:spAutoFit/>
          </a:bodyPr>
          <a:lstStyle/>
          <a:p>
            <a:pPr algn="ctr" rtl="1"/>
            <a:r>
              <a:rPr lang="x-none" sz="2400" b="1">
                <a:solidFill>
                  <a:schemeClr val="accent1">
                    <a:lumMod val="50000"/>
                  </a:schemeClr>
                </a:solidFill>
                <a:latin typeface="Sakkal Majalla" pitchFamily="2" charset="-78"/>
                <a:cs typeface="Sakkal Majalla" pitchFamily="2" charset="-78"/>
              </a:rPr>
              <a:t>السحب الخاصة</a:t>
            </a:r>
            <a:r>
              <a:rPr lang="en-GB" sz="2400" b="1" dirty="0">
                <a:solidFill>
                  <a:schemeClr val="accent1">
                    <a:lumMod val="50000"/>
                  </a:schemeClr>
                </a:solidFill>
                <a:latin typeface="Sakkal Majalla" pitchFamily="2" charset="-78"/>
                <a:cs typeface="Sakkal Majalla" pitchFamily="2" charset="-78"/>
              </a:rPr>
              <a:t> </a:t>
            </a:r>
            <a:endParaRPr lang="ar-SA" sz="2400" b="1" dirty="0">
              <a:solidFill>
                <a:schemeClr val="accent1">
                  <a:lumMod val="50000"/>
                </a:schemeClr>
              </a:solidFill>
              <a:latin typeface="Sakkal Majalla" pitchFamily="2" charset="-78"/>
              <a:cs typeface="Sakkal Majalla" pitchFamily="2" charset="-78"/>
            </a:endParaRPr>
          </a:p>
        </p:txBody>
      </p:sp>
      <p:sp>
        <p:nvSpPr>
          <p:cNvPr id="22" name="Rectangle 21"/>
          <p:cNvSpPr/>
          <p:nvPr/>
        </p:nvSpPr>
        <p:spPr>
          <a:xfrm>
            <a:off x="5029200" y="2464475"/>
            <a:ext cx="3733801" cy="1754326"/>
          </a:xfrm>
          <a:prstGeom prst="rect">
            <a:avLst/>
          </a:prstGeom>
        </p:spPr>
        <p:txBody>
          <a:bodyPr wrap="square">
            <a:spAutoFit/>
          </a:bodyPr>
          <a:lstStyle/>
          <a:p>
            <a:pPr algn="r" rtl="1"/>
            <a:r>
              <a:rPr lang="ar-YE" dirty="0">
                <a:solidFill>
                  <a:schemeClr val="accent1">
                    <a:lumMod val="50000"/>
                  </a:schemeClr>
                </a:solidFill>
                <a:latin typeface="Sakkal Majalla" pitchFamily="2" charset="-78"/>
                <a:cs typeface="Sakkal Majalla" pitchFamily="2" charset="-78"/>
              </a:rPr>
              <a:t>هي تتعلَّق بالوصول غير المحدود عبر الإنترنت</a:t>
            </a:r>
            <a:endParaRPr lang="en-US" dirty="0">
              <a:solidFill>
                <a:schemeClr val="accent1">
                  <a:lumMod val="50000"/>
                </a:schemeClr>
              </a:solidFill>
              <a:latin typeface="Sakkal Majalla" pitchFamily="2" charset="-78"/>
              <a:cs typeface="Sakkal Majalla" pitchFamily="2" charset="-78"/>
            </a:endParaRPr>
          </a:p>
          <a:p>
            <a:pPr marL="285750" lvl="0" indent="-285750" algn="r" rtl="1">
              <a:buFont typeface="Arial" pitchFamily="34" charset="0"/>
              <a:buChar char="•"/>
            </a:pPr>
            <a:r>
              <a:rPr lang="ar-SA" dirty="0">
                <a:solidFill>
                  <a:schemeClr val="accent1">
                    <a:lumMod val="50000"/>
                  </a:schemeClr>
                </a:solidFill>
                <a:latin typeface="Sakkal Majalla" pitchFamily="2" charset="-78"/>
                <a:cs typeface="Sakkal Majalla" pitchFamily="2" charset="-78"/>
              </a:rPr>
              <a:t>تقدم خدماتها لعملاء متعددين</a:t>
            </a:r>
            <a:endParaRPr lang="en-US" dirty="0">
              <a:solidFill>
                <a:schemeClr val="accent1">
                  <a:lumMod val="50000"/>
                </a:schemeClr>
              </a:solidFill>
              <a:latin typeface="Sakkal Majalla" pitchFamily="2" charset="-78"/>
              <a:cs typeface="Sakkal Majalla" pitchFamily="2" charset="-78"/>
            </a:endParaRPr>
          </a:p>
          <a:p>
            <a:pPr marL="285750" lvl="0" indent="-285750" algn="r" rtl="1">
              <a:buFont typeface="Arial" pitchFamily="34" charset="0"/>
              <a:buChar char="•"/>
            </a:pPr>
            <a:r>
              <a:rPr lang="ar-SA" dirty="0">
                <a:solidFill>
                  <a:schemeClr val="accent1">
                    <a:lumMod val="50000"/>
                  </a:schemeClr>
                </a:solidFill>
                <a:latin typeface="Sakkal Majalla" pitchFamily="2" charset="-78"/>
                <a:cs typeface="Sakkal Majalla" pitchFamily="2" charset="-78"/>
              </a:rPr>
              <a:t>توجد في منشأة خارجية (منشأة التجميع)</a:t>
            </a:r>
            <a:endParaRPr lang="en-US" dirty="0">
              <a:solidFill>
                <a:schemeClr val="accent1">
                  <a:lumMod val="50000"/>
                </a:schemeClr>
              </a:solidFill>
              <a:latin typeface="Sakkal Majalla" pitchFamily="2" charset="-78"/>
              <a:cs typeface="Sakkal Majalla" pitchFamily="2" charset="-78"/>
            </a:endParaRPr>
          </a:p>
          <a:p>
            <a:pPr marL="285750" lvl="0" indent="-285750" algn="r" rtl="1">
              <a:buFont typeface="Arial" pitchFamily="34" charset="0"/>
              <a:buChar char="•"/>
            </a:pPr>
            <a:r>
              <a:rPr lang="ar-SA" dirty="0">
                <a:solidFill>
                  <a:schemeClr val="accent1">
                    <a:lumMod val="50000"/>
                  </a:schemeClr>
                </a:solidFill>
                <a:latin typeface="Sakkal Majalla" pitchFamily="2" charset="-78"/>
                <a:cs typeface="Sakkal Majalla" pitchFamily="2" charset="-78"/>
              </a:rPr>
              <a:t>تستضاف في مكان بعيد عن مكان العميل</a:t>
            </a:r>
            <a:endParaRPr lang="en-US" dirty="0">
              <a:solidFill>
                <a:schemeClr val="accent1">
                  <a:lumMod val="50000"/>
                </a:schemeClr>
              </a:solidFill>
              <a:latin typeface="Sakkal Majalla" pitchFamily="2" charset="-78"/>
              <a:cs typeface="Sakkal Majalla" pitchFamily="2" charset="-78"/>
            </a:endParaRPr>
          </a:p>
          <a:p>
            <a:pPr marL="285750" lvl="0" indent="-285750" algn="r" rtl="1">
              <a:buFont typeface="Arial" pitchFamily="34" charset="0"/>
              <a:buChar char="•"/>
            </a:pPr>
            <a:r>
              <a:rPr lang="ar-SA" dirty="0">
                <a:solidFill>
                  <a:schemeClr val="accent1">
                    <a:lumMod val="50000"/>
                  </a:schemeClr>
                </a:solidFill>
                <a:latin typeface="Sakkal Majalla" pitchFamily="2" charset="-78"/>
                <a:cs typeface="Sakkal Majalla" pitchFamily="2" charset="-78"/>
              </a:rPr>
              <a:t>وسيلة مرنة لتوفير التكاليف والحد من المخاطر</a:t>
            </a:r>
            <a:endParaRPr lang="en-US" dirty="0">
              <a:solidFill>
                <a:schemeClr val="accent1">
                  <a:lumMod val="50000"/>
                </a:schemeClr>
              </a:solidFill>
              <a:latin typeface="Sakkal Majalla" pitchFamily="2" charset="-78"/>
              <a:cs typeface="Sakkal Majalla" pitchFamily="2" charset="-78"/>
            </a:endParaRPr>
          </a:p>
          <a:p>
            <a:pPr algn="r" rtl="1"/>
            <a:endParaRPr lang="en-US" dirty="0">
              <a:solidFill>
                <a:schemeClr val="accent1">
                  <a:lumMod val="50000"/>
                </a:schemeClr>
              </a:solidFill>
              <a:latin typeface="Sakkal Majalla" pitchFamily="2" charset="-78"/>
              <a:cs typeface="Sakkal Majalla" pitchFamily="2" charset="-78"/>
            </a:endParaRPr>
          </a:p>
        </p:txBody>
      </p:sp>
      <p:grpSp>
        <p:nvGrpSpPr>
          <p:cNvPr id="28" name="Group 27"/>
          <p:cNvGrpSpPr/>
          <p:nvPr/>
        </p:nvGrpSpPr>
        <p:grpSpPr>
          <a:xfrm>
            <a:off x="381000" y="4572000"/>
            <a:ext cx="4090513" cy="1704975"/>
            <a:chOff x="381000" y="4572000"/>
            <a:chExt cx="4090513" cy="1704975"/>
          </a:xfrm>
        </p:grpSpPr>
        <p:pic>
          <p:nvPicPr>
            <p:cNvPr id="23" name="Picture 2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7500" b="92500" l="1897" r="44784">
                          <a14:foregroundMark x1="15385" y1="40750" x2="15911" y2="51750"/>
                          <a14:foregroundMark x1="14542" y1="50250" x2="15595" y2="51500"/>
                          <a14:foregroundMark x1="14436" y1="49750" x2="14015" y2="50000"/>
                          <a14:foregroundMark x1="17492" y1="55750" x2="18019" y2="67000"/>
                          <a14:foregroundMark x1="9800" y1="47500" x2="6955" y2="64000"/>
                          <a14:foregroundMark x1="7587" y1="56250" x2="5058" y2="58750"/>
                          <a14:foregroundMark x1="9589" y1="59500" x2="9589" y2="63250"/>
                          <a14:foregroundMark x1="8430" y1="33750" x2="9168" y2="44500"/>
                          <a14:foregroundMark x1="11486" y1="67500" x2="12118" y2="79000"/>
                          <a14:foregroundMark x1="11380" y1="78500" x2="9905" y2="76250"/>
                          <a14:foregroundMark x1="17808" y1="29000" x2="25606" y2="84750"/>
                          <a14:foregroundMark x1="22972" y1="45750" x2="37197" y2="72500"/>
                          <a14:foregroundMark x1="27081" y1="26500" x2="39937" y2="26750"/>
                          <a14:foregroundMark x1="39937" y1="27500" x2="43519" y2="59250"/>
                          <a14:foregroundMark x1="36038" y1="41000" x2="37092" y2="50750"/>
                          <a14:foregroundMark x1="32561" y1="32750" x2="32666" y2="46250"/>
                          <a14:foregroundMark x1="32034" y1="40500" x2="31928" y2="47500"/>
                          <a14:foregroundMark x1="5269" y1="43000" x2="2107" y2="57750"/>
                          <a14:foregroundMark x1="4004" y1="57500" x2="14647" y2="84000"/>
                          <a14:foregroundMark x1="42466" y1="51250" x2="44889" y2="51250"/>
                          <a14:foregroundMark x1="23182" y1="25000" x2="23182" y2="25000"/>
                        </a14:backgroundRemoval>
                      </a14:imgEffect>
                    </a14:imgLayer>
                  </a14:imgProps>
                </a:ext>
                <a:ext uri="{28A0092B-C50C-407E-A947-70E740481C1C}">
                  <a14:useLocalDpi xmlns:a14="http://schemas.microsoft.com/office/drawing/2010/main" val="0"/>
                </a:ext>
              </a:extLst>
            </a:blip>
            <a:srcRect t="17012" r="52783" b="10233"/>
            <a:stretch/>
          </p:blipFill>
          <p:spPr>
            <a:xfrm>
              <a:off x="381000" y="4572000"/>
              <a:ext cx="3151825" cy="1704975"/>
            </a:xfrm>
            <a:prstGeom prst="rect">
              <a:avLst/>
            </a:prstGeom>
          </p:spPr>
        </p:pic>
        <p:sp>
          <p:nvSpPr>
            <p:cNvPr id="27" name="TextBox 26"/>
            <p:cNvSpPr txBox="1"/>
            <p:nvPr/>
          </p:nvSpPr>
          <p:spPr>
            <a:xfrm>
              <a:off x="3054137" y="5049321"/>
              <a:ext cx="1417376" cy="369332"/>
            </a:xfrm>
            <a:prstGeom prst="rect">
              <a:avLst/>
            </a:prstGeom>
            <a:noFill/>
          </p:spPr>
          <p:txBody>
            <a:bodyPr wrap="none" rtlCol="0">
              <a:spAutoFit/>
            </a:bodyPr>
            <a:lstStyle/>
            <a:p>
              <a:r>
                <a:rPr lang="en-US" b="1" dirty="0">
                  <a:solidFill>
                    <a:schemeClr val="accent1">
                      <a:lumMod val="50000"/>
                    </a:schemeClr>
                  </a:solidFill>
                  <a:latin typeface="Sakkal Majalla" pitchFamily="2" charset="-78"/>
                  <a:cs typeface="Sakkal Majalla" pitchFamily="2" charset="-78"/>
                </a:rPr>
                <a:t>Service provider</a:t>
              </a:r>
            </a:p>
          </p:txBody>
        </p:sp>
      </p:grpSp>
      <p:pic>
        <p:nvPicPr>
          <p:cNvPr id="15" name="Picture 3" descr="C:\Users\Afnan Oyaid\Downloads\8.jpg"/>
          <p:cNvPicPr/>
          <p:nvPr/>
        </p:nvPicPr>
        <p:blipFill>
          <a:blip r:embed="rId5" cstate="print">
            <a:clrChange>
              <a:clrFrom>
                <a:srgbClr val="FFFFFF"/>
              </a:clrFrom>
              <a:clrTo>
                <a:srgbClr val="FFFFFF">
                  <a:alpha val="0"/>
                </a:srgbClr>
              </a:clrTo>
            </a:clrChange>
          </a:blip>
          <a:srcRect t="7181" b="8910"/>
          <a:stretch>
            <a:fillRect/>
          </a:stretch>
        </p:blipFill>
        <p:spPr bwMode="auto">
          <a:xfrm>
            <a:off x="5927090" y="4292798"/>
            <a:ext cx="2683510" cy="2251710"/>
          </a:xfrm>
          <a:prstGeom prst="rect">
            <a:avLst/>
          </a:prstGeom>
          <a:noFill/>
          <a:ln w="9525">
            <a:noFill/>
            <a:miter lim="800000"/>
            <a:headEnd/>
            <a:tailEnd/>
          </a:ln>
        </p:spPr>
      </p:pic>
      <p:sp>
        <p:nvSpPr>
          <p:cNvPr id="13" name="Rectangle 11"/>
          <p:cNvSpPr/>
          <p:nvPr/>
        </p:nvSpPr>
        <p:spPr>
          <a:xfrm>
            <a:off x="0" y="2286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نماذج بناء الحوسبة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54173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4122" y="4129984"/>
            <a:ext cx="2721678" cy="1015663"/>
          </a:xfrm>
          <a:prstGeom prst="rect">
            <a:avLst/>
          </a:prstGeom>
        </p:spPr>
        <p:txBody>
          <a:bodyPr wrap="square">
            <a:spAutoFit/>
          </a:bodyPr>
          <a:lstStyle/>
          <a:p>
            <a:pPr lvl="0" algn="ctr" rtl="1"/>
            <a:r>
              <a:rPr lang="x-none" sz="2000" b="1">
                <a:solidFill>
                  <a:schemeClr val="accent6">
                    <a:lumMod val="50000"/>
                  </a:schemeClr>
                </a:solidFill>
                <a:latin typeface="Sakkal Majalla" pitchFamily="2" charset="-78"/>
                <a:cs typeface="Sakkal Majalla" pitchFamily="2" charset="-78"/>
              </a:rPr>
              <a:t>سهولة الوصول إلى جميع التطبيقات والخدمات من أي مكان وأي زمان عبر الانترنت</a:t>
            </a:r>
            <a:endParaRPr lang="en-US" sz="2000" b="1" dirty="0">
              <a:solidFill>
                <a:schemeClr val="accent6">
                  <a:lumMod val="50000"/>
                </a:schemeClr>
              </a:solidFill>
              <a:latin typeface="Sakkal Majalla" pitchFamily="2" charset="-78"/>
              <a:cs typeface="Sakkal Majalla" pitchFamily="2" charset="-78"/>
            </a:endParaRPr>
          </a:p>
        </p:txBody>
      </p:sp>
      <p:sp>
        <p:nvSpPr>
          <p:cNvPr id="4" name="Rectangle 3"/>
          <p:cNvSpPr/>
          <p:nvPr/>
        </p:nvSpPr>
        <p:spPr>
          <a:xfrm>
            <a:off x="6019800" y="4339341"/>
            <a:ext cx="2819400" cy="1200329"/>
          </a:xfrm>
          <a:prstGeom prst="rect">
            <a:avLst/>
          </a:prstGeom>
        </p:spPr>
        <p:txBody>
          <a:bodyPr wrap="square">
            <a:spAutoFit/>
          </a:bodyPr>
          <a:lstStyle/>
          <a:p>
            <a:pPr lvl="0" algn="ctr" rtl="1"/>
            <a:r>
              <a:rPr lang="x-none" b="1">
                <a:solidFill>
                  <a:schemeClr val="accent3">
                    <a:lumMod val="75000"/>
                  </a:schemeClr>
                </a:solidFill>
                <a:latin typeface="Sakkal Majalla" pitchFamily="2" charset="-78"/>
                <a:cs typeface="Sakkal Majalla" pitchFamily="2" charset="-78"/>
              </a:rPr>
              <a:t>خفض التكاليف على الشركات حيث ليس من الضروري الاهتمام بشراء أجهزة كمبيوتر ذات موصفات عالية من الذاكرة والمساحة التخزينية</a:t>
            </a:r>
            <a:r>
              <a:rPr lang="en-US" b="1" dirty="0">
                <a:solidFill>
                  <a:schemeClr val="accent3">
                    <a:lumMod val="75000"/>
                  </a:schemeClr>
                </a:solidFill>
                <a:latin typeface="Sakkal Majalla" pitchFamily="2" charset="-78"/>
                <a:cs typeface="Sakkal Majalla" pitchFamily="2" charset="-78"/>
              </a:rPr>
              <a:t>.</a:t>
            </a:r>
            <a:endParaRPr lang="en-GB" b="1" dirty="0">
              <a:solidFill>
                <a:schemeClr val="accent3">
                  <a:lumMod val="75000"/>
                </a:schemeClr>
              </a:solidFill>
              <a:latin typeface="Sakkal Majalla" pitchFamily="2" charset="-78"/>
              <a:cs typeface="Sakkal Majalla" pitchFamily="2" charset="-78"/>
            </a:endParaRPr>
          </a:p>
        </p:txBody>
      </p:sp>
      <p:sp>
        <p:nvSpPr>
          <p:cNvPr id="5" name="Oval 4"/>
          <p:cNvSpPr/>
          <p:nvPr/>
        </p:nvSpPr>
        <p:spPr>
          <a:xfrm>
            <a:off x="3657600" y="1901280"/>
            <a:ext cx="1905000" cy="19050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2" name="Elbow Connector 11"/>
          <p:cNvCxnSpPr>
            <a:endCxn id="3" idx="0"/>
          </p:cNvCxnSpPr>
          <p:nvPr/>
        </p:nvCxnSpPr>
        <p:spPr>
          <a:xfrm rot="10800000" flipV="1">
            <a:off x="3134962" y="3466282"/>
            <a:ext cx="903639" cy="663702"/>
          </a:xfrm>
          <a:prstGeom prst="bentConnector2">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3124200" y="2663280"/>
            <a:ext cx="3048000" cy="464740"/>
          </a:xfrm>
          <a:ln>
            <a:solidFill>
              <a:srgbClr val="B9DE42"/>
            </a:solidFill>
          </a:ln>
        </p:spPr>
        <p:style>
          <a:lnRef idx="2">
            <a:schemeClr val="accent5"/>
          </a:lnRef>
          <a:fillRef idx="1">
            <a:schemeClr val="lt1"/>
          </a:fillRef>
          <a:effectRef idx="0">
            <a:schemeClr val="accent5"/>
          </a:effectRef>
          <a:fontRef idx="minor">
            <a:schemeClr val="dk1"/>
          </a:fontRef>
        </p:style>
        <p:txBody>
          <a:bodyPr>
            <a:noAutofit/>
          </a:bodyPr>
          <a:lstStyle/>
          <a:p>
            <a:r>
              <a:rPr lang="x-none" sz="2400" b="1">
                <a:solidFill>
                  <a:schemeClr val="accent1">
                    <a:lumMod val="50000"/>
                  </a:schemeClr>
                </a:solidFill>
                <a:latin typeface="Sakkal Majalla" pitchFamily="2" charset="-78"/>
                <a:cs typeface="Sakkal Majalla" pitchFamily="2" charset="-78"/>
              </a:rPr>
              <a:t>مميزات الحوسبة السحابية</a:t>
            </a:r>
            <a:endParaRPr lang="en-US" sz="2400" dirty="0">
              <a:solidFill>
                <a:schemeClr val="accent1">
                  <a:lumMod val="50000"/>
                </a:schemeClr>
              </a:solidFill>
              <a:latin typeface="Sakkal Majalla" pitchFamily="2" charset="-78"/>
              <a:cs typeface="Sakkal Majalla" pitchFamily="2" charset="-78"/>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0" y="4168070"/>
            <a:ext cx="2177143" cy="2743200"/>
          </a:xfrm>
          <a:prstGeom prst="rect">
            <a:avLst/>
          </a:prstGeom>
        </p:spPr>
      </p:pic>
      <p:grpSp>
        <p:nvGrpSpPr>
          <p:cNvPr id="33" name="Group 32"/>
          <p:cNvGrpSpPr/>
          <p:nvPr/>
        </p:nvGrpSpPr>
        <p:grpSpPr>
          <a:xfrm>
            <a:off x="4455032" y="4909610"/>
            <a:ext cx="3317368" cy="1719790"/>
            <a:chOff x="3759278" y="4681010"/>
            <a:chExt cx="3317368" cy="1719790"/>
          </a:xfrm>
        </p:grpSpPr>
        <p:pic>
          <p:nvPicPr>
            <p:cNvPr id="29" name="Picture 2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98" b="89055" l="0" r="100000"/>
                      </a14:imgEffect>
                      <a14:imgEffect>
                        <a14:artisticLineDrawing/>
                      </a14:imgEffect>
                    </a14:imgLayer>
                  </a14:imgProps>
                </a:ext>
                <a:ext uri="{28A0092B-C50C-407E-A947-70E740481C1C}">
                  <a14:useLocalDpi xmlns:a14="http://schemas.microsoft.com/office/drawing/2010/main" val="0"/>
                </a:ext>
              </a:extLst>
            </a:blip>
            <a:srcRect b="22403"/>
            <a:stretch/>
          </p:blipFill>
          <p:spPr>
            <a:xfrm>
              <a:off x="3759278" y="4681010"/>
              <a:ext cx="2767640" cy="1719790"/>
            </a:xfrm>
            <a:prstGeom prst="rect">
              <a:avLst/>
            </a:prstGeom>
          </p:spPr>
        </p:pic>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498" b="89055" l="0" r="100000"/>
                      </a14:imgEffect>
                      <a14:imgEffect>
                        <a14:artisticPencilGrayscale/>
                      </a14:imgEffect>
                    </a14:imgLayer>
                  </a14:imgProps>
                </a:ext>
                <a:ext uri="{28A0092B-C50C-407E-A947-70E740481C1C}">
                  <a14:useLocalDpi xmlns:a14="http://schemas.microsoft.com/office/drawing/2010/main" val="0"/>
                </a:ext>
              </a:extLst>
            </a:blip>
            <a:srcRect b="21283"/>
            <a:stretch/>
          </p:blipFill>
          <p:spPr>
            <a:xfrm>
              <a:off x="5763054" y="5344167"/>
              <a:ext cx="1313592" cy="828034"/>
            </a:xfrm>
            <a:prstGeom prst="rect">
              <a:avLst/>
            </a:prstGeom>
          </p:spPr>
        </p:pic>
        <p:sp>
          <p:nvSpPr>
            <p:cNvPr id="31" name="TextBox 30"/>
            <p:cNvSpPr txBox="1"/>
            <p:nvPr/>
          </p:nvSpPr>
          <p:spPr>
            <a:xfrm>
              <a:off x="3759278" y="5638799"/>
              <a:ext cx="1175220" cy="461665"/>
            </a:xfrm>
            <a:prstGeom prst="rect">
              <a:avLst/>
            </a:prstGeom>
            <a:noFill/>
          </p:spPr>
          <p:txBody>
            <a:bodyPr wrap="square" rtlCol="0">
              <a:spAutoFit/>
            </a:bodyPr>
            <a:lstStyle/>
            <a:p>
              <a:pPr algn="ctr"/>
              <a:r>
                <a:rPr lang="en-US" sz="2400" b="1" dirty="0">
                  <a:solidFill>
                    <a:schemeClr val="accent1">
                      <a:lumMod val="50000"/>
                    </a:schemeClr>
                  </a:solidFill>
                  <a:latin typeface="Sakkal Majalla" pitchFamily="2" charset="-78"/>
                  <a:cs typeface="Sakkal Majalla" pitchFamily="2" charset="-78"/>
                </a:rPr>
                <a:t>Benefits </a:t>
              </a:r>
            </a:p>
          </p:txBody>
        </p:sp>
        <p:sp>
          <p:nvSpPr>
            <p:cNvPr id="32" name="TextBox 31"/>
            <p:cNvSpPr txBox="1"/>
            <p:nvPr/>
          </p:nvSpPr>
          <p:spPr>
            <a:xfrm>
              <a:off x="5562600" y="5710535"/>
              <a:ext cx="1175220" cy="461665"/>
            </a:xfrm>
            <a:prstGeom prst="rect">
              <a:avLst/>
            </a:prstGeom>
            <a:noFill/>
          </p:spPr>
          <p:txBody>
            <a:bodyPr wrap="square" rtlCol="0">
              <a:spAutoFit/>
            </a:bodyPr>
            <a:lstStyle/>
            <a:p>
              <a:pPr algn="ctr"/>
              <a:r>
                <a:rPr lang="en-US" sz="2400" b="1" dirty="0">
                  <a:solidFill>
                    <a:schemeClr val="accent1">
                      <a:lumMod val="50000"/>
                    </a:schemeClr>
                  </a:solidFill>
                  <a:latin typeface="Sakkal Majalla" pitchFamily="2" charset="-78"/>
                  <a:cs typeface="Sakkal Majalla" pitchFamily="2" charset="-78"/>
                </a:rPr>
                <a:t>Costs</a:t>
              </a:r>
            </a:p>
          </p:txBody>
        </p:sp>
      </p:grpSp>
      <p:cxnSp>
        <p:nvCxnSpPr>
          <p:cNvPr id="7" name="Elbow Connector 6"/>
          <p:cNvCxnSpPr/>
          <p:nvPr/>
        </p:nvCxnSpPr>
        <p:spPr>
          <a:xfrm>
            <a:off x="5321719" y="3487390"/>
            <a:ext cx="2145881" cy="851951"/>
          </a:xfrm>
          <a:prstGeom prst="bentConnector2">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59376" y="1506793"/>
            <a:ext cx="2526654" cy="400110"/>
          </a:xfrm>
          <a:prstGeom prst="rect">
            <a:avLst/>
          </a:prstGeom>
        </p:spPr>
        <p:txBody>
          <a:bodyPr wrap="none">
            <a:spAutoFit/>
          </a:bodyPr>
          <a:lstStyle/>
          <a:p>
            <a:pPr algn="ctr" rtl="1"/>
            <a:r>
              <a:rPr lang="x-none" sz="2000" b="1">
                <a:solidFill>
                  <a:schemeClr val="accent3">
                    <a:lumMod val="75000"/>
                  </a:schemeClr>
                </a:solidFill>
                <a:latin typeface="Sakkal Majalla" pitchFamily="2" charset="-78"/>
                <a:cs typeface="Sakkal Majalla" pitchFamily="2" charset="-78"/>
              </a:rPr>
              <a:t>ضمان عمل الخدمة بشكل دائم </a:t>
            </a:r>
            <a:endParaRPr lang="en-US" sz="2000" b="1" dirty="0">
              <a:solidFill>
                <a:schemeClr val="accent3">
                  <a:lumMod val="75000"/>
                </a:schemeClr>
              </a:solidFill>
              <a:latin typeface="Sakkal Majalla" pitchFamily="2" charset="-78"/>
              <a:cs typeface="Sakkal Majalla" pitchFamily="2" charset="-78"/>
            </a:endParaRPr>
          </a:p>
        </p:txBody>
      </p:sp>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7031" b="75109" l="13308" r="86312">
                        <a14:foregroundMark x1="71483" y1="64192" x2="53232" y2="68996"/>
                        <a14:foregroundMark x1="77947" y1="65939" x2="60837" y2="69869"/>
                        <a14:foregroundMark x1="60837" y1="69869" x2="41065" y2="69432"/>
                      </a14:backgroundRemoval>
                    </a14:imgEffect>
                  </a14:imgLayer>
                </a14:imgProps>
              </a:ext>
              <a:ext uri="{28A0092B-C50C-407E-A947-70E740481C1C}">
                <a14:useLocalDpi xmlns:a14="http://schemas.microsoft.com/office/drawing/2010/main" val="0"/>
              </a:ext>
            </a:extLst>
          </a:blip>
          <a:srcRect l="13534" t="15298" r="14308" b="24150"/>
          <a:stretch/>
        </p:blipFill>
        <p:spPr>
          <a:xfrm>
            <a:off x="560306" y="1906903"/>
            <a:ext cx="2015828" cy="1474238"/>
          </a:xfrm>
          <a:prstGeom prst="rect">
            <a:avLst/>
          </a:prstGeom>
        </p:spPr>
      </p:pic>
      <p:cxnSp>
        <p:nvCxnSpPr>
          <p:cNvPr id="18" name="Elbow Connector 17"/>
          <p:cNvCxnSpPr/>
          <p:nvPr/>
        </p:nvCxnSpPr>
        <p:spPr>
          <a:xfrm rot="10800000">
            <a:off x="2586031" y="1706848"/>
            <a:ext cx="1350551" cy="473410"/>
          </a:xfrm>
          <a:prstGeom prst="bentConnector3">
            <a:avLst>
              <a:gd name="adj1" fmla="val 50000"/>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5410200" y="1506793"/>
            <a:ext cx="3836264" cy="1015663"/>
          </a:xfrm>
          <a:prstGeom prst="rect">
            <a:avLst/>
          </a:prstGeom>
        </p:spPr>
        <p:txBody>
          <a:bodyPr wrap="square">
            <a:spAutoFit/>
          </a:bodyPr>
          <a:lstStyle/>
          <a:p>
            <a:pPr algn="ctr"/>
            <a:r>
              <a:rPr lang="x-none" sz="2000" b="1">
                <a:solidFill>
                  <a:schemeClr val="accent6">
                    <a:lumMod val="50000"/>
                  </a:schemeClr>
                </a:solidFill>
                <a:latin typeface="Sakkal Majalla" pitchFamily="2" charset="-78"/>
                <a:cs typeface="Sakkal Majalla" pitchFamily="2" charset="-78"/>
              </a:rPr>
              <a:t>الإستفادة من البُنى التحتية الضخمة التي تقدمها الخدمات السحابية للقيام بالاختبارات والتجارب العلمية</a:t>
            </a:r>
            <a:endParaRPr lang="en-US" sz="2000" b="1" dirty="0">
              <a:solidFill>
                <a:schemeClr val="accent6">
                  <a:lumMod val="50000"/>
                </a:schemeClr>
              </a:solidFill>
              <a:latin typeface="Sakkal Majalla" pitchFamily="2" charset="-78"/>
              <a:cs typeface="Sakkal Majalla" pitchFamily="2" charset="-78"/>
            </a:endParaRPr>
          </a:p>
        </p:txBody>
      </p:sp>
      <p:cxnSp>
        <p:nvCxnSpPr>
          <p:cNvPr id="24" name="Elbow Connector 23"/>
          <p:cNvCxnSpPr>
            <a:stCxn id="5" idx="7"/>
            <a:endCxn id="22" idx="0"/>
          </p:cNvCxnSpPr>
          <p:nvPr/>
        </p:nvCxnSpPr>
        <p:spPr>
          <a:xfrm rot="5400000" flipH="1" flipV="1">
            <a:off x="5969241" y="821171"/>
            <a:ext cx="673468" cy="2044713"/>
          </a:xfrm>
          <a:prstGeom prst="bentConnector3">
            <a:avLst>
              <a:gd name="adj1" fmla="val 133944"/>
            </a:avLst>
          </a:prstGeom>
          <a:ln w="38100">
            <a:tailEnd type="arrow"/>
          </a:ln>
        </p:spPr>
        <p:style>
          <a:lnRef idx="1">
            <a:schemeClr val="accent3"/>
          </a:lnRef>
          <a:fillRef idx="0">
            <a:schemeClr val="accent3"/>
          </a:fillRef>
          <a:effectRef idx="0">
            <a:schemeClr val="accent3"/>
          </a:effectRef>
          <a:fontRef idx="minor">
            <a:schemeClr val="tx1"/>
          </a:fontRef>
        </p:style>
      </p:cxnSp>
      <p:pic>
        <p:nvPicPr>
          <p:cNvPr id="34" name="Picture 33"/>
          <p:cNvPicPr>
            <a:picLocks noChangeAspect="1"/>
          </p:cNvPicPr>
          <p:nvPr/>
        </p:nvPicPr>
        <p:blipFill>
          <a:blip r:embed="rId9" cstate="print">
            <a:extLst>
              <a:ext uri="{BEBA8EAE-BF5A-486C-A8C5-ECC9F3942E4B}">
                <a14:imgProps xmlns:a14="http://schemas.microsoft.com/office/drawing/2010/main">
                  <a14:imgLayer r:embed="rId10">
                    <a14:imgEffect>
                      <a14:backgroundRemoval t="9778" b="89778" l="3111" r="98667">
                        <a14:foregroundMark x1="40889" y1="38667" x2="24444" y2="38667"/>
                        <a14:foregroundMark x1="40444" y1="31556" x2="21778" y2="32444"/>
                        <a14:foregroundMark x1="20889" y1="44889" x2="9778" y2="61333"/>
                        <a14:foregroundMark x1="84889" y1="48444" x2="56000" y2="49778"/>
                        <a14:foregroundMark x1="98667" y1="49333" x2="85333" y2="49333"/>
                        <a14:foregroundMark x1="36444" y1="50667" x2="27111" y2="52000"/>
                        <a14:foregroundMark x1="30667" y1="65778" x2="89778" y2="63111"/>
                        <a14:foregroundMark x1="48444" y1="36889" x2="42667" y2="56444"/>
                        <a14:foregroundMark x1="5333" y1="41778" x2="3111" y2="49778"/>
                      </a14:backgroundRemoval>
                    </a14:imgEffect>
                  </a14:imgLayer>
                </a14:imgProps>
              </a:ext>
              <a:ext uri="{28A0092B-C50C-407E-A947-70E740481C1C}">
                <a14:useLocalDpi xmlns:a14="http://schemas.microsoft.com/office/drawing/2010/main" val="0"/>
              </a:ext>
            </a:extLst>
          </a:blip>
          <a:stretch>
            <a:fillRect/>
          </a:stretch>
        </p:blipFill>
        <p:spPr>
          <a:xfrm>
            <a:off x="7688283" y="1901280"/>
            <a:ext cx="1143000" cy="1143000"/>
          </a:xfrm>
          <a:prstGeom prst="rect">
            <a:avLst/>
          </a:prstGeom>
        </p:spPr>
      </p:pic>
      <p:sp>
        <p:nvSpPr>
          <p:cNvPr id="21" name="Rectangle 22"/>
          <p:cNvSpPr/>
          <p:nvPr/>
        </p:nvSpPr>
        <p:spPr>
          <a:xfrm>
            <a:off x="0" y="5582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مميزات الحوسبة السحابية</a:t>
            </a:r>
            <a:endParaRPr lang="en-US" sz="3200" b="1" dirty="0">
              <a:solidFill>
                <a:schemeClr val="tx2"/>
              </a:solidFill>
              <a:latin typeface="Sakkal Majalla" pitchFamily="2" charset="-78"/>
              <a:cs typeface="Sakkal Majalla" pitchFamily="2" charset="-78"/>
            </a:endParaRP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8302" y="3028750"/>
            <a:ext cx="1107568" cy="70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85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0"/>
            <a:ext cx="2721678" cy="461665"/>
          </a:xfrm>
          <a:prstGeom prst="rect">
            <a:avLst/>
          </a:prstGeom>
        </p:spPr>
        <p:txBody>
          <a:bodyPr wrap="square">
            <a:spAutoFit/>
          </a:bodyPr>
          <a:lstStyle/>
          <a:p>
            <a:pPr lvl="0" algn="ctr" rtl="1"/>
            <a:r>
              <a:rPr lang="ar-IQ" sz="2400" b="1" dirty="0">
                <a:solidFill>
                  <a:schemeClr val="accent6">
                    <a:lumMod val="50000"/>
                  </a:schemeClr>
                </a:solidFill>
                <a:latin typeface="Sakkal Majalla" pitchFamily="2" charset="-78"/>
                <a:cs typeface="Sakkal Majalla" pitchFamily="2" charset="-78"/>
              </a:rPr>
              <a:t>توفير مساحة التخزين</a:t>
            </a:r>
            <a:endParaRPr lang="en-US" sz="2400" b="1" dirty="0">
              <a:solidFill>
                <a:schemeClr val="accent6">
                  <a:lumMod val="50000"/>
                </a:schemeClr>
              </a:solidFill>
              <a:latin typeface="Sakkal Majalla" pitchFamily="2" charset="-78"/>
              <a:cs typeface="Sakkal Majalla" pitchFamily="2" charset="-78"/>
            </a:endParaRPr>
          </a:p>
        </p:txBody>
      </p:sp>
      <p:sp>
        <p:nvSpPr>
          <p:cNvPr id="4" name="Rectangle 3"/>
          <p:cNvSpPr/>
          <p:nvPr/>
        </p:nvSpPr>
        <p:spPr>
          <a:xfrm>
            <a:off x="5562600" y="3881735"/>
            <a:ext cx="3276600" cy="461665"/>
          </a:xfrm>
          <a:prstGeom prst="rect">
            <a:avLst/>
          </a:prstGeom>
        </p:spPr>
        <p:txBody>
          <a:bodyPr wrap="square">
            <a:spAutoFit/>
          </a:bodyPr>
          <a:lstStyle/>
          <a:p>
            <a:pPr lvl="0" algn="ctr" rtl="1"/>
            <a:r>
              <a:rPr lang="ar-IQ" sz="2400" b="1" dirty="0">
                <a:solidFill>
                  <a:schemeClr val="accent3">
                    <a:lumMod val="75000"/>
                  </a:schemeClr>
                </a:solidFill>
                <a:latin typeface="Sakkal Majalla" pitchFamily="2" charset="-78"/>
                <a:cs typeface="Sakkal Majalla" pitchFamily="2" charset="-78"/>
              </a:rPr>
              <a:t>تحديث البرامج وتطويرها تلقائياً</a:t>
            </a:r>
            <a:r>
              <a:rPr lang="en-US" sz="2400" b="1" dirty="0">
                <a:solidFill>
                  <a:schemeClr val="accent3">
                    <a:lumMod val="75000"/>
                  </a:schemeClr>
                </a:solidFill>
                <a:latin typeface="Sakkal Majalla" pitchFamily="2" charset="-78"/>
                <a:cs typeface="Sakkal Majalla" pitchFamily="2" charset="-78"/>
              </a:rPr>
              <a:t>.</a:t>
            </a:r>
            <a:endParaRPr lang="en-GB" sz="2400" b="1" dirty="0">
              <a:solidFill>
                <a:schemeClr val="accent3">
                  <a:lumMod val="75000"/>
                </a:schemeClr>
              </a:solidFill>
              <a:latin typeface="Sakkal Majalla" pitchFamily="2" charset="-78"/>
              <a:cs typeface="Sakkal Majalla" pitchFamily="2" charset="-78"/>
            </a:endParaRPr>
          </a:p>
        </p:txBody>
      </p:sp>
      <p:sp>
        <p:nvSpPr>
          <p:cNvPr id="5" name="Oval 4"/>
          <p:cNvSpPr/>
          <p:nvPr/>
        </p:nvSpPr>
        <p:spPr>
          <a:xfrm>
            <a:off x="3657600" y="1901280"/>
            <a:ext cx="1905000" cy="1905000"/>
          </a:xfrm>
          <a:prstGeom prst="ellipse">
            <a:avLst/>
          </a:prstGeom>
          <a:solidFill>
            <a:srgbClr val="B9DE42"/>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2" name="Elbow Connector 11"/>
          <p:cNvCxnSpPr>
            <a:stCxn id="5" idx="1"/>
            <a:endCxn id="3" idx="0"/>
          </p:cNvCxnSpPr>
          <p:nvPr/>
        </p:nvCxnSpPr>
        <p:spPr>
          <a:xfrm rot="16200000" flipH="1" flipV="1">
            <a:off x="2748240" y="1097659"/>
            <a:ext cx="105739" cy="2270942"/>
          </a:xfrm>
          <a:prstGeom prst="bentConnector3">
            <a:avLst>
              <a:gd name="adj1" fmla="val -480032"/>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3124200" y="2663280"/>
            <a:ext cx="3048000" cy="464740"/>
          </a:xfrm>
          <a:ln>
            <a:solidFill>
              <a:srgbClr val="B9DE42"/>
            </a:solidFill>
          </a:ln>
        </p:spPr>
        <p:style>
          <a:lnRef idx="2">
            <a:schemeClr val="accent5"/>
          </a:lnRef>
          <a:fillRef idx="1">
            <a:schemeClr val="lt1"/>
          </a:fillRef>
          <a:effectRef idx="0">
            <a:schemeClr val="accent5"/>
          </a:effectRef>
          <a:fontRef idx="minor">
            <a:schemeClr val="dk1"/>
          </a:fontRef>
        </p:style>
        <p:txBody>
          <a:bodyPr>
            <a:noAutofit/>
          </a:bodyPr>
          <a:lstStyle/>
          <a:p>
            <a:r>
              <a:rPr lang="x-none" sz="2400" b="1">
                <a:solidFill>
                  <a:schemeClr val="accent1">
                    <a:lumMod val="50000"/>
                  </a:schemeClr>
                </a:solidFill>
                <a:latin typeface="Sakkal Majalla" pitchFamily="2" charset="-78"/>
                <a:cs typeface="Sakkal Majalla" pitchFamily="2" charset="-78"/>
              </a:rPr>
              <a:t>مميزات الحوسبة السحابية</a:t>
            </a:r>
            <a:endParaRPr lang="en-US" sz="2400" dirty="0">
              <a:solidFill>
                <a:schemeClr val="accent1">
                  <a:lumMod val="50000"/>
                </a:schemeClr>
              </a:solidFill>
              <a:latin typeface="Sakkal Majalla" pitchFamily="2" charset="-78"/>
              <a:cs typeface="Sakkal Majalla" pitchFamily="2" charset="-78"/>
            </a:endParaRPr>
          </a:p>
        </p:txBody>
      </p:sp>
      <p:cxnSp>
        <p:nvCxnSpPr>
          <p:cNvPr id="7" name="Elbow Connector 6"/>
          <p:cNvCxnSpPr>
            <a:stCxn id="2" idx="3"/>
            <a:endCxn id="4" idx="0"/>
          </p:cNvCxnSpPr>
          <p:nvPr/>
        </p:nvCxnSpPr>
        <p:spPr>
          <a:xfrm>
            <a:off x="6172200" y="2895650"/>
            <a:ext cx="1028700" cy="986085"/>
          </a:xfrm>
          <a:prstGeom prst="bentConnector2">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5410200" y="1506793"/>
            <a:ext cx="3836264" cy="400110"/>
          </a:xfrm>
          <a:prstGeom prst="rect">
            <a:avLst/>
          </a:prstGeom>
        </p:spPr>
        <p:txBody>
          <a:bodyPr wrap="square">
            <a:spAutoFit/>
          </a:bodyPr>
          <a:lstStyle/>
          <a:p>
            <a:pPr algn="ctr"/>
            <a:r>
              <a:rPr lang="ar-IQ" sz="2000" b="1" dirty="0">
                <a:solidFill>
                  <a:schemeClr val="accent6">
                    <a:lumMod val="50000"/>
                  </a:schemeClr>
                </a:solidFill>
                <a:latin typeface="Sakkal Majalla" pitchFamily="2" charset="-78"/>
                <a:cs typeface="Sakkal Majalla" pitchFamily="2" charset="-78"/>
              </a:rPr>
              <a:t>تقنية صديقة للبيئة</a:t>
            </a:r>
            <a:endParaRPr lang="en-US" sz="2000" b="1" dirty="0">
              <a:solidFill>
                <a:schemeClr val="accent6">
                  <a:lumMod val="50000"/>
                </a:schemeClr>
              </a:solidFill>
              <a:latin typeface="Sakkal Majalla" pitchFamily="2" charset="-78"/>
              <a:cs typeface="Sakkal Majalla" pitchFamily="2" charset="-78"/>
            </a:endParaRPr>
          </a:p>
        </p:txBody>
      </p:sp>
      <p:cxnSp>
        <p:nvCxnSpPr>
          <p:cNvPr id="24" name="Elbow Connector 23"/>
          <p:cNvCxnSpPr>
            <a:stCxn id="5" idx="7"/>
            <a:endCxn id="22" idx="0"/>
          </p:cNvCxnSpPr>
          <p:nvPr/>
        </p:nvCxnSpPr>
        <p:spPr>
          <a:xfrm rot="5400000" flipH="1" flipV="1">
            <a:off x="5969241" y="821171"/>
            <a:ext cx="673468" cy="2044713"/>
          </a:xfrm>
          <a:prstGeom prst="bentConnector3">
            <a:avLst>
              <a:gd name="adj1" fmla="val 133944"/>
            </a:avLst>
          </a:prstGeom>
          <a:ln w="38100">
            <a:tailEnd type="arrow"/>
          </a:ln>
        </p:spPr>
        <p:style>
          <a:lnRef idx="1">
            <a:schemeClr val="accent3"/>
          </a:lnRef>
          <a:fillRef idx="0">
            <a:schemeClr val="accent3"/>
          </a:fillRef>
          <a:effectRef idx="0">
            <a:schemeClr val="accent3"/>
          </a:effectRef>
          <a:fontRef idx="minor">
            <a:schemeClr val="tx1"/>
          </a:fontRef>
        </p:style>
      </p:cxnSp>
      <p:grpSp>
        <p:nvGrpSpPr>
          <p:cNvPr id="56" name="Group 55"/>
          <p:cNvGrpSpPr/>
          <p:nvPr/>
        </p:nvGrpSpPr>
        <p:grpSpPr>
          <a:xfrm>
            <a:off x="304800" y="2971800"/>
            <a:ext cx="1776743" cy="1432976"/>
            <a:chOff x="-206313" y="3848520"/>
            <a:chExt cx="3949399" cy="3223253"/>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813" b="89840" l="10000" r="90741"/>
                      </a14:imgEffect>
                    </a14:imgLayer>
                  </a14:imgProps>
                </a:ext>
                <a:ext uri="{28A0092B-C50C-407E-A947-70E740481C1C}">
                  <a14:useLocalDpi xmlns:a14="http://schemas.microsoft.com/office/drawing/2010/main" val="0"/>
                </a:ext>
              </a:extLst>
            </a:blip>
            <a:stretch>
              <a:fillRect/>
            </a:stretch>
          </p:blipFill>
          <p:spPr>
            <a:xfrm>
              <a:off x="-206312" y="4034233"/>
              <a:ext cx="2129538" cy="1474902"/>
            </a:xfrm>
            <a:prstGeom prst="rect">
              <a:avLst/>
            </a:prstGeom>
          </p:spPr>
        </p:pic>
        <p:pic>
          <p:nvPicPr>
            <p:cNvPr id="19" name="Picture 1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022" b="87500" l="4762" r="27106">
                          <a14:foregroundMark x1="15018" y1="31522" x2="8425" y2="41848"/>
                          <a14:foregroundMark x1="22344" y1="51630" x2="27106" y2="51087"/>
                        </a14:backgroundRemoval>
                      </a14:imgEffect>
                    </a14:imgLayer>
                  </a14:imgProps>
                </a:ext>
                <a:ext uri="{28A0092B-C50C-407E-A947-70E740481C1C}">
                  <a14:useLocalDpi xmlns:a14="http://schemas.microsoft.com/office/drawing/2010/main" val="0"/>
                </a:ext>
              </a:extLst>
            </a:blip>
            <a:srcRect l="2318" t="17305" r="71477" b="4657"/>
            <a:stretch/>
          </p:blipFill>
          <p:spPr>
            <a:xfrm>
              <a:off x="2609284" y="3848520"/>
              <a:ext cx="676602" cy="1358032"/>
            </a:xfrm>
            <a:prstGeom prst="rect">
              <a:avLst/>
            </a:prstGeom>
          </p:spPr>
        </p:pic>
        <p:pic>
          <p:nvPicPr>
            <p:cNvPr id="15" name="Picture 14"/>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490" b="99592" l="48293" r="99024"/>
                      </a14:imgEffect>
                    </a14:imgLayer>
                  </a14:imgProps>
                </a:ext>
                <a:ext uri="{28A0092B-C50C-407E-A947-70E740481C1C}">
                  <a14:useLocalDpi xmlns:a14="http://schemas.microsoft.com/office/drawing/2010/main" val="0"/>
                </a:ext>
              </a:extLst>
            </a:blip>
            <a:srcRect l="50000" t="4837"/>
            <a:stretch/>
          </p:blipFill>
          <p:spPr>
            <a:xfrm>
              <a:off x="3210107" y="4661996"/>
              <a:ext cx="532979" cy="1212329"/>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8776" l="0" r="38537">
                          <a14:foregroundMark x1="11707" y1="12653" x2="4878" y2="41633"/>
                          <a14:foregroundMark x1="19512" y1="7755" x2="33659" y2="4898"/>
                          <a14:foregroundMark x1="22439" y1="2857" x2="3902" y2="13469"/>
                          <a14:backgroundMark x1="6341" y1="88163" x2="0" y2="69388"/>
                          <a14:backgroundMark x1="3415" y1="33469" x2="976" y2="67755"/>
                          <a14:backgroundMark x1="3902" y1="34694" x2="0" y2="13061"/>
                        </a14:backgroundRemoval>
                      </a14:imgEffect>
                    </a14:imgLayer>
                  </a14:imgProps>
                </a:ext>
                <a:ext uri="{28A0092B-C50C-407E-A947-70E740481C1C}">
                  <a14:useLocalDpi xmlns:a14="http://schemas.microsoft.com/office/drawing/2010/main" val="0"/>
                </a:ext>
              </a:extLst>
            </a:blip>
            <a:srcRect r="55990"/>
            <a:stretch/>
          </p:blipFill>
          <p:spPr>
            <a:xfrm>
              <a:off x="-170686" y="5360047"/>
              <a:ext cx="596497" cy="1619839"/>
            </a:xfrm>
            <a:prstGeom prst="rect">
              <a:avLst/>
            </a:prstGeom>
          </p:spPr>
        </p:pic>
        <p:pic>
          <p:nvPicPr>
            <p:cNvPr id="21" name="Picture 20"/>
            <p:cNvPicPr>
              <a:picLocks noChangeAspect="1"/>
            </p:cNvPicPr>
            <p:nvPr/>
          </p:nvPicPr>
          <p:blipFill rotWithShape="1">
            <a:blip r:embed="rId11" cstate="print">
              <a:extLst>
                <a:ext uri="{BEBA8EAE-BF5A-486C-A8C5-ECC9F3942E4B}">
                  <a14:imgProps xmlns:a14="http://schemas.microsoft.com/office/drawing/2010/main">
                    <a14:imgLayer r:embed="rId6">
                      <a14:imgEffect>
                        <a14:backgroundRemoval t="25461" b="91718" l="48688" r="74180">
                          <a14:foregroundMark x1="63370" y1="33152" x2="56410" y2="35870"/>
                          <a14:foregroundMark x1="61538" y1="57065" x2="56410" y2="83152"/>
                        </a14:backgroundRemoval>
                      </a14:imgEffect>
                    </a14:imgLayer>
                  </a14:imgProps>
                </a:ext>
                <a:ext uri="{28A0092B-C50C-407E-A947-70E740481C1C}">
                  <a14:useLocalDpi xmlns:a14="http://schemas.microsoft.com/office/drawing/2010/main" val="0"/>
                </a:ext>
              </a:extLst>
            </a:blip>
            <a:srcRect l="45502" t="17179" r="22633"/>
            <a:stretch/>
          </p:blipFill>
          <p:spPr>
            <a:xfrm>
              <a:off x="2368397" y="5268161"/>
              <a:ext cx="1029574" cy="1803612"/>
            </a:xfrm>
            <a:prstGeom prst="rect">
              <a:avLst/>
            </a:prstGeom>
          </p:spPr>
        </p:pic>
        <p:cxnSp>
          <p:nvCxnSpPr>
            <p:cNvPr id="25" name="Elbow Connector 24"/>
            <p:cNvCxnSpPr>
              <a:stCxn id="6" idx="3"/>
            </p:cNvCxnSpPr>
            <p:nvPr/>
          </p:nvCxnSpPr>
          <p:spPr>
            <a:xfrm>
              <a:off x="1923226" y="4771684"/>
              <a:ext cx="1226447" cy="496476"/>
            </a:xfrm>
            <a:prstGeom prst="bentConnector3">
              <a:avLst>
                <a:gd name="adj1" fmla="val 50000"/>
              </a:avLst>
            </a:prstGeom>
            <a:ln w="28575">
              <a:solidFill>
                <a:srgbClr val="DE588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6" idx="1"/>
              <a:endCxn id="20" idx="3"/>
            </p:cNvCxnSpPr>
            <p:nvPr/>
          </p:nvCxnSpPr>
          <p:spPr>
            <a:xfrm rot="10800000" flipH="1" flipV="1">
              <a:off x="-206313" y="4771683"/>
              <a:ext cx="632123" cy="1398283"/>
            </a:xfrm>
            <a:prstGeom prst="bentConnector5">
              <a:avLst>
                <a:gd name="adj1" fmla="val -36164"/>
                <a:gd name="adj2" fmla="val 174271"/>
                <a:gd name="adj3" fmla="val 136164"/>
              </a:avLst>
            </a:prstGeom>
            <a:ln w="28575">
              <a:solidFill>
                <a:srgbClr val="DE588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endCxn id="21" idx="1"/>
            </p:cNvCxnSpPr>
            <p:nvPr/>
          </p:nvCxnSpPr>
          <p:spPr>
            <a:xfrm>
              <a:off x="1040950" y="5509135"/>
              <a:ext cx="1327447" cy="660832"/>
            </a:xfrm>
            <a:prstGeom prst="bentConnector3">
              <a:avLst>
                <a:gd name="adj1" fmla="val 50000"/>
              </a:avLst>
            </a:prstGeom>
            <a:ln w="28575">
              <a:solidFill>
                <a:srgbClr val="DE588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6" idx="0"/>
            </p:cNvCxnSpPr>
            <p:nvPr/>
          </p:nvCxnSpPr>
          <p:spPr>
            <a:xfrm rot="16200000" flipH="1">
              <a:off x="1602678" y="3290011"/>
              <a:ext cx="341847" cy="1830291"/>
            </a:xfrm>
            <a:prstGeom prst="bentConnector4">
              <a:avLst>
                <a:gd name="adj1" fmla="val -66872"/>
                <a:gd name="adj2" fmla="val 79087"/>
              </a:avLst>
            </a:prstGeom>
            <a:ln w="28575">
              <a:solidFill>
                <a:srgbClr val="DE5888"/>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57" name="Picture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43800" y="4483706"/>
            <a:ext cx="1167382" cy="926494"/>
          </a:xfrm>
          <a:prstGeom prst="rect">
            <a:avLst/>
          </a:prstGeom>
        </p:spPr>
      </p:pic>
      <p:pic>
        <p:nvPicPr>
          <p:cNvPr id="58" name="Picture 5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2210" b="97790" l="9353" r="89568"/>
                    </a14:imgEffect>
                  </a14:imgLayer>
                </a14:imgProps>
              </a:ext>
              <a:ext uri="{28A0092B-C50C-407E-A947-70E740481C1C}">
                <a14:useLocalDpi xmlns:a14="http://schemas.microsoft.com/office/drawing/2010/main" val="0"/>
              </a:ext>
            </a:extLst>
          </a:blip>
          <a:srcRect l="12206" r="15852" b="7807"/>
          <a:stretch/>
        </p:blipFill>
        <p:spPr>
          <a:xfrm>
            <a:off x="6555697" y="1753506"/>
            <a:ext cx="1318721" cy="1100274"/>
          </a:xfrm>
          <a:prstGeom prst="rect">
            <a:avLst/>
          </a:prstGeom>
        </p:spPr>
      </p:pic>
      <p:sp>
        <p:nvSpPr>
          <p:cNvPr id="23" name="Rectangle 22"/>
          <p:cNvSpPr/>
          <p:nvPr/>
        </p:nvSpPr>
        <p:spPr>
          <a:xfrm>
            <a:off x="0" y="558225"/>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مميزات الحوسبة السحابية</a:t>
            </a:r>
            <a:endParaRPr lang="en-US" sz="3200" b="1" dirty="0">
              <a:solidFill>
                <a:schemeClr val="tx2"/>
              </a:solidFill>
              <a:latin typeface="Sakkal Majalla" pitchFamily="2" charset="-78"/>
              <a:cs typeface="Sakkal Majalla" pitchFamily="2" charset="-78"/>
            </a:endParaRPr>
          </a:p>
        </p:txBody>
      </p:sp>
      <p:sp>
        <p:nvSpPr>
          <p:cNvPr id="27" name="Rectangle 3"/>
          <p:cNvSpPr/>
          <p:nvPr/>
        </p:nvSpPr>
        <p:spPr>
          <a:xfrm>
            <a:off x="4533900" y="5558135"/>
            <a:ext cx="3276600" cy="461665"/>
          </a:xfrm>
          <a:prstGeom prst="rect">
            <a:avLst/>
          </a:prstGeom>
        </p:spPr>
        <p:txBody>
          <a:bodyPr wrap="square">
            <a:spAutoFit/>
          </a:bodyPr>
          <a:lstStyle/>
          <a:p>
            <a:pPr algn="ctr" rtl="1"/>
            <a:r>
              <a:rPr lang="ar-IQ" sz="2400" b="1" dirty="0">
                <a:solidFill>
                  <a:schemeClr val="accent3">
                    <a:lumMod val="75000"/>
                  </a:schemeClr>
                </a:solidFill>
                <a:latin typeface="Sakkal Majalla" pitchFamily="2" charset="-78"/>
                <a:cs typeface="Sakkal Majalla" pitchFamily="2" charset="-78"/>
              </a:rPr>
              <a:t>ضمان أمان أكبر للبرمجيات </a:t>
            </a:r>
            <a:endParaRPr lang="en-GB" sz="2400" b="1" dirty="0">
              <a:solidFill>
                <a:schemeClr val="accent3">
                  <a:lumMod val="75000"/>
                </a:schemeClr>
              </a:solidFill>
              <a:latin typeface="Sakkal Majalla" pitchFamily="2" charset="-78"/>
              <a:cs typeface="Sakkal Majalla" pitchFamily="2" charset="-78"/>
            </a:endParaRPr>
          </a:p>
        </p:txBody>
      </p:sp>
      <p:cxnSp>
        <p:nvCxnSpPr>
          <p:cNvPr id="28" name="Elbow Connector 6"/>
          <p:cNvCxnSpPr>
            <a:stCxn id="5" idx="5"/>
            <a:endCxn id="27" idx="0"/>
          </p:cNvCxnSpPr>
          <p:nvPr/>
        </p:nvCxnSpPr>
        <p:spPr>
          <a:xfrm rot="16200000" flipH="1">
            <a:off x="4712491" y="4098426"/>
            <a:ext cx="2030836" cy="888581"/>
          </a:xfrm>
          <a:prstGeom prst="bentConnector3">
            <a:avLst>
              <a:gd name="adj1" fmla="val 50000"/>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 name="Rectangle 3"/>
          <p:cNvSpPr/>
          <p:nvPr/>
        </p:nvSpPr>
        <p:spPr>
          <a:xfrm>
            <a:off x="685800" y="4922435"/>
            <a:ext cx="3276600" cy="1200329"/>
          </a:xfrm>
          <a:prstGeom prst="rect">
            <a:avLst/>
          </a:prstGeom>
        </p:spPr>
        <p:txBody>
          <a:bodyPr wrap="square">
            <a:spAutoFit/>
          </a:bodyPr>
          <a:lstStyle/>
          <a:p>
            <a:pPr algn="ctr" rtl="1"/>
            <a:r>
              <a:rPr lang="ar-IQ" sz="2400" b="1" dirty="0">
                <a:solidFill>
                  <a:schemeClr val="accent6">
                    <a:lumMod val="50000"/>
                  </a:schemeClr>
                </a:solidFill>
                <a:latin typeface="Sakkal Majalla" pitchFamily="2" charset="-78"/>
                <a:cs typeface="Sakkal Majalla" pitchFamily="2" charset="-78"/>
              </a:rPr>
              <a:t>لن تضطر الشركات لشراء تراخيص استخدام البرمجيات </a:t>
            </a:r>
            <a:r>
              <a:rPr lang="ar-SA" sz="2400" b="1" dirty="0">
                <a:solidFill>
                  <a:schemeClr val="accent6">
                    <a:lumMod val="50000"/>
                  </a:schemeClr>
                </a:solidFill>
                <a:latin typeface="Sakkal Majalla" pitchFamily="2" charset="-78"/>
                <a:cs typeface="Sakkal Majalla" pitchFamily="2" charset="-78"/>
              </a:rPr>
              <a:t>بل </a:t>
            </a:r>
            <a:r>
              <a:rPr lang="ar-IQ" sz="2400" b="1" dirty="0">
                <a:solidFill>
                  <a:schemeClr val="accent6">
                    <a:lumMod val="50000"/>
                  </a:schemeClr>
                </a:solidFill>
                <a:latin typeface="Sakkal Majalla" pitchFamily="2" charset="-78"/>
                <a:cs typeface="Sakkal Majalla" pitchFamily="2" charset="-78"/>
              </a:rPr>
              <a:t>ستدفع رسوم</a:t>
            </a:r>
            <a:r>
              <a:rPr lang="ar-SA" sz="2400" b="1" dirty="0">
                <a:solidFill>
                  <a:schemeClr val="accent6">
                    <a:lumMod val="50000"/>
                  </a:schemeClr>
                </a:solidFill>
                <a:latin typeface="Sakkal Majalla" pitchFamily="2" charset="-78"/>
                <a:cs typeface="Sakkal Majalla" pitchFamily="2" charset="-78"/>
              </a:rPr>
              <a:t> فقط</a:t>
            </a:r>
            <a:endParaRPr lang="en-US" sz="2400" b="1" dirty="0">
              <a:solidFill>
                <a:schemeClr val="accent6">
                  <a:lumMod val="50000"/>
                </a:schemeClr>
              </a:solidFill>
              <a:latin typeface="Sakkal Majalla" pitchFamily="2" charset="-78"/>
              <a:cs typeface="Sakkal Majalla" pitchFamily="2" charset="-78"/>
            </a:endParaRPr>
          </a:p>
        </p:txBody>
      </p:sp>
      <p:cxnSp>
        <p:nvCxnSpPr>
          <p:cNvPr id="32" name="Elbow Connector 6"/>
          <p:cNvCxnSpPr>
            <a:stCxn id="5" idx="3"/>
            <a:endCxn id="31" idx="0"/>
          </p:cNvCxnSpPr>
          <p:nvPr/>
        </p:nvCxnSpPr>
        <p:spPr>
          <a:xfrm rot="5400000">
            <a:off x="2432773" y="3418627"/>
            <a:ext cx="1395136" cy="1612481"/>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grpSp>
        <p:nvGrpSpPr>
          <p:cNvPr id="34" name="Group 32"/>
          <p:cNvGrpSpPr/>
          <p:nvPr/>
        </p:nvGrpSpPr>
        <p:grpSpPr>
          <a:xfrm>
            <a:off x="437715" y="5764351"/>
            <a:ext cx="1488568" cy="716828"/>
            <a:chOff x="3759278" y="4681010"/>
            <a:chExt cx="3317368" cy="1719790"/>
          </a:xfrm>
        </p:grpSpPr>
        <p:pic>
          <p:nvPicPr>
            <p:cNvPr id="35" name="Picture 2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498" b="89055" l="0" r="100000"/>
                      </a14:imgEffect>
                      <a14:imgEffect>
                        <a14:artisticLineDrawing/>
                      </a14:imgEffect>
                    </a14:imgLayer>
                  </a14:imgProps>
                </a:ext>
                <a:ext uri="{28A0092B-C50C-407E-A947-70E740481C1C}">
                  <a14:useLocalDpi xmlns:a14="http://schemas.microsoft.com/office/drawing/2010/main" val="0"/>
                </a:ext>
              </a:extLst>
            </a:blip>
            <a:srcRect b="22403"/>
            <a:stretch/>
          </p:blipFill>
          <p:spPr>
            <a:xfrm>
              <a:off x="3759278" y="4681010"/>
              <a:ext cx="2767640" cy="1719790"/>
            </a:xfrm>
            <a:prstGeom prst="rect">
              <a:avLst/>
            </a:prstGeom>
          </p:spPr>
        </p:pic>
        <p:pic>
          <p:nvPicPr>
            <p:cNvPr id="37" name="Picture 29"/>
            <p:cNvPicPr>
              <a:picLocks noChangeAspect="1"/>
            </p:cNvPicPr>
            <p:nvPr/>
          </p:nvPicPr>
          <p:blipFill rotWithShape="1">
            <a:blip r:embed="rId17" cstate="print">
              <a:extLst>
                <a:ext uri="{BEBA8EAE-BF5A-486C-A8C5-ECC9F3942E4B}">
                  <a14:imgProps xmlns:a14="http://schemas.microsoft.com/office/drawing/2010/main">
                    <a14:imgLayer r:embed="rId16">
                      <a14:imgEffect>
                        <a14:backgroundRemoval t="498" b="89055" l="0" r="100000"/>
                      </a14:imgEffect>
                      <a14:imgEffect>
                        <a14:artisticPencilGrayscale/>
                      </a14:imgEffect>
                    </a14:imgLayer>
                  </a14:imgProps>
                </a:ext>
                <a:ext uri="{28A0092B-C50C-407E-A947-70E740481C1C}">
                  <a14:useLocalDpi xmlns:a14="http://schemas.microsoft.com/office/drawing/2010/main" val="0"/>
                </a:ext>
              </a:extLst>
            </a:blip>
            <a:srcRect b="21283"/>
            <a:stretch/>
          </p:blipFill>
          <p:spPr>
            <a:xfrm>
              <a:off x="5763054" y="5344167"/>
              <a:ext cx="1313592" cy="828034"/>
            </a:xfrm>
            <a:prstGeom prst="rect">
              <a:avLst/>
            </a:prstGeom>
          </p:spPr>
        </p:pic>
        <p:sp>
          <p:nvSpPr>
            <p:cNvPr id="39" name="TextBox 30"/>
            <p:cNvSpPr txBox="1"/>
            <p:nvPr/>
          </p:nvSpPr>
          <p:spPr>
            <a:xfrm>
              <a:off x="3759278" y="5638798"/>
              <a:ext cx="1175219" cy="553805"/>
            </a:xfrm>
            <a:prstGeom prst="rect">
              <a:avLst/>
            </a:prstGeom>
            <a:noFill/>
          </p:spPr>
          <p:txBody>
            <a:bodyPr wrap="square" rtlCol="0">
              <a:spAutoFit/>
            </a:bodyPr>
            <a:lstStyle/>
            <a:p>
              <a:pPr algn="ctr"/>
              <a:r>
                <a:rPr lang="en-US" sz="900" b="1" dirty="0">
                  <a:solidFill>
                    <a:schemeClr val="accent1">
                      <a:lumMod val="50000"/>
                    </a:schemeClr>
                  </a:solidFill>
                  <a:latin typeface="Sakkal Majalla" pitchFamily="2" charset="-78"/>
                  <a:cs typeface="Sakkal Majalla" pitchFamily="2" charset="-78"/>
                </a:rPr>
                <a:t>Benefits </a:t>
              </a:r>
            </a:p>
          </p:txBody>
        </p:sp>
        <p:sp>
          <p:nvSpPr>
            <p:cNvPr id="40" name="TextBox 31"/>
            <p:cNvSpPr txBox="1"/>
            <p:nvPr/>
          </p:nvSpPr>
          <p:spPr>
            <a:xfrm>
              <a:off x="5562600" y="5710536"/>
              <a:ext cx="1175219" cy="627646"/>
            </a:xfrm>
            <a:prstGeom prst="rect">
              <a:avLst/>
            </a:prstGeom>
            <a:noFill/>
          </p:spPr>
          <p:txBody>
            <a:bodyPr wrap="square" rtlCol="0">
              <a:spAutoFit/>
            </a:bodyPr>
            <a:lstStyle/>
            <a:p>
              <a:pPr algn="ctr"/>
              <a:r>
                <a:rPr lang="en-US" sz="1100" b="1" dirty="0">
                  <a:solidFill>
                    <a:schemeClr val="accent1">
                      <a:lumMod val="50000"/>
                    </a:schemeClr>
                  </a:solidFill>
                  <a:latin typeface="Sakkal Majalla" pitchFamily="2" charset="-78"/>
                  <a:cs typeface="Sakkal Majalla" pitchFamily="2" charset="-78"/>
                </a:rPr>
                <a:t>Costs</a:t>
              </a:r>
            </a:p>
          </p:txBody>
        </p:sp>
      </p:grpSp>
    </p:spTree>
    <p:extLst>
      <p:ext uri="{BB962C8B-B14F-4D97-AF65-F5344CB8AC3E}">
        <p14:creationId xmlns:p14="http://schemas.microsoft.com/office/powerpoint/2010/main" val="352139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797" r="99602"/>
                    </a14:imgEffect>
                  </a14:imgLayer>
                </a14:imgProps>
              </a:ext>
              <a:ext uri="{28A0092B-C50C-407E-A947-70E740481C1C}">
                <a14:useLocalDpi xmlns:a14="http://schemas.microsoft.com/office/drawing/2010/main" val="0"/>
              </a:ext>
            </a:extLst>
          </a:blip>
          <a:stretch>
            <a:fillRect/>
          </a:stretch>
        </p:blipFill>
        <p:spPr>
          <a:xfrm>
            <a:off x="31561" y="685913"/>
            <a:ext cx="2949672" cy="2362087"/>
          </a:xfrm>
          <a:prstGeom prst="rect">
            <a:avLst/>
          </a:prstGeom>
        </p:spPr>
      </p:pic>
      <p:sp>
        <p:nvSpPr>
          <p:cNvPr id="2" name="Title 1"/>
          <p:cNvSpPr>
            <a:spLocks noGrp="1"/>
          </p:cNvSpPr>
          <p:nvPr>
            <p:ph type="title"/>
          </p:nvPr>
        </p:nvSpPr>
        <p:spPr>
          <a:xfrm>
            <a:off x="457932" y="1380664"/>
            <a:ext cx="2200715" cy="777081"/>
          </a:xfrm>
        </p:spPr>
        <p:txBody>
          <a:bodyPr>
            <a:noAutofit/>
          </a:bodyPr>
          <a:lstStyle/>
          <a:p>
            <a:r>
              <a:rPr lang="x-none" sz="2400" b="1" dirty="0">
                <a:solidFill>
                  <a:schemeClr val="accent5">
                    <a:lumMod val="50000"/>
                  </a:schemeClr>
                </a:solidFill>
                <a:latin typeface="Sakkal Majalla" pitchFamily="2" charset="-78"/>
                <a:cs typeface="Sakkal Majalla" pitchFamily="2" charset="-78"/>
              </a:rPr>
              <a:t>تحديات تواجه الحوسبة السحابية</a:t>
            </a:r>
            <a:endParaRPr lang="en-US" sz="2400" b="1" dirty="0">
              <a:solidFill>
                <a:schemeClr val="accent5">
                  <a:lumMod val="50000"/>
                </a:schemeClr>
              </a:solidFill>
              <a:latin typeface="Sakkal Majalla" pitchFamily="2" charset="-78"/>
              <a:cs typeface="Sakkal Majalla" pitchFamily="2" charset="-78"/>
            </a:endParaRPr>
          </a:p>
        </p:txBody>
      </p:sp>
      <p:grpSp>
        <p:nvGrpSpPr>
          <p:cNvPr id="52" name="Group 51"/>
          <p:cNvGrpSpPr/>
          <p:nvPr/>
        </p:nvGrpSpPr>
        <p:grpSpPr>
          <a:xfrm>
            <a:off x="100012" y="2538744"/>
            <a:ext cx="3176588" cy="4014456"/>
            <a:chOff x="100012" y="2538744"/>
            <a:chExt cx="3176588" cy="4014456"/>
          </a:xfrm>
        </p:grpSpPr>
        <p:cxnSp>
          <p:nvCxnSpPr>
            <p:cNvPr id="7" name="Elbow Connector 6"/>
            <p:cNvCxnSpPr/>
            <p:nvPr/>
          </p:nvCxnSpPr>
          <p:spPr>
            <a:xfrm rot="16200000" flipH="1">
              <a:off x="594867" y="3056111"/>
              <a:ext cx="1347453" cy="312719"/>
            </a:xfrm>
            <a:prstGeom prst="bentConnector3">
              <a:avLst>
                <a:gd name="adj1" fmla="val 50000"/>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0012" y="3925669"/>
              <a:ext cx="3176588" cy="2627531"/>
              <a:chOff x="100012" y="3925669"/>
              <a:chExt cx="3176588" cy="2627531"/>
            </a:xfrm>
          </p:grpSpPr>
          <p:sp>
            <p:nvSpPr>
              <p:cNvPr id="9" name="Rectangle 8"/>
              <p:cNvSpPr/>
              <p:nvPr/>
            </p:nvSpPr>
            <p:spPr>
              <a:xfrm>
                <a:off x="100012" y="3925669"/>
                <a:ext cx="3176588" cy="646331"/>
              </a:xfrm>
              <a:prstGeom prst="rect">
                <a:avLst/>
              </a:prstGeom>
            </p:spPr>
            <p:txBody>
              <a:bodyPr wrap="square">
                <a:spAutoFit/>
              </a:bodyPr>
              <a:lstStyle/>
              <a:p>
                <a:pPr lvl="0" algn="ctr" rtl="1"/>
                <a:r>
                  <a:rPr lang="x-none" b="1">
                    <a:solidFill>
                      <a:schemeClr val="accent5">
                        <a:lumMod val="50000"/>
                      </a:schemeClr>
                    </a:solidFill>
                    <a:latin typeface="Sakkal Majalla" pitchFamily="2" charset="-78"/>
                    <a:cs typeface="Sakkal Majalla" pitchFamily="2" charset="-78"/>
                  </a:rPr>
                  <a:t>تتطلب الحوسبة السحابية إتصالاً مستمراً و ذو جودة عالية بالإنترنت، </a:t>
                </a:r>
                <a:endParaRPr lang="en-US" b="1" dirty="0">
                  <a:solidFill>
                    <a:schemeClr val="accent5">
                      <a:lumMod val="50000"/>
                    </a:schemeClr>
                  </a:solidFill>
                  <a:latin typeface="Sakkal Majalla" pitchFamily="2" charset="-78"/>
                  <a:cs typeface="Sakkal Majalla" pitchFamily="2" charset="-78"/>
                </a:endParaRPr>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6087" b="100000" l="0" r="100000">
                            <a14:foregroundMark x1="62557" y1="17826" x2="30137" y2="19565"/>
                            <a14:foregroundMark x1="47032" y1="30435" x2="47032" y2="34348"/>
                            <a14:foregroundMark x1="92237" y1="91739" x2="2740" y2="93478"/>
                            <a14:foregroundMark x1="62100" y1="86087" x2="98174" y2="88696"/>
                            <a14:backgroundMark x1="71233" y1="20435" x2="78539" y2="80435"/>
                            <a14:backgroundMark x1="26027" y1="18261" x2="6393" y2="83913"/>
                            <a14:backgroundMark x1="28767" y1="25652" x2="26484" y2="74348"/>
                          </a14:backgroundRemoval>
                        </a14:imgEffect>
                      </a14:imgLayer>
                    </a14:imgProps>
                  </a:ext>
                  <a:ext uri="{28A0092B-C50C-407E-A947-70E740481C1C}">
                    <a14:useLocalDpi xmlns:a14="http://schemas.microsoft.com/office/drawing/2010/main" val="0"/>
                  </a:ext>
                </a:extLst>
              </a:blip>
              <a:stretch>
                <a:fillRect/>
              </a:stretch>
            </p:blipFill>
            <p:spPr>
              <a:xfrm>
                <a:off x="813716" y="4563129"/>
                <a:ext cx="1894894" cy="1990071"/>
              </a:xfrm>
              <a:prstGeom prst="rect">
                <a:avLst/>
              </a:prstGeom>
            </p:spPr>
          </p:pic>
        </p:grpSp>
      </p:grpSp>
      <p:grpSp>
        <p:nvGrpSpPr>
          <p:cNvPr id="54" name="Group 53"/>
          <p:cNvGrpSpPr/>
          <p:nvPr/>
        </p:nvGrpSpPr>
        <p:grpSpPr>
          <a:xfrm>
            <a:off x="2209800" y="1167807"/>
            <a:ext cx="6518610" cy="2946993"/>
            <a:chOff x="2286000" y="710607"/>
            <a:chExt cx="6518610" cy="2946993"/>
          </a:xfrm>
        </p:grpSpPr>
        <p:grpSp>
          <p:nvGrpSpPr>
            <p:cNvPr id="4" name="Group 3"/>
            <p:cNvGrpSpPr/>
            <p:nvPr/>
          </p:nvGrpSpPr>
          <p:grpSpPr>
            <a:xfrm>
              <a:off x="5181600" y="1054215"/>
              <a:ext cx="3623010" cy="2603385"/>
              <a:chOff x="5181600" y="838200"/>
              <a:chExt cx="3623010" cy="2603385"/>
            </a:xfrm>
          </p:grpSpPr>
          <p:sp>
            <p:nvSpPr>
              <p:cNvPr id="15" name="Rectangle 14"/>
              <p:cNvSpPr/>
              <p:nvPr/>
            </p:nvSpPr>
            <p:spPr>
              <a:xfrm>
                <a:off x="5181600" y="838200"/>
                <a:ext cx="3623010" cy="646331"/>
              </a:xfrm>
              <a:prstGeom prst="rect">
                <a:avLst/>
              </a:prstGeom>
            </p:spPr>
            <p:txBody>
              <a:bodyPr wrap="square">
                <a:spAutoFit/>
              </a:bodyPr>
              <a:lstStyle/>
              <a:p>
                <a:pPr lvl="0" algn="ctr" rtl="1"/>
                <a:r>
                  <a:rPr lang="x-none" b="1" dirty="0">
                    <a:solidFill>
                      <a:schemeClr val="accent5">
                        <a:lumMod val="50000"/>
                      </a:schemeClr>
                    </a:solidFill>
                    <a:latin typeface="Sakkal Majalla" pitchFamily="2" charset="-78"/>
                    <a:cs typeface="Sakkal Majalla" pitchFamily="2" charset="-78"/>
                  </a:rPr>
                  <a:t>الحاجة إلى مساحات تخزينية كبيرة </a:t>
                </a:r>
                <a:r>
                  <a:rPr lang="ar-IQ" b="1" dirty="0">
                    <a:solidFill>
                      <a:schemeClr val="accent5">
                        <a:lumMod val="50000"/>
                      </a:schemeClr>
                    </a:solidFill>
                    <a:latin typeface="Sakkal Majalla" pitchFamily="2" charset="-78"/>
                    <a:cs typeface="Sakkal Majalla" pitchFamily="2" charset="-78"/>
                  </a:rPr>
                  <a:t>لضمان وجود نسخ احتياطية من الملفات المستخدمة</a:t>
                </a:r>
                <a:endParaRPr lang="en-US" b="1" dirty="0">
                  <a:solidFill>
                    <a:schemeClr val="accent5">
                      <a:lumMod val="50000"/>
                    </a:schemeClr>
                  </a:solidFill>
                  <a:latin typeface="Sakkal Majalla" pitchFamily="2" charset="-78"/>
                  <a:cs typeface="Sakkal Majalla" pitchFamily="2" charset="-78"/>
                </a:endParaRPr>
              </a:p>
            </p:txBody>
          </p:sp>
          <p:pic>
            <p:nvPicPr>
              <p:cNvPr id="3" name="Picture 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34" b="35406" l="9513" r="85620"/>
                        </a14:imgEffect>
                      </a14:imgLayer>
                    </a14:imgProps>
                  </a:ext>
                  <a:ext uri="{28A0092B-C50C-407E-A947-70E740481C1C}">
                    <a14:useLocalDpi xmlns:a14="http://schemas.microsoft.com/office/drawing/2010/main" val="0"/>
                  </a:ext>
                </a:extLst>
              </a:blip>
              <a:srcRect l="21985" t="2276" r="24155" b="60660"/>
              <a:stretch/>
            </p:blipFill>
            <p:spPr>
              <a:xfrm>
                <a:off x="5894637" y="1676400"/>
                <a:ext cx="2565070" cy="1765185"/>
              </a:xfrm>
              <a:prstGeom prst="rect">
                <a:avLst/>
              </a:prstGeom>
            </p:spPr>
          </p:pic>
        </p:grpSp>
        <p:cxnSp>
          <p:nvCxnSpPr>
            <p:cNvPr id="25" name="Elbow Connector 24"/>
            <p:cNvCxnSpPr>
              <a:endCxn id="15" idx="3"/>
            </p:cNvCxnSpPr>
            <p:nvPr/>
          </p:nvCxnSpPr>
          <p:spPr>
            <a:xfrm>
              <a:off x="2286000" y="710607"/>
              <a:ext cx="6518610" cy="666774"/>
            </a:xfrm>
            <a:prstGeom prst="bentConnector3">
              <a:avLst>
                <a:gd name="adj1" fmla="val 103507"/>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981233" y="1866957"/>
            <a:ext cx="3886944" cy="4336658"/>
            <a:chOff x="3253567" y="1504909"/>
            <a:chExt cx="3886944" cy="4336658"/>
          </a:xfrm>
        </p:grpSpPr>
        <p:grpSp>
          <p:nvGrpSpPr>
            <p:cNvPr id="23" name="Group 22"/>
            <p:cNvGrpSpPr/>
            <p:nvPr/>
          </p:nvGrpSpPr>
          <p:grpSpPr>
            <a:xfrm>
              <a:off x="3962400" y="3657600"/>
              <a:ext cx="3178111" cy="2183967"/>
              <a:chOff x="2720697" y="2613124"/>
              <a:chExt cx="3178111" cy="2183967"/>
            </a:xfrm>
          </p:grpSpPr>
          <p:sp>
            <p:nvSpPr>
              <p:cNvPr id="8" name="Rectangle 7"/>
              <p:cNvSpPr/>
              <p:nvPr/>
            </p:nvSpPr>
            <p:spPr>
              <a:xfrm>
                <a:off x="2720697" y="2613124"/>
                <a:ext cx="3178111" cy="646331"/>
              </a:xfrm>
              <a:prstGeom prst="rect">
                <a:avLst/>
              </a:prstGeom>
            </p:spPr>
            <p:txBody>
              <a:bodyPr wrap="square">
                <a:spAutoFit/>
              </a:bodyPr>
              <a:lstStyle/>
              <a:p>
                <a:pPr lvl="0" algn="ctr" rtl="1"/>
                <a:r>
                  <a:rPr lang="x-none" b="1" dirty="0">
                    <a:solidFill>
                      <a:schemeClr val="accent5">
                        <a:lumMod val="50000"/>
                      </a:schemeClr>
                    </a:solidFill>
                    <a:latin typeface="Sakkal Majalla" pitchFamily="2" charset="-78"/>
                    <a:cs typeface="Sakkal Majalla" pitchFamily="2" charset="-78"/>
                  </a:rPr>
                  <a:t>الحفاظ على أمن وسرية البيانات الخاصة بالمستخدمين.</a:t>
                </a:r>
                <a:endParaRPr lang="en-US" b="1" dirty="0">
                  <a:solidFill>
                    <a:schemeClr val="accent5">
                      <a:lumMod val="50000"/>
                    </a:schemeClr>
                  </a:solidFill>
                  <a:latin typeface="Sakkal Majalla" pitchFamily="2" charset="-78"/>
                  <a:cs typeface="Sakkal Majalla" pitchFamily="2" charset="-78"/>
                </a:endParaRPr>
              </a:p>
            </p:txBody>
          </p:sp>
          <p:pic>
            <p:nvPicPr>
              <p:cNvPr id="10" name="Picture 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867" b="89867" l="5200" r="93200"/>
                        </a14:imgEffect>
                      </a14:imgLayer>
                    </a14:imgProps>
                  </a:ext>
                  <a:ext uri="{28A0092B-C50C-407E-A947-70E740481C1C}">
                    <a14:useLocalDpi xmlns:a14="http://schemas.microsoft.com/office/drawing/2010/main" val="0"/>
                  </a:ext>
                </a:extLst>
              </a:blip>
              <a:srcRect l="6613" t="6985" r="8607" b="14675"/>
              <a:stretch/>
            </p:blipFill>
            <p:spPr>
              <a:xfrm>
                <a:off x="3200400" y="3259455"/>
                <a:ext cx="2218706" cy="1537636"/>
              </a:xfrm>
              <a:prstGeom prst="rect">
                <a:avLst/>
              </a:prstGeom>
            </p:spPr>
          </p:pic>
        </p:grpSp>
        <p:cxnSp>
          <p:nvCxnSpPr>
            <p:cNvPr id="47" name="Elbow Connector 46"/>
            <p:cNvCxnSpPr>
              <a:stCxn id="24" idx="3"/>
              <a:endCxn id="8" idx="0"/>
            </p:cNvCxnSpPr>
            <p:nvPr/>
          </p:nvCxnSpPr>
          <p:spPr>
            <a:xfrm>
              <a:off x="3253567" y="1504909"/>
              <a:ext cx="2297889" cy="2152691"/>
            </a:xfrm>
            <a:prstGeom prst="bentConnector2">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0" y="228600"/>
            <a:ext cx="9144000" cy="584775"/>
          </a:xfrm>
          <a:prstGeom prst="rect">
            <a:avLst/>
          </a:prstGeom>
          <a:solidFill>
            <a:schemeClr val="bg1">
              <a:alpha val="29000"/>
            </a:schemeClr>
          </a:solidFill>
        </p:spPr>
        <p:txBody>
          <a:bodyPr wrap="square">
            <a:spAutoFit/>
          </a:bodyPr>
          <a:lstStyle/>
          <a:p>
            <a:pPr algn="ctr" rtl="1"/>
            <a:r>
              <a:rPr lang="ar-SA" sz="3200" b="1" dirty="0">
                <a:solidFill>
                  <a:schemeClr val="tx2"/>
                </a:solidFill>
                <a:latin typeface="Sakkal Majalla" pitchFamily="2" charset="-78"/>
                <a:cs typeface="Sakkal Majalla" pitchFamily="2" charset="-78"/>
              </a:rPr>
              <a:t>تحديات تواجه الحوسبة السحابية</a:t>
            </a:r>
            <a:endParaRPr lang="en-US" sz="3200" b="1"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1113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a634ddb7a9727c08298d8449d04e48dc4b8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4687</TotalTime>
  <Words>1301</Words>
  <Application>Microsoft Macintosh PowerPoint</Application>
  <PresentationFormat>On-screen Show (4:3)</PresentationFormat>
  <Paragraphs>221</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Sakkal Majalla</vt:lpstr>
      <vt:lpstr>Office Theme</vt:lpstr>
      <vt:lpstr>PowerPoint Presentation</vt:lpstr>
      <vt:lpstr>الموضوعات</vt:lpstr>
      <vt:lpstr>PowerPoint Presentation</vt:lpstr>
      <vt:lpstr>PowerPoint Presentation</vt:lpstr>
      <vt:lpstr>PowerPoint Presentation</vt:lpstr>
      <vt:lpstr>PowerPoint Presentation</vt:lpstr>
      <vt:lpstr>مميزات الحوسبة السحابية</vt:lpstr>
      <vt:lpstr>مميزات الحوسبة السحابية</vt:lpstr>
      <vt:lpstr>تحديات تواجه الحوسبة السحابية</vt:lpstr>
      <vt:lpstr>تحديات تواجه الحوسبة السحابية </vt:lpstr>
      <vt:lpstr>تحديات تواجه الحوسبة السحابية </vt:lpstr>
      <vt:lpstr>PowerPoint Presentation</vt:lpstr>
      <vt:lpstr>G o o g l e</vt:lpstr>
      <vt:lpstr>G o o g l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الحوسبة السحابية</dc:title>
  <dc:creator>user</dc:creator>
  <cp:lastModifiedBy>Nabil Alomar</cp:lastModifiedBy>
  <cp:revision>314</cp:revision>
  <dcterms:created xsi:type="dcterms:W3CDTF">2014-05-13T13:10:08Z</dcterms:created>
  <dcterms:modified xsi:type="dcterms:W3CDTF">2019-03-03T21:05:04Z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03591C47-F38A-459A-9D1E-AD11E2662049</vt:lpwstr>
  </property>
  <property fmtid="{D5CDD505-2E9C-101B-9397-08002B2CF9AE}" pid="3" name="ArticulatePath">
    <vt:lpwstr>الحوسبة السحابية %282%29</vt:lpwstr>
  </property>
</Properties>
</file>