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3625"/>
  </p:normalViewPr>
  <p:slideViewPr>
    <p:cSldViewPr snapToGrid="0" snapToObjects="1">
      <p:cViewPr varScale="1">
        <p:scale>
          <a:sx n="103" d="100"/>
          <a:sy n="103" d="100"/>
        </p:scale>
        <p:origin x="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مقدمة عامة</a:t>
            </a:r>
            <a:br>
              <a:rPr lang="ar-SA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600" b="1" dirty="0">
                <a:solidFill>
                  <a:schemeClr val="tx1"/>
                </a:solidFill>
                <a:latin typeface="Al Nile" charset="-78"/>
                <a:ea typeface="Al Nile" charset="-78"/>
                <a:cs typeface="Al Nile" charset="-78"/>
              </a:rPr>
              <a:t>أسلوب تحليل الحالات العملية كمنهج علمي</a:t>
            </a:r>
            <a:endParaRPr lang="en-US" b="1" dirty="0">
              <a:solidFill>
                <a:schemeClr val="tx1"/>
              </a:solidFill>
              <a:latin typeface="Al Nile" charset="-78"/>
              <a:ea typeface="Al Nile" charset="-78"/>
              <a:cs typeface="Al Nile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03258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مميزات دراسة الحالات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تتناول مشكلات واقعية أو قريبة من الواقع.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تساعد على رؤية المشكلة بعيدا عن البيئة الرسمية.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وسيلج ناجحة و أكثر تشويقا في خلق مناقشات حية و عميقة بين المشاركين.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تحفز المشاركين على التفكير الخلاق.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تنمي في المتدربين العديد من المهارات الهامة.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</a:pPr>
            <a:r>
              <a:rPr lang="ar-SA" b="1" dirty="0" smtClean="0"/>
              <a:t>تسهل من عملية توصيل المعلومة من خلال بيانات الحالة.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37942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sz="3200" b="1" dirty="0" smtClean="0"/>
              <a:t>مشكلات استخدام أسلوب دراسة الحالات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2160589"/>
            <a:ext cx="9666514" cy="3880773"/>
          </a:xfrm>
        </p:spPr>
        <p:txBody>
          <a:bodyPr>
            <a:normAutofit/>
          </a:bodyPr>
          <a:lstStyle/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b="1" dirty="0" smtClean="0"/>
              <a:t>صعوبة إعداد حالات إدارية واقعية.</a:t>
            </a:r>
          </a:p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b="1" dirty="0" smtClean="0"/>
              <a:t>تحتاج إلى وقت و جهد لإتاحة الفرصة للنقاش و التحليل.</a:t>
            </a:r>
          </a:p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b="1" dirty="0" smtClean="0"/>
              <a:t>قد تترك انطباع خاطئ بسهولة حل المشكلات الإدارية في الواقع العملي.</a:t>
            </a:r>
          </a:p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b="1" dirty="0" smtClean="0"/>
              <a:t>لا تصلح للأعداد الكبيرة من الأفراد المشاركين أو حديثي الخبرة.</a:t>
            </a:r>
          </a:p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b="1" dirty="0" smtClean="0"/>
              <a:t>تتطلب مدربين متمكنين وعلى مستوى عال من الخبرة و مهارة في إدارة النقاش و توجيهه</a:t>
            </a:r>
          </a:p>
          <a:p>
            <a:pPr marL="342900" indent="-342900" algn="r" defTabSz="457200" rtl="1" eaLnBrk="1" latinLnBrk="0" hangingPunct="1">
              <a:lnSpc>
                <a:spcPct val="16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220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تاريخ تحليل الحالات العملية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42900" indent="-342900" algn="r" defTabSz="457200" rtl="1" eaLnBrk="1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900" b="1" dirty="0" smtClean="0"/>
              <a:t>ظهر أسلوب دراسة الحالات عام ١٨٨٠م، عندما ابتكره أستاذ القانون “كريستوفر لانجدل” بجامعة هارفارد.</a:t>
            </a:r>
          </a:p>
          <a:p>
            <a:pPr marL="342900" indent="-342900" algn="r" defTabSz="457200" rtl="1" eaLnBrk="1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900" b="1" dirty="0" smtClean="0"/>
              <a:t>اقتبست هذا الأسلوب كلية إدارة الأعمال في الجامعة نفسها (القرن العشرين).</a:t>
            </a:r>
          </a:p>
          <a:p>
            <a:pPr marL="342900" indent="-342900" algn="r" defTabSz="457200" rtl="1" eaLnBrk="1" latinLnBrk="0" hangingPunct="1">
              <a:lnSpc>
                <a:spcPct val="22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900" b="1" dirty="0" smtClean="0"/>
              <a:t>استخدمت بصورة ناجحة في مجال التدريب الإداري، الفني، التعليمي.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80266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457200" rtl="1" eaLnBrk="1" latinLnBrk="0" hangingPunct="1">
              <a:spcBef>
                <a:spcPct val="0"/>
              </a:spcBef>
              <a:buNone/>
            </a:pPr>
            <a:r>
              <a:rPr lang="ar-SA" sz="3200" b="1" dirty="0" smtClean="0"/>
              <a:t>دراسة الحالات العملية في مجال التسويق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هي أحد مناهج التدريب و التدريس القائمة على</a:t>
            </a:r>
            <a:r>
              <a:rPr lang="ar-SA" b="1" dirty="0" smtClean="0"/>
              <a:t>:</a:t>
            </a:r>
          </a:p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b="1" dirty="0" smtClean="0"/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dirty="0" smtClean="0"/>
              <a:t> </a:t>
            </a:r>
            <a:r>
              <a:rPr lang="ar-SA" b="1" dirty="0" smtClean="0"/>
              <a:t>الفحص الدقيق و المكثف للعناصر المختلفة في الموقف أو الظاهرة موضع الدراسة، لتشخيص 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و تحديد المشكلة الرئيسية بذلك الموقف، وتحديد الجوانب المختلفة، و تفاعلات هذه الجوانب، 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و التحليل العميق بقصد تحديد الأسباب ذات الصلة، 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و من ثم تطوير و اقتراح الحلول المناسبة بما يساعد القادة و المديرين في اتخاذ أنسب القرارات لحل المشكلة </a:t>
            </a:r>
          </a:p>
          <a:p>
            <a:pPr marL="342900" indent="-342900" algn="r" defTabSz="457200" rtl="1" eaLnBrk="1" latinLnBrk="0" hangingPunct="1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b="1" dirty="0" smtClean="0"/>
              <a:t>و تحقيق أهداف المنشأة</a:t>
            </a:r>
          </a:p>
        </p:txBody>
      </p:sp>
    </p:spTree>
    <p:extLst>
      <p:ext uri="{BB962C8B-B14F-4D97-AF65-F5344CB8AC3E}">
        <p14:creationId xmlns:p14="http://schemas.microsoft.com/office/powerpoint/2010/main" val="72543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3200" b="1" dirty="0" smtClean="0"/>
              <a:t>مفهوم الحالة العملية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800" b="1" dirty="0" smtClean="0"/>
              <a:t>يمكن تعريف الحالة العملية على أنها: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 smtClean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/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sz="2400" dirty="0" smtClean="0"/>
              <a:t>وصف مكتوب لموقف (آو ظاهرة أو مشكلة) يواجه المدير أو مجموعة من المديرين أو منظمة معينة</a:t>
            </a:r>
          </a:p>
        </p:txBody>
      </p:sp>
    </p:spTree>
    <p:extLst>
      <p:ext uri="{BB962C8B-B14F-4D97-AF65-F5344CB8AC3E}">
        <p14:creationId xmlns:p14="http://schemas.microsoft.com/office/powerpoint/2010/main" val="31556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مفهوم الحالة العملية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160589"/>
            <a:ext cx="9093683" cy="3880773"/>
          </a:xfrm>
        </p:spPr>
        <p:txBody>
          <a:bodyPr/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يستخدم هذا الوصف المكتوب في شكل قصة للتدريب حيث يطلب من المشاركين إما:</a:t>
            </a:r>
          </a:p>
          <a:p>
            <a:pPr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Char char="ü"/>
            </a:pPr>
            <a:r>
              <a:rPr lang="ar-SA" dirty="0" smtClean="0"/>
              <a:t>تشخيص أسباب الموقف</a:t>
            </a:r>
          </a:p>
          <a:p>
            <a:pPr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Char char="ü"/>
            </a:pPr>
            <a:r>
              <a:rPr lang="ar-SA" dirty="0" smtClean="0"/>
              <a:t>تحليله و اقتراح أساليب للتعامل معه</a:t>
            </a:r>
          </a:p>
          <a:p>
            <a:pPr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Char char="ü"/>
            </a:pPr>
            <a:r>
              <a:rPr lang="ar-SA" dirty="0" smtClean="0"/>
              <a:t>تحديد المشكلة و اقتراح الحلول</a:t>
            </a:r>
          </a:p>
          <a:p>
            <a:pPr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" charset="2"/>
              <a:buChar char="ü"/>
            </a:pPr>
            <a:r>
              <a:rPr lang="ar-SA" dirty="0" smtClean="0"/>
              <a:t>اتخاذ قرار مناسب لتحقيق هدف معين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34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مفهوم الحالة العملية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sz="2800" b="1" dirty="0" smtClean="0"/>
              <a:t>قد يكون الموقف الذي تتناوله الحالة :</a:t>
            </a:r>
          </a:p>
          <a:p>
            <a:pPr marL="342900" indent="-342900"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800" dirty="0" smtClean="0"/>
              <a:t>موقفا حقيقيا (سبق حدوثه فعلا)</a:t>
            </a:r>
          </a:p>
          <a:p>
            <a:pPr marL="342900" indent="-342900" algn="r" defTabSz="457200" rtl="1" eaLnBrk="1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sz="2800" dirty="0" smtClean="0"/>
              <a:t>موقف افتراضي (مجرد تخيلات يرتبها واضع الحالة لإظهار أهمية بعض المشكلات و الموضوعات)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63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مفهوم دراسة الحالات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يمكن النظر إلى دراسة الحالات العملية على أنها: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 smtClean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dirty="0" smtClean="0"/>
              <a:t>منهج تدريسي يعتمد على تحفيز الطلاب على تحليل المواقف وتشخيص المشاكل و التفكير الابتكاري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/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r>
              <a:rPr lang="ar-SA" dirty="0" smtClean="0"/>
              <a:t>منهج تدريسي يعتمد على دراسة مواقف عن خبرات سابقة للمنظمات التدريب و الاستفادة المستقبلية منها.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092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457200" rtl="1" eaLnBrk="1" latinLnBrk="0" hangingPunct="1">
              <a:spcBef>
                <a:spcPct val="0"/>
              </a:spcBef>
              <a:buNone/>
            </a:pPr>
            <a:r>
              <a:rPr lang="ar-SA" b="1" dirty="0" smtClean="0"/>
              <a:t>أهداف الحالات الدراسية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sz="2400" b="1" dirty="0" smtClean="0"/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sz="2400" b="1" dirty="0" smtClean="0"/>
              <a:t>الهدف الرئيسي من دراسة الحالة العملية هي التفكير المنظم للتوصل إلى حلول ناضجة باستخدام بيانات فعلية أو افتراضية مشابهة للواقع</a:t>
            </a:r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ar-SA" sz="2400" b="1" dirty="0"/>
          </a:p>
          <a:p>
            <a:pPr marL="0" indent="0" algn="ct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sz="2400" b="1" dirty="0" smtClean="0"/>
              <a:t>كما أن هناك أهداف فرعية.........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4479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b="1" dirty="0"/>
              <a:t>أهداف الحالات الدراسية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58537"/>
            <a:ext cx="8596668" cy="5251269"/>
          </a:xfrm>
        </p:spPr>
        <p:txBody>
          <a:bodyPr>
            <a:normAutofit lnSpcReduction="10000"/>
          </a:bodyPr>
          <a:lstStyle/>
          <a:p>
            <a:pPr marL="0" indent="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ar-SA" b="1" dirty="0" smtClean="0"/>
              <a:t>الأهداف الفرعية: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إعطاء المشاركين الإحساس بمواقف حية.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تزويد المشاركين بمعلومات و فهم أكبر في المجال.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مساعدة المشاركين على أن يكتشفوا بأنفسهم الحقائق.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شحذ القدرة الفكرية للمشاركين و والتفكير السريع و المنطقي.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المساعدة في تطوير مهاراتهم في اكتشاف و تحديد الأسئلة الحيوية و الجوهرية.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تطوير القدرة على اتخاذ القرار و حل المشكلات و تطوير الأداء.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تطوير القدرة على التعبير عن وجهات النظر.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تطوير القدرة على تثمين مشاعر الناس.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تنمية المدارك من خلال إدراك أن هناك أكثر من حل للمشكلات و اقتباس أفكار جديدة من خبرات الآخرين.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دعم القدرة على تعديل الاستنتاجات في ضوء النقاش مع الآخرين.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التعود على التفكير المستقل و إصدار الأحكام المسؤولة.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arenR"/>
            </a:pPr>
            <a:r>
              <a:rPr lang="ar-SA" dirty="0" smtClean="0"/>
              <a:t>تعلم المبادئ و الأفكار التي لها صفة العموم و تطبيقها</a:t>
            </a:r>
          </a:p>
          <a:p>
            <a:pPr marL="342900" indent="-342900" algn="r" defTabSz="457200" rtl="1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14916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547</Words>
  <Application>Microsoft Macintosh PowerPoint</Application>
  <PresentationFormat>Widescreen</PresentationFormat>
  <Paragraphs>67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Al Nile</vt:lpstr>
      <vt:lpstr>Arial</vt:lpstr>
      <vt:lpstr>Tahoma</vt:lpstr>
      <vt:lpstr>Trebuchet MS</vt:lpstr>
      <vt:lpstr>Wingdings</vt:lpstr>
      <vt:lpstr>Wingdings 3</vt:lpstr>
      <vt:lpstr>Facet</vt:lpstr>
      <vt:lpstr>مقدمة عامة </vt:lpstr>
      <vt:lpstr>تاريخ تحليل الحالات العملية</vt:lpstr>
      <vt:lpstr>دراسة الحالات العملية في مجال التسويق</vt:lpstr>
      <vt:lpstr>مفهوم الحالة العملية</vt:lpstr>
      <vt:lpstr>مفهوم الحالة العملية</vt:lpstr>
      <vt:lpstr>مفهوم الحالة العملية</vt:lpstr>
      <vt:lpstr>مفهوم دراسة الحالات</vt:lpstr>
      <vt:lpstr>أهداف الحالات الدراسية</vt:lpstr>
      <vt:lpstr>أهداف الحالات الدراسية</vt:lpstr>
      <vt:lpstr>مميزات دراسة الحالات</vt:lpstr>
      <vt:lpstr>مشكلات استخدام أسلوب دراسة الحالات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مقدمة عامة </dc:title>
  <dc:creator>Mashael Al-mugairen</dc:creator>
  <cp:lastModifiedBy>Mashael Al-mugairen</cp:lastModifiedBy>
  <cp:revision>13</cp:revision>
  <dcterms:created xsi:type="dcterms:W3CDTF">2017-09-30T15:58:16Z</dcterms:created>
  <dcterms:modified xsi:type="dcterms:W3CDTF">2017-10-01T06:14:48Z</dcterms:modified>
</cp:coreProperties>
</file>