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/>
    <p:restoredTop sz="93625"/>
  </p:normalViewPr>
  <p:slideViewPr>
    <p:cSldViewPr snapToGrid="0" snapToObjects="1">
      <p:cViewPr varScale="1">
        <p:scale>
          <a:sx n="103" d="100"/>
          <a:sy n="103" d="100"/>
        </p:scale>
        <p:origin x="8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457200" rtl="1" eaLnBrk="1" latinLnBrk="0" hangingPunct="1">
              <a:spcBef>
                <a:spcPct val="0"/>
              </a:spcBef>
              <a:buNone/>
            </a:pPr>
            <a:r>
              <a:rPr lang="ar-SA" b="1" dirty="0" smtClean="0"/>
              <a:t>طرق دراسة الحالات العملية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995" y="2160589"/>
            <a:ext cx="9378778" cy="3880773"/>
          </a:xfrm>
        </p:spPr>
        <p:txBody>
          <a:bodyPr/>
          <a:lstStyle/>
          <a:p>
            <a:pPr lvl="0" algn="r" rtl="1">
              <a:buFont typeface="+mj-lt"/>
              <a:buAutoNum type="arabicParenR"/>
            </a:pPr>
            <a:r>
              <a:rPr lang="ar-SA" dirty="0" smtClean="0"/>
              <a:t>العرض الكامل لنص الحالة العملية </a:t>
            </a:r>
            <a:r>
              <a:rPr lang="ar-SA" b="1" dirty="0"/>
              <a:t> </a:t>
            </a:r>
            <a:r>
              <a:rPr lang="ar-SA" b="1" dirty="0" smtClean="0"/>
              <a:t>    </a:t>
            </a:r>
            <a:r>
              <a:rPr lang="ar-SA" dirty="0" smtClean="0">
                <a:sym typeface="Wingdings"/>
              </a:rPr>
              <a:t> فتح باب المناقشة وتحديد أوجه الاستفادة من الحالة</a:t>
            </a:r>
          </a:p>
          <a:p>
            <a:pPr lvl="0" algn="r" rtl="1">
              <a:buFont typeface="+mj-lt"/>
              <a:buAutoNum type="arabicParenR"/>
            </a:pPr>
            <a:r>
              <a:rPr lang="ar-SA" dirty="0" smtClean="0">
                <a:sym typeface="Wingdings"/>
              </a:rPr>
              <a:t>عرض مشكلة الحالة العملية     فتح باب المناقشة     اقتراح حلول </a:t>
            </a:r>
            <a:r>
              <a:rPr lang="ar-SA" b="1" dirty="0">
                <a:sym typeface="Wingdings"/>
              </a:rPr>
              <a:t> </a:t>
            </a:r>
            <a:r>
              <a:rPr lang="ar-SA" b="1" dirty="0" smtClean="0">
                <a:sym typeface="Wingdings"/>
              </a:rPr>
              <a:t>  </a:t>
            </a:r>
            <a:r>
              <a:rPr lang="ar-SA" dirty="0" smtClean="0">
                <a:sym typeface="Wingdings"/>
              </a:rPr>
              <a:t> اكمال عرض باقي نص الحالة      إكمال المناقشة و تحديد أوجه </a:t>
            </a:r>
            <a:r>
              <a:rPr lang="ar-SA" dirty="0" err="1" smtClean="0">
                <a:sym typeface="Wingdings"/>
              </a:rPr>
              <a:t>الإستفادة</a:t>
            </a:r>
            <a:r>
              <a:rPr lang="ar-SA" dirty="0" smtClean="0">
                <a:sym typeface="Wingdings"/>
              </a:rPr>
              <a:t>.</a:t>
            </a:r>
          </a:p>
          <a:p>
            <a:pPr lvl="0" algn="r" rtl="1">
              <a:buFont typeface="+mj-lt"/>
              <a:buAutoNum type="arabicParenR"/>
            </a:pPr>
            <a:r>
              <a:rPr lang="ar-SA" dirty="0" smtClean="0">
                <a:sym typeface="Wingdings"/>
              </a:rPr>
              <a:t>عرض نص الحالة العملية و التي لم تنتهي بمشكلة و إنما تنتهي بمجموعة أسئلة       اقتراح أكبر عدد من الحلول.</a:t>
            </a:r>
          </a:p>
          <a:p>
            <a:pPr marL="0" lvl="0" indent="0" algn="r" rtl="1">
              <a:buNone/>
            </a:pPr>
            <a:endParaRPr lang="ar-SA" dirty="0">
              <a:sym typeface="Wingdings"/>
            </a:endParaRPr>
          </a:p>
          <a:p>
            <a:pPr marL="0" lvl="0" indent="0" algn="r" rtl="1">
              <a:buNone/>
            </a:pPr>
            <a:r>
              <a:rPr lang="ar-SA" b="1" dirty="0" smtClean="0">
                <a:sym typeface="Wingdings"/>
              </a:rPr>
              <a:t>يجب مراعاة:</a:t>
            </a:r>
          </a:p>
          <a:p>
            <a:pPr lvl="0" algn="r" rtl="1">
              <a:buFont typeface="Wingdings" charset="2"/>
              <a:buChar char="ü"/>
            </a:pPr>
            <a:r>
              <a:rPr lang="ar-SA" dirty="0" smtClean="0">
                <a:sym typeface="Wingdings"/>
              </a:rPr>
              <a:t>ضرورة تحديد المشكلة الرئيسية</a:t>
            </a:r>
          </a:p>
          <a:p>
            <a:pPr lvl="0" algn="r" rtl="1">
              <a:buFont typeface="Wingdings" charset="2"/>
              <a:buChar char="ü"/>
            </a:pPr>
            <a:r>
              <a:rPr lang="ar-SA" dirty="0" smtClean="0">
                <a:sym typeface="Wingdings"/>
              </a:rPr>
              <a:t>إشراك أكثر من فرد أو فريق من المتخصصين</a:t>
            </a:r>
            <a:endParaRPr lang="en-US" dirty="0"/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5647039" y="2298357"/>
            <a:ext cx="259492" cy="1977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6219570" y="2685535"/>
            <a:ext cx="259492" cy="1977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4180704" y="2685535"/>
            <a:ext cx="259492" cy="1977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2722606" y="2685535"/>
            <a:ext cx="259492" cy="1977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8221363" y="2969740"/>
            <a:ext cx="259492" cy="1977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1301579" y="3328086"/>
            <a:ext cx="259492" cy="1977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457200" rtl="1" eaLnBrk="1" latinLnBrk="0" hangingPunct="1">
              <a:spcBef>
                <a:spcPct val="0"/>
              </a:spcBef>
              <a:buNone/>
            </a:pPr>
            <a:r>
              <a:rPr lang="ar-SA" b="1" dirty="0" smtClean="0"/>
              <a:t>خطوات دراسة الحالات العملية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67216"/>
          </a:xfrm>
        </p:spPr>
        <p:txBody>
          <a:bodyPr>
            <a:normAutofit/>
          </a:bodyPr>
          <a:lstStyle/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b="1" dirty="0" smtClean="0"/>
              <a:t>تعريف المتدربين بالأهداف العامة من وراء دراسة الحالات العملية.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b="1" dirty="0" smtClean="0"/>
              <a:t>تعريف المتدربين بالطريقة التي سيتم اتباعها في دراسة الحالة العملية.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b="1" dirty="0" smtClean="0"/>
              <a:t>عرض النص المكتوب عن الحالة العملية (كامل / مجزأ)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b="1" dirty="0" smtClean="0"/>
              <a:t>فتح باب الحوار مع المتدربين لتحديد و صياغة المشكلة.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b="1" dirty="0" smtClean="0"/>
              <a:t>استخدام الأدوات المناسبة لتحليل المشكلة، ومن أهم هذه الأدوات: </a:t>
            </a:r>
          </a:p>
          <a:p>
            <a:pPr marL="0" indent="0" algn="r" rtl="1">
              <a:buNone/>
            </a:pPr>
            <a:r>
              <a:rPr lang="ar-SA" dirty="0"/>
              <a:t>تحليل علاقة السبب و النتيجة</a:t>
            </a:r>
          </a:p>
          <a:p>
            <a:pPr marL="0" indent="0" algn="r" rtl="1">
              <a:buNone/>
            </a:pPr>
            <a:r>
              <a:rPr lang="ar-SA" dirty="0"/>
              <a:t>تحليل قائمة الأسباب المحتملة</a:t>
            </a:r>
          </a:p>
          <a:p>
            <a:pPr marL="0" indent="0" algn="r" rtl="1">
              <a:buNone/>
            </a:pPr>
            <a:r>
              <a:rPr lang="ar-SA" dirty="0"/>
              <a:t>تحليل مخطط ” عظمة السمكة “</a:t>
            </a:r>
          </a:p>
          <a:p>
            <a:pPr marL="0" indent="0" algn="r" rtl="1">
              <a:buNone/>
            </a:pPr>
            <a:r>
              <a:rPr lang="ar-SA" dirty="0"/>
              <a:t>تحليل خريطة سير العمل “خريطة التدفق”</a:t>
            </a:r>
          </a:p>
          <a:p>
            <a:pPr marL="0" indent="0" algn="r" rtl="1">
              <a:buNone/>
            </a:pPr>
            <a:r>
              <a:rPr lang="ar-SA" dirty="0"/>
              <a:t>استخدام الأسئلة الذكية (ماذا ؟ </a:t>
            </a:r>
            <a:r>
              <a:rPr lang="mr-IN" dirty="0"/>
              <a:t>–</a:t>
            </a:r>
            <a:r>
              <a:rPr lang="ar-SA" dirty="0"/>
              <a:t> لماذا؟  - متى ؟ - كيف؟ - أين؟ - ومن؟ )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73168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/>
              <a:t>خطوات دراسة الحالات العملية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defTabSz="914400" rtl="1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chemeClr val="tx2"/>
                </a:solidFill>
              </a:rPr>
              <a:t>6 . </a:t>
            </a:r>
            <a:r>
              <a:rPr lang="ar-SA" b="1" dirty="0" smtClean="0"/>
              <a:t>   تطوير </a:t>
            </a:r>
            <a:r>
              <a:rPr lang="ar-SA" b="1" dirty="0"/>
              <a:t>و اقتراح و تقييم الحلول </a:t>
            </a:r>
            <a:r>
              <a:rPr lang="ar-SA" b="1" dirty="0" smtClean="0"/>
              <a:t>، ومن الأساليب التي يمكن </a:t>
            </a:r>
            <a:r>
              <a:rPr lang="ar-SA" b="1" dirty="0" err="1" smtClean="0"/>
              <a:t>الإعتماد</a:t>
            </a:r>
            <a:r>
              <a:rPr lang="ar-SA" b="1" dirty="0" smtClean="0"/>
              <a:t> عليها في تطوير الحلول:</a:t>
            </a:r>
          </a:p>
          <a:p>
            <a:pPr marL="0" indent="0" algn="r" defTabSz="914400" rtl="1">
              <a:spcBef>
                <a:spcPts val="0"/>
              </a:spcBef>
              <a:buClrTx/>
              <a:buSzTx/>
              <a:buNone/>
            </a:pPr>
            <a:endParaRPr lang="ar-SA" b="1" dirty="0"/>
          </a:p>
          <a:p>
            <a:pPr algn="r" defTabSz="914400" rtl="1">
              <a:spcBef>
                <a:spcPts val="0"/>
              </a:spcBef>
              <a:buClrTx/>
              <a:buSzTx/>
              <a:buFontTx/>
              <a:buChar char="-"/>
            </a:pPr>
            <a:r>
              <a:rPr lang="ar-SA" dirty="0" smtClean="0"/>
              <a:t>تحليل </a:t>
            </a:r>
            <a:r>
              <a:rPr lang="en-US" dirty="0" smtClean="0"/>
              <a:t>SWOT</a:t>
            </a:r>
            <a:r>
              <a:rPr lang="ar-SA" dirty="0"/>
              <a:t> </a:t>
            </a:r>
            <a:r>
              <a:rPr lang="ar-SA" dirty="0" smtClean="0"/>
              <a:t>لجوانب القوة و الضعف و الفرص و التهديدات.</a:t>
            </a:r>
          </a:p>
          <a:p>
            <a:pPr algn="r" defTabSz="914400" rtl="1">
              <a:spcBef>
                <a:spcPts val="0"/>
              </a:spcBef>
              <a:buClrTx/>
              <a:buSzTx/>
              <a:buFontTx/>
              <a:buChar char="-"/>
            </a:pPr>
            <a:r>
              <a:rPr lang="ar-SA" dirty="0"/>
              <a:t> </a:t>
            </a:r>
            <a:r>
              <a:rPr lang="ar-SA" dirty="0" smtClean="0"/>
              <a:t>طريقة الأمناء الستة أو </a:t>
            </a:r>
            <a:r>
              <a:rPr lang="ar-SA" dirty="0"/>
              <a:t>الأسئلة الذكية (ماذا ؟ </a:t>
            </a:r>
            <a:r>
              <a:rPr lang="mr-IN" dirty="0"/>
              <a:t>–</a:t>
            </a:r>
            <a:r>
              <a:rPr lang="ar-SA" dirty="0"/>
              <a:t> لماذا</a:t>
            </a:r>
            <a:r>
              <a:rPr lang="ar-SA" dirty="0" smtClean="0"/>
              <a:t>؟ </a:t>
            </a:r>
            <a:r>
              <a:rPr lang="ar-SA" dirty="0"/>
              <a:t>- متى ؟ - كيف؟ - أين؟ - ومن؟ </a:t>
            </a:r>
            <a:r>
              <a:rPr lang="ar-SA" dirty="0" smtClean="0"/>
              <a:t>)</a:t>
            </a:r>
          </a:p>
          <a:p>
            <a:pPr algn="r" defTabSz="914400" rtl="1">
              <a:spcBef>
                <a:spcPts val="0"/>
              </a:spcBef>
              <a:buClrTx/>
              <a:buSzTx/>
              <a:buFontTx/>
              <a:buChar char="-"/>
            </a:pPr>
            <a:r>
              <a:rPr lang="ar-SA" dirty="0" smtClean="0"/>
              <a:t>طريقة قبعات التفكير</a:t>
            </a:r>
          </a:p>
          <a:p>
            <a:pPr algn="r" defTabSz="914400" rtl="1">
              <a:spcBef>
                <a:spcPts val="0"/>
              </a:spcBef>
              <a:buClrTx/>
              <a:buSzTx/>
              <a:buFontTx/>
              <a:buChar char="-"/>
            </a:pPr>
            <a:r>
              <a:rPr lang="ar-SA" dirty="0" smtClean="0"/>
              <a:t>طريقة العصف الذهني</a:t>
            </a:r>
            <a:endParaRPr lang="en-US" dirty="0" smtClean="0"/>
          </a:p>
          <a:p>
            <a:pPr algn="r" defTabSz="914400" rtl="1">
              <a:spcBef>
                <a:spcPts val="0"/>
              </a:spcBef>
              <a:buClrTx/>
              <a:buSzTx/>
              <a:buFontTx/>
              <a:buChar char="-"/>
            </a:pPr>
            <a:endParaRPr lang="en-US" dirty="0"/>
          </a:p>
          <a:p>
            <a:pPr algn="r" defTabSz="914400" rtl="1">
              <a:spcBef>
                <a:spcPts val="0"/>
              </a:spcBef>
              <a:buClrTx/>
              <a:buSzTx/>
              <a:buAutoNum type="arabicPeriod" startAt="7"/>
            </a:pPr>
            <a:r>
              <a:rPr lang="ar-SA" b="1" dirty="0" smtClean="0"/>
              <a:t>اختيار الحل الأفضل وفقا للمعايير المتفق عليها عند تحديد الهدف</a:t>
            </a:r>
          </a:p>
          <a:p>
            <a:pPr algn="r" defTabSz="914400" rtl="1">
              <a:spcBef>
                <a:spcPts val="0"/>
              </a:spcBef>
              <a:buClrTx/>
              <a:buSzTx/>
              <a:buAutoNum type="arabicPeriod" startAt="7"/>
            </a:pPr>
            <a:endParaRPr lang="ar-SA" b="1" dirty="0"/>
          </a:p>
          <a:p>
            <a:pPr algn="r" defTabSz="914400" rtl="1">
              <a:spcBef>
                <a:spcPts val="0"/>
              </a:spcBef>
              <a:buClrTx/>
              <a:buSzTx/>
              <a:buAutoNum type="arabicPeriod" startAt="7"/>
            </a:pPr>
            <a:r>
              <a:rPr lang="ar-SA" b="1" dirty="0" smtClean="0"/>
              <a:t> تحديد وصياغة أوجه الاستفادة التي تحققت من دراسة الحالة العملية.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3745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457200" rtl="1" eaLnBrk="1" latinLnBrk="0" hangingPunct="1">
              <a:spcBef>
                <a:spcPct val="0"/>
              </a:spcBef>
              <a:buNone/>
            </a:pPr>
            <a:r>
              <a:rPr lang="ar-SA" b="1" dirty="0" smtClean="0"/>
              <a:t>نموذج مقترح لدراسة الحالات العملية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346" y="1594023"/>
            <a:ext cx="9205784" cy="4744994"/>
          </a:xfrm>
        </p:spPr>
        <p:txBody>
          <a:bodyPr>
            <a:normAutofit fontScale="92500" lnSpcReduction="20000"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b="1" dirty="0" smtClean="0"/>
              <a:t>يحتاج تطبيق أسلوب دراسة الحالة إلى نموذج يتم إتباعه، من المكونات المقترحة لهذا النموذج: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b="1" dirty="0"/>
          </a:p>
          <a:p>
            <a:pPr marR="0" lvl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ar-SA" dirty="0" smtClean="0"/>
              <a:t>الغرض من دراسة الحالة</a:t>
            </a:r>
          </a:p>
          <a:p>
            <a:pPr marR="0" lvl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ar-SA" dirty="0" smtClean="0"/>
              <a:t>التحديد الدقيق لعنوان الحالة العملية</a:t>
            </a:r>
          </a:p>
          <a:p>
            <a:pPr marR="0" lvl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ar-SA" dirty="0" smtClean="0"/>
              <a:t>تحديد اهدف أو الأهداف من هذه الحالة</a:t>
            </a:r>
          </a:p>
          <a:p>
            <a:pPr marR="0" lvl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ar-SA" dirty="0" smtClean="0"/>
              <a:t>تشخيص و تحديد المشكلة</a:t>
            </a:r>
          </a:p>
          <a:p>
            <a:pPr marR="0" lvl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ar-SA" dirty="0" smtClean="0"/>
              <a:t>تقدير جوانب القوة أو جوانب الضعف</a:t>
            </a:r>
          </a:p>
          <a:p>
            <a:pPr marR="0" lvl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ar-SA" dirty="0" smtClean="0"/>
              <a:t>تقدير مواطن الفرص أو مواطن التحديات</a:t>
            </a:r>
          </a:p>
          <a:p>
            <a:pPr marR="0" lvl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ar-SA" dirty="0" smtClean="0"/>
              <a:t>تطوير الحلول البديلة للتغلب على المشكلة</a:t>
            </a:r>
          </a:p>
          <a:p>
            <a:pPr marR="0" lvl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ar-SA" dirty="0" smtClean="0"/>
              <a:t>تحديد العائد و المزايا من الحلول المقترحة</a:t>
            </a:r>
          </a:p>
          <a:p>
            <a:pPr marR="0" lvl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ar-SA" dirty="0" smtClean="0"/>
              <a:t>تحديد التضحيات و العيوب من الحلول المقترحة</a:t>
            </a:r>
          </a:p>
          <a:p>
            <a:pPr marR="0" lvl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ar-SA" dirty="0" smtClean="0"/>
              <a:t>اختيار أنسب الحلول البديلة</a:t>
            </a:r>
          </a:p>
          <a:p>
            <a:pPr marR="0" lvl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ar-SA" dirty="0" smtClean="0"/>
              <a:t>مناقشة جوانب الاستفادة المحققة من دراسة تلك الحالة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816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457200" rtl="1" eaLnBrk="1" latinLnBrk="0" hangingPunct="1">
              <a:spcBef>
                <a:spcPct val="0"/>
              </a:spcBef>
              <a:buNone/>
            </a:pPr>
            <a:r>
              <a:rPr lang="ar-SA" b="1" dirty="0" smtClean="0"/>
              <a:t>مبادئ و نصائح لدراسة الحالات العملية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9243"/>
            <a:ext cx="8596668" cy="5387546"/>
          </a:xfrm>
        </p:spPr>
        <p:txBody>
          <a:bodyPr>
            <a:normAutofit lnSpcReduction="10000"/>
          </a:bodyPr>
          <a:lstStyle/>
          <a:p>
            <a:pPr marL="342900" indent="-342900" algn="r" defTabSz="457200" rtl="1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dirty="0" smtClean="0"/>
              <a:t>احرص على الانتباه و المشاركة خلال دراسة الحالة.</a:t>
            </a:r>
          </a:p>
          <a:p>
            <a:pPr marL="342900" indent="-342900" algn="r" defTabSz="457200" rtl="1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dirty="0" smtClean="0"/>
              <a:t>ركز على الجوانب الرئيسة وحاول أن تضع لها عنوان رئيسي.</a:t>
            </a:r>
          </a:p>
          <a:p>
            <a:pPr marL="342900" indent="-342900" algn="r" defTabSz="457200" rtl="1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dirty="0" smtClean="0"/>
              <a:t>ركز على استخراج الظواهر التي تضعها الحالة العملية موضع الدراسة.</a:t>
            </a:r>
          </a:p>
          <a:p>
            <a:pPr marL="342900" indent="-342900" algn="r" defTabSz="457200" rtl="1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dirty="0" smtClean="0"/>
              <a:t>حدد المشكلة الرئيسية بدقة</a:t>
            </a:r>
          </a:p>
          <a:p>
            <a:pPr marL="342900" indent="-342900" algn="r" defTabSz="457200" rtl="1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dirty="0" smtClean="0"/>
              <a:t>التفرقة بين أسباب المشكلة و أعراضها</a:t>
            </a:r>
          </a:p>
          <a:p>
            <a:pPr marL="342900" indent="-342900" algn="r" defTabSz="457200" rtl="1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dirty="0" smtClean="0"/>
              <a:t>اهتم بالإدارة الجيدة للوقت واحذر من التهام الفقرة الأولى لأغلب الوقت</a:t>
            </a:r>
          </a:p>
          <a:p>
            <a:pPr marL="342900" indent="-342900" algn="r" defTabSz="457200" rtl="1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dirty="0" smtClean="0"/>
              <a:t>اهتم بالجوانب التي يمكن الاستفادة منها في تطوير الحلول البدلية.</a:t>
            </a:r>
          </a:p>
          <a:p>
            <a:pPr marL="342900" indent="-342900" algn="r" defTabSz="457200" rtl="1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dirty="0" smtClean="0"/>
              <a:t>اهتم بتحليل البيانات الإحصائية و المالية الواردة بالحالة للتدريب على كيفية اتخاذ القرار بطريقة موضوعية معتمدة على التحليلات العلمية.</a:t>
            </a:r>
          </a:p>
          <a:p>
            <a:pPr marL="342900" indent="-342900" algn="r" defTabSz="457200" rtl="1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dirty="0" smtClean="0"/>
              <a:t>تأكد من أن لا توجد حلول موحدة وإنما عليك التفكير الإبداعي وطرح أكبر قدر من الحلول و البدائل لرفع مهاراتك المطلوبة بالحياة العملية.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819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211</TotalTime>
  <Words>461</Words>
  <Application>Microsoft Macintosh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Mangal</vt:lpstr>
      <vt:lpstr>Tahoma</vt:lpstr>
      <vt:lpstr>Trebuchet MS</vt:lpstr>
      <vt:lpstr>Wingdings</vt:lpstr>
      <vt:lpstr>Wingdings 3</vt:lpstr>
      <vt:lpstr>Arial</vt:lpstr>
      <vt:lpstr>Facet</vt:lpstr>
      <vt:lpstr>طرق دراسة الحالات العملية</vt:lpstr>
      <vt:lpstr>خطوات دراسة الحالات العملية</vt:lpstr>
      <vt:lpstr>خطوات دراسة الحالات العملية</vt:lpstr>
      <vt:lpstr>نموذج مقترح لدراسة الحالات العملية</vt:lpstr>
      <vt:lpstr>مبادئ و نصائح لدراسة الحالات العملية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مقدمة عامة </dc:title>
  <dc:creator>Mashael Al-mugairen</dc:creator>
  <cp:lastModifiedBy>Mashael Al-mugairen</cp:lastModifiedBy>
  <cp:revision>26</cp:revision>
  <dcterms:created xsi:type="dcterms:W3CDTF">2017-09-30T15:58:16Z</dcterms:created>
  <dcterms:modified xsi:type="dcterms:W3CDTF">2017-10-15T06:09:17Z</dcterms:modified>
</cp:coreProperties>
</file>