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8F6D65-6D47-4E63-958C-CF4E8A2E7E0A}" type="datetimeFigureOut">
              <a:rPr lang="en-US" smtClean="0"/>
              <a:t>7/17/2018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9502CE-FDD3-44B2-8419-A17A76B6A20E}" type="slidenum">
              <a:rPr lang="en-US" smtClean="0"/>
              <a:t>‹#›</a:t>
            </a:fld>
            <a:endParaRPr lang="en-US"/>
          </a:p>
        </p:txBody>
      </p:sp>
    </p:spTree>
    <p:extLst>
      <p:ext uri="{BB962C8B-B14F-4D97-AF65-F5344CB8AC3E}">
        <p14:creationId xmlns:p14="http://schemas.microsoft.com/office/powerpoint/2010/main" val="1122869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502CE-FDD3-44B2-8419-A17A76B6A20E}" type="slidenum">
              <a:rPr lang="en-US" smtClean="0"/>
              <a:t>4</a:t>
            </a:fld>
            <a:endParaRPr lang="en-US"/>
          </a:p>
        </p:txBody>
      </p:sp>
    </p:spTree>
    <p:extLst>
      <p:ext uri="{BB962C8B-B14F-4D97-AF65-F5344CB8AC3E}">
        <p14:creationId xmlns:p14="http://schemas.microsoft.com/office/powerpoint/2010/main" val="3132755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455A28-71BA-4CEB-9793-160921F9952B}" type="datetimeFigureOut">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312668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55A28-71BA-4CEB-9793-160921F9952B}" type="datetimeFigureOut">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10364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55A28-71BA-4CEB-9793-160921F9952B}" type="datetimeFigureOut">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54732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455A28-71BA-4CEB-9793-160921F9952B}" type="datetimeFigureOut">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3684803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455A28-71BA-4CEB-9793-160921F9952B}" type="datetimeFigureOut">
              <a:rPr lang="en-US" smtClean="0"/>
              <a:t>7/17/2018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471499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455A28-71BA-4CEB-9793-160921F9952B}" type="datetimeFigureOut">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15121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455A28-71BA-4CEB-9793-160921F9952B}" type="datetimeFigureOut">
              <a:rPr lang="en-US" smtClean="0"/>
              <a:t>7/17/2018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381268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55A28-71BA-4CEB-9793-160921F9952B}" type="datetimeFigureOut">
              <a:rPr lang="en-US" smtClean="0"/>
              <a:t>7/17/2018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05792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55A28-71BA-4CEB-9793-160921F9952B}" type="datetimeFigureOut">
              <a:rPr lang="en-US" smtClean="0"/>
              <a:t>7/17/2018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92104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55A28-71BA-4CEB-9793-160921F9952B}" type="datetimeFigureOut">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22048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455A28-71BA-4CEB-9793-160921F9952B}" type="datetimeFigureOut">
              <a:rPr lang="en-US" smtClean="0"/>
              <a:t>7/17/2018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2AED75-0A81-4E22-902D-62B2D512177C}" type="slidenum">
              <a:rPr lang="en-US" smtClean="0"/>
              <a:t>‹#›</a:t>
            </a:fld>
            <a:endParaRPr lang="en-US"/>
          </a:p>
        </p:txBody>
      </p:sp>
    </p:spTree>
    <p:extLst>
      <p:ext uri="{BB962C8B-B14F-4D97-AF65-F5344CB8AC3E}">
        <p14:creationId xmlns:p14="http://schemas.microsoft.com/office/powerpoint/2010/main" val="1732605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55A28-71BA-4CEB-9793-160921F9952B}" type="datetimeFigureOut">
              <a:rPr lang="en-US" smtClean="0"/>
              <a:t>7/17/2018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AED75-0A81-4E22-902D-62B2D512177C}" type="slidenum">
              <a:rPr lang="en-US" smtClean="0"/>
              <a:t>‹#›</a:t>
            </a:fld>
            <a:endParaRPr lang="en-US"/>
          </a:p>
        </p:txBody>
      </p:sp>
    </p:spTree>
    <p:extLst>
      <p:ext uri="{BB962C8B-B14F-4D97-AF65-F5344CB8AC3E}">
        <p14:creationId xmlns:p14="http://schemas.microsoft.com/office/powerpoint/2010/main" val="54913074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SA" b="1" dirty="0" smtClean="0">
                <a:solidFill>
                  <a:schemeClr val="tx1"/>
                </a:solidFill>
              </a:rPr>
              <a:t>بيئة المحاسبة الحكومية</a:t>
            </a:r>
            <a:endParaRPr lang="en-US" b="1" dirty="0">
              <a:solidFill>
                <a:schemeClr val="tx1"/>
              </a:solidFill>
            </a:endParaRPr>
          </a:p>
        </p:txBody>
      </p:sp>
      <p:sp>
        <p:nvSpPr>
          <p:cNvPr id="2" name="Title 1"/>
          <p:cNvSpPr>
            <a:spLocks noGrp="1"/>
          </p:cNvSpPr>
          <p:nvPr>
            <p:ph type="ctrTitle"/>
          </p:nvPr>
        </p:nvSpPr>
        <p:spPr/>
        <p:txBody>
          <a:bodyPr/>
          <a:lstStyle/>
          <a:p>
            <a:r>
              <a:rPr lang="ar-SA" b="1" dirty="0" smtClean="0"/>
              <a:t>الفصل الأول</a:t>
            </a:r>
            <a:endParaRPr lang="en-US" b="1" dirty="0"/>
          </a:p>
        </p:txBody>
      </p:sp>
    </p:spTree>
    <p:extLst>
      <p:ext uri="{BB962C8B-B14F-4D97-AF65-F5344CB8AC3E}">
        <p14:creationId xmlns:p14="http://schemas.microsoft.com/office/powerpoint/2010/main" val="36797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600" dirty="0">
                <a:solidFill>
                  <a:srgbClr val="FF0000"/>
                </a:solidFill>
                <a:ea typeface="Times New Roman"/>
              </a:rPr>
              <a:t>كيف ظهرت الحاجة للمحاسبة الحكومية؟</a:t>
            </a:r>
            <a:endParaRPr lang="en-US" sz="3600" dirty="0"/>
          </a:p>
        </p:txBody>
      </p:sp>
      <p:sp>
        <p:nvSpPr>
          <p:cNvPr id="3" name="Content Placeholder 2"/>
          <p:cNvSpPr>
            <a:spLocks noGrp="1"/>
          </p:cNvSpPr>
          <p:nvPr>
            <p:ph idx="1"/>
          </p:nvPr>
        </p:nvSpPr>
        <p:spPr/>
        <p:txBody>
          <a:bodyPr/>
          <a:lstStyle/>
          <a:p>
            <a:pPr algn="r" rtl="1"/>
            <a:r>
              <a:rPr lang="ar-SA" dirty="0"/>
              <a:t>ظهرت الحاجة للمحاسبة الحكومية لأن الحكومة تعمل في بيئة مختلفة اقتصادياً واجتماعياً وسياسياً عن بيئة القطاع الخاص الذي يهدف للربح وبالتالي فإن احتياج مستخدميها للمعلومات تكون مختلفة أيضا مما أدى إلى الحاجة لنظام محاسبي يخدم الأغراض الحكوميةً.</a:t>
            </a:r>
            <a:endParaRPr lang="en-US" dirty="0"/>
          </a:p>
          <a:p>
            <a:pPr algn="r" rtl="1"/>
            <a:endParaRPr lang="en-US" dirty="0"/>
          </a:p>
        </p:txBody>
      </p:sp>
    </p:spTree>
    <p:extLst>
      <p:ext uri="{BB962C8B-B14F-4D97-AF65-F5344CB8AC3E}">
        <p14:creationId xmlns:p14="http://schemas.microsoft.com/office/powerpoint/2010/main" val="1404134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a:solidFill>
                  <a:srgbClr val="FF0000"/>
                </a:solidFill>
                <a:ea typeface="Times New Roman"/>
              </a:rPr>
              <a:t>ما هو الاختلاف بين نظام المحاسبة الحكومية ونظام المحاسبة المالية الذي يستخدم في قطاع الأعمال؟</a:t>
            </a:r>
            <a:endParaRPr lang="en-US" dirty="0"/>
          </a:p>
        </p:txBody>
      </p:sp>
      <p:sp>
        <p:nvSpPr>
          <p:cNvPr id="3" name="Text Placeholder 2"/>
          <p:cNvSpPr>
            <a:spLocks noGrp="1"/>
          </p:cNvSpPr>
          <p:nvPr>
            <p:ph type="body" idx="1"/>
          </p:nvPr>
        </p:nvSpPr>
        <p:spPr/>
        <p:txBody>
          <a:bodyPr/>
          <a:lstStyle/>
          <a:p>
            <a:pPr algn="ctr"/>
            <a:r>
              <a:rPr lang="ar-SA" dirty="0" smtClean="0">
                <a:solidFill>
                  <a:srgbClr val="FF0000"/>
                </a:solidFill>
              </a:rPr>
              <a:t>نظام المحاسبة المالية</a:t>
            </a:r>
            <a:endParaRPr lang="en-US" dirty="0">
              <a:solidFill>
                <a:srgbClr val="FF0000"/>
              </a:solidFill>
            </a:endParaRPr>
          </a:p>
        </p:txBody>
      </p:sp>
      <p:sp>
        <p:nvSpPr>
          <p:cNvPr id="4" name="Content Placeholder 3"/>
          <p:cNvSpPr>
            <a:spLocks noGrp="1"/>
          </p:cNvSpPr>
          <p:nvPr>
            <p:ph sz="half" idx="2"/>
          </p:nvPr>
        </p:nvSpPr>
        <p:spPr>
          <a:xfrm>
            <a:off x="228600" y="2174875"/>
            <a:ext cx="4343400" cy="3951288"/>
          </a:xfrm>
        </p:spPr>
        <p:txBody>
          <a:bodyPr>
            <a:normAutofit/>
          </a:bodyPr>
          <a:lstStyle/>
          <a:p>
            <a:pPr algn="justLow" rtl="1">
              <a:spcAft>
                <a:spcPts val="0"/>
              </a:spcAft>
              <a:buFont typeface="Wingdings" panose="05000000000000000000" pitchFamily="2" charset="2"/>
              <a:buChar char="§"/>
            </a:pPr>
            <a:r>
              <a:rPr lang="ar-SA" sz="1800" dirty="0" smtClean="0">
                <a:effectLst/>
                <a:latin typeface="Times New Roman"/>
                <a:ea typeface="Times New Roman"/>
              </a:rPr>
              <a:t>بينما تركز المحاسبة المالية على الالتزام بالمبادئ المحاسبية المتعارف عليها.</a:t>
            </a:r>
          </a:p>
          <a:p>
            <a:pPr algn="justLow" rtl="1">
              <a:buFont typeface="Wingdings" panose="05000000000000000000" pitchFamily="2" charset="2"/>
              <a:buChar char="§"/>
            </a:pPr>
            <a:r>
              <a:rPr lang="ar-SA" sz="1800" dirty="0"/>
              <a:t>يوفر معلومات تعتمد على طبيعة القرارات المتوقع أن يتخذها مستخدمو المعلومات المحاسبية. أي أنه يوفر معلومات عن الربحية والمركز المالي للمنشأة بالدرجة الأولى كوسيلة ملائمة للتحقق من كفاءة وفاعلية استغلال الموارد المتاحة (المحاسبة المالية). كما يوفر معلومات أخرى تساعد الإدارة في اتخاذ قراراتها المتعلقة بكمية ونوعية السلع والخدمات الواجب إنتاجها وتمكنها من تخطيط العمليات ومتابعة تنفيذها (المحاسبة الإدارية).</a:t>
            </a:r>
            <a:endParaRPr lang="en-US" sz="1800" dirty="0"/>
          </a:p>
          <a:p>
            <a:pPr algn="justLow" rtl="1">
              <a:spcAft>
                <a:spcPts val="0"/>
              </a:spcAft>
              <a:buFont typeface="Wingdings" panose="05000000000000000000" pitchFamily="2" charset="2"/>
              <a:buChar char="§"/>
            </a:pPr>
            <a:endParaRPr lang="en-US" sz="1800" dirty="0" smtClean="0">
              <a:effectLst/>
              <a:latin typeface="Times New Roman"/>
              <a:ea typeface="Times New Roman"/>
            </a:endParaRPr>
          </a:p>
          <a:p>
            <a:pPr algn="justLow" rtl="1">
              <a:spcAft>
                <a:spcPts val="0"/>
              </a:spcAft>
            </a:pPr>
            <a:endParaRPr lang="en-US" sz="2000" dirty="0" smtClean="0">
              <a:effectLst/>
              <a:latin typeface="Times New Roman"/>
              <a:ea typeface="Times New Roman"/>
            </a:endParaRPr>
          </a:p>
          <a:p>
            <a:pPr algn="r" rtl="1">
              <a:buFont typeface="Wingdings" panose="05000000000000000000" pitchFamily="2" charset="2"/>
              <a:buChar char="§"/>
            </a:pPr>
            <a:endParaRPr lang="en-US" dirty="0"/>
          </a:p>
        </p:txBody>
      </p:sp>
      <p:sp>
        <p:nvSpPr>
          <p:cNvPr id="5" name="Text Placeholder 4"/>
          <p:cNvSpPr>
            <a:spLocks noGrp="1"/>
          </p:cNvSpPr>
          <p:nvPr>
            <p:ph type="body" sz="quarter" idx="3"/>
          </p:nvPr>
        </p:nvSpPr>
        <p:spPr/>
        <p:txBody>
          <a:bodyPr>
            <a:normAutofit/>
          </a:bodyPr>
          <a:lstStyle/>
          <a:p>
            <a:pPr algn="ctr" rtl="1"/>
            <a:r>
              <a:rPr lang="ar-SA" dirty="0" smtClean="0">
                <a:solidFill>
                  <a:srgbClr val="FF0000"/>
                </a:solidFill>
              </a:rPr>
              <a:t>نظام المحاسبة الحكومية</a:t>
            </a:r>
            <a:endParaRPr lang="en-US" dirty="0">
              <a:solidFill>
                <a:srgbClr val="FF0000"/>
              </a:solidFill>
            </a:endParaRPr>
          </a:p>
        </p:txBody>
      </p:sp>
      <p:sp>
        <p:nvSpPr>
          <p:cNvPr id="6" name="Content Placeholder 5"/>
          <p:cNvSpPr>
            <a:spLocks noGrp="1"/>
          </p:cNvSpPr>
          <p:nvPr>
            <p:ph sz="quarter" idx="4"/>
          </p:nvPr>
        </p:nvSpPr>
        <p:spPr>
          <a:xfrm>
            <a:off x="4495801" y="2174875"/>
            <a:ext cx="4648200" cy="3951288"/>
          </a:xfrm>
        </p:spPr>
        <p:txBody>
          <a:bodyPr>
            <a:normAutofit/>
          </a:bodyPr>
          <a:lstStyle/>
          <a:p>
            <a:pPr algn="r" rtl="1">
              <a:buFont typeface="Wingdings" panose="05000000000000000000" pitchFamily="2" charset="2"/>
              <a:buChar char="§"/>
            </a:pPr>
            <a:r>
              <a:rPr lang="ar-SA" sz="1800" dirty="0"/>
              <a:t>ينصب تركيز النظام المحاسبي الحكومي على التأكد من الالتزام بالقواعد القانونية والنظم </a:t>
            </a:r>
            <a:r>
              <a:rPr lang="ar-SA" sz="1800" dirty="0" smtClean="0"/>
              <a:t>المالية</a:t>
            </a:r>
          </a:p>
          <a:p>
            <a:pPr algn="r" rtl="1">
              <a:buFont typeface="Wingdings" panose="05000000000000000000" pitchFamily="2" charset="2"/>
              <a:buChar char="§"/>
            </a:pPr>
            <a:r>
              <a:rPr lang="ar-SA" sz="1800" dirty="0"/>
              <a:t>توفر معلومات تفصح بالدرجة الأولى عن مدى كفاءة وفاعلية الوحدات الإدارية الحكومية في استغلال الموارد التي تخصص لها من الميزانية العامة. وبما أن تمويل الوحدات الحكومية يتم عن طريق تخصيص اعتمادات لها من الميزانية العامة للدولة مع مساهمة المواطنين في تمويلها إجبارياً عن طريق فرض الرسوم والضرائب والجمارك فإن توفير المعلومات للمواطنين لن يؤثر على تمويلهم للوحدات الحكومية. وبالتالي تكتفي المحاسبة الحكومية بتوفير المعلومات التي تخص الاعتمادات الممولة للوحدات الإدارية الحكومية.</a:t>
            </a:r>
            <a:endParaRPr lang="en-US" sz="1800" dirty="0"/>
          </a:p>
          <a:p>
            <a:pPr algn="r" rtl="1">
              <a:buFont typeface="Wingdings" panose="05000000000000000000" pitchFamily="2" charset="2"/>
              <a:buChar char="§"/>
            </a:pPr>
            <a:endParaRPr lang="en-US" sz="1800" dirty="0"/>
          </a:p>
        </p:txBody>
      </p:sp>
    </p:spTree>
    <p:extLst>
      <p:ext uri="{BB962C8B-B14F-4D97-AF65-F5344CB8AC3E}">
        <p14:creationId xmlns:p14="http://schemas.microsoft.com/office/powerpoint/2010/main" val="3062570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1143000"/>
          </a:xfrm>
        </p:spPr>
        <p:txBody>
          <a:bodyPr>
            <a:noAutofit/>
          </a:bodyPr>
          <a:lstStyle/>
          <a:p>
            <a:pPr rtl="1">
              <a:spcAft>
                <a:spcPts val="0"/>
              </a:spcAft>
            </a:pPr>
            <a:r>
              <a:rPr lang="ar-SA" dirty="0" smtClean="0">
                <a:solidFill>
                  <a:srgbClr val="FF0000"/>
                </a:solidFill>
                <a:effectLst/>
                <a:latin typeface="Times New Roman"/>
                <a:ea typeface="Times New Roman"/>
              </a:rPr>
              <a:t/>
            </a:r>
            <a:br>
              <a:rPr lang="ar-SA" dirty="0" smtClean="0">
                <a:solidFill>
                  <a:srgbClr val="FF0000"/>
                </a:solidFill>
                <a:effectLst/>
                <a:latin typeface="Times New Roman"/>
                <a:ea typeface="Times New Roman"/>
              </a:rPr>
            </a:br>
            <a:r>
              <a:rPr lang="ar-SA" sz="3600" b="1" dirty="0" smtClean="0">
                <a:solidFill>
                  <a:srgbClr val="FF0000"/>
                </a:solidFill>
                <a:effectLst/>
                <a:latin typeface="Times New Roman"/>
                <a:ea typeface="Times New Roman"/>
                <a:cs typeface="+mn-cs"/>
              </a:rPr>
              <a:t>من هم مستخدمو المعلومات المحاسبية في الوحدات الحكومية وفي قطاع الأعمال؟</a:t>
            </a:r>
            <a:r>
              <a:rPr lang="en-US" sz="3600" b="1" dirty="0" smtClean="0">
                <a:effectLst/>
                <a:latin typeface="Times New Roman"/>
                <a:ea typeface="Times New Roman"/>
                <a:cs typeface="+mn-cs"/>
              </a:rPr>
              <a:t/>
            </a:r>
            <a:br>
              <a:rPr lang="en-US" sz="3600" b="1" dirty="0" smtClean="0">
                <a:effectLst/>
                <a:latin typeface="Times New Roman"/>
                <a:ea typeface="Times New Roman"/>
                <a:cs typeface="+mn-cs"/>
              </a:rPr>
            </a:br>
            <a:endParaRPr lang="en-US" sz="3600" b="1" dirty="0">
              <a:cs typeface="+mn-cs"/>
            </a:endParaRPr>
          </a:p>
        </p:txBody>
      </p:sp>
      <p:sp>
        <p:nvSpPr>
          <p:cNvPr id="3" name="Content Placeholder 2"/>
          <p:cNvSpPr>
            <a:spLocks noGrp="1"/>
          </p:cNvSpPr>
          <p:nvPr>
            <p:ph idx="1"/>
          </p:nvPr>
        </p:nvSpPr>
        <p:spPr/>
        <p:txBody>
          <a:bodyPr/>
          <a:lstStyle/>
          <a:p>
            <a:pPr algn="justLow" rtl="1">
              <a:spcAft>
                <a:spcPts val="0"/>
              </a:spcAft>
            </a:pPr>
            <a:r>
              <a:rPr lang="ar-SA" dirty="0" smtClean="0">
                <a:effectLst/>
                <a:latin typeface="Times New Roman"/>
                <a:ea typeface="Times New Roman"/>
              </a:rPr>
              <a:t>في قطاع الأعمال يوجد نوعين من مستخدمي المعلومات:</a:t>
            </a:r>
            <a:endParaRPr lang="en-US" sz="2800" dirty="0" smtClean="0">
              <a:effectLst/>
              <a:latin typeface="Times New Roman"/>
              <a:ea typeface="Times New Roman"/>
            </a:endParaRPr>
          </a:p>
          <a:p>
            <a:pPr marL="0" indent="0" algn="justLow" rtl="1">
              <a:spcAft>
                <a:spcPts val="0"/>
              </a:spcAft>
              <a:buNone/>
            </a:pPr>
            <a:r>
              <a:rPr lang="ar-SA" dirty="0" smtClean="0">
                <a:effectLst/>
                <a:latin typeface="Times New Roman"/>
                <a:ea typeface="Times New Roman"/>
              </a:rPr>
              <a:t>        أ – المستخدمون الداخليون (الأطراف الداخلية): وهم رجال الإدارة بمستوياتها المختلفة.</a:t>
            </a:r>
            <a:endParaRPr lang="en-US" sz="2800" dirty="0" smtClean="0">
              <a:effectLst/>
              <a:latin typeface="Times New Roman"/>
              <a:ea typeface="Times New Roman"/>
            </a:endParaRPr>
          </a:p>
          <a:p>
            <a:pPr marL="0" indent="0" algn="justLow" rtl="1">
              <a:spcAft>
                <a:spcPts val="0"/>
              </a:spcAft>
              <a:buNone/>
            </a:pPr>
            <a:r>
              <a:rPr lang="ar-SA" dirty="0" smtClean="0">
                <a:effectLst/>
                <a:latin typeface="Times New Roman"/>
                <a:ea typeface="Times New Roman"/>
              </a:rPr>
              <a:t>       ب- المستخدمون الخارجيون (الأطراف الخارجية): وهم الملاك, المقرضين, الدائنين, ....... إلخ</a:t>
            </a:r>
          </a:p>
          <a:p>
            <a:pPr marL="0" indent="0" algn="justLow" rtl="1">
              <a:spcAft>
                <a:spcPts val="0"/>
              </a:spcAft>
              <a:buNone/>
            </a:pPr>
            <a:endParaRPr lang="en-US" sz="2800" dirty="0" smtClean="0">
              <a:effectLst/>
              <a:latin typeface="Times New Roman"/>
              <a:ea typeface="Times New Roman"/>
            </a:endParaRPr>
          </a:p>
          <a:p>
            <a:pPr marL="0" indent="0" algn="justLow" rtl="1">
              <a:spcAft>
                <a:spcPts val="0"/>
              </a:spcAft>
              <a:buNone/>
            </a:pPr>
            <a:endParaRPr lang="en-US" sz="2800" dirty="0">
              <a:effectLst/>
              <a:latin typeface="Times New Roman"/>
              <a:ea typeface="Times New Roman"/>
            </a:endParaRPr>
          </a:p>
        </p:txBody>
      </p:sp>
    </p:spTree>
    <p:extLst>
      <p:ext uri="{BB962C8B-B14F-4D97-AF65-F5344CB8AC3E}">
        <p14:creationId xmlns:p14="http://schemas.microsoft.com/office/powerpoint/2010/main" val="3772562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325562"/>
          </a:xfrm>
        </p:spPr>
        <p:txBody>
          <a:bodyPr>
            <a:normAutofit/>
          </a:bodyPr>
          <a:lstStyle/>
          <a:p>
            <a:r>
              <a:rPr lang="ar-SA" sz="3100" dirty="0" smtClean="0">
                <a:solidFill>
                  <a:srgbClr val="C00000"/>
                </a:solidFill>
              </a:rPr>
              <a:t>أما </a:t>
            </a:r>
            <a:r>
              <a:rPr lang="ar-SA" sz="3100" dirty="0">
                <a:solidFill>
                  <a:srgbClr val="C00000"/>
                </a:solidFill>
              </a:rPr>
              <a:t>بالنسبة لمستخدمي المعلومات المحاسبية التي ينتجها النظام المحاسبي الحكومي فيمكن تقسيمهم كالتالي:</a:t>
            </a:r>
            <a:endParaRPr lang="en-US" sz="3100"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marL="0" indent="0" algn="justLow" rtl="1">
              <a:spcAft>
                <a:spcPts val="0"/>
              </a:spcAft>
              <a:buNone/>
            </a:pPr>
            <a:r>
              <a:rPr lang="ar-SA" dirty="0" smtClean="0">
                <a:effectLst/>
                <a:latin typeface="Times New Roman"/>
                <a:ea typeface="Times New Roman"/>
              </a:rPr>
              <a:t> </a:t>
            </a:r>
            <a:r>
              <a:rPr lang="ar-SA" dirty="0" smtClean="0">
                <a:solidFill>
                  <a:srgbClr val="00B0F0"/>
                </a:solidFill>
                <a:effectLst/>
                <a:latin typeface="Times New Roman"/>
                <a:ea typeface="Times New Roman"/>
              </a:rPr>
              <a:t>أ- مستخدمو المعلومات التي تنتجها الوحدات الحكومية العامة: </a:t>
            </a:r>
          </a:p>
          <a:p>
            <a:pPr marL="0" indent="0" algn="justLow" rtl="1">
              <a:spcAft>
                <a:spcPts val="0"/>
              </a:spcAft>
              <a:buNone/>
            </a:pPr>
            <a:r>
              <a:rPr lang="ar-SA" dirty="0" smtClean="0">
                <a:solidFill>
                  <a:srgbClr val="00B0F0"/>
                </a:solidFill>
                <a:effectLst/>
                <a:latin typeface="Times New Roman"/>
                <a:ea typeface="Times New Roman"/>
              </a:rPr>
              <a:t>( الوزارات والمصالح والمدارس والمستشفيات العامة)</a:t>
            </a:r>
            <a:endParaRPr lang="en-US" sz="2800" dirty="0" smtClean="0">
              <a:solidFill>
                <a:srgbClr val="00B0F0"/>
              </a:solidFill>
              <a:effectLst/>
              <a:latin typeface="Times New Roman"/>
              <a:ea typeface="Times New Roman"/>
            </a:endParaRPr>
          </a:p>
          <a:p>
            <a:pPr marL="0" indent="0" algn="justLow" rtl="1">
              <a:spcAft>
                <a:spcPts val="0"/>
              </a:spcAft>
              <a:buNone/>
            </a:pPr>
            <a:endParaRPr lang="en-US" sz="2800" dirty="0" smtClean="0">
              <a:effectLst/>
              <a:latin typeface="Times New Roman"/>
              <a:ea typeface="Times New Roman"/>
            </a:endParaRPr>
          </a:p>
          <a:p>
            <a:pPr marL="0" indent="0" algn="justLow" rtl="1">
              <a:spcAft>
                <a:spcPts val="0"/>
              </a:spcAft>
              <a:buNone/>
            </a:pPr>
            <a:r>
              <a:rPr lang="ar-SA" dirty="0" smtClean="0">
                <a:effectLst/>
                <a:latin typeface="Times New Roman"/>
                <a:ea typeface="Times New Roman"/>
              </a:rPr>
              <a:t>     1- أطراف خارجية: السلطة التشريعية والتي تضع السياسات والأهداف والقوانين (مجلس الوزراء مثلاً)</a:t>
            </a:r>
            <a:endParaRPr lang="en-US" sz="2800" dirty="0" smtClean="0">
              <a:effectLst/>
              <a:latin typeface="Times New Roman"/>
              <a:ea typeface="Times New Roman"/>
            </a:endParaRPr>
          </a:p>
          <a:p>
            <a:pPr marL="0" indent="0" algn="justLow" rtl="1">
              <a:spcAft>
                <a:spcPts val="0"/>
              </a:spcAft>
              <a:buNone/>
            </a:pPr>
            <a:r>
              <a:rPr lang="ar-SA" dirty="0" smtClean="0">
                <a:effectLst/>
                <a:latin typeface="Times New Roman"/>
                <a:ea typeface="Times New Roman"/>
              </a:rPr>
              <a:t> </a:t>
            </a:r>
            <a:endParaRPr lang="en-US" sz="2800" dirty="0" smtClean="0">
              <a:effectLst/>
              <a:latin typeface="Times New Roman"/>
              <a:ea typeface="Times New Roman"/>
            </a:endParaRPr>
          </a:p>
          <a:p>
            <a:pPr marL="0" indent="0" algn="justLow" rtl="1">
              <a:spcAft>
                <a:spcPts val="0"/>
              </a:spcAft>
              <a:buNone/>
            </a:pPr>
            <a:r>
              <a:rPr lang="ar-SA" dirty="0" smtClean="0">
                <a:effectLst/>
                <a:latin typeface="Times New Roman"/>
                <a:ea typeface="Times New Roman"/>
              </a:rPr>
              <a:t>   2- أطراف داخلية:  (أ) السلطة التنفيذية العليا وتشمل الوزارات التي تضع الأهداف وتراقب تنفيذها  </a:t>
            </a:r>
          </a:p>
          <a:p>
            <a:pPr marL="0" indent="0" algn="justLow" rtl="1">
              <a:spcAft>
                <a:spcPts val="0"/>
              </a:spcAft>
              <a:buNone/>
            </a:pPr>
            <a:r>
              <a:rPr lang="ar-SA" dirty="0" smtClean="0">
                <a:effectLst/>
                <a:latin typeface="Times New Roman"/>
                <a:ea typeface="Times New Roman"/>
              </a:rPr>
              <a:t>                          (ب) الوحدات الإدارية في الوحدات الحكومية والتي تقوم بإنجاز الأهداف المخططة</a:t>
            </a:r>
            <a:endParaRPr lang="en-US" dirty="0"/>
          </a:p>
        </p:txBody>
      </p:sp>
    </p:spTree>
    <p:extLst>
      <p:ext uri="{BB962C8B-B14F-4D97-AF65-F5344CB8AC3E}">
        <p14:creationId xmlns:p14="http://schemas.microsoft.com/office/powerpoint/2010/main" val="1719252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marL="0" indent="0" algn="r" rtl="1">
              <a:buNone/>
            </a:pPr>
            <a:r>
              <a:rPr lang="ar-SA" dirty="0" smtClean="0"/>
              <a:t>     </a:t>
            </a:r>
            <a:r>
              <a:rPr lang="ar-SA" dirty="0" smtClean="0">
                <a:solidFill>
                  <a:srgbClr val="00B0F0"/>
                </a:solidFill>
              </a:rPr>
              <a:t>ب- </a:t>
            </a:r>
            <a:r>
              <a:rPr lang="ar-SA" dirty="0">
                <a:solidFill>
                  <a:srgbClr val="00B0F0"/>
                </a:solidFill>
              </a:rPr>
              <a:t>مستخدمو المعلومات التي تنتجها التنظيمات الاجتماعية الخاصة: (الجمعيات الخيرية والمهنية والنوادي والمستشفيات والمدارس والجامعات الخاصة</a:t>
            </a:r>
            <a:r>
              <a:rPr lang="ar-SA" dirty="0" smtClean="0">
                <a:solidFill>
                  <a:srgbClr val="00B0F0"/>
                </a:solidFill>
              </a:rPr>
              <a:t>)</a:t>
            </a:r>
          </a:p>
          <a:p>
            <a:pPr marL="0" indent="0" algn="r" rtl="1">
              <a:buNone/>
            </a:pPr>
            <a:r>
              <a:rPr lang="ar-SA" dirty="0"/>
              <a:t>1</a:t>
            </a:r>
            <a:r>
              <a:rPr lang="ar-SA" dirty="0" smtClean="0"/>
              <a:t> – </a:t>
            </a:r>
            <a:r>
              <a:rPr lang="ar-SA" dirty="0"/>
              <a:t>أطراف خارجية: وهم ممثلي الحكومة المشرفين على هذه التنظيمات بالإضافة إلى المساهمين والمتطوعين بالمال والمستفيدين من خدماتها وكل من يقوم بتوفير الأموال اللازمة أو الرقابة على تنفيذها.</a:t>
            </a:r>
            <a:endParaRPr lang="en-US" dirty="0"/>
          </a:p>
          <a:p>
            <a:pPr marL="0" indent="0" algn="r" rtl="1">
              <a:buNone/>
            </a:pPr>
            <a:r>
              <a:rPr lang="ar-SA" dirty="0"/>
              <a:t> </a:t>
            </a:r>
            <a:endParaRPr lang="en-US" dirty="0"/>
          </a:p>
          <a:p>
            <a:pPr marL="0" indent="0" algn="r" rtl="1">
              <a:buNone/>
            </a:pPr>
            <a:r>
              <a:rPr lang="ar-SA" dirty="0" smtClean="0"/>
              <a:t>2 </a:t>
            </a:r>
            <a:r>
              <a:rPr lang="ar-SA" dirty="0"/>
              <a:t>-  أطراف داخلية: رجال الإدارة (بهدف تنفيذ السياسات والأهداف التي حددها مقدمو الأموال).</a:t>
            </a:r>
            <a:endParaRPr lang="en-US" dirty="0"/>
          </a:p>
          <a:p>
            <a:pPr marL="0" indent="0" algn="r" rtl="1">
              <a:buNone/>
            </a:pPr>
            <a:endParaRPr lang="en-US" dirty="0"/>
          </a:p>
        </p:txBody>
      </p:sp>
    </p:spTree>
    <p:extLst>
      <p:ext uri="{BB962C8B-B14F-4D97-AF65-F5344CB8AC3E}">
        <p14:creationId xmlns:p14="http://schemas.microsoft.com/office/powerpoint/2010/main" val="2453214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
            </a:r>
            <a:br>
              <a:rPr lang="ar-SA" dirty="0" smtClean="0"/>
            </a:br>
            <a:r>
              <a:rPr lang="ar-SA" dirty="0"/>
              <a:t/>
            </a:r>
            <a:br>
              <a:rPr lang="ar-SA" dirty="0"/>
            </a:br>
            <a:r>
              <a:rPr lang="ar-SA" dirty="0" smtClean="0">
                <a:solidFill>
                  <a:srgbClr val="FF0000"/>
                </a:solidFill>
              </a:rPr>
              <a:t>المحاسبة </a:t>
            </a:r>
            <a:r>
              <a:rPr lang="ar-SA" dirty="0">
                <a:solidFill>
                  <a:srgbClr val="FF0000"/>
                </a:solidFill>
              </a:rPr>
              <a:t>الحكومية في المملكة العربية السعودية:</a:t>
            </a:r>
            <a:r>
              <a:rPr lang="en-US" dirty="0"/>
              <a:t/>
            </a:r>
            <a:br>
              <a:rPr lang="en-US" dirty="0"/>
            </a:br>
            <a:r>
              <a:rPr lang="ar-SA" dirty="0"/>
              <a:t>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lgn="justLow" rtl="1">
              <a:spcAft>
                <a:spcPts val="0"/>
              </a:spcAft>
            </a:pPr>
            <a:r>
              <a:rPr lang="ar-SA" dirty="0" smtClean="0">
                <a:effectLst/>
                <a:latin typeface="Times New Roman"/>
                <a:ea typeface="Times New Roman"/>
              </a:rPr>
              <a:t>بالرغم من إنشاء الهيئة السعودية للمحاسبين القانونيين (</a:t>
            </a:r>
            <a:r>
              <a:rPr lang="en-US" dirty="0" smtClean="0">
                <a:effectLst/>
                <a:latin typeface="Times New Roman"/>
                <a:ea typeface="Times New Roman"/>
              </a:rPr>
              <a:t>SOCPA</a:t>
            </a:r>
            <a:r>
              <a:rPr lang="ar-SA" dirty="0" smtClean="0">
                <a:effectLst/>
                <a:latin typeface="Times New Roman"/>
                <a:ea typeface="Times New Roman"/>
              </a:rPr>
              <a:t>) وجمعية المحاسبة السعودية (</a:t>
            </a:r>
            <a:r>
              <a:rPr lang="en-US" dirty="0" smtClean="0">
                <a:effectLst/>
                <a:latin typeface="Times New Roman"/>
                <a:ea typeface="Times New Roman"/>
              </a:rPr>
              <a:t>SAA</a:t>
            </a:r>
            <a:r>
              <a:rPr lang="ar-SA" dirty="0" smtClean="0">
                <a:effectLst/>
                <a:latin typeface="Times New Roman"/>
                <a:ea typeface="Times New Roman"/>
              </a:rPr>
              <a:t>) إلا أن المبادئ والإجراءات المحاسبية الحكومية تتمثل في صورة قوانين أو أنظمة أو تعليمات حكومية يتم الإشراف على تطبيقها من الأجهزة الحكومية المتعددة مثل وزارة المالية وديوان المراقبة العامة.</a:t>
            </a:r>
            <a:endParaRPr lang="en-US" sz="2800" dirty="0" smtClean="0">
              <a:effectLst/>
              <a:latin typeface="Times New Roman"/>
              <a:ea typeface="Times New Roman"/>
            </a:endParaRPr>
          </a:p>
          <a:p>
            <a:pPr marL="0" indent="0" algn="justLow" rtl="1">
              <a:spcAft>
                <a:spcPts val="0"/>
              </a:spcAft>
              <a:buNone/>
            </a:pPr>
            <a:r>
              <a:rPr lang="ar-SA" dirty="0" smtClean="0">
                <a:effectLst/>
                <a:latin typeface="Times New Roman"/>
                <a:ea typeface="Times New Roman"/>
              </a:rPr>
              <a:t> </a:t>
            </a:r>
            <a:endParaRPr lang="en-US" sz="2800" dirty="0" smtClean="0">
              <a:effectLst/>
              <a:latin typeface="Times New Roman"/>
              <a:ea typeface="Times New Roman"/>
            </a:endParaRPr>
          </a:p>
          <a:p>
            <a:pPr algn="justLow" rtl="1">
              <a:spcAft>
                <a:spcPts val="0"/>
              </a:spcAft>
            </a:pPr>
            <a:r>
              <a:rPr lang="ar-SA" dirty="0" smtClean="0">
                <a:effectLst/>
                <a:latin typeface="Times New Roman"/>
                <a:ea typeface="Times New Roman"/>
              </a:rPr>
              <a:t>في عام 1376هـ صدرت تعليمات مالية للميزانية العامة للدولة ولكن هذه التعليمات لا تخرج عن كونها مجموعة من القواعد والإجراءات العملية التي لا ترقى إلى مستوى المبادئ العامة. بالإضافة إلى ذلك فإن معظم قواعدها قد تعرض للتعديل أو التغيير بواسطة العديد من المنشورات أو التعليمات. </a:t>
            </a:r>
          </a:p>
          <a:p>
            <a:pPr marL="0" indent="0" algn="justLow" rtl="1">
              <a:spcAft>
                <a:spcPts val="0"/>
              </a:spcAft>
              <a:buNone/>
            </a:pPr>
            <a:endParaRPr lang="en-US" sz="2800" dirty="0" smtClean="0">
              <a:effectLst/>
              <a:latin typeface="Times New Roman"/>
              <a:ea typeface="Times New Roman"/>
            </a:endParaRPr>
          </a:p>
          <a:p>
            <a:pPr algn="justLow" rtl="1">
              <a:spcAft>
                <a:spcPts val="0"/>
              </a:spcAft>
            </a:pPr>
            <a:r>
              <a:rPr lang="ar-SA" dirty="0" smtClean="0">
                <a:effectLst/>
                <a:latin typeface="Times New Roman"/>
                <a:ea typeface="Times New Roman"/>
              </a:rPr>
              <a:t>على الرغم من إعادة طبع هذه التعليمات فهي لا تزال لا تعكس واقع التعليمات المستخدمة. وقد أدى ذلك إلى مواجهة مشاكل عديدة سواء بالنسبة للمحاسب الذي يعمل في الوحدات الإدارية الحكومية أو المراجع الذي يعمل في ديوان المراقبة العامة أو أي باحث يسعى للتطوير.</a:t>
            </a:r>
            <a:endParaRPr lang="en-US" sz="2800" dirty="0" smtClean="0">
              <a:effectLst/>
              <a:latin typeface="Times New Roman"/>
              <a:ea typeface="Times New Roman"/>
            </a:endParaRPr>
          </a:p>
          <a:p>
            <a:pPr marL="0" indent="0" algn="r" rtl="1">
              <a:buNone/>
            </a:pPr>
            <a:endParaRPr lang="en-US" dirty="0"/>
          </a:p>
        </p:txBody>
      </p:sp>
    </p:spTree>
    <p:extLst>
      <p:ext uri="{BB962C8B-B14F-4D97-AF65-F5344CB8AC3E}">
        <p14:creationId xmlns:p14="http://schemas.microsoft.com/office/powerpoint/2010/main" val="1508425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rPr>
              <a:t>أهداف المحاسبة الحكومية</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lvl="0" algn="justLow" rtl="1">
              <a:buFont typeface="+mj-lt"/>
              <a:buAutoNum type="arabicParenBoth"/>
              <a:tabLst>
                <a:tab pos="-526415" algn="l"/>
              </a:tabLst>
            </a:pPr>
            <a:r>
              <a:rPr lang="ar-SA" dirty="0" smtClean="0">
                <a:effectLst/>
                <a:latin typeface="Times New Roman"/>
                <a:ea typeface="Times New Roman"/>
              </a:rPr>
              <a:t>تحقيق الرقابة على الأداء للتأكد من استخدام الموارد المخصصة للوحدة الحكومية بكفاءة وفاعلية لإنجاز الأهداف المحددة.</a:t>
            </a:r>
            <a:endParaRPr lang="en-US" sz="2800" dirty="0" smtClean="0">
              <a:effectLst/>
              <a:latin typeface="Times New Roman"/>
              <a:ea typeface="Times New Roman"/>
            </a:endParaRPr>
          </a:p>
          <a:p>
            <a:pPr lvl="0" algn="justLow" rtl="1">
              <a:buFont typeface="+mj-lt"/>
              <a:buAutoNum type="arabicParenBoth"/>
              <a:tabLst>
                <a:tab pos="-526415" algn="l"/>
              </a:tabLst>
            </a:pPr>
            <a:r>
              <a:rPr lang="ar-SA" dirty="0" smtClean="0">
                <a:effectLst/>
                <a:latin typeface="Times New Roman"/>
                <a:ea typeface="Times New Roman"/>
              </a:rPr>
              <a:t>تحقيق الرقابة المالية والقانونية للتأكد من الالتزام بالقوانين والأنظمة والتعليمات واللوائح المالية. </a:t>
            </a:r>
          </a:p>
          <a:p>
            <a:pPr lvl="0" algn="justLow" rtl="1">
              <a:buFont typeface="+mj-lt"/>
              <a:buAutoNum type="arabicParenBoth"/>
              <a:tabLst>
                <a:tab pos="-526415" algn="l"/>
              </a:tabLst>
            </a:pPr>
            <a:r>
              <a:rPr lang="ar-SA" dirty="0" smtClean="0">
                <a:effectLst/>
                <a:latin typeface="Times New Roman"/>
                <a:ea typeface="Times New Roman"/>
              </a:rPr>
              <a:t>المساعدة في اتخاذ قرارات رشيدة عند توزيع الموارد الاقتصادية على الوحدات الإدارية الحكومية. </a:t>
            </a:r>
            <a:endParaRPr lang="en-US" sz="2800" dirty="0" smtClean="0">
              <a:effectLst/>
              <a:latin typeface="Times New Roman"/>
              <a:ea typeface="Times New Roman"/>
            </a:endParaRPr>
          </a:p>
          <a:p>
            <a:pPr lvl="0" algn="justLow" rtl="1">
              <a:buFont typeface="+mj-lt"/>
              <a:buAutoNum type="arabicParenBoth"/>
              <a:tabLst>
                <a:tab pos="-526415" algn="l"/>
              </a:tabLst>
            </a:pPr>
            <a:r>
              <a:rPr lang="ar-SA" dirty="0" smtClean="0">
                <a:effectLst/>
                <a:latin typeface="Times New Roman"/>
                <a:ea typeface="Times New Roman"/>
              </a:rPr>
              <a:t>اتخاذ القرارت ورسم السياسات الخاصة بتحديد السلع والخدمات التي تقدمها الوحدة الإدارية الحكومية وتحديد مدى قدرتها على الاستمرار في تقديم مثل تلك السلع والخدمات.</a:t>
            </a:r>
            <a:endParaRPr lang="en-US" sz="2800" dirty="0" smtClean="0">
              <a:effectLst/>
              <a:latin typeface="Times New Roman"/>
              <a:ea typeface="Times New Roman"/>
            </a:endParaRPr>
          </a:p>
          <a:p>
            <a:pPr lvl="0" algn="justLow" rtl="1">
              <a:buFont typeface="+mj-lt"/>
              <a:buAutoNum type="arabicParenBoth"/>
              <a:tabLst>
                <a:tab pos="-526415" algn="l"/>
              </a:tabLst>
            </a:pPr>
            <a:r>
              <a:rPr lang="ar-SA" dirty="0" smtClean="0">
                <a:effectLst/>
                <a:latin typeface="Times New Roman"/>
                <a:ea typeface="Times New Roman"/>
              </a:rPr>
              <a:t>المساعدة في تطوير وتيسير إعداد الحسابات الختامية للدولة بما يوفر بيانات مالية تكون قادرة على خدمة متطلبات خطط التنمية وبرامجها.</a:t>
            </a:r>
            <a:endParaRPr lang="en-US" sz="2800" dirty="0" smtClean="0">
              <a:effectLst/>
              <a:latin typeface="Times New Roman"/>
              <a:ea typeface="Times New Roman"/>
            </a:endParaRPr>
          </a:p>
          <a:p>
            <a:pPr marL="0" indent="0" algn="justLow" rtl="1">
              <a:spcAft>
                <a:spcPts val="0"/>
              </a:spcAft>
              <a:buNone/>
            </a:pPr>
            <a:endParaRPr lang="en-US" sz="2800" dirty="0" smtClean="0">
              <a:effectLst/>
              <a:latin typeface="Times New Roman"/>
              <a:ea typeface="Times New Roman"/>
            </a:endParaRPr>
          </a:p>
          <a:p>
            <a:pPr marL="0" indent="0" algn="r" rtl="1">
              <a:buNone/>
            </a:pPr>
            <a:endParaRPr lang="en-US" dirty="0"/>
          </a:p>
        </p:txBody>
      </p:sp>
    </p:spTree>
    <p:extLst>
      <p:ext uri="{BB962C8B-B14F-4D97-AF65-F5344CB8AC3E}">
        <p14:creationId xmlns:p14="http://schemas.microsoft.com/office/powerpoint/2010/main" val="2332514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الوحدات الحكومية</a:t>
            </a:r>
            <a:endParaRPr lang="en-US" dirty="0"/>
          </a:p>
        </p:txBody>
      </p:sp>
      <p:sp>
        <p:nvSpPr>
          <p:cNvPr id="3" name="Content Placeholder 2"/>
          <p:cNvSpPr>
            <a:spLocks noGrp="1"/>
          </p:cNvSpPr>
          <p:nvPr>
            <p:ph idx="1"/>
          </p:nvPr>
        </p:nvSpPr>
        <p:spPr/>
        <p:txBody>
          <a:bodyPr>
            <a:normAutofit fontScale="85000" lnSpcReduction="10000"/>
          </a:bodyPr>
          <a:lstStyle/>
          <a:p>
            <a:pPr algn="justLow" rtl="1">
              <a:spcAft>
                <a:spcPts val="0"/>
              </a:spcAft>
              <a:buFont typeface="Wingdings" panose="05000000000000000000" pitchFamily="2" charset="2"/>
              <a:buChar char="Ø"/>
            </a:pPr>
            <a:r>
              <a:rPr lang="ar-SA" dirty="0" smtClean="0">
                <a:effectLst/>
                <a:latin typeface="Times New Roman"/>
                <a:ea typeface="Times New Roman"/>
              </a:rPr>
              <a:t>هي الوحدات التي لا تنتمي لقطاع الأعمال (القطاع الخاص). أي الوحدات التي لا تهدف لتحقيق الربح من الخدمات والسلع التي تقدمها.</a:t>
            </a:r>
            <a:endParaRPr lang="en-US" sz="2800" dirty="0" smtClean="0">
              <a:effectLst/>
              <a:latin typeface="Times New Roman"/>
              <a:ea typeface="Times New Roman"/>
            </a:endParaRPr>
          </a:p>
          <a:p>
            <a:pPr marL="0" indent="0" algn="justLow" rtl="1">
              <a:spcAft>
                <a:spcPts val="0"/>
              </a:spcAft>
              <a:buNone/>
            </a:pPr>
            <a:endParaRPr lang="en-US" sz="2800" dirty="0" smtClean="0">
              <a:effectLst/>
              <a:latin typeface="Times New Roman"/>
              <a:ea typeface="Times New Roman"/>
            </a:endParaRPr>
          </a:p>
          <a:p>
            <a:pPr algn="justLow" rtl="1">
              <a:spcAft>
                <a:spcPts val="0"/>
              </a:spcAft>
              <a:buFont typeface="Wingdings" panose="05000000000000000000" pitchFamily="2" charset="2"/>
              <a:buChar char="Ø"/>
            </a:pPr>
            <a:r>
              <a:rPr lang="ar-SA" dirty="0" smtClean="0">
                <a:effectLst/>
                <a:latin typeface="Times New Roman"/>
                <a:ea typeface="Times New Roman"/>
              </a:rPr>
              <a:t>تشمل الوحدات الحكومية كل الوحدات الحكومية المتمثلة في الوزارات والمصالح الحكومية والمستشفيات والمدارس العامة (لجميع أفراد المجتمع) والخاصة (لفئة محدودة من المجتمع) وأي هيئات اجتماعية أخرى لا تسعى لتحقيق الربح.</a:t>
            </a:r>
            <a:endParaRPr lang="en-US" sz="2800" dirty="0" smtClean="0">
              <a:effectLst/>
              <a:latin typeface="Times New Roman"/>
              <a:ea typeface="Times New Roman"/>
            </a:endParaRPr>
          </a:p>
          <a:p>
            <a:pPr marL="0" indent="0" algn="r">
              <a:buNone/>
            </a:pPr>
            <a:r>
              <a:rPr lang="ar-SA" sz="2800" dirty="0">
                <a:latin typeface="Times New Roman"/>
                <a:ea typeface="Times New Roman"/>
              </a:rPr>
              <a:t> </a:t>
            </a:r>
            <a:r>
              <a:rPr lang="ar-SA" sz="2800" dirty="0" smtClean="0">
                <a:latin typeface="Times New Roman"/>
                <a:ea typeface="Times New Roman"/>
              </a:rPr>
              <a:t>  </a:t>
            </a:r>
            <a:r>
              <a:rPr lang="ar-SA" dirty="0" smtClean="0">
                <a:effectLst/>
                <a:ea typeface="Times New Roman"/>
                <a:cs typeface="Times New Roman"/>
              </a:rPr>
              <a:t>بما أن هذه الوحدات لا تسعى لتحقيق الربح لأي مالك فإن حقوق ملكيتها تتصف بأنها غير قابلة للبيع والمتاجرة. وإن كانت بعض هذه الوحدات تقدم خدماتها بمقابل فإنها تستخدم أي زيادة في إيراداتها في تحسين إنتاج السلع أو الخدمات أو توسيع نطاق خدماتها (وليس لتحقيق الربح).</a:t>
            </a:r>
            <a:endParaRPr lang="en-US" dirty="0"/>
          </a:p>
        </p:txBody>
      </p:sp>
    </p:spTree>
    <p:extLst>
      <p:ext uri="{BB962C8B-B14F-4D97-AF65-F5344CB8AC3E}">
        <p14:creationId xmlns:p14="http://schemas.microsoft.com/office/powerpoint/2010/main" val="1748462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ea typeface="Times New Roman"/>
              </a:rPr>
              <a:t>أنواع الوحدات الحكومية</a:t>
            </a:r>
            <a:endParaRPr lang="en-US" dirty="0"/>
          </a:p>
        </p:txBody>
      </p:sp>
      <p:sp>
        <p:nvSpPr>
          <p:cNvPr id="3" name="Content Placeholder 2"/>
          <p:cNvSpPr>
            <a:spLocks noGrp="1"/>
          </p:cNvSpPr>
          <p:nvPr>
            <p:ph idx="1"/>
          </p:nvPr>
        </p:nvSpPr>
        <p:spPr/>
        <p:txBody>
          <a:bodyPr/>
          <a:lstStyle/>
          <a:p>
            <a:pPr algn="justLow" rtl="1">
              <a:spcAft>
                <a:spcPts val="0"/>
              </a:spcAft>
            </a:pPr>
            <a:r>
              <a:rPr lang="ar-SA" dirty="0" smtClean="0">
                <a:effectLst/>
                <a:latin typeface="Times New Roman"/>
                <a:ea typeface="Times New Roman"/>
              </a:rPr>
              <a:t>تتألف الوحدات الحكومية من مجموعتين من الوحدات:</a:t>
            </a:r>
            <a:endParaRPr lang="en-US" sz="2800" dirty="0" smtClean="0">
              <a:effectLst/>
              <a:latin typeface="Times New Roman"/>
              <a:ea typeface="Times New Roman"/>
            </a:endParaRPr>
          </a:p>
          <a:p>
            <a:pPr marL="0" indent="0" algn="justLow" rtl="1">
              <a:spcAft>
                <a:spcPts val="0"/>
              </a:spcAft>
              <a:buNone/>
            </a:pPr>
            <a:endParaRPr lang="ar-SA" dirty="0">
              <a:latin typeface="Times New Roman"/>
              <a:ea typeface="Times New Roman"/>
            </a:endParaRPr>
          </a:p>
          <a:p>
            <a:pPr marL="514350" indent="-514350" algn="justLow" rtl="1">
              <a:spcAft>
                <a:spcPts val="0"/>
              </a:spcAft>
              <a:buFont typeface="+mj-lt"/>
              <a:buAutoNum type="arabicPeriod"/>
            </a:pPr>
            <a:r>
              <a:rPr lang="ar-SA" sz="2800" b="1" dirty="0" smtClean="0">
                <a:effectLst/>
                <a:ea typeface="Times New Roman"/>
                <a:cs typeface="Times New Roman"/>
              </a:rPr>
              <a:t>الوحدات الاقتصادية الحكومية</a:t>
            </a:r>
          </a:p>
          <a:p>
            <a:pPr marL="514350" indent="-514350" algn="justLow" rtl="1">
              <a:spcAft>
                <a:spcPts val="0"/>
              </a:spcAft>
              <a:buFont typeface="+mj-lt"/>
              <a:buAutoNum type="arabicPeriod"/>
            </a:pPr>
            <a:r>
              <a:rPr lang="ar-SA" sz="2800" b="1" dirty="0" smtClean="0">
                <a:effectLst/>
                <a:ea typeface="Times New Roman"/>
                <a:cs typeface="Times New Roman"/>
              </a:rPr>
              <a:t>الوحدات الإدارية الحكومية</a:t>
            </a:r>
            <a:endParaRPr lang="en-US" sz="2800" dirty="0" smtClean="0">
              <a:effectLst/>
              <a:latin typeface="Times New Roman"/>
              <a:ea typeface="Times New Roman"/>
            </a:endParaRPr>
          </a:p>
          <a:p>
            <a:pPr marL="0" indent="0" algn="r">
              <a:buNone/>
            </a:pPr>
            <a:endParaRPr lang="en-US" dirty="0"/>
          </a:p>
        </p:txBody>
      </p:sp>
    </p:spTree>
    <p:extLst>
      <p:ext uri="{BB962C8B-B14F-4D97-AF65-F5344CB8AC3E}">
        <p14:creationId xmlns:p14="http://schemas.microsoft.com/office/powerpoint/2010/main" val="28557164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ea typeface="Times New Roman"/>
              </a:rPr>
              <a:t>أنواع الوحدات الحكومية</a:t>
            </a:r>
            <a:endParaRPr lang="en-US" dirty="0"/>
          </a:p>
        </p:txBody>
      </p:sp>
      <p:sp>
        <p:nvSpPr>
          <p:cNvPr id="3" name="Text Placeholder 2"/>
          <p:cNvSpPr>
            <a:spLocks noGrp="1"/>
          </p:cNvSpPr>
          <p:nvPr>
            <p:ph type="body" idx="1"/>
          </p:nvPr>
        </p:nvSpPr>
        <p:spPr>
          <a:xfrm>
            <a:off x="457200" y="1535113"/>
            <a:ext cx="4040188" cy="446087"/>
          </a:xfrm>
        </p:spPr>
        <p:txBody>
          <a:bodyPr>
            <a:normAutofit lnSpcReduction="10000"/>
          </a:bodyPr>
          <a:lstStyle/>
          <a:p>
            <a:pPr algn="r"/>
            <a:r>
              <a:rPr lang="ar-SA" dirty="0">
                <a:ea typeface="Times New Roman"/>
                <a:cs typeface="Times New Roman"/>
              </a:rPr>
              <a:t>الوحدات الإدارية الحكومية</a:t>
            </a:r>
            <a:endParaRPr lang="en-US" dirty="0"/>
          </a:p>
        </p:txBody>
      </p:sp>
      <p:sp>
        <p:nvSpPr>
          <p:cNvPr id="4" name="Content Placeholder 3"/>
          <p:cNvSpPr>
            <a:spLocks noGrp="1"/>
          </p:cNvSpPr>
          <p:nvPr>
            <p:ph sz="half" idx="2"/>
          </p:nvPr>
        </p:nvSpPr>
        <p:spPr>
          <a:xfrm>
            <a:off x="0" y="1905000"/>
            <a:ext cx="4648200" cy="4724399"/>
          </a:xfrm>
        </p:spPr>
        <p:txBody>
          <a:bodyPr>
            <a:noAutofit/>
          </a:bodyPr>
          <a:lstStyle/>
          <a:p>
            <a:pPr algn="r" rtl="1">
              <a:buFont typeface="Wingdings" panose="05000000000000000000" pitchFamily="2" charset="2"/>
              <a:buChar char="Ø"/>
            </a:pPr>
            <a:r>
              <a:rPr lang="ar-SA" sz="1800" dirty="0"/>
              <a:t>يقصد بها الوحدات الحكومية ذات النشاط العام والتي تملكها الدولة </a:t>
            </a:r>
            <a:r>
              <a:rPr lang="ar-SA" sz="1800" b="1" dirty="0"/>
              <a:t>كلياً</a:t>
            </a:r>
            <a:r>
              <a:rPr lang="ar-SA" sz="1800" dirty="0"/>
              <a:t>. تتكون من الوزارات والمصالح الحكومية والمدارس والمستشفيات والجامعات العامة</a:t>
            </a:r>
            <a:r>
              <a:rPr lang="ar-SA" sz="1800" dirty="0" smtClean="0"/>
              <a:t>.</a:t>
            </a:r>
          </a:p>
          <a:p>
            <a:pPr algn="r" rtl="1">
              <a:buFont typeface="Wingdings" panose="05000000000000000000" pitchFamily="2" charset="2"/>
              <a:buChar char="Ø"/>
            </a:pPr>
            <a:r>
              <a:rPr lang="ar-SA" sz="1800" dirty="0" smtClean="0">
                <a:effectLst/>
                <a:ea typeface="Times New Roman"/>
              </a:rPr>
              <a:t>تقوم بتقديم خدمات وسلع لأفراد المجتمع ككل أو لفئة منهم أحياناً </a:t>
            </a:r>
            <a:r>
              <a:rPr lang="ar-SA" sz="1800" b="1" dirty="0" smtClean="0">
                <a:effectLst/>
                <a:ea typeface="Times New Roman"/>
              </a:rPr>
              <a:t>بدون مقابل</a:t>
            </a:r>
            <a:r>
              <a:rPr lang="ar-SA" sz="1800" dirty="0" smtClean="0">
                <a:effectLst/>
                <a:ea typeface="Times New Roman"/>
              </a:rPr>
              <a:t> أو </a:t>
            </a:r>
            <a:r>
              <a:rPr lang="ar-SA" sz="1800" b="1" dirty="0" smtClean="0">
                <a:effectLst/>
                <a:ea typeface="Times New Roman"/>
              </a:rPr>
              <a:t>بمقابل رمزي</a:t>
            </a:r>
          </a:p>
          <a:p>
            <a:pPr marL="0" indent="0" algn="r" rtl="1">
              <a:buNone/>
            </a:pPr>
            <a:endParaRPr lang="ar-SA" sz="1800" b="1" dirty="0" smtClean="0">
              <a:effectLst/>
              <a:ea typeface="Times New Roman"/>
            </a:endParaRPr>
          </a:p>
          <a:p>
            <a:pPr algn="r" rtl="1">
              <a:buFont typeface="Wingdings" panose="05000000000000000000" pitchFamily="2" charset="2"/>
              <a:buChar char="Ø"/>
            </a:pPr>
            <a:r>
              <a:rPr lang="ar-SA" sz="1800" dirty="0" smtClean="0">
                <a:effectLst/>
                <a:ea typeface="Times New Roman"/>
              </a:rPr>
              <a:t>يتم دائماً تمويل هذه الوحدات من مال الدولة العام (</a:t>
            </a:r>
            <a:r>
              <a:rPr lang="ar-SA" sz="1800" b="1" dirty="0" smtClean="0">
                <a:effectLst/>
                <a:ea typeface="Times New Roman"/>
              </a:rPr>
              <a:t>الأموال القابلة للإنفاق</a:t>
            </a:r>
            <a:r>
              <a:rPr lang="ar-SA" sz="1800" dirty="0" smtClean="0">
                <a:effectLst/>
                <a:ea typeface="Times New Roman"/>
              </a:rPr>
              <a:t>). هذه الأموال هي عبارة عن اعتمادات تخصص للوحدة الإدارية الحكومية من الميزانية العامة للدولة. وتقوم الوحدة بإنفاق هذه الاعتمادات دون تحقيق إيرادات وإن حققت إيرادات فلن تستخدمها في تمويل نفقاتها وإنما ستودعها لحساب المال العام.</a:t>
            </a:r>
          </a:p>
          <a:p>
            <a:pPr algn="r" rtl="1">
              <a:buFont typeface="Wingdings" panose="05000000000000000000" pitchFamily="2" charset="2"/>
              <a:buChar char="Ø"/>
            </a:pPr>
            <a:r>
              <a:rPr lang="ar-SA" sz="1800" dirty="0" smtClean="0">
                <a:effectLst/>
                <a:ea typeface="Times New Roman"/>
              </a:rPr>
              <a:t>في حال حصل عجز في ميزانيتها فسيتم تمويله من المال العام</a:t>
            </a:r>
          </a:p>
          <a:p>
            <a:pPr algn="r" rtl="1">
              <a:spcAft>
                <a:spcPts val="0"/>
              </a:spcAft>
              <a:buFont typeface="Wingdings" panose="05000000000000000000" pitchFamily="2" charset="2"/>
              <a:buChar char="Ø"/>
            </a:pPr>
            <a:r>
              <a:rPr lang="ar-SA" sz="1800" dirty="0" smtClean="0">
                <a:effectLst/>
                <a:latin typeface="Times New Roman"/>
                <a:ea typeface="Times New Roman"/>
              </a:rPr>
              <a:t>في حال وجود فائض في ميزانيتها فإنها ستودعه في الحساب الجاري للدولة لدى مؤسسة النقد.</a:t>
            </a:r>
            <a:endParaRPr lang="en-US" sz="1600" dirty="0" smtClean="0">
              <a:effectLst/>
              <a:latin typeface="Times New Roman"/>
              <a:ea typeface="Times New Roman"/>
            </a:endParaRPr>
          </a:p>
          <a:p>
            <a:pPr algn="r" rtl="1">
              <a:buFont typeface="Wingdings" panose="05000000000000000000" pitchFamily="2" charset="2"/>
              <a:buChar char="Ø"/>
            </a:pPr>
            <a:endParaRPr lang="en-US" sz="1800" dirty="0"/>
          </a:p>
        </p:txBody>
      </p:sp>
      <p:sp>
        <p:nvSpPr>
          <p:cNvPr id="5" name="Text Placeholder 4"/>
          <p:cNvSpPr>
            <a:spLocks noGrp="1"/>
          </p:cNvSpPr>
          <p:nvPr>
            <p:ph type="body" sz="quarter" idx="3"/>
          </p:nvPr>
        </p:nvSpPr>
        <p:spPr/>
        <p:txBody>
          <a:bodyPr/>
          <a:lstStyle/>
          <a:p>
            <a:pPr algn="r"/>
            <a:r>
              <a:rPr lang="ar-SA" dirty="0">
                <a:ea typeface="Times New Roman"/>
                <a:cs typeface="Times New Roman"/>
              </a:rPr>
              <a:t>الوحدات الاقتصادية الحكومية</a:t>
            </a:r>
            <a:endParaRPr lang="en-US" dirty="0"/>
          </a:p>
        </p:txBody>
      </p:sp>
      <p:sp>
        <p:nvSpPr>
          <p:cNvPr id="6" name="Content Placeholder 5"/>
          <p:cNvSpPr>
            <a:spLocks noGrp="1"/>
          </p:cNvSpPr>
          <p:nvPr>
            <p:ph sz="quarter" idx="4"/>
          </p:nvPr>
        </p:nvSpPr>
        <p:spPr>
          <a:xfrm>
            <a:off x="4572001" y="2174874"/>
            <a:ext cx="4419600" cy="4378326"/>
          </a:xfrm>
        </p:spPr>
        <p:txBody>
          <a:bodyPr>
            <a:normAutofit fontScale="85000" lnSpcReduction="20000"/>
          </a:bodyPr>
          <a:lstStyle/>
          <a:p>
            <a:pPr algn="r" rtl="1">
              <a:buFont typeface="Wingdings" panose="05000000000000000000" pitchFamily="2" charset="2"/>
              <a:buChar char="Ø"/>
            </a:pPr>
            <a:r>
              <a:rPr lang="ar-SA" sz="2000" dirty="0" smtClean="0">
                <a:effectLst/>
                <a:ea typeface="Times New Roman"/>
              </a:rPr>
              <a:t> يقصد بها كافة المؤسسات العامة ذات النشاط الاقتصادي التي تمتلكها الدولة كلياً أو جزيئاً</a:t>
            </a:r>
            <a:r>
              <a:rPr lang="ar-SA" dirty="0" smtClean="0">
                <a:effectLst/>
                <a:ea typeface="Times New Roman"/>
              </a:rPr>
              <a:t>. </a:t>
            </a:r>
          </a:p>
          <a:p>
            <a:pPr marL="0" indent="0" algn="r" rtl="1">
              <a:buNone/>
            </a:pPr>
            <a:endParaRPr lang="ar-SA" dirty="0" smtClean="0">
              <a:effectLst/>
              <a:ea typeface="Times New Roman"/>
            </a:endParaRPr>
          </a:p>
          <a:p>
            <a:pPr algn="r" rtl="1">
              <a:buFont typeface="Wingdings" panose="05000000000000000000" pitchFamily="2" charset="2"/>
              <a:buChar char="Ø"/>
            </a:pPr>
            <a:r>
              <a:rPr lang="ar-SA" sz="2000" dirty="0" smtClean="0"/>
              <a:t>تقوم بتوفير خدمات اجتماعية أو اقتصادية بمقابل ولكن بدون أن تهدف لتحقيق الربح.</a:t>
            </a:r>
          </a:p>
          <a:p>
            <a:pPr marL="0" indent="0" algn="r" rtl="1">
              <a:buNone/>
            </a:pPr>
            <a:endParaRPr lang="ar-SA" sz="2000" dirty="0" smtClean="0"/>
          </a:p>
          <a:p>
            <a:pPr algn="r" rtl="1">
              <a:buFont typeface="Wingdings" panose="05000000000000000000" pitchFamily="2" charset="2"/>
              <a:buChar char="Ø"/>
            </a:pPr>
            <a:r>
              <a:rPr lang="ar-SA" sz="2000" dirty="0" smtClean="0">
                <a:effectLst/>
                <a:ea typeface="Times New Roman"/>
              </a:rPr>
              <a:t>في بداية نشاطها، تحصل هذه الوحدات على تمويل لرأس مالها من أموال الدولة القابلة للإنفاق. بحيث تتحول هذه الأموال إلى رأسمال دائم يتم استغلاله في توليد الإيرادات. ثم تمول نفسها بعد ذلك عن طريق إيراداتها الذاتية من تقديم الخدمات بمقابل (أموال غير قابلة للإنفاق).</a:t>
            </a:r>
          </a:p>
          <a:p>
            <a:pPr algn="r" rtl="1">
              <a:buFont typeface="Wingdings" panose="05000000000000000000" pitchFamily="2" charset="2"/>
              <a:buChar char="Ø"/>
            </a:pPr>
            <a:endParaRPr lang="ar-SA" sz="2000" dirty="0">
              <a:ea typeface="Times New Roman"/>
            </a:endParaRPr>
          </a:p>
          <a:p>
            <a:pPr marL="0" indent="0" algn="r" rtl="1">
              <a:buNone/>
            </a:pPr>
            <a:endParaRPr lang="ar-SA" sz="2000" dirty="0" smtClean="0">
              <a:effectLst/>
              <a:ea typeface="Times New Roman"/>
            </a:endParaRPr>
          </a:p>
          <a:p>
            <a:pPr algn="r" rtl="1">
              <a:buFont typeface="Wingdings" panose="05000000000000000000" pitchFamily="2" charset="2"/>
              <a:buChar char="Ø"/>
            </a:pPr>
            <a:r>
              <a:rPr lang="ar-SA" sz="2000" dirty="0" smtClean="0">
                <a:effectLst/>
                <a:ea typeface="Times New Roman"/>
              </a:rPr>
              <a:t> في حال حصل عجز في ميزانيتها فسيتم تمويله من المال العام</a:t>
            </a:r>
          </a:p>
          <a:p>
            <a:pPr marL="0" indent="0" algn="r" rtl="1">
              <a:buNone/>
            </a:pPr>
            <a:endParaRPr lang="ar-SA" sz="2000" dirty="0" smtClean="0">
              <a:effectLst/>
              <a:ea typeface="Times New Roman"/>
            </a:endParaRPr>
          </a:p>
          <a:p>
            <a:pPr algn="r" rtl="1">
              <a:buFont typeface="Wingdings" panose="05000000000000000000" pitchFamily="2" charset="2"/>
              <a:buChar char="Ø"/>
            </a:pPr>
            <a:r>
              <a:rPr lang="ar-SA" sz="2000" dirty="0"/>
              <a:t>في حال وجود فائض في ميزانيتها فإنها ستستخدمه لتمويل عملياتها وتحسين مستوى خدماتها.</a:t>
            </a:r>
            <a:endParaRPr lang="en-US" sz="2000" dirty="0"/>
          </a:p>
        </p:txBody>
      </p:sp>
    </p:spTree>
    <p:extLst>
      <p:ext uri="{BB962C8B-B14F-4D97-AF65-F5344CB8AC3E}">
        <p14:creationId xmlns:p14="http://schemas.microsoft.com/office/powerpoint/2010/main" val="1754286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ea typeface="Times New Roman"/>
              </a:rPr>
              <a:t>أنواع الوحدات الحكومية</a:t>
            </a:r>
            <a:endParaRPr lang="en-US" dirty="0"/>
          </a:p>
        </p:txBody>
      </p:sp>
      <p:sp>
        <p:nvSpPr>
          <p:cNvPr id="3" name="Text Placeholder 2"/>
          <p:cNvSpPr>
            <a:spLocks noGrp="1"/>
          </p:cNvSpPr>
          <p:nvPr>
            <p:ph type="body" idx="1"/>
          </p:nvPr>
        </p:nvSpPr>
        <p:spPr/>
        <p:txBody>
          <a:bodyPr/>
          <a:lstStyle/>
          <a:p>
            <a:pPr lvl="0" algn="r"/>
            <a:r>
              <a:rPr lang="ar-SA" dirty="0">
                <a:solidFill>
                  <a:prstClr val="black"/>
                </a:solidFill>
                <a:ea typeface="Times New Roman"/>
                <a:cs typeface="Times New Roman"/>
              </a:rPr>
              <a:t>الوحدات الإدارية الحكومية</a:t>
            </a:r>
            <a:endParaRPr lang="en-US" dirty="0">
              <a:solidFill>
                <a:prstClr val="black"/>
              </a:solidFill>
            </a:endParaRPr>
          </a:p>
        </p:txBody>
      </p:sp>
      <p:sp>
        <p:nvSpPr>
          <p:cNvPr id="4" name="Content Placeholder 3"/>
          <p:cNvSpPr>
            <a:spLocks noGrp="1"/>
          </p:cNvSpPr>
          <p:nvPr>
            <p:ph sz="half" idx="2"/>
          </p:nvPr>
        </p:nvSpPr>
        <p:spPr/>
        <p:txBody>
          <a:bodyPr>
            <a:normAutofit/>
          </a:bodyPr>
          <a:lstStyle/>
          <a:p>
            <a:pPr algn="r" rtl="1">
              <a:buFont typeface="Wingdings" panose="05000000000000000000" pitchFamily="2" charset="2"/>
              <a:buChar char="Ø"/>
            </a:pPr>
            <a:r>
              <a:rPr lang="ar-SA" sz="1800" dirty="0"/>
              <a:t>بما أن هذه الوحدات تختلف عن وحدات قطاع الأعمال لأنها لاتهدف لتحقيق الربح فإنها تستخدم نظاماً محاسبياً يختلف عن المحاسبة المالية (المحاسبة الحكومية أو المحاسبة عن الأموال</a:t>
            </a:r>
            <a:r>
              <a:rPr lang="ar-SA" sz="1800" dirty="0" smtClean="0"/>
              <a:t>)</a:t>
            </a:r>
          </a:p>
          <a:p>
            <a:pPr algn="r" rtl="1">
              <a:buFont typeface="Wingdings" panose="05000000000000000000" pitchFamily="2" charset="2"/>
              <a:buChar char="Ø"/>
            </a:pPr>
            <a:endParaRPr lang="ar-SA" sz="1800" dirty="0"/>
          </a:p>
          <a:p>
            <a:pPr algn="r" rtl="1">
              <a:buFont typeface="Wingdings" panose="05000000000000000000" pitchFamily="2" charset="2"/>
              <a:buChar char="Ø"/>
            </a:pPr>
            <a:r>
              <a:rPr lang="ar-SA" sz="1800" dirty="0"/>
              <a:t>مثال: تقوم الوحدات الإدارية الحكومية بأداء الخدمات السيادية للدولة كالدفاع والأمن والقضاء بالإضافة إلى تقديم الخدمات الاجتماعية كالرعاية الصحية والتعليمية والبنية التحتية.</a:t>
            </a:r>
            <a:endParaRPr lang="en-US" sz="1800" dirty="0"/>
          </a:p>
        </p:txBody>
      </p:sp>
      <p:sp>
        <p:nvSpPr>
          <p:cNvPr id="5" name="Text Placeholder 4"/>
          <p:cNvSpPr>
            <a:spLocks noGrp="1"/>
          </p:cNvSpPr>
          <p:nvPr>
            <p:ph type="body" sz="quarter" idx="3"/>
          </p:nvPr>
        </p:nvSpPr>
        <p:spPr/>
        <p:txBody>
          <a:bodyPr/>
          <a:lstStyle/>
          <a:p>
            <a:pPr algn="r"/>
            <a:r>
              <a:rPr lang="ar-SA" dirty="0" smtClean="0">
                <a:ea typeface="Times New Roman"/>
                <a:cs typeface="Times New Roman"/>
              </a:rPr>
              <a:t>الوحدات الاقتصادية الحكومية</a:t>
            </a:r>
            <a:endParaRPr lang="en-US" dirty="0"/>
          </a:p>
        </p:txBody>
      </p:sp>
      <p:sp>
        <p:nvSpPr>
          <p:cNvPr id="6" name="Content Placeholder 5"/>
          <p:cNvSpPr>
            <a:spLocks noGrp="1"/>
          </p:cNvSpPr>
          <p:nvPr>
            <p:ph sz="quarter" idx="4"/>
          </p:nvPr>
        </p:nvSpPr>
        <p:spPr/>
        <p:txBody>
          <a:bodyPr>
            <a:normAutofit/>
          </a:bodyPr>
          <a:lstStyle/>
          <a:p>
            <a:pPr algn="r" rtl="1">
              <a:buFont typeface="Wingdings" panose="05000000000000000000" pitchFamily="2" charset="2"/>
              <a:buChar char="Ø"/>
            </a:pPr>
            <a:r>
              <a:rPr lang="ar-SA" sz="1800" dirty="0" smtClean="0">
                <a:effectLst/>
                <a:ea typeface="Times New Roman"/>
                <a:cs typeface="Times New Roman"/>
              </a:rPr>
              <a:t>هذه الوحدات تمارس أنشطة مشابهة لأنشطة قطاع الأعمال. وبالتالي فهي تستخدم نظام محاسبي مماثل للنظام المستخدم للمحاسبة عن وحدات قطاع الأعمال (المحاسبة المالية).</a:t>
            </a:r>
          </a:p>
          <a:p>
            <a:pPr algn="r" rtl="1">
              <a:buFont typeface="Wingdings" panose="05000000000000000000" pitchFamily="2" charset="2"/>
              <a:buChar char="Ø"/>
            </a:pPr>
            <a:endParaRPr lang="ar-SA" sz="1800" dirty="0">
              <a:cs typeface="Times New Roman"/>
            </a:endParaRPr>
          </a:p>
          <a:p>
            <a:pPr algn="r" rtl="1">
              <a:buFont typeface="Wingdings" panose="05000000000000000000" pitchFamily="2" charset="2"/>
              <a:buChar char="Ø"/>
            </a:pPr>
            <a:r>
              <a:rPr lang="ar-SA" sz="1800" dirty="0"/>
              <a:t>مثال: تقوم الحكومة بتوفير منافع الكهرباء والمياه والنقل والمواصلات من أجل المصلحة العامة وليس من أجل تحقيق الربح. ولكنها تقدم هذه المنافع بتكلفتها وأحياناً بأقل من التكلفة</a:t>
            </a:r>
            <a:endParaRPr lang="en-US" sz="1800" dirty="0"/>
          </a:p>
        </p:txBody>
      </p:sp>
    </p:spTree>
    <p:extLst>
      <p:ext uri="{BB962C8B-B14F-4D97-AF65-F5344CB8AC3E}">
        <p14:creationId xmlns:p14="http://schemas.microsoft.com/office/powerpoint/2010/main" val="1476872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ea typeface="Times New Roman"/>
              </a:rPr>
              <a:t>أنواع الوحدات </a:t>
            </a:r>
            <a:r>
              <a:rPr lang="ar-SA" b="1" dirty="0" smtClean="0">
                <a:solidFill>
                  <a:srgbClr val="FF0000"/>
                </a:solidFill>
                <a:ea typeface="Times New Roman"/>
              </a:rPr>
              <a:t>الإدارية الحكومية</a:t>
            </a:r>
            <a:endParaRPr lang="en-US"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dirty="0"/>
              <a:t>الوحدات الإدارية الحكومية </a:t>
            </a:r>
            <a:r>
              <a:rPr lang="ar-SA" dirty="0" smtClean="0"/>
              <a:t>الإيرادية</a:t>
            </a:r>
          </a:p>
          <a:p>
            <a:pPr marL="514350" indent="-514350" algn="r" rtl="1">
              <a:buFont typeface="+mj-lt"/>
              <a:buAutoNum type="arabicPeriod"/>
            </a:pPr>
            <a:endParaRPr lang="ar-SA" dirty="0" smtClean="0"/>
          </a:p>
          <a:p>
            <a:pPr marL="514350" indent="-514350" algn="r" rtl="1">
              <a:buFont typeface="+mj-lt"/>
              <a:buAutoNum type="arabicPeriod"/>
            </a:pPr>
            <a:r>
              <a:rPr lang="ar-SA" dirty="0" smtClean="0"/>
              <a:t>الوحدات </a:t>
            </a:r>
            <a:r>
              <a:rPr lang="ar-SA" dirty="0"/>
              <a:t>الإدارية الحكومية الغير إيرادية</a:t>
            </a:r>
            <a:endParaRPr lang="en-US" dirty="0"/>
          </a:p>
        </p:txBody>
      </p:sp>
    </p:spTree>
    <p:extLst>
      <p:ext uri="{BB962C8B-B14F-4D97-AF65-F5344CB8AC3E}">
        <p14:creationId xmlns:p14="http://schemas.microsoft.com/office/powerpoint/2010/main" val="1761913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ea typeface="Times New Roman"/>
              </a:rPr>
              <a:t>أنواع الوحدات الإدارية الحكومية</a:t>
            </a:r>
            <a:endParaRPr lang="en-US" dirty="0"/>
          </a:p>
        </p:txBody>
      </p:sp>
      <p:sp>
        <p:nvSpPr>
          <p:cNvPr id="3" name="Text Placeholder 2"/>
          <p:cNvSpPr>
            <a:spLocks noGrp="1"/>
          </p:cNvSpPr>
          <p:nvPr>
            <p:ph type="body" idx="1"/>
          </p:nvPr>
        </p:nvSpPr>
        <p:spPr>
          <a:xfrm>
            <a:off x="457200" y="1535113"/>
            <a:ext cx="4040188" cy="674688"/>
          </a:xfrm>
        </p:spPr>
        <p:txBody>
          <a:bodyPr>
            <a:normAutofit fontScale="92500"/>
          </a:bodyPr>
          <a:lstStyle/>
          <a:p>
            <a:pPr algn="ctr" rtl="1"/>
            <a:r>
              <a:rPr lang="ar-SA" dirty="0" smtClean="0"/>
              <a:t>الوحدات الإدارية الحكومية الغير إيرادية</a:t>
            </a:r>
            <a:endParaRPr lang="en-US" dirty="0"/>
          </a:p>
        </p:txBody>
      </p:sp>
      <p:sp>
        <p:nvSpPr>
          <p:cNvPr id="4" name="Content Placeholder 3"/>
          <p:cNvSpPr>
            <a:spLocks noGrp="1"/>
          </p:cNvSpPr>
          <p:nvPr>
            <p:ph sz="half" idx="2"/>
          </p:nvPr>
        </p:nvSpPr>
        <p:spPr/>
        <p:txBody>
          <a:bodyPr>
            <a:normAutofit/>
          </a:bodyPr>
          <a:lstStyle/>
          <a:p>
            <a:pPr algn="r" rtl="1">
              <a:buFont typeface="Wingdings" panose="05000000000000000000" pitchFamily="2" charset="2"/>
              <a:buChar char="Ø"/>
            </a:pPr>
            <a:r>
              <a:rPr lang="ar-SA" sz="2000" dirty="0"/>
              <a:t>سميت هذه الوحدات بالإدارية الغير إيرادية لأنها لا تحقق إيرادات أو أحياناً تحقق إيرادات تقل بكثير عن نفقاتها</a:t>
            </a:r>
            <a:r>
              <a:rPr lang="ar-SA" sz="2000" dirty="0" smtClean="0"/>
              <a:t>.</a:t>
            </a:r>
          </a:p>
          <a:p>
            <a:pPr algn="r" rtl="1">
              <a:buFont typeface="Wingdings" panose="05000000000000000000" pitchFamily="2" charset="2"/>
              <a:buChar char="Ø"/>
            </a:pPr>
            <a:endParaRPr lang="ar-SA" sz="2000" dirty="0"/>
          </a:p>
          <a:p>
            <a:pPr algn="r" rtl="1">
              <a:buFont typeface="Wingdings" panose="05000000000000000000" pitchFamily="2" charset="2"/>
              <a:buChar char="Ø"/>
            </a:pPr>
            <a:r>
              <a:rPr lang="ar-SA" sz="2000" dirty="0"/>
              <a:t>مثال: بقية الوزارات مثل وزارة الدفاع والطيران والنقل والخارجية....</a:t>
            </a:r>
            <a:r>
              <a:rPr lang="ar-SA" sz="2000" dirty="0" smtClean="0"/>
              <a:t>إلخ</a:t>
            </a:r>
          </a:p>
          <a:p>
            <a:pPr algn="r" rtl="1">
              <a:buFont typeface="Wingdings" panose="05000000000000000000" pitchFamily="2" charset="2"/>
              <a:buChar char="Ø"/>
            </a:pPr>
            <a:endParaRPr lang="ar-SA" sz="2000" dirty="0"/>
          </a:p>
          <a:p>
            <a:pPr marL="0" indent="0" algn="r" rtl="1">
              <a:buNone/>
            </a:pPr>
            <a:endParaRPr lang="ar-SA" sz="2000" dirty="0"/>
          </a:p>
          <a:p>
            <a:pPr algn="r" rtl="1">
              <a:buFont typeface="Wingdings" panose="05000000000000000000" pitchFamily="2" charset="2"/>
              <a:buChar char="Ø"/>
            </a:pPr>
            <a:r>
              <a:rPr lang="ar-SA" sz="2000" dirty="0"/>
              <a:t>تمول هذه الوحدات على أساس سنوي كاعتمادات تخصص لها من ميزانية الدولة أيضاً.(لأنها وحدات إدارية).</a:t>
            </a:r>
            <a:endParaRPr lang="en-US" sz="2000" dirty="0"/>
          </a:p>
        </p:txBody>
      </p:sp>
      <p:sp>
        <p:nvSpPr>
          <p:cNvPr id="5" name="Text Placeholder 4"/>
          <p:cNvSpPr>
            <a:spLocks noGrp="1"/>
          </p:cNvSpPr>
          <p:nvPr>
            <p:ph type="body" sz="quarter" idx="3"/>
          </p:nvPr>
        </p:nvSpPr>
        <p:spPr/>
        <p:txBody>
          <a:bodyPr/>
          <a:lstStyle/>
          <a:p>
            <a:pPr algn="ctr"/>
            <a:r>
              <a:rPr lang="ar-SA" dirty="0" smtClean="0"/>
              <a:t>الوحدات الإدارية الحكومية الإيرادية</a:t>
            </a:r>
            <a:endParaRPr lang="ar-SA" dirty="0" smtClean="0"/>
          </a:p>
        </p:txBody>
      </p:sp>
      <p:sp>
        <p:nvSpPr>
          <p:cNvPr id="6" name="Content Placeholder 5"/>
          <p:cNvSpPr>
            <a:spLocks noGrp="1"/>
          </p:cNvSpPr>
          <p:nvPr>
            <p:ph sz="quarter" idx="4"/>
          </p:nvPr>
        </p:nvSpPr>
        <p:spPr/>
        <p:txBody>
          <a:bodyPr>
            <a:normAutofit/>
          </a:bodyPr>
          <a:lstStyle/>
          <a:p>
            <a:pPr algn="r" rtl="1">
              <a:buFont typeface="Wingdings" panose="05000000000000000000" pitchFamily="2" charset="2"/>
              <a:buChar char="Ø"/>
            </a:pPr>
            <a:r>
              <a:rPr lang="ar-SA" sz="2000" dirty="0"/>
              <a:t>سميت هذه الوحدات بالإدارية الإيرادية لأنها تحقق إيرادات تفوق نفقاتها بكثير لدرجة أنها تمثل مصدراً من مصادر تمويل الميزانية العامة للدولة</a:t>
            </a:r>
            <a:r>
              <a:rPr lang="ar-SA" sz="2000" dirty="0" smtClean="0"/>
              <a:t>.</a:t>
            </a:r>
          </a:p>
          <a:p>
            <a:pPr algn="r" rtl="1">
              <a:buFont typeface="Wingdings" panose="05000000000000000000" pitchFamily="2" charset="2"/>
              <a:buChar char="Ø"/>
            </a:pPr>
            <a:r>
              <a:rPr lang="ar-SA" sz="2000" dirty="0"/>
              <a:t>مثال: مصلحة الزكاة والدخل ومصلحة الجمارك ووزارة البترول والثروة المعدنية......</a:t>
            </a:r>
            <a:r>
              <a:rPr lang="ar-SA" sz="2000" dirty="0" smtClean="0"/>
              <a:t>إلخ</a:t>
            </a:r>
          </a:p>
          <a:p>
            <a:pPr marL="0" indent="0" algn="r" rtl="1">
              <a:buNone/>
            </a:pPr>
            <a:endParaRPr lang="ar-SA" sz="2000" dirty="0" smtClean="0"/>
          </a:p>
          <a:p>
            <a:pPr algn="r" rtl="1">
              <a:buFont typeface="Wingdings" panose="05000000000000000000" pitchFamily="2" charset="2"/>
              <a:buChar char="Ø"/>
            </a:pPr>
            <a:r>
              <a:rPr lang="ar-SA" sz="2000" dirty="0"/>
              <a:t>تمول هذه الوحدات على أساس سنوي كاعتمادات تخصص لها من ميزانية الدولة.(لأنها وحدات إدارية).</a:t>
            </a:r>
            <a:endParaRPr lang="en-US" sz="2000" dirty="0"/>
          </a:p>
        </p:txBody>
      </p:sp>
    </p:spTree>
    <p:extLst>
      <p:ext uri="{BB962C8B-B14F-4D97-AF65-F5344CB8AC3E}">
        <p14:creationId xmlns:p14="http://schemas.microsoft.com/office/powerpoint/2010/main" val="247214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FF0000"/>
                </a:solidFill>
              </a:rPr>
              <a:t/>
            </a:r>
            <a:br>
              <a:rPr lang="ar-SA" b="1" dirty="0" smtClean="0">
                <a:solidFill>
                  <a:srgbClr val="FF0000"/>
                </a:solidFill>
              </a:rPr>
            </a:br>
            <a:r>
              <a:rPr lang="ar-SA" b="1" dirty="0" smtClean="0">
                <a:solidFill>
                  <a:srgbClr val="FF0000"/>
                </a:solidFill>
              </a:rPr>
              <a:t>خصائص </a:t>
            </a:r>
            <a:r>
              <a:rPr lang="ar-SA" b="1" dirty="0">
                <a:solidFill>
                  <a:srgbClr val="FF0000"/>
                </a:solidFill>
              </a:rPr>
              <a:t>الأنشطة الحكومية</a:t>
            </a:r>
            <a:r>
              <a:rPr lang="en-US" dirty="0"/>
              <a:t/>
            </a:r>
            <a:br>
              <a:rPr lang="en-US" dirty="0"/>
            </a:br>
            <a:endParaRPr lang="en-US" dirty="0"/>
          </a:p>
        </p:txBody>
      </p:sp>
      <p:sp>
        <p:nvSpPr>
          <p:cNvPr id="3" name="Content Placeholder 2"/>
          <p:cNvSpPr>
            <a:spLocks noGrp="1"/>
          </p:cNvSpPr>
          <p:nvPr>
            <p:ph idx="1"/>
          </p:nvPr>
        </p:nvSpPr>
        <p:spPr/>
        <p:txBody>
          <a:bodyPr/>
          <a:lstStyle/>
          <a:p>
            <a:pPr marL="514350" indent="-514350" algn="r" rtl="1">
              <a:buFont typeface="+mj-lt"/>
              <a:buAutoNum type="arabicPeriod"/>
            </a:pPr>
            <a:r>
              <a:rPr lang="ar-SA" dirty="0"/>
              <a:t>عدم وجود حافز </a:t>
            </a:r>
            <a:r>
              <a:rPr lang="ar-SA" dirty="0" smtClean="0"/>
              <a:t>الربح</a:t>
            </a:r>
            <a:endParaRPr lang="ar-SA" dirty="0"/>
          </a:p>
          <a:p>
            <a:pPr marL="514350" indent="-514350" algn="r" rtl="1">
              <a:buFont typeface="+mj-lt"/>
              <a:buAutoNum type="arabicPeriod"/>
            </a:pPr>
            <a:r>
              <a:rPr lang="ar-SA" dirty="0"/>
              <a:t>عدم وجود سوق </a:t>
            </a:r>
            <a:r>
              <a:rPr lang="ar-SA" dirty="0" smtClean="0"/>
              <a:t>تنافسية</a:t>
            </a:r>
          </a:p>
          <a:p>
            <a:pPr marL="514350" indent="-514350" algn="r" rtl="1">
              <a:buFont typeface="+mj-lt"/>
              <a:buAutoNum type="arabicPeriod"/>
            </a:pPr>
            <a:r>
              <a:rPr lang="ar-SA" dirty="0"/>
              <a:t>عدم وجود شخصية معنوية </a:t>
            </a:r>
            <a:r>
              <a:rPr lang="ar-SA" dirty="0" smtClean="0"/>
              <a:t>مستقلة</a:t>
            </a:r>
          </a:p>
          <a:p>
            <a:pPr marL="514350" indent="-514350" algn="r" rtl="1">
              <a:buFont typeface="+mj-lt"/>
              <a:buAutoNum type="arabicPeriod"/>
            </a:pPr>
            <a:r>
              <a:rPr lang="ar-SA" dirty="0"/>
              <a:t>الالتزام بالقواعد القانونية والنظم </a:t>
            </a:r>
            <a:r>
              <a:rPr lang="ar-SA" dirty="0" smtClean="0"/>
              <a:t>المالية</a:t>
            </a:r>
            <a:endParaRPr lang="ar-SA" dirty="0"/>
          </a:p>
          <a:p>
            <a:pPr marL="0" indent="0" algn="r" rtl="1">
              <a:buNone/>
            </a:pPr>
            <a:endParaRPr lang="ar-SA" dirty="0"/>
          </a:p>
        </p:txBody>
      </p:sp>
    </p:spTree>
    <p:extLst>
      <p:ext uri="{BB962C8B-B14F-4D97-AF65-F5344CB8AC3E}">
        <p14:creationId xmlns:p14="http://schemas.microsoft.com/office/powerpoint/2010/main" val="2123251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rPr>
              <a:t>طبيعة المحاسبة الحكومية</a:t>
            </a:r>
            <a:endParaRPr lang="en-US" dirty="0">
              <a:solidFill>
                <a:srgbClr val="FF0000"/>
              </a:solidFill>
            </a:endParaRPr>
          </a:p>
        </p:txBody>
      </p:sp>
      <p:sp>
        <p:nvSpPr>
          <p:cNvPr id="3" name="Content Placeholder 2"/>
          <p:cNvSpPr>
            <a:spLocks noGrp="1"/>
          </p:cNvSpPr>
          <p:nvPr>
            <p:ph idx="1"/>
          </p:nvPr>
        </p:nvSpPr>
        <p:spPr/>
        <p:txBody>
          <a:bodyPr/>
          <a:lstStyle/>
          <a:p>
            <a:pPr algn="r" rtl="1"/>
            <a:r>
              <a:rPr lang="ar-SA" u="sng" dirty="0">
                <a:solidFill>
                  <a:srgbClr val="FF0000"/>
                </a:solidFill>
              </a:rPr>
              <a:t>تعريف المحاسبة </a:t>
            </a:r>
            <a:r>
              <a:rPr lang="ar-SA" u="sng" dirty="0" smtClean="0">
                <a:solidFill>
                  <a:srgbClr val="FF0000"/>
                </a:solidFill>
              </a:rPr>
              <a:t>الحكومية:</a:t>
            </a:r>
          </a:p>
          <a:p>
            <a:pPr marL="0" indent="0" algn="r" rtl="1">
              <a:buNone/>
            </a:pPr>
            <a:r>
              <a:rPr lang="ar-SA" dirty="0"/>
              <a:t>هي نظام متخصص للمعلومات المحاسبية يقوم بعملية تحديد وقياس وتسجيل وتفسير العمليات المالية والأحداث المتعلقة بجمع واستخدام الموارد المالية العامة الخاصة بالوحدات الإدارية الحكومية وإنتاج وتوصيل المعلومات اللازمة لاتخاذ القرارات بواسطة مستخدمي هذه المعلومات</a:t>
            </a:r>
            <a:endParaRPr lang="en-US" dirty="0"/>
          </a:p>
        </p:txBody>
      </p:sp>
    </p:spTree>
    <p:extLst>
      <p:ext uri="{BB962C8B-B14F-4D97-AF65-F5344CB8AC3E}">
        <p14:creationId xmlns:p14="http://schemas.microsoft.com/office/powerpoint/2010/main" val="36594741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1173</Words>
  <Application>Microsoft Office PowerPoint</Application>
  <PresentationFormat>On-screen Show (4:3)</PresentationFormat>
  <Paragraphs>104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الفصل الأول</vt:lpstr>
      <vt:lpstr>الوحدات الحكومية</vt:lpstr>
      <vt:lpstr>أنواع الوحدات الحكومية</vt:lpstr>
      <vt:lpstr>أنواع الوحدات الحكومية</vt:lpstr>
      <vt:lpstr>أنواع الوحدات الحكومية</vt:lpstr>
      <vt:lpstr>أنواع الوحدات الإدارية الحكومية</vt:lpstr>
      <vt:lpstr>أنواع الوحدات الإدارية الحكومية</vt:lpstr>
      <vt:lpstr> خصائص الأنشطة الحكومية </vt:lpstr>
      <vt:lpstr>طبيعة المحاسبة الحكومية</vt:lpstr>
      <vt:lpstr>كيف ظهرت الحاجة للمحاسبة الحكومية؟</vt:lpstr>
      <vt:lpstr>ما هو الاختلاف بين نظام المحاسبة الحكومية ونظام المحاسبة المالية الذي يستخدم في قطاع الأعمال؟</vt:lpstr>
      <vt:lpstr> من هم مستخدمو المعلومات المحاسبية في الوحدات الحكومية وفي قطاع الأعمال؟ </vt:lpstr>
      <vt:lpstr>أما بالنسبة لمستخدمي المعلومات المحاسبية التي ينتجها النظام المحاسبي الحكومي فيمكن تقسيمهم كالتالي:</vt:lpstr>
      <vt:lpstr>PowerPoint Presentation</vt:lpstr>
      <vt:lpstr>  المحاسبة الحكومية في المملكة العربية السعودية:   </vt:lpstr>
      <vt:lpstr>أهداف المحاسبة الحكومية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dc:title>
  <dc:creator>adel</dc:creator>
  <cp:lastModifiedBy>adel</cp:lastModifiedBy>
  <cp:revision>8</cp:revision>
  <dcterms:created xsi:type="dcterms:W3CDTF">2018-07-16T23:38:16Z</dcterms:created>
  <dcterms:modified xsi:type="dcterms:W3CDTF">2018-07-17T01:09:55Z</dcterms:modified>
</cp:coreProperties>
</file>