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8" r:id="rId2"/>
    <p:sldId id="329" r:id="rId3"/>
    <p:sldId id="339" r:id="rId4"/>
    <p:sldId id="331" r:id="rId5"/>
    <p:sldId id="332" r:id="rId6"/>
    <p:sldId id="333" r:id="rId7"/>
    <p:sldId id="338" r:id="rId8"/>
  </p:sldIdLst>
  <p:sldSz cx="12188825" cy="6858000"/>
  <p:notesSz cx="6858000" cy="9144000"/>
  <p:custDataLst>
    <p:tags r:id="rId11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75" d="100"/>
          <a:sy n="75" d="100"/>
        </p:scale>
        <p:origin x="540" y="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 rtlCol="1"/>
        <a:lstStyle/>
        <a:p>
          <a:pPr rtl="1"/>
          <a:endParaRPr lang="en-US"/>
        </a:p>
      </dgm:t>
    </dgm:pt>
    <dgm:pt modelId="{9A97DD9A-212E-426A-9594-7FEEEC4E1E2E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أهمية السعر للمشتري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FB8B198-74C4-4710-BA7C-5F16A52BB9D3}" type="parTrans" cxnId="{6EE1A5DD-79E9-4FC2-BFBE-DA7B4C71D980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22033B-D112-4812-B9AC-0AEDBC4B3389}" type="sibTrans" cxnId="{6EE1A5DD-79E9-4FC2-BFBE-DA7B4C71D980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F093E9-7C2E-44B4-8B3B-6CBE0FE3E35E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أهمية السعر للشركة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975EB889-7FE2-4B31-A57C-D6644EDC0C5B}" type="parTrans" cxnId="{05382DB0-93E0-41A2-9F05-DBE0C57CD83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D02C68-2709-4715-A187-1730828C882F}" type="sibTrans" cxnId="{05382DB0-93E0-41A2-9F05-DBE0C57CD83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67D06C-E342-4313-B844-7CBE4BE72372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أهمية السعر للمجتمع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07642ABB-36AA-4345-A138-3BA34143FF70}" type="parTrans" cxnId="{1F9E31E8-2B2E-4F8E-AA9B-B5366FE8479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3210CA-F7F6-43EC-9250-21702872AB7F}" type="sibTrans" cxnId="{1F9E31E8-2B2E-4F8E-AA9B-B5366FE8479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D65E2E-57FB-46B9-A23E-155578272902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على الزبون عمل مقارنة بين دخله النقدي وبين السعر الذي سيدفعه مقابل الحصول على السلع وهنا سيجد نفسه امام عدد من الخيارات .....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1 task"/>
        </a:ext>
      </dgm:extLst>
    </dgm:pt>
    <dgm:pt modelId="{D504A610-38C8-4BDE-BB8B-E71AB9A63BD2}" type="parTrans" cxnId="{FE68F8E0-776A-49A3-8850-D44015EFEFE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5F0E74-D801-4FFD-B331-4EF428DDF3B5}" type="sibTrans" cxnId="{FE68F8E0-776A-49A3-8850-D44015EFEFE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6FB82D-8702-4FD5-B446-B15492C8E8D3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يعتبر السعر أداة لتحقيق أهداف الشركة, وتجزئة السوق وتحديد حجم كل من الطلب والأرباح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task"/>
        </a:ext>
      </dgm:extLst>
    </dgm:pt>
    <dgm:pt modelId="{01064A5F-A089-4040-BEA5-E691D4390BDE}" type="parTrans" cxnId="{8C4DF61B-AB41-4B3C-AC5A-E6632D6E536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A9B8D0-1A45-4904-98C0-4C9491006681}" type="sibTrans" cxnId="{8C4DF61B-AB41-4B3C-AC5A-E6632D6E536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D13E16-C8EF-4219-ADEC-3EFA367F63FB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خلق المنافسة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3 task"/>
        </a:ext>
      </dgm:extLst>
    </dgm:pt>
    <dgm:pt modelId="{C2D82D0B-71BA-449B-9321-1F02F63BBED8}" type="parTrans" cxnId="{359D3EBF-2FA2-42B9-BDAA-062B1B914EC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9354BF-915D-40A9-977F-DCD4C79AE9A4}" type="sibTrans" cxnId="{359D3EBF-2FA2-42B9-BDAA-062B1B914EC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2E8DBD-6957-4873-8E9D-000853AF034E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الاقتصاد القومي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8459CB-CD30-4A19-BE62-7046BC0E735E}" type="parTrans" cxnId="{DFA9CA37-0D98-4D62-B9D1-293C52A395D2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474C92-CD0A-4B03-9103-B97B975A3D86}" type="sibTrans" cxnId="{DFA9CA37-0D98-4D62-B9D1-293C52A395D2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18BBD2-CE11-44AE-A1B8-0A4A9700ACBB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حماية البيئة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/>
    </dgm:pt>
    <dgm:pt modelId="{48175CD7-469A-471F-9E6C-C7D35EB2F7D9}" type="parTrans" cxnId="{B4B3ABCF-3022-460F-BB42-CE0E3BFE8B4F}">
      <dgm:prSet/>
      <dgm:spPr/>
    </dgm:pt>
    <dgm:pt modelId="{4536F1A0-458E-4FE5-BB51-8CB70F24365A}" type="sibTrans" cxnId="{B4B3ABCF-3022-460F-BB42-CE0E3BFE8B4F}">
      <dgm:prSet/>
      <dgm:spPr/>
    </dgm:pt>
    <dgm:pt modelId="{8BEBF0CC-6093-4B7D-8014-B4654BC26F56}">
      <dgm:prSet phldrT="[Text]"/>
      <dgm:spPr/>
      <dgm:t>
        <a:bodyPr rtlCol="1"/>
        <a:lstStyle/>
        <a:p>
          <a:pPr rtl="1"/>
          <a:r>
            <a:rPr lang="ar-SA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المسؤولية الاجتماعية والاخلاقية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/>
    </dgm:pt>
    <dgm:pt modelId="{8A5A5423-FC56-4130-A5AC-905173E80283}" type="parTrans" cxnId="{4BFC9B9A-D840-46AA-B170-1AD63575A877}">
      <dgm:prSet/>
      <dgm:spPr/>
    </dgm:pt>
    <dgm:pt modelId="{E5511BA7-0A3B-4905-8178-94A635B91061}" type="sibTrans" cxnId="{4BFC9B9A-D840-46AA-B170-1AD63575A877}">
      <dgm:prSet/>
      <dgm:spPr/>
    </dgm:pt>
    <dgm:pt modelId="{BF2881D7-900F-4C8E-9F09-9C05371A57B2}" type="pres">
      <dgm:prSet presAssocID="{1DBA91F1-7E8C-41C9-A838-D658A98417D5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31FF8910-63AB-4043-A89B-AB8E707B7A48}" type="pres">
      <dgm:prSet presAssocID="{9A97DD9A-212E-426A-9594-7FEEEC4E1E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DA33E3-F576-4BEE-8839-FD6C876D98B5}" type="pres">
      <dgm:prSet presAssocID="{A822033B-D112-4812-B9AC-0AEDBC4B3389}" presName="spaceBetweenRectangles" presStyleCnt="0"/>
      <dgm:spPr/>
    </dgm:pt>
    <dgm:pt modelId="{90673E8C-1446-4013-AA38-FC1EE3BD6C54}" type="pres">
      <dgm:prSet presAssocID="{B7F093E9-7C2E-44B4-8B3B-6CBE0FE3E35E}" presName="parentLin" presStyleCnt="0"/>
      <dgm:spPr/>
    </dgm:pt>
    <dgm:pt modelId="{1012288B-580C-4D8E-A1DB-5619E6992D98}" type="pres">
      <dgm:prSet presAssocID="{B7F093E9-7C2E-44B4-8B3B-6CBE0FE3E35E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E828DDC4-0756-415A-B957-94B602877A4A}" type="pres">
      <dgm:prSet presAssocID="{B7F093E9-7C2E-44B4-8B3B-6CBE0FE3E3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EE3688-F309-4931-8F7F-576379D488AD}" type="pres">
      <dgm:prSet presAssocID="{B7F093E9-7C2E-44B4-8B3B-6CBE0FE3E35E}" presName="negativeSpace" presStyleCnt="0"/>
      <dgm:spPr/>
    </dgm:pt>
    <dgm:pt modelId="{3ABBBA71-EF6A-41E4-B9DB-7884A5F441C0}" type="pres">
      <dgm:prSet presAssocID="{B7F093E9-7C2E-44B4-8B3B-6CBE0FE3E35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ABDE5D-D995-413D-932A-DBC14797A88A}" type="pres">
      <dgm:prSet presAssocID="{A2D02C68-2709-4715-A187-1730828C882F}" presName="spaceBetweenRectangles" presStyleCnt="0"/>
      <dgm:spPr/>
    </dgm:pt>
    <dgm:pt modelId="{2B213EDA-1352-4685-938D-F449494E5371}" type="pres">
      <dgm:prSet presAssocID="{9767D06C-E342-4313-B844-7CBE4BE72372}" presName="parentLin" presStyleCnt="0"/>
      <dgm:spPr/>
    </dgm:pt>
    <dgm:pt modelId="{A2108333-CFBA-4258-B92F-D7C0B72566DB}" type="pres">
      <dgm:prSet presAssocID="{9767D06C-E342-4313-B844-7CBE4BE72372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86A43697-948B-4853-B9AD-64B1F9243917}" type="pres">
      <dgm:prSet presAssocID="{9767D06C-E342-4313-B844-7CBE4BE723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918582-54C1-47CF-9745-315ABFF27B9E}" type="pres">
      <dgm:prSet presAssocID="{9767D06C-E342-4313-B844-7CBE4BE72372}" presName="negativeSpace" presStyleCnt="0"/>
      <dgm:spPr/>
    </dgm:pt>
    <dgm:pt modelId="{85F6E77F-A9DB-46BF-B56B-A5918C2B269D}" type="pres">
      <dgm:prSet presAssocID="{9767D06C-E342-4313-B844-7CBE4BE7237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7B4A3FA-3F84-46FE-80A0-F7338E56AEB8}" type="presOf" srcId="{4318BBD2-CE11-44AE-A1B8-0A4A9700ACBB}" destId="{85F6E77F-A9DB-46BF-B56B-A5918C2B269D}" srcOrd="0" destOrd="1" presId="urn:microsoft.com/office/officeart/2005/8/layout/list1"/>
    <dgm:cxn modelId="{EC8FAE75-18EE-4814-B0BA-755D1D40FBAA}" type="presOf" srcId="{E62E8DBD-6957-4873-8E9D-000853AF034E}" destId="{85F6E77F-A9DB-46BF-B56B-A5918C2B269D}" srcOrd="0" destOrd="3" presId="urn:microsoft.com/office/officeart/2005/8/layout/list1"/>
    <dgm:cxn modelId="{B4B3ABCF-3022-460F-BB42-CE0E3BFE8B4F}" srcId="{9767D06C-E342-4313-B844-7CBE4BE72372}" destId="{4318BBD2-CE11-44AE-A1B8-0A4A9700ACBB}" srcOrd="1" destOrd="0" parTransId="{48175CD7-469A-471F-9E6C-C7D35EB2F7D9}" sibTransId="{4536F1A0-458E-4FE5-BB51-8CB70F24365A}"/>
    <dgm:cxn modelId="{1F9E31E8-2B2E-4F8E-AA9B-B5366FE84796}" srcId="{1DBA91F1-7E8C-41C9-A838-D658A98417D5}" destId="{9767D06C-E342-4313-B844-7CBE4BE72372}" srcOrd="2" destOrd="0" parTransId="{07642ABB-36AA-4345-A138-3BA34143FF70}" sibTransId="{5B3210CA-F7F6-43EC-9250-21702872AB7F}"/>
    <dgm:cxn modelId="{FE68F8E0-776A-49A3-8850-D44015EFEFE4}" srcId="{9A97DD9A-212E-426A-9594-7FEEEC4E1E2E}" destId="{45D65E2E-57FB-46B9-A23E-155578272902}" srcOrd="0" destOrd="0" parTransId="{D504A610-38C8-4BDE-BB8B-E71AB9A63BD2}" sibTransId="{C35F0E74-D801-4FFD-B331-4EF428DDF3B5}"/>
    <dgm:cxn modelId="{DFA9CA37-0D98-4D62-B9D1-293C52A395D2}" srcId="{9767D06C-E342-4313-B844-7CBE4BE72372}" destId="{E62E8DBD-6957-4873-8E9D-000853AF034E}" srcOrd="3" destOrd="0" parTransId="{DC8459CB-CD30-4A19-BE62-7046BC0E735E}" sibTransId="{B9474C92-CD0A-4B03-9103-B97B975A3D86}"/>
    <dgm:cxn modelId="{03078BEE-90A0-48A0-AE5D-F090127FEF8F}" type="presOf" srcId="{9767D06C-E342-4313-B844-7CBE4BE72372}" destId="{A2108333-CFBA-4258-B92F-D7C0B72566DB}" srcOrd="0" destOrd="0" presId="urn:microsoft.com/office/officeart/2005/8/layout/list1"/>
    <dgm:cxn modelId="{023EDA29-173D-4FC8-930A-7FC82B1538EA}" type="presOf" srcId="{8BEBF0CC-6093-4B7D-8014-B4654BC26F56}" destId="{85F6E77F-A9DB-46BF-B56B-A5918C2B269D}" srcOrd="0" destOrd="2" presId="urn:microsoft.com/office/officeart/2005/8/layout/list1"/>
    <dgm:cxn modelId="{05382DB0-93E0-41A2-9F05-DBE0C57CD836}" srcId="{1DBA91F1-7E8C-41C9-A838-D658A98417D5}" destId="{B7F093E9-7C2E-44B4-8B3B-6CBE0FE3E35E}" srcOrd="1" destOrd="0" parTransId="{975EB889-7FE2-4B31-A57C-D6644EDC0C5B}" sibTransId="{A2D02C68-2709-4715-A187-1730828C882F}"/>
    <dgm:cxn modelId="{8C4DF61B-AB41-4B3C-AC5A-E6632D6E5366}" srcId="{B7F093E9-7C2E-44B4-8B3B-6CBE0FE3E35E}" destId="{3D6FB82D-8702-4FD5-B446-B15492C8E8D3}" srcOrd="0" destOrd="0" parTransId="{01064A5F-A089-4040-BEA5-E691D4390BDE}" sibTransId="{C0A9B8D0-1A45-4904-98C0-4C9491006681}"/>
    <dgm:cxn modelId="{359D3EBF-2FA2-42B9-BDAA-062B1B914EC4}" srcId="{9767D06C-E342-4313-B844-7CBE4BE72372}" destId="{4AD13E16-C8EF-4219-ADEC-3EFA367F63FB}" srcOrd="0" destOrd="0" parTransId="{C2D82D0B-71BA-449B-9321-1F02F63BBED8}" sibTransId="{7C9354BF-915D-40A9-977F-DCD4C79AE9A4}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E5CAFD82-66A9-45EC-9A06-C6501841BCB5}" type="presOf" srcId="{45D65E2E-57FB-46B9-A23E-155578272902}" destId="{A3E10D09-1C38-4A24-82EE-5A6C623231D5}" srcOrd="0" destOrd="0" presId="urn:microsoft.com/office/officeart/2005/8/layout/list1"/>
    <dgm:cxn modelId="{A1F48E39-912F-4B4A-8122-1BAD089080B4}" type="presOf" srcId="{3D6FB82D-8702-4FD5-B446-B15492C8E8D3}" destId="{3ABBBA71-EF6A-41E4-B9DB-7884A5F441C0}" srcOrd="0" destOrd="0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351EB658-99D6-4CF7-A800-5395F3035ECC}" type="presOf" srcId="{4AD13E16-C8EF-4219-ADEC-3EFA367F63FB}" destId="{85F6E77F-A9DB-46BF-B56B-A5918C2B269D}" srcOrd="0" destOrd="0" presId="urn:microsoft.com/office/officeart/2005/8/layout/list1"/>
    <dgm:cxn modelId="{8F5AFDC3-F9D2-4A39-8886-25F589A19EC9}" type="presOf" srcId="{B7F093E9-7C2E-44B4-8B3B-6CBE0FE3E35E}" destId="{E828DDC4-0756-415A-B957-94B602877A4A}" srcOrd="1" destOrd="0" presId="urn:microsoft.com/office/officeart/2005/8/layout/list1"/>
    <dgm:cxn modelId="{7558A321-7F10-4B33-8223-A5906C85654F}" type="presOf" srcId="{9767D06C-E342-4313-B844-7CBE4BE72372}" destId="{86A43697-948B-4853-B9AD-64B1F9243917}" srcOrd="1" destOrd="0" presId="urn:microsoft.com/office/officeart/2005/8/layout/list1"/>
    <dgm:cxn modelId="{B81CB0C5-AA1E-4155-88E7-A19EC27EBDB1}" type="presOf" srcId="{B7F093E9-7C2E-44B4-8B3B-6CBE0FE3E35E}" destId="{1012288B-580C-4D8E-A1DB-5619E6992D98}" srcOrd="0" destOrd="0" presId="urn:microsoft.com/office/officeart/2005/8/layout/list1"/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4BFC9B9A-D840-46AA-B170-1AD63575A877}" srcId="{9767D06C-E342-4313-B844-7CBE4BE72372}" destId="{8BEBF0CC-6093-4B7D-8014-B4654BC26F56}" srcOrd="2" destOrd="0" parTransId="{8A5A5423-FC56-4130-A5AC-905173E80283}" sibTransId="{E5511BA7-0A3B-4905-8178-94A635B91061}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  <dgm:cxn modelId="{2AFDE3E6-B3DC-4E29-B9EE-959DF16B49A0}" type="presParOf" srcId="{BF2881D7-900F-4C8E-9F09-9C05371A57B2}" destId="{4ADA33E3-F576-4BEE-8839-FD6C876D98B5}" srcOrd="3" destOrd="0" presId="urn:microsoft.com/office/officeart/2005/8/layout/list1"/>
    <dgm:cxn modelId="{AAB6C715-034C-4ABB-A74F-E133A1CC10B5}" type="presParOf" srcId="{BF2881D7-900F-4C8E-9F09-9C05371A57B2}" destId="{90673E8C-1446-4013-AA38-FC1EE3BD6C54}" srcOrd="4" destOrd="0" presId="urn:microsoft.com/office/officeart/2005/8/layout/list1"/>
    <dgm:cxn modelId="{C39AED7D-A80F-4E84-B472-D1D555C56C04}" type="presParOf" srcId="{90673E8C-1446-4013-AA38-FC1EE3BD6C54}" destId="{1012288B-580C-4D8E-A1DB-5619E6992D98}" srcOrd="0" destOrd="0" presId="urn:microsoft.com/office/officeart/2005/8/layout/list1"/>
    <dgm:cxn modelId="{29ECFFA8-798D-4B86-BB13-F40133521FFC}" type="presParOf" srcId="{90673E8C-1446-4013-AA38-FC1EE3BD6C54}" destId="{E828DDC4-0756-415A-B957-94B602877A4A}" srcOrd="1" destOrd="0" presId="urn:microsoft.com/office/officeart/2005/8/layout/list1"/>
    <dgm:cxn modelId="{3F26CCE7-2DEA-4038-8F9A-0CC3254B1EAA}" type="presParOf" srcId="{BF2881D7-900F-4C8E-9F09-9C05371A57B2}" destId="{60EE3688-F309-4931-8F7F-576379D488AD}" srcOrd="5" destOrd="0" presId="urn:microsoft.com/office/officeart/2005/8/layout/list1"/>
    <dgm:cxn modelId="{C9C8EBE6-E1E8-489B-8F4B-A149BBF5E280}" type="presParOf" srcId="{BF2881D7-900F-4C8E-9F09-9C05371A57B2}" destId="{3ABBBA71-EF6A-41E4-B9DB-7884A5F441C0}" srcOrd="6" destOrd="0" presId="urn:microsoft.com/office/officeart/2005/8/layout/list1"/>
    <dgm:cxn modelId="{79D87A0F-D6EE-4D74-88BF-EEC44347C829}" type="presParOf" srcId="{BF2881D7-900F-4C8E-9F09-9C05371A57B2}" destId="{EAABDE5D-D995-413D-932A-DBC14797A88A}" srcOrd="7" destOrd="0" presId="urn:microsoft.com/office/officeart/2005/8/layout/list1"/>
    <dgm:cxn modelId="{231C6D46-F37E-4676-9644-78FA196ACCCB}" type="presParOf" srcId="{BF2881D7-900F-4C8E-9F09-9C05371A57B2}" destId="{2B213EDA-1352-4685-938D-F449494E5371}" srcOrd="8" destOrd="0" presId="urn:microsoft.com/office/officeart/2005/8/layout/list1"/>
    <dgm:cxn modelId="{ABC8809B-5C47-4D82-8E79-6772CC4589F0}" type="presParOf" srcId="{2B213EDA-1352-4685-938D-F449494E5371}" destId="{A2108333-CFBA-4258-B92F-D7C0B72566DB}" srcOrd="0" destOrd="0" presId="urn:microsoft.com/office/officeart/2005/8/layout/list1"/>
    <dgm:cxn modelId="{96C36C92-76D8-440A-9D08-051B6489E2AA}" type="presParOf" srcId="{2B213EDA-1352-4685-938D-F449494E5371}" destId="{86A43697-948B-4853-B9AD-64B1F9243917}" srcOrd="1" destOrd="0" presId="urn:microsoft.com/office/officeart/2005/8/layout/list1"/>
    <dgm:cxn modelId="{DFC2FC7A-FA5E-4F68-9196-2D3573E405DD}" type="presParOf" srcId="{BF2881D7-900F-4C8E-9F09-9C05371A57B2}" destId="{13918582-54C1-47CF-9745-315ABFF27B9E}" srcOrd="9" destOrd="0" presId="urn:microsoft.com/office/officeart/2005/8/layout/list1"/>
    <dgm:cxn modelId="{2DD21AC6-C0AC-4EE2-A5E0-0841215D271A}" type="presParOf" srcId="{BF2881D7-900F-4C8E-9F09-9C05371A57B2}" destId="{85F6E77F-A9DB-46BF-B56B-A5918C2B26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260274"/>
          <a:ext cx="48006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12420" rIns="372580" bIns="106680" numCol="1" spcCol="1270" rtlCol="1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على الزبون عمل مقارنة بين دخله النقدي وبين السعر الذي سيدفعه مقابل الحصول على السلع وهنا سيجد نفسه امام عدد من الخيارات .....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60274"/>
        <a:ext cx="4800600" cy="1063125"/>
      </dsp:txXfrm>
    </dsp:sp>
    <dsp:sp modelId="{31FF8910-63AB-4043-A89B-AB8E707B7A48}">
      <dsp:nvSpPr>
        <dsp:cNvPr id="0" name=""/>
        <dsp:cNvSpPr/>
      </dsp:nvSpPr>
      <dsp:spPr>
        <a:xfrm>
          <a:off x="1200149" y="38874"/>
          <a:ext cx="336042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rtlCol="1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أهمية السعر للمشتري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21765" y="60490"/>
        <a:ext cx="3317188" cy="399568"/>
      </dsp:txXfrm>
    </dsp:sp>
    <dsp:sp modelId="{3ABBBA71-EF6A-41E4-B9DB-7884A5F441C0}">
      <dsp:nvSpPr>
        <dsp:cNvPr id="0" name=""/>
        <dsp:cNvSpPr/>
      </dsp:nvSpPr>
      <dsp:spPr>
        <a:xfrm>
          <a:off x="0" y="1625799"/>
          <a:ext cx="4800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12420" rIns="372580" bIns="106680" numCol="1" spcCol="1270" rtlCol="1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يعتبر السعر أداة لتحقيق أهداف الشركة, وتجزئة السوق وتحديد حجم كل من الطلب والأرباح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625799"/>
        <a:ext cx="4800600" cy="850500"/>
      </dsp:txXfrm>
    </dsp:sp>
    <dsp:sp modelId="{E828DDC4-0756-415A-B957-94B602877A4A}">
      <dsp:nvSpPr>
        <dsp:cNvPr id="0" name=""/>
        <dsp:cNvSpPr/>
      </dsp:nvSpPr>
      <dsp:spPr>
        <a:xfrm>
          <a:off x="1200149" y="1404399"/>
          <a:ext cx="336042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rtlCol="1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أهمية السعر للشركة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21765" y="1426015"/>
        <a:ext cx="3317188" cy="399568"/>
      </dsp:txXfrm>
    </dsp:sp>
    <dsp:sp modelId="{85F6E77F-A9DB-46BF-B56B-A5918C2B269D}">
      <dsp:nvSpPr>
        <dsp:cNvPr id="0" name=""/>
        <dsp:cNvSpPr/>
      </dsp:nvSpPr>
      <dsp:spPr>
        <a:xfrm>
          <a:off x="0" y="2778699"/>
          <a:ext cx="4800600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12420" rIns="372580" bIns="106680" numCol="1" spcCol="1270" rtlCol="1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خلق المنافسة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حماية البيئة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المسؤولية الاجتماعية والاخلاقية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يساهم في الاقتصاد القومي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778699"/>
        <a:ext cx="4800600" cy="1370250"/>
      </dsp:txXfrm>
    </dsp:sp>
    <dsp:sp modelId="{86A43697-948B-4853-B9AD-64B1F9243917}">
      <dsp:nvSpPr>
        <dsp:cNvPr id="0" name=""/>
        <dsp:cNvSpPr/>
      </dsp:nvSpPr>
      <dsp:spPr>
        <a:xfrm>
          <a:off x="1200149" y="2557300"/>
          <a:ext cx="336042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rtlCol="1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أهمية السعر للمجتمع</a:t>
          </a:r>
          <a:endParaRPr lang="ar-SA" sz="15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21765" y="2578916"/>
        <a:ext cx="33171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27/12/40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8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273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92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817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 smtClean="0"/>
              <a:t>تحرير نمط العنوان الفرعي الرئيسي</a:t>
            </a:r>
            <a:endParaRPr lang="ar-SA" noProof="0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27/12/40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2" y="1600200"/>
            <a:ext cx="5945188" cy="3048000"/>
          </a:xfrm>
        </p:spPr>
        <p:txBody>
          <a:bodyPr rtlCol="1"/>
          <a:lstStyle/>
          <a:p>
            <a:pPr algn="r" rtl="1"/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r>
              <a:rPr lang="ar-SA" dirty="0"/>
              <a:t>مدخل مفاهيمي للتسعير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1600200"/>
            <a:ext cx="594518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مفهوم وابعاد التسعير:</a:t>
            </a:r>
            <a:endParaRPr lang="ar-SA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/>
          <a:p>
            <a:pPr algn="r" rtl="1"/>
            <a:r>
              <a:rPr lang="ar-SA" dirty="0" smtClean="0"/>
              <a:t>هو أسلوب وطريقة ترجمة قيمة السلعة في وقت ما الى قيمة نقدية</a:t>
            </a:r>
          </a:p>
          <a:p>
            <a:pPr algn="r" rtl="1"/>
            <a:r>
              <a:rPr lang="ar-SA" dirty="0" smtClean="0"/>
              <a:t>هو القيمة النقدية للمنتج أو الخدمة التي يدفعها المستهلك بقصد حصوله عليها</a:t>
            </a:r>
          </a:p>
          <a:p>
            <a:pPr algn="r" rtl="1"/>
            <a:r>
              <a:rPr lang="ar-SA" sz="3200" dirty="0" smtClean="0"/>
              <a:t>لاحظي!! </a:t>
            </a:r>
            <a:r>
              <a:rPr lang="ar-SA" dirty="0" err="1" smtClean="0"/>
              <a:t>مايدفعه</a:t>
            </a:r>
            <a:r>
              <a:rPr lang="ar-SA" dirty="0" smtClean="0"/>
              <a:t> المستهلك ثمنا للسلعة </a:t>
            </a:r>
            <a:r>
              <a:rPr lang="ar-SA" dirty="0" err="1" smtClean="0"/>
              <a:t>لايقتصر</a:t>
            </a:r>
            <a:r>
              <a:rPr lang="ar-SA" dirty="0" smtClean="0"/>
              <a:t> على السلعة بحد ذاتها وانما يشمل أيضاً الخدمات التي يقدمها المنتج </a:t>
            </a:r>
            <a:r>
              <a:rPr lang="ar-SA" dirty="0" err="1" smtClean="0"/>
              <a:t>كالأصلاح</a:t>
            </a:r>
            <a:r>
              <a:rPr lang="ar-SA" dirty="0" smtClean="0"/>
              <a:t> والصيانة والعلامة التجارية.</a:t>
            </a:r>
          </a:p>
          <a:p>
            <a:r>
              <a:rPr lang="ar-SA" sz="3200" dirty="0"/>
              <a:t>لاحظي</a:t>
            </a:r>
            <a:r>
              <a:rPr lang="ar-SA" sz="3200" dirty="0" smtClean="0"/>
              <a:t>!! </a:t>
            </a:r>
            <a:r>
              <a:rPr lang="ar-SA" dirty="0" smtClean="0"/>
              <a:t>السعر المدفوع </a:t>
            </a:r>
            <a:r>
              <a:rPr lang="ar-SA" dirty="0" err="1" smtClean="0"/>
              <a:t>لايعكس</a:t>
            </a:r>
            <a:r>
              <a:rPr lang="ar-SA" dirty="0" smtClean="0"/>
              <a:t> فقط المكونات </a:t>
            </a:r>
            <a:r>
              <a:rPr lang="ar-SA" smtClean="0"/>
              <a:t>المادية للسلعة </a:t>
            </a:r>
            <a:r>
              <a:rPr lang="ar-SA" dirty="0" smtClean="0"/>
              <a:t>ولكن يشمل أيضاً العديد من النواحي مثل العوامل النفسية ,شهرة المنتج, مجموع الخدمات المقدمة والمرتبطة ببيع المُنتَج.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أشكال ومسميات التسعير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844" y="1772816"/>
            <a:ext cx="93610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التطور التاريخي لعملية التسعير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/>
          <a:lstStyle/>
          <a:p>
            <a:pPr algn="r" rtl="1"/>
            <a:r>
              <a:rPr lang="ar-SA" dirty="0" smtClean="0"/>
              <a:t>يمكننا القول بأن الأسعار يمكن وضعها من خلال ثلاث مراحل تطور هي:</a:t>
            </a:r>
            <a:endParaRPr lang="ar-SA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8255569"/>
              </p:ext>
            </p:extLst>
          </p:nvPr>
        </p:nvGraphicFramePr>
        <p:xfrm>
          <a:off x="836612" y="1984375"/>
          <a:ext cx="4800600" cy="3477736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1656">
                <a:tc>
                  <a:txBody>
                    <a:bodyPr/>
                    <a:lstStyle/>
                    <a:p>
                      <a:pPr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المرحلة 1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المرحلة 2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المرحلة 3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pPr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التفاوض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سياسات الأسعار الثابتة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التسعير</a:t>
                      </a:r>
                      <a:r>
                        <a:rPr lang="ar-SA" baseline="0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الديناميكي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pPr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هو</a:t>
                      </a:r>
                      <a:r>
                        <a:rPr lang="ar-SA" baseline="0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عملية الوصول الى اتفاق بخصوص شروط العقد من خلال المباحثات بين البائع والمشتري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تعني وضع سعر واحد لجميع المشترين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يستند على أسعار مختلفة تعتمد على المستهلكين الفرادى والحالات</a:t>
                      </a:r>
                      <a:endParaRPr lang="ar-SA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أهمية عملية التسعير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844824"/>
            <a:ext cx="4800600" cy="4327376"/>
          </a:xfrm>
        </p:spPr>
        <p:txBody>
          <a:bodyPr rtlCol="1"/>
          <a:lstStyle/>
          <a:p>
            <a:pPr marL="0" indent="0" algn="r" rtl="1">
              <a:buNone/>
            </a:pPr>
            <a:r>
              <a:rPr lang="ar-SA" dirty="0" smtClean="0"/>
              <a:t>الأهمية بشكل عام:</a:t>
            </a:r>
          </a:p>
          <a:p>
            <a:pPr algn="r" rtl="1"/>
            <a:r>
              <a:rPr lang="ar-SA" dirty="0" smtClean="0"/>
              <a:t>لعدم إمكانية تغييرها بسهولة بعد التنفيذ</a:t>
            </a:r>
          </a:p>
          <a:p>
            <a:pPr algn="r" rtl="1"/>
            <a:r>
              <a:rPr lang="ar-SA" dirty="0" smtClean="0"/>
              <a:t>يساهم في التمييز بين المنتجات عالية وقليلة الجودة</a:t>
            </a:r>
          </a:p>
          <a:p>
            <a:pPr algn="r" rtl="1"/>
            <a:r>
              <a:rPr lang="ar-SA" dirty="0" smtClean="0"/>
              <a:t>يساعد على تحديد الفرص عند اختيار الوسطاء</a:t>
            </a:r>
          </a:p>
          <a:p>
            <a:pPr marL="0" indent="0" algn="r" rtl="1">
              <a:buNone/>
            </a:pPr>
            <a:endParaRPr lang="ar-SA" dirty="0"/>
          </a:p>
        </p:txBody>
      </p:sp>
      <p:graphicFrame>
        <p:nvGraphicFramePr>
          <p:cNvPr id="5" name="عنصر نائب للمحتوى 4" descr="&quot;قائمة صندوق رأسية&quot; تعرض 3 مجموعات مرتبة الواحدة أسفل الأخرى وتظهر نقاط التعداد النقطي لوصف المهام أسفل كل مجموعة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9989331"/>
              </p:ext>
            </p:extLst>
          </p:nvPr>
        </p:nvGraphicFramePr>
        <p:xfrm>
          <a:off x="836612" y="1984375"/>
          <a:ext cx="48006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/>
          <a:lstStyle/>
          <a:p>
            <a:pPr algn="r" rtl="1"/>
            <a:r>
              <a:rPr lang="ar-SA" dirty="0" smtClean="0"/>
              <a:t>علاقة السعر وعناصر المزيج التسويقي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/>
          <a:lstStyle/>
          <a:p>
            <a:pPr algn="r" rtl="1"/>
            <a:r>
              <a:rPr lang="ar-SA" dirty="0" smtClean="0"/>
              <a:t>موضوع للمناقشة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لعنوان 2"/>
          <p:cNvSpPr>
            <a:spLocks noGrp="1"/>
          </p:cNvSpPr>
          <p:nvPr>
            <p:ph type="title"/>
          </p:nvPr>
        </p:nvSpPr>
        <p:spPr>
          <a:xfrm flipH="1">
            <a:off x="6551612" y="1268760"/>
            <a:ext cx="4114800" cy="1342678"/>
          </a:xfrm>
        </p:spPr>
        <p:txBody>
          <a:bodyPr rtlCol="1"/>
          <a:lstStyle/>
          <a:p>
            <a:pPr algn="r" rtl="1">
              <a:lnSpc>
                <a:spcPct val="100000"/>
              </a:lnSpc>
            </a:pPr>
            <a:r>
              <a:rPr lang="ar-SA" dirty="0" smtClean="0"/>
              <a:t>سياسات التسعير في عصر الإنترنت</a:t>
            </a:r>
            <a:endParaRPr lang="ar-SA" dirty="0"/>
          </a:p>
        </p:txBody>
      </p:sp>
      <p:pic>
        <p:nvPicPr>
          <p:cNvPr id="7" name="عنصر نائب للصورة 6"/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9" r="20379"/>
          <a:stretch>
            <a:fillRect/>
          </a:stretch>
        </p:blipFill>
        <p:spPr>
          <a:xfrm>
            <a:off x="-9525" y="-50800"/>
            <a:ext cx="6172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3557737"/>
          </a:xfrm>
        </p:spPr>
        <p:txBody>
          <a:bodyPr rtlCol="1">
            <a:normAutofit lnSpcReduction="10000"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 smtClean="0"/>
              <a:t>شبكة الإنترنت تساعد المنظمات في تحديد أسعار منتجاتها من خلال المعلومات المتوفرة عن أسعار منتجات المنظمات المنافسة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 smtClean="0"/>
              <a:t>تركز شبكة الإنترنت على بحوث التسويق التي تدرس تناسب سياسات التسعير في المنظمة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 smtClean="0"/>
              <a:t>مساهمة شبكة الإنترنت في تخفيض الأسعار نتيجة لِ: تخفيض التكاليف </a:t>
            </a:r>
            <a:r>
              <a:rPr lang="ar-SA" dirty="0" err="1" smtClean="0"/>
              <a:t>الثابتة,تقليل</a:t>
            </a:r>
            <a:r>
              <a:rPr lang="ar-SA" dirty="0" smtClean="0"/>
              <a:t> عدد القنوات التوزيعية, تخفيض الضريبة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71</TotalTime>
  <Words>302</Words>
  <Application>Microsoft Office PowerPoint</Application>
  <PresentationFormat>مخصص</PresentationFormat>
  <Paragraphs>44</Paragraphs>
  <Slides>7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Tahoma</vt:lpstr>
      <vt:lpstr>رموز العملات 16×9</vt:lpstr>
      <vt:lpstr>عرض تقديمي في PowerPoint</vt:lpstr>
      <vt:lpstr>مفهوم وابعاد التسعير:</vt:lpstr>
      <vt:lpstr>أشكال ومسميات التسعير</vt:lpstr>
      <vt:lpstr>التطور التاريخي لعملية التسعير</vt:lpstr>
      <vt:lpstr>أهمية عملية التسعير</vt:lpstr>
      <vt:lpstr>علاقة السعر وعناصر المزيج التسويقي</vt:lpstr>
      <vt:lpstr>سياسات التسعير في عصر الإنترنت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9</cp:revision>
  <dcterms:created xsi:type="dcterms:W3CDTF">2019-08-27T19:35:47Z</dcterms:created>
  <dcterms:modified xsi:type="dcterms:W3CDTF">2019-08-28T19:12:28Z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