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77"/>
  </p:notesMasterIdLst>
  <p:sldIdLst>
    <p:sldId id="256" r:id="rId5"/>
    <p:sldId id="331" r:id="rId6"/>
    <p:sldId id="333" r:id="rId7"/>
    <p:sldId id="260" r:id="rId8"/>
    <p:sldId id="330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37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7" r:id="rId61"/>
    <p:sldId id="318" r:id="rId62"/>
    <p:sldId id="319" r:id="rId63"/>
    <p:sldId id="320" r:id="rId64"/>
    <p:sldId id="315" r:id="rId65"/>
    <p:sldId id="322" r:id="rId66"/>
    <p:sldId id="321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6" r:id="rId75"/>
    <p:sldId id="33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  <a:srgbClr val="FFF051"/>
    <a:srgbClr val="FFE641"/>
    <a:srgbClr val="FFFF83"/>
    <a:srgbClr val="EDEC4A"/>
    <a:srgbClr val="B5B927"/>
    <a:srgbClr val="A2B921"/>
    <a:srgbClr val="F1B60F"/>
    <a:srgbClr val="C05285"/>
    <a:srgbClr val="31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664" autoAdjust="0"/>
  </p:normalViewPr>
  <p:slideViewPr>
    <p:cSldViewPr snapToGrid="0" snapToObjects="1">
      <p:cViewPr>
        <p:scale>
          <a:sx n="63" d="100"/>
          <a:sy n="63" d="100"/>
        </p:scale>
        <p:origin x="-15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5A65E-BF67-4115-AFDE-251038A8BD5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ADE30-61C9-49FA-A5E4-C8F26C742C88}">
      <dgm:prSet phldrT="[Text]" phldr="1"/>
      <dgm:spPr/>
      <dgm:t>
        <a:bodyPr/>
        <a:lstStyle/>
        <a:p>
          <a:endParaRPr lang="en-US"/>
        </a:p>
      </dgm:t>
    </dgm:pt>
    <dgm:pt modelId="{D202D2D1-8698-494F-94B1-012D9AFF2055}" type="parTrans" cxnId="{7D51F2B9-BD93-4A0E-BCC0-F5E62FEEC839}">
      <dgm:prSet/>
      <dgm:spPr/>
      <dgm:t>
        <a:bodyPr/>
        <a:lstStyle/>
        <a:p>
          <a:endParaRPr lang="en-US"/>
        </a:p>
      </dgm:t>
    </dgm:pt>
    <dgm:pt modelId="{90669876-4993-4275-946F-4904F9544B2F}" type="sibTrans" cxnId="{7D51F2B9-BD93-4A0E-BCC0-F5E62FEEC839}">
      <dgm:prSet/>
      <dgm:spPr/>
      <dgm:t>
        <a:bodyPr/>
        <a:lstStyle/>
        <a:p>
          <a:endParaRPr lang="en-US"/>
        </a:p>
      </dgm:t>
    </dgm:pt>
    <dgm:pt modelId="{C94AD38B-6883-4B91-B4C1-4773C8401CC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 Scanner </a:t>
          </a:r>
          <a:r>
            <a:rPr lang="x-none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 </a:t>
          </a:r>
          <a:endParaRPr lang="en-US" sz="20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6458819C-5B8D-4ECC-A707-FC8CBABC64AA}" type="parTrans" cxnId="{B059E5DE-127A-42BB-8C21-DD496FCB2C0B}">
      <dgm:prSet/>
      <dgm:spPr/>
      <dgm:t>
        <a:bodyPr/>
        <a:lstStyle/>
        <a:p>
          <a:endParaRPr lang="en-US"/>
        </a:p>
      </dgm:t>
    </dgm:pt>
    <dgm:pt modelId="{ECAFB982-A6B4-45F5-B665-31F43A7256DF}" type="sibTrans" cxnId="{B059E5DE-127A-42BB-8C21-DD496FCB2C0B}">
      <dgm:prSet/>
      <dgm:spPr/>
      <dgm:t>
        <a:bodyPr/>
        <a:lstStyle/>
        <a:p>
          <a:endParaRPr lang="en-US"/>
        </a:p>
      </dgm:t>
    </dgm:pt>
    <dgm:pt modelId="{7EEFE212-FCB6-4F2F-946D-2DA241CC3374}">
      <dgm:prSet phldrT="[Text]" phldr="1"/>
      <dgm:spPr/>
      <dgm:t>
        <a:bodyPr/>
        <a:lstStyle/>
        <a:p>
          <a:endParaRPr lang="en-US"/>
        </a:p>
      </dgm:t>
    </dgm:pt>
    <dgm:pt modelId="{65E5E2E7-3E3C-4768-AB09-8A9CBAB72B69}" type="parTrans" cxnId="{24CF31A6-4C4B-4F37-A7D0-E89B880ECA38}">
      <dgm:prSet/>
      <dgm:spPr/>
      <dgm:t>
        <a:bodyPr/>
        <a:lstStyle/>
        <a:p>
          <a:endParaRPr lang="en-US"/>
        </a:p>
      </dgm:t>
    </dgm:pt>
    <dgm:pt modelId="{34B763F0-33AD-49A5-BB0E-B937D5230632}" type="sibTrans" cxnId="{24CF31A6-4C4B-4F37-A7D0-E89B880ECA38}">
      <dgm:prSet/>
      <dgm:spPr/>
      <dgm:t>
        <a:bodyPr/>
        <a:lstStyle/>
        <a:p>
          <a:endParaRPr lang="en-US"/>
        </a:p>
      </dgm:t>
    </dgm:pt>
    <dgm:pt modelId="{5672D9A1-7970-4C0B-A660-F0BC6986204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Barcode Scanner  </a:t>
          </a:r>
          <a:endParaRPr lang="en-US" sz="18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AC838D0B-008B-4BE5-BB75-97B863EE91F3}" type="parTrans" cxnId="{2D81BEDB-D388-4660-A96E-1BF7F90D8463}">
      <dgm:prSet/>
      <dgm:spPr/>
      <dgm:t>
        <a:bodyPr/>
        <a:lstStyle/>
        <a:p>
          <a:endParaRPr lang="en-US"/>
        </a:p>
      </dgm:t>
    </dgm:pt>
    <dgm:pt modelId="{14522319-68EC-4B7D-9546-40115FBD9846}" type="sibTrans" cxnId="{2D81BEDB-D388-4660-A96E-1BF7F90D8463}">
      <dgm:prSet/>
      <dgm:spPr/>
      <dgm:t>
        <a:bodyPr/>
        <a:lstStyle/>
        <a:p>
          <a:endParaRPr lang="en-US"/>
        </a:p>
      </dgm:t>
    </dgm:pt>
    <dgm:pt modelId="{8207A1BD-A797-40B6-BBDC-36183D356D5E}">
      <dgm:prSet phldrT="[Text]" phldr="1"/>
      <dgm:spPr/>
      <dgm:t>
        <a:bodyPr/>
        <a:lstStyle/>
        <a:p>
          <a:endParaRPr lang="en-US"/>
        </a:p>
      </dgm:t>
    </dgm:pt>
    <dgm:pt modelId="{1BAD0B05-FE18-456B-9135-84D34E9CC3B7}" type="parTrans" cxnId="{A9F119CC-5CA0-41F7-85B0-061151DEB855}">
      <dgm:prSet/>
      <dgm:spPr/>
      <dgm:t>
        <a:bodyPr/>
        <a:lstStyle/>
        <a:p>
          <a:endParaRPr lang="en-US"/>
        </a:p>
      </dgm:t>
    </dgm:pt>
    <dgm:pt modelId="{D64D2571-BBE1-4E44-A985-5A198158CD91}" type="sibTrans" cxnId="{A9F119CC-5CA0-41F7-85B0-061151DEB855}">
      <dgm:prSet/>
      <dgm:spPr/>
      <dgm:t>
        <a:bodyPr/>
        <a:lstStyle/>
        <a:p>
          <a:endParaRPr lang="en-US"/>
        </a:p>
      </dgm:t>
    </dgm:pt>
    <dgm:pt modelId="{B738EFA8-35C5-4816-B36A-19B717F068DB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QRCode</a:t>
          </a:r>
          <a:r>
            <a:rPr lang="en-US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endParaRPr lang="en-US" sz="20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9D974C13-362F-46A5-93AD-4694F0E6EEF4}" type="parTrans" cxnId="{099CB7F4-03DF-4DC7-BD4F-7EEB70ED822E}">
      <dgm:prSet/>
      <dgm:spPr/>
      <dgm:t>
        <a:bodyPr/>
        <a:lstStyle/>
        <a:p>
          <a:endParaRPr lang="en-US"/>
        </a:p>
      </dgm:t>
    </dgm:pt>
    <dgm:pt modelId="{7C5FBB70-606A-47B1-BA6C-E94865B3D721}" type="sibTrans" cxnId="{099CB7F4-03DF-4DC7-BD4F-7EEB70ED822E}">
      <dgm:prSet/>
      <dgm:spPr/>
      <dgm:t>
        <a:bodyPr/>
        <a:lstStyle/>
        <a:p>
          <a:endParaRPr lang="en-US"/>
        </a:p>
      </dgm:t>
    </dgm:pt>
    <dgm:pt modelId="{B53160BA-3BA8-47B3-A74C-B5868E40101A}" type="pres">
      <dgm:prSet presAssocID="{1AD5A65E-BF67-4115-AFDE-251038A8BD5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CA77DED-D85E-4CA9-9A38-09647D254410}" type="pres">
      <dgm:prSet presAssocID="{E5AADE30-61C9-49FA-A5E4-C8F26C742C88}" presName="composite" presStyleCnt="0">
        <dgm:presLayoutVars>
          <dgm:chMax val="1"/>
          <dgm:chPref val="1"/>
        </dgm:presLayoutVars>
      </dgm:prSet>
      <dgm:spPr/>
    </dgm:pt>
    <dgm:pt modelId="{F0EF23B8-4F3B-4C51-BDC4-02023E75A227}" type="pres">
      <dgm:prSet presAssocID="{E5AADE30-61C9-49FA-A5E4-C8F26C742C88}" presName="Accent" presStyleLbl="trAlignAcc1" presStyleIdx="0" presStyleCnt="3">
        <dgm:presLayoutVars>
          <dgm:chMax val="0"/>
          <dgm:chPref val="0"/>
        </dgm:presLayoutVars>
      </dgm:prSet>
      <dgm:spPr/>
    </dgm:pt>
    <dgm:pt modelId="{7C79307E-C6C7-483E-9E51-43E1E329746D}" type="pres">
      <dgm:prSet presAssocID="{E5AADE30-61C9-49FA-A5E4-C8F26C742C88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FA78297-AE28-4306-86BF-1ADCD056CD92}" type="pres">
      <dgm:prSet presAssocID="{E5AADE30-61C9-49FA-A5E4-C8F26C742C88}" presName="ChildComposite" presStyleCnt="0"/>
      <dgm:spPr/>
    </dgm:pt>
    <dgm:pt modelId="{7B999D28-0236-4DF0-ABF1-3FE8E3127A23}" type="pres">
      <dgm:prSet presAssocID="{E5AADE30-61C9-49FA-A5E4-C8F26C742C88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CEF9-00B7-4F1A-8EC6-8E2063DB86F2}" type="pres">
      <dgm:prSet presAssocID="{E5AADE30-61C9-49FA-A5E4-C8F26C742C8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6A0B3-BA2C-434C-96A3-F67970CC68F0}" type="pres">
      <dgm:prSet presAssocID="{90669876-4993-4275-946F-4904F9544B2F}" presName="sibTrans" presStyleCnt="0"/>
      <dgm:spPr/>
    </dgm:pt>
    <dgm:pt modelId="{74021DC6-C86C-48DE-BC40-01D59C076DB5}" type="pres">
      <dgm:prSet presAssocID="{7EEFE212-FCB6-4F2F-946D-2DA241CC3374}" presName="composite" presStyleCnt="0">
        <dgm:presLayoutVars>
          <dgm:chMax val="1"/>
          <dgm:chPref val="1"/>
        </dgm:presLayoutVars>
      </dgm:prSet>
      <dgm:spPr/>
    </dgm:pt>
    <dgm:pt modelId="{89D46873-BBA5-4159-A378-437D7564B0D9}" type="pres">
      <dgm:prSet presAssocID="{7EEFE212-FCB6-4F2F-946D-2DA241CC3374}" presName="Accent" presStyleLbl="trAlignAcc1" presStyleIdx="1" presStyleCnt="3">
        <dgm:presLayoutVars>
          <dgm:chMax val="0"/>
          <dgm:chPref val="0"/>
        </dgm:presLayoutVars>
      </dgm:prSet>
      <dgm:spPr/>
    </dgm:pt>
    <dgm:pt modelId="{A3EEB74B-E2DB-4881-95F5-7612422DAC29}" type="pres">
      <dgm:prSet presAssocID="{7EEFE212-FCB6-4F2F-946D-2DA241CC3374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24042CE-0B2A-4827-88F0-05A6F697B6AD}" type="pres">
      <dgm:prSet presAssocID="{7EEFE212-FCB6-4F2F-946D-2DA241CC3374}" presName="ChildComposite" presStyleCnt="0"/>
      <dgm:spPr/>
    </dgm:pt>
    <dgm:pt modelId="{AEEC51B5-E47C-4F24-B6D5-D02E7A8F7C53}" type="pres">
      <dgm:prSet presAssocID="{7EEFE212-FCB6-4F2F-946D-2DA241CC3374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1E56-EDAF-4658-BAA0-570ADB2F1E02}" type="pres">
      <dgm:prSet presAssocID="{7EEFE212-FCB6-4F2F-946D-2DA241CC337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FFADB-B342-4FDA-AE29-0A337E5DAC7C}" type="pres">
      <dgm:prSet presAssocID="{34B763F0-33AD-49A5-BB0E-B937D5230632}" presName="sibTrans" presStyleCnt="0"/>
      <dgm:spPr/>
    </dgm:pt>
    <dgm:pt modelId="{704FFA6E-E5F0-4A5E-AD4F-94E0A84D750B}" type="pres">
      <dgm:prSet presAssocID="{8207A1BD-A797-40B6-BBDC-36183D356D5E}" presName="composite" presStyleCnt="0">
        <dgm:presLayoutVars>
          <dgm:chMax val="1"/>
          <dgm:chPref val="1"/>
        </dgm:presLayoutVars>
      </dgm:prSet>
      <dgm:spPr/>
    </dgm:pt>
    <dgm:pt modelId="{1E9CCE12-8C8A-4DB0-8B89-325F60FEB9FC}" type="pres">
      <dgm:prSet presAssocID="{8207A1BD-A797-40B6-BBDC-36183D356D5E}" presName="Accent" presStyleLbl="trAlignAcc1" presStyleIdx="2" presStyleCnt="3">
        <dgm:presLayoutVars>
          <dgm:chMax val="0"/>
          <dgm:chPref val="0"/>
        </dgm:presLayoutVars>
      </dgm:prSet>
      <dgm:spPr/>
    </dgm:pt>
    <dgm:pt modelId="{CA827A22-63D8-4FCA-B314-19597F721FB1}" type="pres">
      <dgm:prSet presAssocID="{8207A1BD-A797-40B6-BBDC-36183D356D5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6298ED06-68D7-47E9-BDC2-B9DF32D6DCC8}" type="pres">
      <dgm:prSet presAssocID="{8207A1BD-A797-40B6-BBDC-36183D356D5E}" presName="ChildComposite" presStyleCnt="0"/>
      <dgm:spPr/>
    </dgm:pt>
    <dgm:pt modelId="{FA0939A8-3A41-454E-B4A4-9FD3830B0D44}" type="pres">
      <dgm:prSet presAssocID="{8207A1BD-A797-40B6-BBDC-36183D356D5E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38089-29A2-43DA-AA4E-B9B5D317ADC6}" type="pres">
      <dgm:prSet presAssocID="{8207A1BD-A797-40B6-BBDC-36183D356D5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CB7F4-03DF-4DC7-BD4F-7EEB70ED822E}" srcId="{8207A1BD-A797-40B6-BBDC-36183D356D5E}" destId="{B738EFA8-35C5-4816-B36A-19B717F068DB}" srcOrd="0" destOrd="0" parTransId="{9D974C13-362F-46A5-93AD-4694F0E6EEF4}" sibTransId="{7C5FBB70-606A-47B1-BA6C-E94865B3D721}"/>
    <dgm:cxn modelId="{B059E5DE-127A-42BB-8C21-DD496FCB2C0B}" srcId="{E5AADE30-61C9-49FA-A5E4-C8F26C742C88}" destId="{C94AD38B-6883-4B91-B4C1-4773C8401CC0}" srcOrd="0" destOrd="0" parTransId="{6458819C-5B8D-4ECC-A707-FC8CBABC64AA}" sibTransId="{ECAFB982-A6B4-45F5-B665-31F43A7256DF}"/>
    <dgm:cxn modelId="{AB3ED480-EB96-6B48-9F58-BBE2B2874195}" type="presOf" srcId="{C94AD38B-6883-4B91-B4C1-4773C8401CC0}" destId="{7B999D28-0236-4DF0-ABF1-3FE8E3127A23}" srcOrd="0" destOrd="0" presId="urn:microsoft.com/office/officeart/2008/layout/CaptionedPictures"/>
    <dgm:cxn modelId="{AB2E0172-9AA3-4541-9E63-05E78AF3A03B}" type="presOf" srcId="{B738EFA8-35C5-4816-B36A-19B717F068DB}" destId="{FA0939A8-3A41-454E-B4A4-9FD3830B0D44}" srcOrd="0" destOrd="0" presId="urn:microsoft.com/office/officeart/2008/layout/CaptionedPictures"/>
    <dgm:cxn modelId="{24CF31A6-4C4B-4F37-A7D0-E89B880ECA38}" srcId="{1AD5A65E-BF67-4115-AFDE-251038A8BD55}" destId="{7EEFE212-FCB6-4F2F-946D-2DA241CC3374}" srcOrd="1" destOrd="0" parTransId="{65E5E2E7-3E3C-4768-AB09-8A9CBAB72B69}" sibTransId="{34B763F0-33AD-49A5-BB0E-B937D5230632}"/>
    <dgm:cxn modelId="{8B4C524F-48A7-2D44-9BFB-36ED19148C73}" type="presOf" srcId="{7EEFE212-FCB6-4F2F-946D-2DA241CC3374}" destId="{4F381E56-EDAF-4658-BAA0-570ADB2F1E02}" srcOrd="0" destOrd="0" presId="urn:microsoft.com/office/officeart/2008/layout/CaptionedPictures"/>
    <dgm:cxn modelId="{7D51F2B9-BD93-4A0E-BCC0-F5E62FEEC839}" srcId="{1AD5A65E-BF67-4115-AFDE-251038A8BD55}" destId="{E5AADE30-61C9-49FA-A5E4-C8F26C742C88}" srcOrd="0" destOrd="0" parTransId="{D202D2D1-8698-494F-94B1-012D9AFF2055}" sibTransId="{90669876-4993-4275-946F-4904F9544B2F}"/>
    <dgm:cxn modelId="{A9F119CC-5CA0-41F7-85B0-061151DEB855}" srcId="{1AD5A65E-BF67-4115-AFDE-251038A8BD55}" destId="{8207A1BD-A797-40B6-BBDC-36183D356D5E}" srcOrd="2" destOrd="0" parTransId="{1BAD0B05-FE18-456B-9135-84D34E9CC3B7}" sibTransId="{D64D2571-BBE1-4E44-A985-5A198158CD91}"/>
    <dgm:cxn modelId="{F88FFCE4-A369-9B4E-8744-7FE98EB41F98}" type="presOf" srcId="{1AD5A65E-BF67-4115-AFDE-251038A8BD55}" destId="{B53160BA-3BA8-47B3-A74C-B5868E40101A}" srcOrd="0" destOrd="0" presId="urn:microsoft.com/office/officeart/2008/layout/CaptionedPictures"/>
    <dgm:cxn modelId="{9364B1DB-63A3-D546-A008-7A4917F164D3}" type="presOf" srcId="{E5AADE30-61C9-49FA-A5E4-C8F26C742C88}" destId="{25B0CEF9-00B7-4F1A-8EC6-8E2063DB86F2}" srcOrd="0" destOrd="0" presId="urn:microsoft.com/office/officeart/2008/layout/CaptionedPictures"/>
    <dgm:cxn modelId="{45F6B662-96E0-9740-B813-AE2FE2C43229}" type="presOf" srcId="{5672D9A1-7970-4C0B-A660-F0BC69862046}" destId="{AEEC51B5-E47C-4F24-B6D5-D02E7A8F7C53}" srcOrd="0" destOrd="0" presId="urn:microsoft.com/office/officeart/2008/layout/CaptionedPictures"/>
    <dgm:cxn modelId="{2D81BEDB-D388-4660-A96E-1BF7F90D8463}" srcId="{7EEFE212-FCB6-4F2F-946D-2DA241CC3374}" destId="{5672D9A1-7970-4C0B-A660-F0BC69862046}" srcOrd="0" destOrd="0" parTransId="{AC838D0B-008B-4BE5-BB75-97B863EE91F3}" sibTransId="{14522319-68EC-4B7D-9546-40115FBD9846}"/>
    <dgm:cxn modelId="{C6733C50-73FC-374A-9AE1-80A2C51FE5E2}" type="presOf" srcId="{8207A1BD-A797-40B6-BBDC-36183D356D5E}" destId="{58C38089-29A2-43DA-AA4E-B9B5D317ADC6}" srcOrd="0" destOrd="0" presId="urn:microsoft.com/office/officeart/2008/layout/CaptionedPictures"/>
    <dgm:cxn modelId="{4BBDB86B-A779-E440-9597-EDD3E9D6D0B1}" type="presParOf" srcId="{B53160BA-3BA8-47B3-A74C-B5868E40101A}" destId="{CCA77DED-D85E-4CA9-9A38-09647D254410}" srcOrd="0" destOrd="0" presId="urn:microsoft.com/office/officeart/2008/layout/CaptionedPictures"/>
    <dgm:cxn modelId="{041482E6-399A-2347-97C0-9218926952F1}" type="presParOf" srcId="{CCA77DED-D85E-4CA9-9A38-09647D254410}" destId="{F0EF23B8-4F3B-4C51-BDC4-02023E75A227}" srcOrd="0" destOrd="0" presId="urn:microsoft.com/office/officeart/2008/layout/CaptionedPictures"/>
    <dgm:cxn modelId="{446D2F87-0CBB-9348-BAE6-9F6CD1BDD368}" type="presParOf" srcId="{CCA77DED-D85E-4CA9-9A38-09647D254410}" destId="{7C79307E-C6C7-483E-9E51-43E1E329746D}" srcOrd="1" destOrd="0" presId="urn:microsoft.com/office/officeart/2008/layout/CaptionedPictures"/>
    <dgm:cxn modelId="{5CD1DB85-A612-C744-AD16-95403E648BD5}" type="presParOf" srcId="{CCA77DED-D85E-4CA9-9A38-09647D254410}" destId="{0FA78297-AE28-4306-86BF-1ADCD056CD92}" srcOrd="2" destOrd="0" presId="urn:microsoft.com/office/officeart/2008/layout/CaptionedPictures"/>
    <dgm:cxn modelId="{1676EA18-BEAA-7043-B30D-288AA2597A0B}" type="presParOf" srcId="{0FA78297-AE28-4306-86BF-1ADCD056CD92}" destId="{7B999D28-0236-4DF0-ABF1-3FE8E3127A23}" srcOrd="0" destOrd="0" presId="urn:microsoft.com/office/officeart/2008/layout/CaptionedPictures"/>
    <dgm:cxn modelId="{25BB0585-ABFE-2F4D-8986-E6013D8ACEF7}" type="presParOf" srcId="{0FA78297-AE28-4306-86BF-1ADCD056CD92}" destId="{25B0CEF9-00B7-4F1A-8EC6-8E2063DB86F2}" srcOrd="1" destOrd="0" presId="urn:microsoft.com/office/officeart/2008/layout/CaptionedPictures"/>
    <dgm:cxn modelId="{3D6B3C27-E123-874B-B247-9880C3796061}" type="presParOf" srcId="{B53160BA-3BA8-47B3-A74C-B5868E40101A}" destId="{4156A0B3-BA2C-434C-96A3-F67970CC68F0}" srcOrd="1" destOrd="0" presId="urn:microsoft.com/office/officeart/2008/layout/CaptionedPictures"/>
    <dgm:cxn modelId="{A3A717BE-9763-FF43-B96A-9C885E11B15A}" type="presParOf" srcId="{B53160BA-3BA8-47B3-A74C-B5868E40101A}" destId="{74021DC6-C86C-48DE-BC40-01D59C076DB5}" srcOrd="2" destOrd="0" presId="urn:microsoft.com/office/officeart/2008/layout/CaptionedPictures"/>
    <dgm:cxn modelId="{41ABEA2B-C938-A04A-918D-656BF826B115}" type="presParOf" srcId="{74021DC6-C86C-48DE-BC40-01D59C076DB5}" destId="{89D46873-BBA5-4159-A378-437D7564B0D9}" srcOrd="0" destOrd="0" presId="urn:microsoft.com/office/officeart/2008/layout/CaptionedPictures"/>
    <dgm:cxn modelId="{5DDA94B7-6DF4-FF40-9D38-1CB50FF41C0E}" type="presParOf" srcId="{74021DC6-C86C-48DE-BC40-01D59C076DB5}" destId="{A3EEB74B-E2DB-4881-95F5-7612422DAC29}" srcOrd="1" destOrd="0" presId="urn:microsoft.com/office/officeart/2008/layout/CaptionedPictures"/>
    <dgm:cxn modelId="{92662BB0-C5E2-C347-B214-288A30386697}" type="presParOf" srcId="{74021DC6-C86C-48DE-BC40-01D59C076DB5}" destId="{C24042CE-0B2A-4827-88F0-05A6F697B6AD}" srcOrd="2" destOrd="0" presId="urn:microsoft.com/office/officeart/2008/layout/CaptionedPictures"/>
    <dgm:cxn modelId="{515A3885-0877-3443-B1C0-302901AA8A31}" type="presParOf" srcId="{C24042CE-0B2A-4827-88F0-05A6F697B6AD}" destId="{AEEC51B5-E47C-4F24-B6D5-D02E7A8F7C53}" srcOrd="0" destOrd="0" presId="urn:microsoft.com/office/officeart/2008/layout/CaptionedPictures"/>
    <dgm:cxn modelId="{9E2DF1FD-B7CA-7D4D-BB59-82E1680C7ADB}" type="presParOf" srcId="{C24042CE-0B2A-4827-88F0-05A6F697B6AD}" destId="{4F381E56-EDAF-4658-BAA0-570ADB2F1E02}" srcOrd="1" destOrd="0" presId="urn:microsoft.com/office/officeart/2008/layout/CaptionedPictures"/>
    <dgm:cxn modelId="{213B4674-B278-FD43-89E5-D8C690674EFE}" type="presParOf" srcId="{B53160BA-3BA8-47B3-A74C-B5868E40101A}" destId="{0C8FFADB-B342-4FDA-AE29-0A337E5DAC7C}" srcOrd="3" destOrd="0" presId="urn:microsoft.com/office/officeart/2008/layout/CaptionedPictures"/>
    <dgm:cxn modelId="{36B41B57-C7BE-F246-AD20-B9F96ABBE16B}" type="presParOf" srcId="{B53160BA-3BA8-47B3-A74C-B5868E40101A}" destId="{704FFA6E-E5F0-4A5E-AD4F-94E0A84D750B}" srcOrd="4" destOrd="0" presId="urn:microsoft.com/office/officeart/2008/layout/CaptionedPictures"/>
    <dgm:cxn modelId="{7D868880-6375-3D43-98D3-AE07EE503759}" type="presParOf" srcId="{704FFA6E-E5F0-4A5E-AD4F-94E0A84D750B}" destId="{1E9CCE12-8C8A-4DB0-8B89-325F60FEB9FC}" srcOrd="0" destOrd="0" presId="urn:microsoft.com/office/officeart/2008/layout/CaptionedPictures"/>
    <dgm:cxn modelId="{F04CCBA8-B990-0044-BB3E-FC771F36F145}" type="presParOf" srcId="{704FFA6E-E5F0-4A5E-AD4F-94E0A84D750B}" destId="{CA827A22-63D8-4FCA-B314-19597F721FB1}" srcOrd="1" destOrd="0" presId="urn:microsoft.com/office/officeart/2008/layout/CaptionedPictures"/>
    <dgm:cxn modelId="{67AEE5FF-83C8-C74F-BAE7-9D37DFCD6F62}" type="presParOf" srcId="{704FFA6E-E5F0-4A5E-AD4F-94E0A84D750B}" destId="{6298ED06-68D7-47E9-BDC2-B9DF32D6DCC8}" srcOrd="2" destOrd="0" presId="urn:microsoft.com/office/officeart/2008/layout/CaptionedPictures"/>
    <dgm:cxn modelId="{DA0E96D3-E923-E841-A7BC-B47D05E76B0F}" type="presParOf" srcId="{6298ED06-68D7-47E9-BDC2-B9DF32D6DCC8}" destId="{FA0939A8-3A41-454E-B4A4-9FD3830B0D44}" srcOrd="0" destOrd="0" presId="urn:microsoft.com/office/officeart/2008/layout/CaptionedPictures"/>
    <dgm:cxn modelId="{B2EFFADB-345C-0D47-B1F8-E662A4949A56}" type="presParOf" srcId="{6298ED06-68D7-47E9-BDC2-B9DF32D6DCC8}" destId="{58C38089-29A2-43DA-AA4E-B9B5D317ADC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D3E-59C3-E343-9EF4-6532DA3CAF05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672B-233B-C840-97CD-A2C45832F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1259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D4580-F682-4081-A0C3-6CDF679935E4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62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97DF9-B0B3-4368-8660-4BFB4D130218}" type="slidenum">
              <a:rPr lang="ar-SA" smtClean="0"/>
              <a:pPr/>
              <a:t>71</a:t>
            </a:fld>
            <a:endParaRPr lang="ar-S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54FD-59D1-40AC-A104-3E7055F1EB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A2F0-B435-4D39-8E7D-5B2A8BDA08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6E-38CB-45A7-8202-D5F734F590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4CA1-3D5E-4BB0-A48C-6FCF445EF1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6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7386-8682-46CA-9AAB-B01F190FEF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DEBD-82E5-45BE-B963-0BD6723A84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4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5F38-93FC-4A06-B30E-085751C2CD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8A99-599A-471F-BFD3-E15E93D30E4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2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1601-C824-4AD5-96D6-10CE27646E8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1CB9-04B1-4929-B222-377EF596A8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0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A8B3-E33D-4F35-9CFE-C4BF77B1D56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745F-D3C8-427F-A620-53E037C367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F3F5-8334-4080-B363-A6365FAD28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1DD-F878-441E-A52A-EB278A7050A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5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B388-4BC0-4A98-8705-C2609D9CC2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984A-C9F2-488C-9FEA-04BAAC02D9C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6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7FB1-267B-4C08-ABA6-510B682237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A5D-9CBC-4F8B-AB3E-C0A0E6BA186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1DB0-264F-491E-98C8-DE8B406F81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68C9-9FF0-4875-B035-2E700021E8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A205-F91E-4BAA-A64D-E05CEF2F54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7F9B-1B8C-4388-A6DB-6F29636B707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1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E3FB3F-C4D1-40E4-A844-56B6D905C97C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0408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046C-DDC7-4EC6-9199-14028416C6C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54FD-59D1-40AC-A104-3E7055F1EB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A2F0-B435-4D39-8E7D-5B2A8BDA08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6E-38CB-45A7-8202-D5F734F590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4CA1-3D5E-4BB0-A48C-6FCF445EF1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7386-8682-46CA-9AAB-B01F190FEF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DEBD-82E5-45BE-B963-0BD6723A84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2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5F38-93FC-4A06-B30E-085751C2CD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8A99-599A-471F-BFD3-E15E93D30E4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3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1601-C824-4AD5-96D6-10CE27646E8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1CB9-04B1-4929-B222-377EF596A8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A8B3-E33D-4F35-9CFE-C4BF77B1D56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745F-D3C8-427F-A620-53E037C367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9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F3F5-8334-4080-B363-A6365FAD28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1DD-F878-441E-A52A-EB278A7050A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2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B388-4BC0-4A98-8705-C2609D9CC2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984A-C9F2-488C-9FEA-04BAAC02D9C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7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7FB1-267B-4C08-ABA6-510B682237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A5D-9CBC-4F8B-AB3E-C0A0E6BA186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7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1DB0-264F-491E-98C8-DE8B406F81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68C9-9FF0-4875-B035-2E700021E8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57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A205-F91E-4BAA-A64D-E05CEF2F54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7F9B-1B8C-4388-A6DB-6F29636B707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79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E3FB3F-C4D1-40E4-A844-56B6D905C97C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25014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046C-DDC7-4EC6-9199-14028416C6C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50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54FD-59D1-40AC-A104-3E7055F1EB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A2F0-B435-4D39-8E7D-5B2A8BDA08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0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6E-38CB-45A7-8202-D5F734F590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4CA1-3D5E-4BB0-A48C-6FCF445EF16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7386-8682-46CA-9AAB-B01F190FEF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DEBD-82E5-45BE-B963-0BD6723A84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71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5F38-93FC-4A06-B30E-085751C2CD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8A99-599A-471F-BFD3-E15E93D30E4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34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1601-C824-4AD5-96D6-10CE27646E8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1CB9-04B1-4929-B222-377EF596A8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32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A8B3-E33D-4F35-9CFE-C4BF77B1D56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745F-D3C8-427F-A620-53E037C367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2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F3F5-8334-4080-B363-A6365FAD28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1DD-F878-441E-A52A-EB278A7050A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84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B388-4BC0-4A98-8705-C2609D9CC2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984A-C9F2-488C-9FEA-04BAAC02D9C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8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7FB1-267B-4C08-ABA6-510B682237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A5D-9CBC-4F8B-AB3E-C0A0E6BA186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6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1DB0-264F-491E-98C8-DE8B406F81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68C9-9FF0-4875-B035-2E700021E8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11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A205-F91E-4BAA-A64D-E05CEF2F54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7F9B-1B8C-4388-A6DB-6F29636B707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1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E3FB3F-C4D1-40E4-A844-56B6D905C97C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004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7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046C-DDC7-4EC6-9199-14028416C6C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0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7486-0127-684D-BAC0-9F61A2892981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D8A17BF-83C3-44AC-9BAF-46236E7C2D2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89A3AEC-8344-4169-90DA-6D145F25A37B}" type="slidenum">
              <a:rPr lang="fr-C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D8A17BF-83C3-44AC-9BAF-46236E7C2D2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89A3AEC-8344-4169-90DA-6D145F25A37B}" type="slidenum">
              <a:rPr lang="fr-C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D8A17BF-83C3-44AC-9BAF-46236E7C2D2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21/01/2019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89A3AEC-8344-4169-90DA-6D145F25A37B}" type="slidenum">
              <a:rPr lang="fr-C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SmartBoard%20in%20Grade%202%20at%20St.%20Mary%20School.fl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57.gif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8.gif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Augmented%20Reality%20By%20Aurasma%20%20&#1578;&#1591;&#1576;&#1610;&#1602;%20&#1578;&#1602;&#1606;&#1610;&#1577;%20&#1575;&#1604;&#1608;&#1575;&#1602;&#1593;%20&#1575;&#1604;&#1605;&#1593;&#1586;&#1586;%20&#1576;&#1575;&#1587;&#1578;&#1582;&#1583;&#1575;&#1605;%20&#1578;&#1591;&#1576;&#1610;&#1602;%20&#1571;&#1608;&#1585;&#1575;&#1587;&#1605;&#1575;.mp4" TargetMode="Externa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2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2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22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4.jpeg"/><Relationship Id="rId10" Type="http://schemas.openxmlformats.org/officeDocument/2006/relationships/image" Target="../media/image92.jpeg"/><Relationship Id="rId4" Type="http://schemas.openxmlformats.org/officeDocument/2006/relationships/image" Target="../media/image83.jpeg"/><Relationship Id="rId9" Type="http://schemas.openxmlformats.org/officeDocument/2006/relationships/image" Target="../media/image91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4.jpeg"/><Relationship Id="rId10" Type="http://schemas.microsoft.com/office/2007/relationships/diagramDrawing" Target="../diagrams/drawing1.xml"/><Relationship Id="rId4" Type="http://schemas.openxmlformats.org/officeDocument/2006/relationships/image" Target="../media/image83.jpeg"/><Relationship Id="rId9" Type="http://schemas.openxmlformats.org/officeDocument/2006/relationships/diagramColors" Target="../diagrams/colors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75312" y="0"/>
            <a:ext cx="877949" cy="6858000"/>
          </a:xfrm>
          <a:prstGeom prst="rect">
            <a:avLst/>
          </a:prstGeom>
          <a:solidFill>
            <a:schemeClr val="accent6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2964" y="-4400"/>
            <a:ext cx="877949" cy="6858000"/>
          </a:xfrm>
          <a:prstGeom prst="rect">
            <a:avLst/>
          </a:prstGeom>
          <a:solidFill>
            <a:schemeClr val="accent2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5710" y="0"/>
            <a:ext cx="877949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9337" y="0"/>
            <a:ext cx="87794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7183" y="2475464"/>
            <a:ext cx="7149022" cy="1636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084" y="2475464"/>
            <a:ext cx="751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accent2"/>
                </a:solidFill>
              </a:rPr>
              <a:t>م</a:t>
            </a:r>
            <a:r>
              <a:rPr lang="ar-SA" sz="4400" b="1" dirty="0" smtClean="0">
                <a:solidFill>
                  <a:schemeClr val="accent2"/>
                </a:solidFill>
              </a:rPr>
              <a:t>ستحدثات تقنية في </a:t>
            </a:r>
            <a:r>
              <a:rPr lang="ar-SA" sz="4400" b="1" smtClean="0">
                <a:solidFill>
                  <a:schemeClr val="accent2"/>
                </a:solidFill>
              </a:rPr>
              <a:t>الفصول الدراسية</a:t>
            </a:r>
            <a:endParaRPr lang="ar-SA" sz="4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6453" y="-1"/>
            <a:ext cx="5135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22422" y="1282713"/>
            <a:ext cx="2522468" cy="1323439"/>
            <a:chOff x="5939184" y="1511682"/>
            <a:chExt cx="2522468" cy="1323439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511682"/>
              <a:ext cx="1028038" cy="1323439"/>
              <a:chOff x="7433614" y="1511682"/>
              <a:chExt cx="1028038" cy="13234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511682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٢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39184" y="1666915"/>
              <a:ext cx="13526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الفردية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تتيح </a:t>
            </a:r>
            <a:r>
              <a:rPr lang="x-none" sz="3600" b="1" dirty="0">
                <a:solidFill>
                  <a:srgbClr val="17375E"/>
                </a:solidFill>
              </a:rPr>
              <a:t>للمتعلم إمكانية التعلم من خلال تفريد المواقف التعليمية، حتى يتم مراعاة الجوانب والحاجات المختلفة لدى </a:t>
            </a:r>
            <a:r>
              <a:rPr lang="x-none" sz="3600" b="1" dirty="0" smtClean="0">
                <a:solidFill>
                  <a:srgbClr val="17375E"/>
                </a:solidFill>
              </a:rPr>
              <a:t>المتعلمين</a:t>
            </a:r>
            <a:r>
              <a:rPr lang="ar-SA" sz="3600" b="1" dirty="0" smtClean="0">
                <a:solidFill>
                  <a:srgbClr val="17375E"/>
                </a:solidFill>
              </a:rPr>
              <a:t>.</a:t>
            </a:r>
          </a:p>
          <a:p>
            <a:pPr lvl="0" algn="ctr" rtl="1"/>
            <a:r>
              <a:rPr lang="ar-SA" sz="3600" b="1" dirty="0" smtClean="0">
                <a:solidFill>
                  <a:srgbClr val="17375E"/>
                </a:solidFill>
              </a:rPr>
              <a:t>مثل : برامج الحاسب الآلي.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24263" y="-1"/>
            <a:ext cx="520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44160" y="1246049"/>
            <a:ext cx="2300730" cy="1569660"/>
            <a:chOff x="6160922" y="1475018"/>
            <a:chExt cx="2300730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475018"/>
              <a:ext cx="1028038" cy="1569660"/>
              <a:chOff x="7433614" y="1475018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475018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٣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160922" y="1646759"/>
              <a:ext cx="11811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التنوع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81570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تتصف </a:t>
            </a:r>
            <a:r>
              <a:rPr lang="x-none" sz="3600" b="1" dirty="0">
                <a:solidFill>
                  <a:srgbClr val="17375E"/>
                </a:solidFill>
              </a:rPr>
              <a:t>المستحدثات التقنية بالتنوع من حيث توفير بيئات تعلم متنوعة يجد فيها كل متعلم </a:t>
            </a:r>
            <a:r>
              <a:rPr lang="x-none" sz="3600" b="1">
                <a:solidFill>
                  <a:srgbClr val="17375E"/>
                </a:solidFill>
              </a:rPr>
              <a:t>ما </a:t>
            </a:r>
            <a:r>
              <a:rPr lang="x-none" sz="3600" b="1" smtClean="0">
                <a:solidFill>
                  <a:srgbClr val="17375E"/>
                </a:solidFill>
              </a:rPr>
              <a:t>يناسبه، </a:t>
            </a:r>
            <a:r>
              <a:rPr lang="x-none" sz="3600" b="1" dirty="0">
                <a:solidFill>
                  <a:srgbClr val="17375E"/>
                </a:solidFill>
              </a:rPr>
              <a:t>كتقديم المحتوى التعليمي في أشكال </a:t>
            </a:r>
            <a:r>
              <a:rPr lang="x-none" sz="3600" b="1">
                <a:solidFill>
                  <a:srgbClr val="17375E"/>
                </a:solidFill>
              </a:rPr>
              <a:t>: </a:t>
            </a:r>
            <a:r>
              <a:rPr lang="ar-SA" sz="3600" b="1" dirty="0" smtClean="0">
                <a:solidFill>
                  <a:srgbClr val="17375E"/>
                </a:solidFill>
              </a:rPr>
              <a:t> </a:t>
            </a:r>
            <a:r>
              <a:rPr lang="x-none" sz="3600" b="1" smtClean="0">
                <a:solidFill>
                  <a:srgbClr val="17375E"/>
                </a:solidFill>
              </a:rPr>
              <a:t>مسموعة، ومرئية </a:t>
            </a:r>
            <a:r>
              <a:rPr lang="x-none" sz="3600" b="1">
                <a:solidFill>
                  <a:srgbClr val="17375E"/>
                </a:solidFill>
              </a:rPr>
              <a:t>، </a:t>
            </a:r>
            <a:r>
              <a:rPr lang="x-none" sz="3600" b="1" smtClean="0">
                <a:solidFill>
                  <a:srgbClr val="17375E"/>
                </a:solidFill>
              </a:rPr>
              <a:t>ومقروءة</a:t>
            </a:r>
            <a:r>
              <a:rPr lang="x-none" sz="3600" b="1" dirty="0">
                <a:solidFill>
                  <a:srgbClr val="17375E"/>
                </a:solidFill>
              </a:rPr>
              <a:t>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6453" y="-1"/>
            <a:ext cx="5135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61948" y="984021"/>
            <a:ext cx="2582942" cy="1569660"/>
            <a:chOff x="5878710" y="1212990"/>
            <a:chExt cx="2582942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12990"/>
              <a:ext cx="1028038" cy="1569660"/>
              <a:chOff x="7433614" y="1212990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212990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٤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878710" y="1646759"/>
              <a:ext cx="14181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الكونية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553681"/>
            <a:ext cx="7630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تتيح </a:t>
            </a:r>
            <a:r>
              <a:rPr lang="x-none" sz="3600" b="1" dirty="0">
                <a:solidFill>
                  <a:srgbClr val="17375E"/>
                </a:solidFill>
              </a:rPr>
              <a:t>المستحدثات المتوفرة للمستخدم أن </a:t>
            </a:r>
            <a:r>
              <a:rPr lang="x-none" sz="3600" b="1">
                <a:solidFill>
                  <a:srgbClr val="17375E"/>
                </a:solidFill>
              </a:rPr>
              <a:t>يتصل </a:t>
            </a:r>
            <a:r>
              <a:rPr lang="x-none" sz="3600" b="1" smtClean="0">
                <a:solidFill>
                  <a:srgbClr val="17375E"/>
                </a:solidFill>
              </a:rPr>
              <a:t>بال</a:t>
            </a:r>
            <a:r>
              <a:rPr lang="ar-SA" sz="3600" b="1" dirty="0" smtClean="0">
                <a:solidFill>
                  <a:srgbClr val="17375E"/>
                </a:solidFill>
              </a:rPr>
              <a:t>ا</a:t>
            </a:r>
            <a:r>
              <a:rPr lang="x-none" sz="3600" b="1" smtClean="0">
                <a:solidFill>
                  <a:srgbClr val="17375E"/>
                </a:solidFill>
              </a:rPr>
              <a:t>نترنت </a:t>
            </a:r>
            <a:r>
              <a:rPr lang="x-none" sz="3600" b="1" dirty="0">
                <a:solidFill>
                  <a:srgbClr val="17375E"/>
                </a:solidFill>
              </a:rPr>
              <a:t>للحصول على ما يحتاجه من معلومات في كافة مجالات العلوم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44495" y="-14238"/>
            <a:ext cx="4903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1316" y="1282713"/>
            <a:ext cx="2663574" cy="1569660"/>
            <a:chOff x="5798078" y="1511682"/>
            <a:chExt cx="2663574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511682"/>
              <a:ext cx="1028038" cy="1569660"/>
              <a:chOff x="7433614" y="1511682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511682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٥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98078" y="1646759"/>
              <a:ext cx="16742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التكاملية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533525"/>
            <a:ext cx="7630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 smtClean="0">
                <a:solidFill>
                  <a:srgbClr val="17375E"/>
                </a:solidFill>
              </a:rPr>
              <a:t>تساعد </a:t>
            </a:r>
            <a:r>
              <a:rPr lang="x-none" sz="3600" b="1" dirty="0">
                <a:solidFill>
                  <a:srgbClr val="17375E"/>
                </a:solidFill>
              </a:rPr>
              <a:t>مستحدثات تقنيات التعليم وباستخدام استراتيجيات التصميم التعليمي على تحقيق </a:t>
            </a:r>
            <a:r>
              <a:rPr lang="x-none" sz="3600" b="1">
                <a:solidFill>
                  <a:srgbClr val="17375E"/>
                </a:solidFill>
              </a:rPr>
              <a:t>التكاملية </a:t>
            </a:r>
            <a:r>
              <a:rPr lang="x-none" sz="3600" b="1" smtClean="0">
                <a:solidFill>
                  <a:srgbClr val="17375E"/>
                </a:solidFill>
              </a:rPr>
              <a:t>ف</a:t>
            </a:r>
            <a:r>
              <a:rPr lang="ar-SA" sz="3600" b="1" dirty="0" smtClean="0">
                <a:solidFill>
                  <a:srgbClr val="17375E"/>
                </a:solidFill>
              </a:rPr>
              <a:t>ي </a:t>
            </a:r>
            <a:r>
              <a:rPr lang="x-none" sz="3600" b="1" smtClean="0">
                <a:solidFill>
                  <a:srgbClr val="17375E"/>
                </a:solidFill>
              </a:rPr>
              <a:t>التعليم </a:t>
            </a:r>
            <a:r>
              <a:rPr lang="x-none" sz="3600" b="1" dirty="0">
                <a:solidFill>
                  <a:srgbClr val="17375E"/>
                </a:solidFill>
              </a:rPr>
              <a:t>الإلكتروني باستخدام بيئات التعلم الافتراضية والذي يستدعي عرض المحتوى التعليمي باستخدام خليط من النصوص والصور ومقاطع الفيديو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7899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B5B927"/>
                </a:solidFill>
              </a:rPr>
              <a:t>تصنيف</a:t>
            </a:r>
          </a:p>
          <a:p>
            <a:pPr algn="ctr"/>
            <a:r>
              <a:rPr lang="x-none" sz="6600" b="1" dirty="0" smtClean="0">
                <a:solidFill>
                  <a:schemeClr val="tx2"/>
                </a:solidFill>
              </a:rPr>
              <a:t>المستحدثات التقنية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46544"/>
            <a:ext cx="9221944" cy="5764550"/>
            <a:chOff x="-77944" y="846544"/>
            <a:chExt cx="9221944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495149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6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05527" y="-1"/>
            <a:ext cx="4594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تصنيف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34" y="927167"/>
            <a:ext cx="8546832" cy="55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9005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B5B927"/>
                </a:solidFill>
              </a:rPr>
              <a:t>مبررات الاستفادة</a:t>
            </a:r>
          </a:p>
          <a:p>
            <a:pPr algn="ctr"/>
            <a:r>
              <a:rPr lang="ar-SA" sz="6600" b="1" dirty="0" smtClean="0">
                <a:solidFill>
                  <a:schemeClr val="tx2"/>
                </a:solidFill>
              </a:rPr>
              <a:t>من </a:t>
            </a:r>
            <a:r>
              <a:rPr lang="x-none" sz="6600" b="1" dirty="0" smtClean="0">
                <a:solidFill>
                  <a:schemeClr val="tx2"/>
                </a:solidFill>
              </a:rPr>
              <a:t>المستحدثات التقنية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46544"/>
            <a:ext cx="9181628" cy="5764550"/>
            <a:chOff x="-77944" y="846544"/>
            <a:chExt cx="9181628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454833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95664" y="-1"/>
            <a:ext cx="6931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مبررات الاستفادة من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460" y="759795"/>
            <a:ext cx="3004160" cy="5871455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1620" y="762561"/>
            <a:ext cx="3044476" cy="5871455"/>
          </a:xfrm>
          <a:prstGeom prst="rect">
            <a:avLst/>
          </a:prstGeom>
          <a:solidFill>
            <a:schemeClr val="bg2">
              <a:alpha val="43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941282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rgbClr val="C05285"/>
                </a:solidFill>
              </a:rPr>
              <a:t>تطور العلوم السلوكية </a:t>
            </a:r>
            <a:r>
              <a:rPr lang="x-none" sz="3200" b="1" dirty="0" smtClean="0">
                <a:solidFill>
                  <a:srgbClr val="C05285"/>
                </a:solidFill>
              </a:rPr>
              <a:t>والتربوية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25" name="Picture 24" descr="meeting_clip_ar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49" y="4650468"/>
            <a:ext cx="1446171" cy="1122289"/>
          </a:xfrm>
          <a:prstGeom prst="rect">
            <a:avLst/>
          </a:prstGeom>
        </p:spPr>
      </p:pic>
      <p:pic>
        <p:nvPicPr>
          <p:cNvPr id="26" name="Picture 25" descr="group_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49" y="2600336"/>
            <a:ext cx="1685937" cy="164737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89431" y="984273"/>
            <a:ext cx="3197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3200" b="1" dirty="0">
                <a:solidFill>
                  <a:srgbClr val="C05285"/>
                </a:solidFill>
              </a:rPr>
              <a:t>انتشار استخدام التقنيات الحديثة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28" name="Picture 27" descr="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2" y="2155120"/>
            <a:ext cx="2092586" cy="20925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41620" y="4064754"/>
            <a:ext cx="3146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 smtClean="0">
                <a:solidFill>
                  <a:srgbClr val="F1B60F"/>
                </a:solidFill>
              </a:rPr>
              <a:t>التعليم </a:t>
            </a:r>
            <a:r>
              <a:rPr lang="x-none" sz="2800" b="1" dirty="0">
                <a:solidFill>
                  <a:srgbClr val="F1B60F"/>
                </a:solidFill>
              </a:rPr>
              <a:t>الجيد يجب أن يعكس ما يحدث في حياة المتعلمين خارج الفصل ليقدم لهم الأدوات والمهارات اللازمة للتعامل </a:t>
            </a:r>
            <a:r>
              <a:rPr lang="x-none" sz="2800" b="1" dirty="0" smtClean="0">
                <a:solidFill>
                  <a:srgbClr val="F1B60F"/>
                </a:solidFill>
              </a:rPr>
              <a:t>معه</a:t>
            </a:r>
            <a:endParaRPr lang="en-US" sz="2800" b="1" dirty="0">
              <a:solidFill>
                <a:srgbClr val="F1B60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51903" y="988219"/>
            <a:ext cx="351447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C05285"/>
                </a:solidFill>
              </a:rPr>
              <a:t>تطوير التعليم 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34" name="Picture 33" descr="confused-student-clip-art-1559112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/>
          <a:stretch/>
        </p:blipFill>
        <p:spPr>
          <a:xfrm>
            <a:off x="806994" y="2600336"/>
            <a:ext cx="1230179" cy="21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50901" y="2501879"/>
            <a:ext cx="58946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بيئات</a:t>
            </a:r>
          </a:p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 التعلم الصفي والمدرسي</a:t>
            </a:r>
            <a:endParaRPr lang="en-US" sz="54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اللوحة </a:t>
            </a:r>
            <a:r>
              <a:rPr lang="x-none" sz="3200" b="1" dirty="0" smtClean="0">
                <a:solidFill>
                  <a:srgbClr val="C05285"/>
                </a:solidFill>
              </a:rPr>
              <a:t>الناسخة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en-US" sz="3200" b="1" dirty="0">
                <a:solidFill>
                  <a:srgbClr val="C05285"/>
                </a:solidFill>
              </a:rPr>
              <a:t>Copy Board </a:t>
            </a:r>
          </a:p>
        </p:txBody>
      </p:sp>
      <p:pic>
        <p:nvPicPr>
          <p:cNvPr id="19" name="Picture 18" descr="http://www.plus-board.com/media/wysiwyg/PLUS_C20W/copy-board-functionality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67" y="3454829"/>
            <a:ext cx="2917204" cy="27128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79358" y="2069834"/>
            <a:ext cx="4531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dirty="0">
                <a:solidFill>
                  <a:srgbClr val="17375E"/>
                </a:solidFill>
              </a:rPr>
              <a:t>لوحة تعليمية تمكن المستخدم من حفظ ما كتب عليها في ذاكرة </a:t>
            </a:r>
            <a:r>
              <a:rPr lang="en-GB" sz="2800" dirty="0">
                <a:solidFill>
                  <a:srgbClr val="17375E"/>
                </a:solidFill>
              </a:rPr>
              <a:t>USB</a:t>
            </a:r>
            <a:r>
              <a:rPr lang="x-none" sz="2800" dirty="0">
                <a:solidFill>
                  <a:srgbClr val="17375E"/>
                </a:solidFill>
              </a:rPr>
              <a:t> وطباعته مباشرة </a:t>
            </a:r>
            <a:r>
              <a:rPr lang="x-none" sz="2800" dirty="0" smtClean="0">
                <a:solidFill>
                  <a:srgbClr val="17375E"/>
                </a:solidFill>
              </a:rPr>
              <a:t>ونقله </a:t>
            </a:r>
            <a:r>
              <a:rPr lang="x-none" sz="2800" dirty="0">
                <a:solidFill>
                  <a:srgbClr val="17375E"/>
                </a:solidFill>
              </a:rPr>
              <a:t>مباشرة إلى جهاز الكمبيوتر. </a:t>
            </a:r>
            <a:endParaRPr lang="en-US" sz="2800" dirty="0">
              <a:solidFill>
                <a:srgbClr val="17375E"/>
              </a:solidFill>
            </a:endParaRPr>
          </a:p>
        </p:txBody>
      </p:sp>
      <p:pic>
        <p:nvPicPr>
          <p:cNvPr id="5" name="Picture 4" descr="usb-stick-outlin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6669">
            <a:off x="-340374" y="2324048"/>
            <a:ext cx="1890205" cy="1128723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279358" y="4373804"/>
            <a:ext cx="4330109" cy="2078812"/>
          </a:xfrm>
          <a:prstGeom prst="snip2DiagRect">
            <a:avLst/>
          </a:prstGeom>
          <a:solidFill>
            <a:srgbClr val="B5B927">
              <a:alpha val="31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x-none" sz="2800" dirty="0" smtClean="0">
                <a:solidFill>
                  <a:srgbClr val="C05285"/>
                </a:solidFill>
              </a:rPr>
              <a:t>وتكمن الفائدة منها في أن المتعلم </a:t>
            </a:r>
            <a:endParaRPr lang="en-US" sz="2800" dirty="0" smtClean="0">
              <a:solidFill>
                <a:srgbClr val="C05285"/>
              </a:solidFill>
            </a:endParaRPr>
          </a:p>
          <a:p>
            <a:pPr algn="r" rtl="1"/>
            <a:r>
              <a:rPr lang="x-none" sz="2800" dirty="0" smtClean="0">
                <a:solidFill>
                  <a:srgbClr val="C05285"/>
                </a:solidFill>
              </a:rPr>
              <a:t>يركز فقط على الاستماع </a:t>
            </a:r>
            <a:r>
              <a:rPr lang="x-none" sz="2800" smtClean="0">
                <a:solidFill>
                  <a:srgbClr val="C05285"/>
                </a:solidFill>
              </a:rPr>
              <a:t>وفهم المحاضرة</a:t>
            </a:r>
            <a:r>
              <a:rPr lang="ar-SA" sz="2800" dirty="0" smtClean="0">
                <a:solidFill>
                  <a:srgbClr val="C05285"/>
                </a:solidFill>
              </a:rPr>
              <a:t> </a:t>
            </a:r>
            <a:r>
              <a:rPr lang="x-none" sz="2800" smtClean="0">
                <a:solidFill>
                  <a:srgbClr val="C05285"/>
                </a:solidFill>
              </a:rPr>
              <a:t>بدلاً </a:t>
            </a:r>
            <a:r>
              <a:rPr lang="x-none" sz="2800" dirty="0" smtClean="0">
                <a:solidFill>
                  <a:srgbClr val="C05285"/>
                </a:solidFill>
              </a:rPr>
              <a:t>من الاشتغال بتدوين الملاحظات.</a:t>
            </a:r>
            <a:endParaRPr lang="en-US" sz="2800" dirty="0">
              <a:solidFill>
                <a:srgbClr val="C05285"/>
              </a:solidFill>
            </a:endParaRPr>
          </a:p>
        </p:txBody>
      </p:sp>
      <p:pic>
        <p:nvPicPr>
          <p:cNvPr id="7" name="Picture 6" descr="Unknown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" y="4333492"/>
            <a:ext cx="1884209" cy="20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raditional Arabic" pitchFamily="18" charset="-78"/>
            </a:endParaRPr>
          </a:p>
        </p:txBody>
      </p:sp>
      <p:pic>
        <p:nvPicPr>
          <p:cNvPr id="93187" name="Picture 4" descr="1218187_norm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855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570" y="1377336"/>
            <a:ext cx="5609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200" dirty="0" smtClean="0"/>
              <a:t>يمكن </a:t>
            </a:r>
            <a:r>
              <a:rPr lang="x-none" sz="3200" dirty="0"/>
              <a:t>وصف القاعات أو الفصول الذكية بأنها بيئات تعليمية تفاعلية مدعومة بالتقنيات التعليمية المتطورة</a:t>
            </a:r>
            <a:r>
              <a:rPr lang="en-US" sz="3200" dirty="0" smtClean="0">
                <a:effectLst/>
              </a:rPr>
              <a:t> </a:t>
            </a:r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14" name="Picture 13" descr="smart_boards_for_educati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C"/>
              </a:clrFrom>
              <a:clrTo>
                <a:srgbClr val="F9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65" y="3041334"/>
            <a:ext cx="5395492" cy="37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pic>
        <p:nvPicPr>
          <p:cNvPr id="9" name="Picture 8" descr="214885-smart-board-685i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93" y="2586750"/>
            <a:ext cx="1248295" cy="1309939"/>
          </a:xfrm>
          <a:prstGeom prst="rect">
            <a:avLst/>
          </a:prstGeom>
        </p:spPr>
      </p:pic>
      <p:pic>
        <p:nvPicPr>
          <p:cNvPr id="12" name="Picture 11" descr="ff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81" y="4774029"/>
            <a:ext cx="1137147" cy="690975"/>
          </a:xfrm>
          <a:prstGeom prst="rect">
            <a:avLst/>
          </a:prstGeom>
        </p:spPr>
      </p:pic>
      <p:pic>
        <p:nvPicPr>
          <p:cNvPr id="13" name="Picture 12" descr="Smart_e_podiu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04" y="3109498"/>
            <a:ext cx="2817340" cy="3369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030" y="1042533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x-none" sz="3600" b="1" dirty="0">
                <a:solidFill>
                  <a:srgbClr val="A2B921"/>
                </a:solidFill>
              </a:rPr>
              <a:t>مميزات استخدام القاعات الذكية </a:t>
            </a:r>
            <a:endParaRPr lang="en-US" sz="3600" dirty="0">
              <a:solidFill>
                <a:srgbClr val="A2B921"/>
              </a:solidFill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749315" y="1813238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rgbClr val="C05285"/>
                </a:solidFill>
              </a:rPr>
              <a:t>التركيز </a:t>
            </a:r>
            <a:r>
              <a:rPr lang="x-none" sz="2000" b="1" dirty="0">
                <a:solidFill>
                  <a:srgbClr val="C05285"/>
                </a:solidFill>
              </a:rPr>
              <a:t>على عرض المحتوى العلمي </a:t>
            </a:r>
            <a:r>
              <a:rPr lang="ar-SA" sz="2000" b="1" dirty="0">
                <a:solidFill>
                  <a:srgbClr val="C05285"/>
                </a:solidFill>
              </a:rPr>
              <a:t>لجذب انتباه المتعلمين</a:t>
            </a:r>
            <a:r>
              <a:rPr lang="ar-SA" sz="2000" b="1" dirty="0" smtClean="0">
                <a:solidFill>
                  <a:srgbClr val="C05285"/>
                </a:solidFill>
              </a:rPr>
              <a:t>.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3749315" y="3863871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</a:t>
            </a:r>
            <a:r>
              <a:rPr lang="x-none" sz="2000" b="1" dirty="0">
                <a:solidFill>
                  <a:srgbClr val="C05285"/>
                </a:solidFill>
              </a:rPr>
              <a:t>تنمية الاتجاهات الإيجابية لدى المتعلمين نحو المعلم والمقرر.</a:t>
            </a:r>
            <a:r>
              <a:rPr lang="en-US" sz="2000" b="1" dirty="0">
                <a:solidFill>
                  <a:srgbClr val="C05285"/>
                </a:solidFill>
              </a:rPr>
              <a:t> </a:t>
            </a:r>
          </a:p>
          <a:p>
            <a:pPr algn="ctr" rtl="1"/>
            <a:endParaRPr lang="en-US" dirty="0"/>
          </a:p>
        </p:txBody>
      </p:sp>
      <p:sp>
        <p:nvSpPr>
          <p:cNvPr id="59" name="Hexagon 58"/>
          <p:cNvSpPr/>
          <p:nvPr/>
        </p:nvSpPr>
        <p:spPr>
          <a:xfrm>
            <a:off x="150784" y="3863870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دعم التعلم الذاتي داخل القاعة وتحت إشراف المعلم.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0" name="Hexagon 59"/>
          <p:cNvSpPr/>
          <p:nvPr/>
        </p:nvSpPr>
        <p:spPr>
          <a:xfrm>
            <a:off x="1935132" y="2838554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تحسين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أداء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المعلمين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في مجال التعلم الإلكتروني.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1" name="Hexagon 60"/>
          <p:cNvSpPr/>
          <p:nvPr/>
        </p:nvSpPr>
        <p:spPr>
          <a:xfrm>
            <a:off x="150784" y="1813237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C05285"/>
                </a:solidFill>
              </a:rPr>
              <a:t>رفع </a:t>
            </a:r>
            <a:r>
              <a:rPr lang="x-none" sz="2400" b="1" dirty="0">
                <a:solidFill>
                  <a:srgbClr val="C05285"/>
                </a:solidFill>
              </a:rPr>
              <a:t>مستوى الدافعية </a:t>
            </a:r>
            <a:r>
              <a:rPr lang="ar-SA" sz="2400" b="1" dirty="0">
                <a:solidFill>
                  <a:srgbClr val="C05285"/>
                </a:solidFill>
              </a:rPr>
              <a:t>للتعلم </a:t>
            </a:r>
            <a:r>
              <a:rPr lang="x-none" sz="2400" b="1" dirty="0">
                <a:solidFill>
                  <a:srgbClr val="C05285"/>
                </a:solidFill>
              </a:rPr>
              <a:t>وخاصة في المقررات النظرية.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5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pic>
        <p:nvPicPr>
          <p:cNvPr id="9" name="Picture 8" descr="214885-smart-board-685i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93" y="2586750"/>
            <a:ext cx="1248295" cy="1309939"/>
          </a:xfrm>
          <a:prstGeom prst="rect">
            <a:avLst/>
          </a:prstGeom>
        </p:spPr>
      </p:pic>
      <p:pic>
        <p:nvPicPr>
          <p:cNvPr id="12" name="Picture 11" descr="ff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81" y="4774029"/>
            <a:ext cx="1137147" cy="690975"/>
          </a:xfrm>
          <a:prstGeom prst="rect">
            <a:avLst/>
          </a:prstGeom>
        </p:spPr>
      </p:pic>
      <p:pic>
        <p:nvPicPr>
          <p:cNvPr id="13" name="Picture 12" descr="Smart_e_podiu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04" y="3109498"/>
            <a:ext cx="2817340" cy="3369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030" y="1042533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3600" b="1" dirty="0">
                <a:solidFill>
                  <a:srgbClr val="A2B921"/>
                </a:solidFill>
              </a:rPr>
              <a:t>مميزات استخدام القاعات الذكية </a:t>
            </a:r>
            <a:endParaRPr lang="en-US" sz="3600" dirty="0">
              <a:solidFill>
                <a:srgbClr val="A2B921"/>
              </a:solidFill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749315" y="1813238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 تنمية مهارات الاتصال والتفاعل والمشاركة الإيجابية .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3749315" y="3863871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توفير بيئة صحية وآمنة ونظيفة للمعلمين والمتعلمين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  <a:p>
            <a:pPr algn="ctr" rtl="1"/>
            <a:endParaRPr lang="en-US" dirty="0"/>
          </a:p>
        </p:txBody>
      </p:sp>
      <p:sp>
        <p:nvSpPr>
          <p:cNvPr id="59" name="Hexagon 58"/>
          <p:cNvSpPr/>
          <p:nvPr/>
        </p:nvSpPr>
        <p:spPr>
          <a:xfrm>
            <a:off x="150784" y="3863870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حدوث التلاقي والتفاعل البصري  بين المعلم والمتعلمين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0" name="Hexagon 59"/>
          <p:cNvSpPr/>
          <p:nvPr/>
        </p:nvSpPr>
        <p:spPr>
          <a:xfrm>
            <a:off x="1935132" y="2838554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زيادة نسبة الرضا المهني والتعليمي.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61" name="Hexagon 60"/>
          <p:cNvSpPr/>
          <p:nvPr/>
        </p:nvSpPr>
        <p:spPr>
          <a:xfrm>
            <a:off x="150784" y="1813237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تقليل جهد ووقت المعلم واستثماره في مهام أخرى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x-none" sz="2400" b="1" dirty="0">
                <a:solidFill>
                  <a:srgbClr val="C05285"/>
                </a:solidFill>
              </a:rPr>
              <a:t> </a:t>
            </a:r>
            <a:endParaRPr lang="en-US" sz="2400" b="1" dirty="0">
              <a:solidFill>
                <a:srgbClr val="C05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مكونات القاعة الذكية</a:t>
            </a:r>
          </a:p>
        </p:txBody>
      </p:sp>
      <p:pic>
        <p:nvPicPr>
          <p:cNvPr id="19" name="Picture 18" descr="smart_boards_for_educati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C"/>
              </a:clrFrom>
              <a:clrTo>
                <a:srgbClr val="F9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1" y="1144275"/>
            <a:ext cx="5395492" cy="37158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90753" y="2551837"/>
            <a:ext cx="2439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>
                <a:solidFill>
                  <a:schemeClr val="tx2"/>
                </a:solidFill>
              </a:rPr>
              <a:t>المنصة </a:t>
            </a:r>
            <a:r>
              <a:rPr lang="x-none" sz="2400" b="1" smtClean="0">
                <a:solidFill>
                  <a:schemeClr val="tx2"/>
                </a:solidFill>
              </a:rPr>
              <a:t>الذكية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>
                <a:solidFill>
                  <a:schemeClr val="tx2"/>
                </a:solidFill>
              </a:rPr>
              <a:t>  </a:t>
            </a:r>
            <a:r>
              <a:rPr lang="x-none" sz="2400" b="1">
                <a:solidFill>
                  <a:schemeClr val="tx2"/>
                </a:solidFill>
              </a:rPr>
              <a:t>السبورة </a:t>
            </a:r>
            <a:r>
              <a:rPr lang="x-none" sz="2400" b="1" smtClean="0">
                <a:solidFill>
                  <a:schemeClr val="tx2"/>
                </a:solidFill>
              </a:rPr>
              <a:t>التفاعلية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 dirty="0">
                <a:solidFill>
                  <a:schemeClr val="tx2"/>
                </a:solidFill>
              </a:rPr>
              <a:t>جهاز </a:t>
            </a:r>
            <a:r>
              <a:rPr lang="x-none" sz="2400" b="1">
                <a:solidFill>
                  <a:schemeClr val="tx2"/>
                </a:solidFill>
              </a:rPr>
              <a:t>عرض </a:t>
            </a:r>
            <a:r>
              <a:rPr lang="x-none" sz="2400" b="1" smtClean="0">
                <a:solidFill>
                  <a:schemeClr val="tx2"/>
                </a:solidFill>
              </a:rPr>
              <a:t>البيانا</a:t>
            </a:r>
            <a:r>
              <a:rPr lang="ar-SA" sz="2400" b="1" dirty="0" smtClean="0">
                <a:solidFill>
                  <a:schemeClr val="tx2"/>
                </a:solidFill>
              </a:rPr>
              <a:t>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>
                <a:solidFill>
                  <a:schemeClr val="tx2"/>
                </a:solidFill>
              </a:rPr>
              <a:t>أنظمة </a:t>
            </a:r>
            <a:r>
              <a:rPr lang="x-none" sz="2400" b="1" smtClean="0">
                <a:solidFill>
                  <a:schemeClr val="tx2"/>
                </a:solidFill>
              </a:rPr>
              <a:t>صوت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smtClean="0">
                <a:solidFill>
                  <a:schemeClr val="tx2"/>
                </a:solidFill>
              </a:rPr>
              <a:t>اتصال إنترنت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 dirty="0">
                <a:solidFill>
                  <a:schemeClr val="tx2"/>
                </a:solidFill>
              </a:rPr>
              <a:t>طابعة ليزر ملونة </a:t>
            </a:r>
            <a:r>
              <a:rPr lang="x-none" sz="2400" b="1" dirty="0" smtClean="0">
                <a:solidFill>
                  <a:schemeClr val="tx2"/>
                </a:solidFill>
              </a:rPr>
              <a:t>شبكية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71" name="Picture 70" descr="214885-smart-board-685i3.jpg"/>
          <p:cNvPicPr>
            <a:picLocks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9601"/>
          <a:stretch/>
        </p:blipFill>
        <p:spPr>
          <a:xfrm>
            <a:off x="3739908" y="5180037"/>
            <a:ext cx="1080000" cy="1080000"/>
          </a:xfrm>
          <a:prstGeom prst="rect">
            <a:avLst/>
          </a:prstGeom>
        </p:spPr>
      </p:pic>
      <p:pic>
        <p:nvPicPr>
          <p:cNvPr id="72" name="Picture 71" descr="fff.jpg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88" y="5180037"/>
            <a:ext cx="1080000" cy="1080000"/>
          </a:xfrm>
          <a:prstGeom prst="rect">
            <a:avLst/>
          </a:prstGeom>
        </p:spPr>
      </p:pic>
      <p:pic>
        <p:nvPicPr>
          <p:cNvPr id="73" name="Picture 72" descr="gceo4xxqi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8" y="5033316"/>
            <a:ext cx="1080000" cy="1080000"/>
          </a:xfrm>
          <a:prstGeom prst="rect">
            <a:avLst/>
          </a:prstGeom>
        </p:spPr>
      </p:pic>
      <p:pic>
        <p:nvPicPr>
          <p:cNvPr id="74" name="Picture 73" descr="internet_connec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8" y="5180037"/>
            <a:ext cx="1080000" cy="1080000"/>
          </a:xfrm>
          <a:prstGeom prst="rect">
            <a:avLst/>
          </a:prstGeom>
        </p:spPr>
      </p:pic>
      <p:pic>
        <p:nvPicPr>
          <p:cNvPr id="75" name="Picture 74" descr="Smart_e_podium.jpg"/>
          <p:cNvPicPr>
            <a:picLocks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50333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13" y="2608701"/>
            <a:ext cx="50853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rgbClr val="1F497D"/>
                </a:solidFill>
              </a:rPr>
              <a:t>منصة </a:t>
            </a:r>
            <a:r>
              <a:rPr lang="x-none" sz="2800" b="1" dirty="0">
                <a:solidFill>
                  <a:srgbClr val="1F497D"/>
                </a:solidFill>
              </a:rPr>
              <a:t>إلكترونية تحتوي على جهاز حاسب آلي ذي وسائط متعددة، توفر أساليب جديدة للتدريب </a:t>
            </a:r>
            <a:r>
              <a:rPr lang="x-none" sz="2800" b="1" dirty="0" smtClean="0">
                <a:solidFill>
                  <a:srgbClr val="1F497D"/>
                </a:solidFill>
              </a:rPr>
              <a:t>من </a:t>
            </a:r>
            <a:r>
              <a:rPr lang="x-none" sz="2800" b="1" dirty="0">
                <a:solidFill>
                  <a:srgbClr val="1F497D"/>
                </a:solidFill>
              </a:rPr>
              <a:t>خلال دمج تقنيات الشبكات الحاسوبية والتقنيات الرقمية وعناصر الوسائط المتعددة كالصوت </a:t>
            </a:r>
            <a:r>
              <a:rPr lang="x-none" sz="2800" b="1" dirty="0" smtClean="0">
                <a:solidFill>
                  <a:srgbClr val="1F497D"/>
                </a:solidFill>
              </a:rPr>
              <a:t>والصورة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مكونات 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5" name="Picture 4" descr="E-Station_Z_-_Smart_Podium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 t="6242" r="4290" b="7481"/>
          <a:stretch/>
        </p:blipFill>
        <p:spPr>
          <a:xfrm>
            <a:off x="1847623" y="2076044"/>
            <a:ext cx="2385477" cy="3265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096" y="1061728"/>
            <a:ext cx="665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rtl="1"/>
            <a:r>
              <a:rPr lang="x-none" sz="2000" b="1" dirty="0" smtClean="0">
                <a:solidFill>
                  <a:srgbClr val="1F497D"/>
                </a:solidFill>
              </a:rPr>
              <a:t>ميكروفون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373" y="1041572"/>
            <a:ext cx="231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 algn="ctr" rtl="1"/>
            <a:r>
              <a:rPr lang="x-none" sz="2000" b="1" dirty="0" smtClean="0">
                <a:solidFill>
                  <a:srgbClr val="1F497D"/>
                </a:solidFill>
              </a:rPr>
              <a:t>شاشة رئيسة تعمل باللمس</a:t>
            </a:r>
          </a:p>
          <a:p>
            <a:pPr marL="0" lvl="3" algn="ctr" rtl="1"/>
            <a:r>
              <a:rPr lang="x-none" sz="2000" b="1" dirty="0" smtClean="0">
                <a:solidFill>
                  <a:srgbClr val="1F497D"/>
                </a:solidFill>
              </a:rPr>
              <a:t>جهاز </a:t>
            </a:r>
            <a:r>
              <a:rPr lang="x-none" sz="2000" b="1" smtClean="0">
                <a:solidFill>
                  <a:srgbClr val="1F497D"/>
                </a:solidFill>
              </a:rPr>
              <a:t>حاسب آل</a:t>
            </a:r>
            <a:r>
              <a:rPr lang="ar-SA" sz="2000" b="1" dirty="0" smtClean="0">
                <a:solidFill>
                  <a:srgbClr val="1F497D"/>
                </a:solidFill>
              </a:rPr>
              <a:t>ي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16200000" flipH="1">
            <a:off x="2125416" y="1943745"/>
            <a:ext cx="971568" cy="582994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3207886" y="1461838"/>
            <a:ext cx="1025214" cy="988981"/>
          </a:xfrm>
          <a:prstGeom prst="bentConnector3">
            <a:avLst/>
          </a:prstGeom>
          <a:ln>
            <a:solidFill>
              <a:srgbClr val="A2B92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757" y="2050709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r" rtl="1"/>
            <a:r>
              <a:rPr lang="x-none" sz="2000" b="1" dirty="0">
                <a:solidFill>
                  <a:srgbClr val="1F497D"/>
                </a:solidFill>
              </a:rPr>
              <a:t>رف متعدد </a:t>
            </a:r>
            <a:r>
              <a:rPr lang="x-none" sz="2000" b="1" dirty="0" smtClean="0">
                <a:solidFill>
                  <a:srgbClr val="1F497D"/>
                </a:solidFill>
              </a:rPr>
              <a:t>الاستخدامات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37" name="Elbow Connector 36"/>
          <p:cNvCxnSpPr>
            <a:stCxn id="19" idx="2"/>
          </p:cNvCxnSpPr>
          <p:nvPr/>
        </p:nvCxnSpPr>
        <p:spPr>
          <a:xfrm rot="16200000" flipH="1">
            <a:off x="1285792" y="2358080"/>
            <a:ext cx="469092" cy="65457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79124" y="5023188"/>
            <a:ext cx="2114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مفتاح التشغيل </a:t>
            </a:r>
            <a:r>
              <a:rPr lang="x-none" sz="2000" b="1" dirty="0" smtClean="0">
                <a:solidFill>
                  <a:srgbClr val="1F497D"/>
                </a:solidFill>
              </a:rPr>
              <a:t>والإيقاف</a:t>
            </a:r>
            <a:endParaRPr lang="ar-SA" sz="2000" b="1" dirty="0">
              <a:solidFill>
                <a:srgbClr val="1F497D"/>
              </a:solidFill>
            </a:endParaRPr>
          </a:p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وحدة التحكم </a:t>
            </a:r>
            <a:r>
              <a:rPr lang="x-none" sz="2000" b="1" dirty="0" smtClean="0">
                <a:solidFill>
                  <a:srgbClr val="1F497D"/>
                </a:solidFill>
              </a:rPr>
              <a:t>الرئيسة</a:t>
            </a:r>
            <a:endParaRPr lang="ar-SA" sz="2000" b="1" dirty="0" smtClean="0">
              <a:solidFill>
                <a:srgbClr val="1F497D"/>
              </a:solidFill>
            </a:endParaRPr>
          </a:p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مضخم صوت </a:t>
            </a:r>
            <a:r>
              <a:rPr lang="x-none" sz="2000" b="1" dirty="0" smtClean="0">
                <a:solidFill>
                  <a:srgbClr val="1F497D"/>
                </a:solidFill>
              </a:rPr>
              <a:t>وسماعات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9423" y="3061004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r" rtl="1"/>
            <a:r>
              <a:rPr lang="x-none" sz="2000" b="1" dirty="0">
                <a:solidFill>
                  <a:srgbClr val="1F497D"/>
                </a:solidFill>
              </a:rPr>
              <a:t>لوحة </a:t>
            </a:r>
            <a:r>
              <a:rPr lang="x-none" sz="2000" b="1">
                <a:solidFill>
                  <a:srgbClr val="1F497D"/>
                </a:solidFill>
              </a:rPr>
              <a:t>المفاتيح </a:t>
            </a:r>
            <a:r>
              <a:rPr lang="x-none" sz="2000" b="1" smtClean="0">
                <a:solidFill>
                  <a:srgbClr val="1F497D"/>
                </a:solidFill>
              </a:rPr>
              <a:t>والفأرة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42" name="Elbow Connector 41"/>
          <p:cNvCxnSpPr>
            <a:stCxn id="40" idx="0"/>
          </p:cNvCxnSpPr>
          <p:nvPr/>
        </p:nvCxnSpPr>
        <p:spPr>
          <a:xfrm rot="16200000" flipH="1" flipV="1">
            <a:off x="4510656" y="2582180"/>
            <a:ext cx="224386" cy="1182033"/>
          </a:xfrm>
          <a:prstGeom prst="bentConnector4">
            <a:avLst>
              <a:gd name="adj1" fmla="val -101878"/>
              <a:gd name="adj2" fmla="val 92488"/>
            </a:avLst>
          </a:prstGeom>
          <a:ln>
            <a:solidFill>
              <a:srgbClr val="F1B60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9" idx="0"/>
          </p:cNvCxnSpPr>
          <p:nvPr/>
        </p:nvCxnSpPr>
        <p:spPr>
          <a:xfrm rot="16200000" flipV="1">
            <a:off x="4054348" y="4041071"/>
            <a:ext cx="959600" cy="1004634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03" y="4987335"/>
            <a:ext cx="324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rtl="1"/>
            <a:r>
              <a:rPr lang="x-none" sz="2000" b="1" dirty="0">
                <a:solidFill>
                  <a:srgbClr val="1F497D"/>
                </a:solidFill>
              </a:rPr>
              <a:t>لوحة الكتابة الخاصة بالقلم الإلكتروني.</a:t>
            </a:r>
            <a:endParaRPr lang="en-US" sz="2000" b="1" dirty="0">
              <a:solidFill>
                <a:srgbClr val="1F497D"/>
              </a:solidFill>
            </a:endParaRPr>
          </a:p>
          <a:p>
            <a:pPr lvl="2" algn="ctr" rtl="1"/>
            <a:r>
              <a:rPr lang="x-none" sz="2000" b="1">
                <a:solidFill>
                  <a:srgbClr val="1F497D"/>
                </a:solidFill>
              </a:rPr>
              <a:t>القلم </a:t>
            </a:r>
            <a:r>
              <a:rPr lang="x-none" sz="2000" b="1" smtClean="0">
                <a:solidFill>
                  <a:srgbClr val="1F497D"/>
                </a:solidFill>
              </a:rPr>
              <a:t>الإلكتروني</a:t>
            </a:r>
            <a:endParaRPr lang="en-US" sz="2000" b="1" dirty="0">
              <a:solidFill>
                <a:srgbClr val="1F497D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>
          <a:xfrm rot="5400000" flipH="1" flipV="1">
            <a:off x="1010288" y="3677923"/>
            <a:ext cx="1526223" cy="1092606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68" y="947326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الخدمات التي تقدمها المنصة الذكية</a:t>
            </a:r>
            <a:endParaRPr lang="en-US" sz="2800" b="1" dirty="0">
              <a:solidFill>
                <a:srgbClr val="A2B9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84052" y="1862958"/>
            <a:ext cx="1968210" cy="461665"/>
            <a:chOff x="3802517" y="1781482"/>
            <a:chExt cx="1968210" cy="461665"/>
          </a:xfrm>
        </p:grpSpPr>
        <p:sp>
          <p:nvSpPr>
            <p:cNvPr id="6" name="Rectangle 5"/>
            <p:cNvSpPr/>
            <p:nvPr/>
          </p:nvSpPr>
          <p:spPr>
            <a:xfrm>
              <a:off x="3802517" y="1781482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تصفح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الإنترنت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9913" y="2334564"/>
            <a:ext cx="2892349" cy="461665"/>
            <a:chOff x="2878378" y="1781482"/>
            <a:chExt cx="2892349" cy="461665"/>
          </a:xfrm>
        </p:grpSpPr>
        <p:sp>
          <p:nvSpPr>
            <p:cNvPr id="18" name="Rectangle 17"/>
            <p:cNvSpPr/>
            <p:nvPr/>
          </p:nvSpPr>
          <p:spPr>
            <a:xfrm>
              <a:off x="2878378" y="1781482"/>
              <a:ext cx="2749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 الدخول على شبكة الكلية.</a:t>
              </a:r>
              <a:r>
                <a:rPr lang="en-US" sz="2400" b="1" dirty="0">
                  <a:solidFill>
                    <a:srgbClr val="C05285"/>
                  </a:solidFill>
                </a:rPr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2763" y="2796229"/>
            <a:ext cx="5449499" cy="461665"/>
            <a:chOff x="2175764" y="1781482"/>
            <a:chExt cx="5449499" cy="461665"/>
          </a:xfrm>
        </p:grpSpPr>
        <p:sp>
          <p:nvSpPr>
            <p:cNvPr id="21" name="Rectangle 20"/>
            <p:cNvSpPr/>
            <p:nvPr/>
          </p:nvSpPr>
          <p:spPr>
            <a:xfrm>
              <a:off x="2175764" y="1781482"/>
              <a:ext cx="5330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 </a:t>
              </a:r>
              <a:r>
                <a:rPr lang="x-none" sz="2400" b="1">
                  <a:solidFill>
                    <a:srgbClr val="C05285"/>
                  </a:solidFill>
                </a:rPr>
                <a:t>استخدام </a:t>
              </a:r>
              <a:r>
                <a:rPr lang="x-none" sz="2400" b="1" smtClean="0">
                  <a:solidFill>
                    <a:srgbClr val="C05285"/>
                  </a:solidFill>
                </a:rPr>
                <a:t>المعر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ف</a:t>
              </a:r>
              <a:r>
                <a:rPr lang="x-none" sz="2400" b="1" smtClean="0">
                  <a:solidFill>
                    <a:srgbClr val="C05285"/>
                  </a:solidFill>
                </a:rPr>
                <a:t> </a:t>
              </a:r>
              <a:r>
                <a:rPr lang="x-none" sz="2400" b="1" dirty="0">
                  <a:solidFill>
                    <a:srgbClr val="C05285"/>
                  </a:solidFill>
                </a:rPr>
                <a:t>الخاص بالبريد الإلكتروني للدخول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0647" y="3708658"/>
            <a:ext cx="4271615" cy="461665"/>
            <a:chOff x="3353648" y="1787337"/>
            <a:chExt cx="4271615" cy="461665"/>
          </a:xfrm>
        </p:grpSpPr>
        <p:sp>
          <p:nvSpPr>
            <p:cNvPr id="25" name="Rectangle 24"/>
            <p:cNvSpPr/>
            <p:nvPr/>
          </p:nvSpPr>
          <p:spPr>
            <a:xfrm>
              <a:off x="3353648" y="1787337"/>
              <a:ext cx="407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 smtClean="0">
                  <a:solidFill>
                    <a:srgbClr val="C05285"/>
                  </a:solidFill>
                </a:rPr>
                <a:t>التواصل </a:t>
              </a:r>
              <a:r>
                <a:rPr lang="x-none" sz="2400" b="1" dirty="0">
                  <a:solidFill>
                    <a:srgbClr val="C05285"/>
                  </a:solidFill>
                </a:rPr>
                <a:t>بشكل أفضل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في </a:t>
              </a:r>
              <a:r>
                <a:rPr lang="x-none" sz="2400" b="1" dirty="0">
                  <a:solidFill>
                    <a:srgbClr val="C05285"/>
                  </a:solidFill>
                </a:rPr>
                <a:t>القاعات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الكبيرة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13" name="Picture 12" descr="internet_connec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14" y="1606185"/>
            <a:ext cx="1225354" cy="1225354"/>
          </a:xfrm>
          <a:prstGeom prst="rect">
            <a:avLst/>
          </a:prstGeom>
        </p:spPr>
      </p:pic>
      <p:pic>
        <p:nvPicPr>
          <p:cNvPr id="16" name="Picture 15" descr="k9189413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1" y="3527251"/>
            <a:ext cx="889226" cy="88922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47866" y="4828820"/>
            <a:ext cx="5197058" cy="461665"/>
            <a:chOff x="2428205" y="1787337"/>
            <a:chExt cx="5197058" cy="461665"/>
          </a:xfrm>
        </p:grpSpPr>
        <p:sp>
          <p:nvSpPr>
            <p:cNvPr id="34" name="Rectangle 33"/>
            <p:cNvSpPr/>
            <p:nvPr/>
          </p:nvSpPr>
          <p:spPr>
            <a:xfrm>
              <a:off x="2428205" y="1787337"/>
              <a:ext cx="4995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تتيح للمعلم استخدام برنامج نظام إدارة المحاضرة</a:t>
              </a:r>
              <a:r>
                <a:rPr lang="en-US" sz="2400" b="1" dirty="0">
                  <a:solidFill>
                    <a:srgbClr val="C05285"/>
                  </a:solidFill>
                </a:rPr>
                <a:t>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291" y="5278775"/>
            <a:ext cx="5697163" cy="461665"/>
            <a:chOff x="1928100" y="1787337"/>
            <a:chExt cx="5697163" cy="461665"/>
          </a:xfrm>
        </p:grpSpPr>
        <p:sp>
          <p:nvSpPr>
            <p:cNvPr id="37" name="Rectangle 36"/>
            <p:cNvSpPr/>
            <p:nvPr/>
          </p:nvSpPr>
          <p:spPr>
            <a:xfrm>
              <a:off x="1928100" y="1787337"/>
              <a:ext cx="54841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تسجيل المحاضرات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على </a:t>
              </a:r>
              <a:r>
                <a:rPr lang="x-none" sz="2400" b="1" dirty="0">
                  <a:solidFill>
                    <a:srgbClr val="C05285"/>
                  </a:solidFill>
                </a:rPr>
                <a:t>شكل ملف فيديو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ورفعها 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LMS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27" name="Picture 26" descr="images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4" y="5754267"/>
            <a:ext cx="999114" cy="999114"/>
          </a:xfrm>
          <a:prstGeom prst="rect">
            <a:avLst/>
          </a:prstGeom>
        </p:spPr>
      </p:pic>
      <p:pic>
        <p:nvPicPr>
          <p:cNvPr id="28" name="Picture 27" descr="LMS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43" y="5788757"/>
            <a:ext cx="907915" cy="907915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133212" y="4597879"/>
            <a:ext cx="2842224" cy="0"/>
          </a:xfrm>
          <a:prstGeom prst="line">
            <a:avLst/>
          </a:prstGeom>
          <a:ln>
            <a:solidFill>
              <a:srgbClr val="F1B60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7562" y="3520769"/>
            <a:ext cx="2842224" cy="0"/>
          </a:xfrm>
          <a:prstGeom prst="line">
            <a:avLst/>
          </a:prstGeom>
          <a:ln>
            <a:solidFill>
              <a:srgbClr val="F1B60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68" y="947326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الخدمات التي تقدمها المنصة الذكية</a:t>
            </a:r>
            <a:endParaRPr lang="en-US" sz="2800" b="1" dirty="0">
              <a:solidFill>
                <a:srgbClr val="A2B9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8231" y="1820192"/>
            <a:ext cx="4539308" cy="461665"/>
            <a:chOff x="1231419" y="1779028"/>
            <a:chExt cx="4539308" cy="461665"/>
          </a:xfrm>
        </p:grpSpPr>
        <p:sp>
          <p:nvSpPr>
            <p:cNvPr id="6" name="Rectangle 5"/>
            <p:cNvSpPr/>
            <p:nvPr/>
          </p:nvSpPr>
          <p:spPr>
            <a:xfrm>
              <a:off x="1231419" y="1779028"/>
              <a:ext cx="43508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عرض </a:t>
              </a:r>
              <a:r>
                <a:rPr lang="x-none" sz="2400" b="1">
                  <a:solidFill>
                    <a:srgbClr val="C05285"/>
                  </a:solidFill>
                </a:rPr>
                <a:t>شرائح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”بوربوينت“ </a:t>
              </a:r>
              <a:r>
                <a:rPr lang="ar-SA" sz="2400" b="1" dirty="0">
                  <a:solidFill>
                    <a:srgbClr val="C05285"/>
                  </a:solidFill>
                </a:rPr>
                <a:t>و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التعليق عليها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9638" y="3147480"/>
            <a:ext cx="4767901" cy="461665"/>
            <a:chOff x="2857362" y="1785643"/>
            <a:chExt cx="4767901" cy="461665"/>
          </a:xfrm>
        </p:grpSpPr>
        <p:sp>
          <p:nvSpPr>
            <p:cNvPr id="21" name="Rectangle 20"/>
            <p:cNvSpPr/>
            <p:nvPr/>
          </p:nvSpPr>
          <p:spPr>
            <a:xfrm>
              <a:off x="2857362" y="1785643"/>
              <a:ext cx="45592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تشغيل جميع ملفات الصوت والفيديو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التعليمية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96" y="2256412"/>
            <a:ext cx="1028743" cy="1028743"/>
          </a:xfrm>
          <a:prstGeom prst="rect">
            <a:avLst/>
          </a:prstGeom>
        </p:spPr>
      </p:pic>
      <p:pic>
        <p:nvPicPr>
          <p:cNvPr id="12" name="Picture 11" descr="Unknown[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9" y="3768483"/>
            <a:ext cx="962554" cy="975503"/>
          </a:xfrm>
          <a:prstGeom prst="rect">
            <a:avLst/>
          </a:prstGeom>
        </p:spPr>
      </p:pic>
      <p:pic>
        <p:nvPicPr>
          <p:cNvPr id="14" name="Picture 13" descr="Unknown;.jpg"/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" b="24673"/>
          <a:stretch/>
        </p:blipFill>
        <p:spPr>
          <a:xfrm>
            <a:off x="2750696" y="3768483"/>
            <a:ext cx="960403" cy="968406"/>
          </a:xfrm>
          <a:prstGeom prst="rect">
            <a:avLst/>
          </a:prstGeom>
        </p:spPr>
      </p:pic>
      <p:pic>
        <p:nvPicPr>
          <p:cNvPr id="27" name="Picture 26" descr="Unknown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7" y="3773066"/>
            <a:ext cx="970920" cy="97092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945444" y="4952634"/>
            <a:ext cx="4090446" cy="461665"/>
            <a:chOff x="3534817" y="1785643"/>
            <a:chExt cx="4090446" cy="461665"/>
          </a:xfrm>
        </p:grpSpPr>
        <p:sp>
          <p:nvSpPr>
            <p:cNvPr id="40" name="Rectangle 39"/>
            <p:cNvSpPr/>
            <p:nvPr/>
          </p:nvSpPr>
          <p:spPr>
            <a:xfrm>
              <a:off x="3534817" y="1785643"/>
              <a:ext cx="38266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تتيح إمكانية التحكم في </a:t>
              </a:r>
              <a:r>
                <a:rPr lang="x-none" sz="2400" b="1">
                  <a:solidFill>
                    <a:srgbClr val="C05285"/>
                  </a:solidFill>
                </a:rPr>
                <a:t>جميع </a:t>
              </a:r>
              <a:r>
                <a:rPr lang="x-none" sz="2400" b="1" smtClean="0">
                  <a:solidFill>
                    <a:srgbClr val="C05285"/>
                  </a:solidFill>
                </a:rPr>
                <a:t>الأجهزة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891" y="1321281"/>
            <a:ext cx="57505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dirty="0"/>
              <a:t> </a:t>
            </a:r>
            <a:endParaRPr lang="en-US" sz="2800" dirty="0"/>
          </a:p>
          <a:p>
            <a:pPr algn="ctr" rtl="1"/>
            <a:r>
              <a:rPr lang="ar-EG" sz="2800" b="1" dirty="0" smtClean="0">
                <a:solidFill>
                  <a:schemeClr val="tx2"/>
                </a:solidFill>
              </a:rPr>
              <a:t>هــي </a:t>
            </a:r>
            <a:r>
              <a:rPr lang="ar-EG" sz="2800" b="1" dirty="0">
                <a:solidFill>
                  <a:schemeClr val="tx2"/>
                </a:solidFill>
              </a:rPr>
              <a:t>نوع خاص من اللوحات أو السبورات التفاعلية البيضاء كبيرة المساحة، والحساسة للمس. ويتم استخدامها لعرض ما على شاشة الكمبيوتر، من تطبيقات، ومصادر تعليمية متنوعة، </a:t>
            </a:r>
            <a:r>
              <a:rPr lang="ar-EG" sz="2800" b="1" dirty="0" smtClean="0">
                <a:solidFill>
                  <a:schemeClr val="tx2"/>
                </a:solidFill>
              </a:rPr>
              <a:t>كما </a:t>
            </a:r>
            <a:r>
              <a:rPr lang="ar-EG" sz="2800" b="1" dirty="0">
                <a:solidFill>
                  <a:schemeClr val="tx2"/>
                </a:solidFill>
              </a:rPr>
              <a:t>تستخدم للتواصل من خـلال الإنترنـت. ويمكن توصيلها بالكمبيوتر، وجهاز العرض الرقمي. 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5" y="4084320"/>
            <a:ext cx="2622696" cy="24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9693" y="1059671"/>
            <a:ext cx="360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A2B921"/>
                </a:solidFill>
              </a:rPr>
              <a:t>خصائص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السبورة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45043" y="1582891"/>
            <a:ext cx="6850608" cy="1153487"/>
            <a:chOff x="-645043" y="1842693"/>
            <a:chExt cx="6850608" cy="893685"/>
          </a:xfrm>
        </p:grpSpPr>
        <p:grpSp>
          <p:nvGrpSpPr>
            <p:cNvPr id="13" name="Group 12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ingle Corner Rectangle 8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-645043" y="1905381"/>
              <a:ext cx="63555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SA" sz="2400" b="1" dirty="0" smtClean="0">
                  <a:solidFill>
                    <a:srgbClr val="C05285"/>
                  </a:solidFill>
                </a:rPr>
                <a:t>شاشة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عرض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وبديلا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ً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عن </a:t>
              </a:r>
              <a:r>
                <a:rPr lang="ar-EG" sz="2400" b="1" dirty="0">
                  <a:solidFill>
                    <a:srgbClr val="C05285"/>
                  </a:solidFill>
                </a:rPr>
                <a:t>شاشة الكمبيوتر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وتعمل باللمس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403147" y="2669758"/>
            <a:ext cx="7261152" cy="676778"/>
            <a:chOff x="-403147" y="2669758"/>
            <a:chExt cx="7261152" cy="676778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ingle Corner Rectangle 2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-403147" y="2714929"/>
              <a:ext cx="7261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الرسم </a:t>
              </a:r>
              <a:r>
                <a:rPr lang="ar-EG" sz="2400" b="1" dirty="0">
                  <a:solidFill>
                    <a:srgbClr val="C05285"/>
                  </a:solidFill>
                </a:rPr>
                <a:t>والكتابة في البرامج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والتطبيقات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986480" y="3515623"/>
            <a:ext cx="7192045" cy="676778"/>
            <a:chOff x="-986480" y="3515623"/>
            <a:chExt cx="7192045" cy="676778"/>
          </a:xfrm>
        </p:grpSpPr>
        <p:grpSp>
          <p:nvGrpSpPr>
            <p:cNvPr id="23" name="Group 22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 Single Corner Rectangle 25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-986480" y="3569488"/>
              <a:ext cx="70192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تحویل </a:t>
              </a:r>
              <a:r>
                <a:rPr lang="ar-EG" sz="2400" b="1" dirty="0">
                  <a:solidFill>
                    <a:srgbClr val="C05285"/>
                  </a:solidFill>
                </a:rPr>
                <a:t>رسوم الید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والكلمات المكتوبة بخط اليد إلى رقمیة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208208" y="4356216"/>
            <a:ext cx="7413773" cy="676778"/>
            <a:chOff x="-1208208" y="4356216"/>
            <a:chExt cx="7413773" cy="676778"/>
          </a:xfrm>
        </p:grpSpPr>
        <p:grpSp>
          <p:nvGrpSpPr>
            <p:cNvPr id="33" name="Group 32"/>
            <p:cNvGrpSpPr/>
            <p:nvPr/>
          </p:nvGrpSpPr>
          <p:grpSpPr>
            <a:xfrm>
              <a:off x="103477" y="4356216"/>
              <a:ext cx="6102088" cy="676778"/>
              <a:chOff x="103477" y="1842693"/>
              <a:chExt cx="6102088" cy="67677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 Single Corner Rectangle 34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-1208208" y="4416684"/>
              <a:ext cx="73965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حفظ المعلومات </a:t>
              </a:r>
              <a:r>
                <a:rPr lang="ar-EG" sz="2400" b="1" dirty="0">
                  <a:solidFill>
                    <a:srgbClr val="C05285"/>
                  </a:solidFill>
                </a:rPr>
                <a:t>المكتوبة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على </a:t>
              </a:r>
              <a:r>
                <a:rPr lang="ar-EG" sz="2400" b="1" dirty="0">
                  <a:solidFill>
                    <a:srgbClr val="C05285"/>
                  </a:solidFill>
                </a:rPr>
                <a:t>جهاز الحاسب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للتعديل لاحقًا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986479" y="5199290"/>
            <a:ext cx="7192044" cy="676778"/>
            <a:chOff x="-986479" y="5199290"/>
            <a:chExt cx="7192044" cy="676778"/>
          </a:xfrm>
        </p:grpSpPr>
        <p:grpSp>
          <p:nvGrpSpPr>
            <p:cNvPr id="27" name="Group 26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-986479" y="5221666"/>
              <a:ext cx="6696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r"/>
              <a:r>
                <a:rPr lang="ar-EG" sz="2400" b="1" dirty="0" smtClean="0">
                  <a:solidFill>
                    <a:srgbClr val="C05285"/>
                  </a:solidFill>
                </a:rPr>
                <a:t>تصفح الإنترنت ونقل </a:t>
              </a:r>
              <a:r>
                <a:rPr lang="ar-EG" sz="2400" b="1" dirty="0">
                  <a:solidFill>
                    <a:srgbClr val="C05285"/>
                  </a:solidFill>
                </a:rPr>
                <a:t>ما يتم عليها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لفصل آخر </a:t>
              </a:r>
              <a:r>
                <a:rPr lang="ar-EG" sz="2400" b="1" dirty="0">
                  <a:solidFill>
                    <a:srgbClr val="C05285"/>
                  </a:solidFill>
                </a:rPr>
                <a:t>في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نفس الوقت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كاركتير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70" y="0"/>
            <a:ext cx="9177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175" y="1059671"/>
            <a:ext cx="326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فوائد السبورة</a:t>
            </a:r>
            <a:r>
              <a:rPr lang="ar-SA" b="1" dirty="0" smtClean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17" name="Group 16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" name="Rectangle 3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800" b="1" dirty="0">
                    <a:solidFill>
                      <a:srgbClr val="C05285"/>
                    </a:solidFill>
                  </a:rPr>
                  <a:t>ت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شجع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المعلم على الإبداع </a:t>
                </a:r>
                <a:r>
                  <a:rPr lang="x-none" sz="2800" b="1" dirty="0" smtClean="0">
                    <a:solidFill>
                      <a:srgbClr val="C05285"/>
                    </a:solidFill>
                  </a:rPr>
                  <a:t>والابتكار </a:t>
                </a:r>
                <a:r>
                  <a:rPr lang="x-none" sz="2800" b="1">
                    <a:solidFill>
                      <a:srgbClr val="C05285"/>
                    </a:solidFill>
                  </a:rPr>
                  <a:t>في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التعليم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 descr="28111-200.pn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" y="2138735"/>
            <a:ext cx="993524" cy="993524"/>
          </a:xfrm>
          <a:prstGeom prst="rect">
            <a:avLst/>
          </a:prstGeom>
        </p:spPr>
      </p:pic>
      <p:pic>
        <p:nvPicPr>
          <p:cNvPr id="43" name="Picture 42" descr="Unknownr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3" y="1802382"/>
            <a:ext cx="1616528" cy="161652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46" name="Group 4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سهلة الاستخدام بالنسبة </a:t>
                </a:r>
                <a:r>
                  <a:rPr lang="x-none" sz="2800" b="1">
                    <a:solidFill>
                      <a:srgbClr val="C05285"/>
                    </a:solidFill>
                  </a:rPr>
                  <a:t>للمتعلمين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الصغار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Unknownc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8" y="3728187"/>
            <a:ext cx="1283577" cy="93706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53" name="Group 52"/>
            <p:cNvGrpSpPr/>
            <p:nvPr/>
          </p:nvGrpSpPr>
          <p:grpSpPr>
            <a:xfrm>
              <a:off x="932903" y="2225652"/>
              <a:ext cx="5059562" cy="1399686"/>
              <a:chOff x="932903" y="2225652"/>
              <a:chExt cx="5059562" cy="1399686"/>
            </a:xfrm>
          </p:grpSpPr>
          <p:sp>
            <p:nvSpPr>
              <p:cNvPr id="55" name="Rectangle 54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89218" y="2240343"/>
                <a:ext cx="37032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 smtClean="0">
                    <a:solidFill>
                      <a:srgbClr val="C05285"/>
                    </a:solidFill>
                  </a:rPr>
                  <a:t>هناك الكثير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من البرامج المناسبة لاستخدامها </a:t>
                </a:r>
                <a:r>
                  <a:rPr lang="x-none" sz="2800" b="1">
                    <a:solidFill>
                      <a:srgbClr val="C05285"/>
                    </a:solidFill>
                  </a:rPr>
                  <a:t>مع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السبورة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8103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>
          <a:xfrm>
            <a:off x="408308" y="5308208"/>
            <a:ext cx="997565" cy="9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175" y="1059671"/>
            <a:ext cx="326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فوائد السبورة</a:t>
            </a:r>
            <a:r>
              <a:rPr lang="ar-SA" b="1" dirty="0" smtClean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17" name="Group 16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" name="Rectangle 3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9218" y="2578096"/>
                <a:ext cx="37032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الكثير من </a:t>
                </a:r>
                <a:r>
                  <a:rPr lang="x-none" sz="2800" b="1">
                    <a:solidFill>
                      <a:srgbClr val="C05285"/>
                    </a:solidFill>
                  </a:rPr>
                  <a:t>الأنشطة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المتنوعة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46" name="Group 4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يزيد من إشراك المتعلمين ويحسن مشاركتهم </a:t>
                </a:r>
                <a:r>
                  <a:rPr lang="x-none" sz="2800" b="1">
                    <a:solidFill>
                      <a:srgbClr val="C05285"/>
                    </a:solidFill>
                  </a:rPr>
                  <a:t>داخل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الص</a:t>
                </a:r>
                <a:r>
                  <a:rPr lang="ar-SA" sz="2800" b="1" dirty="0" smtClean="0">
                    <a:solidFill>
                      <a:srgbClr val="C05285"/>
                    </a:solidFill>
                  </a:rPr>
                  <a:t>ف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53" name="Group 52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55" name="Rectangle 54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 smtClean="0">
                    <a:solidFill>
                      <a:srgbClr val="C05285"/>
                    </a:solidFill>
                  </a:rPr>
                  <a:t>تتيح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استخدام </a:t>
                </a:r>
                <a:r>
                  <a:rPr lang="x-none" sz="2800" b="1" dirty="0" smtClean="0">
                    <a:solidFill>
                      <a:srgbClr val="C05285"/>
                    </a:solidFill>
                  </a:rPr>
                  <a:t>الأنشطة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التعليمية الموجودة </a:t>
                </a:r>
                <a:r>
                  <a:rPr lang="x-none" sz="2800" b="1">
                    <a:solidFill>
                      <a:srgbClr val="C05285"/>
                    </a:solidFill>
                  </a:rPr>
                  <a:t>على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الإنترنت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nknownd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C1FFCA"/>
              </a:clrFrom>
              <a:clrTo>
                <a:srgbClr val="C1FF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1448" r="6623"/>
          <a:stretch/>
        </p:blipFill>
        <p:spPr>
          <a:xfrm>
            <a:off x="163949" y="2055887"/>
            <a:ext cx="1409097" cy="1152946"/>
          </a:xfrm>
          <a:prstGeom prst="rect">
            <a:avLst/>
          </a:prstGeom>
        </p:spPr>
      </p:pic>
      <p:pic>
        <p:nvPicPr>
          <p:cNvPr id="8" name="Picture 7" descr="images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3711140"/>
            <a:ext cx="1403215" cy="988032"/>
          </a:xfrm>
          <a:prstGeom prst="rect">
            <a:avLst/>
          </a:prstGeom>
        </p:spPr>
      </p:pic>
      <p:pic>
        <p:nvPicPr>
          <p:cNvPr id="9" name="Picture 8" descr="internet_connect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7" y="5070316"/>
            <a:ext cx="1367778" cy="13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7091" y="1148255"/>
            <a:ext cx="5085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6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600" b="1" dirty="0" smtClean="0">
                <a:solidFill>
                  <a:srgbClr val="C05285"/>
                </a:solidFill>
              </a:rPr>
              <a:t> التفاعلية</a:t>
            </a:r>
            <a:endParaRPr lang="ar-SA" sz="36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5285"/>
                </a:solidFill>
              </a:rPr>
              <a:t>Smart </a:t>
            </a:r>
            <a:r>
              <a:rPr lang="en-US" sz="3600" b="1" dirty="0">
                <a:solidFill>
                  <a:srgbClr val="C05285"/>
                </a:solidFill>
              </a:rPr>
              <a:t>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891" y="3140532"/>
            <a:ext cx="5750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/>
              <a:t> </a:t>
            </a:r>
            <a:endParaRPr lang="en-US" sz="2800" dirty="0"/>
          </a:p>
        </p:txBody>
      </p:sp>
      <p:pic>
        <p:nvPicPr>
          <p:cNvPr id="5" name="Picture 4" descr="smartboard2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35" y="3663752"/>
            <a:ext cx="2622696" cy="24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50901" y="2501879"/>
            <a:ext cx="58946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بيئات</a:t>
            </a:r>
          </a:p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 التعلم الافتراضية</a:t>
            </a:r>
            <a:endParaRPr lang="en-US" sz="54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092" y="1688805"/>
            <a:ext cx="4702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17375E"/>
                </a:solidFill>
              </a:rPr>
              <a:t>عالم يصنعه الحاسب الآلي حيث يمكن للانسان أن يتفاعل معه آليًا ، بنفس الاسلوب الذي يتعامل معه في العالم الحقيقي.</a:t>
            </a:r>
            <a:endParaRPr lang="en-US" sz="2800" b="1" dirty="0">
              <a:solidFill>
                <a:srgbClr val="17375E"/>
              </a:solidFill>
            </a:endParaRPr>
          </a:p>
        </p:txBody>
      </p:sp>
      <p:pic>
        <p:nvPicPr>
          <p:cNvPr id="15" name="Picture 14" descr="http://polhemus.com/_assets/img/Immersion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20" y="4043123"/>
            <a:ext cx="3075016" cy="2245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nip Diagonal Corner Rectangle 7"/>
          <p:cNvSpPr/>
          <p:nvPr/>
        </p:nvSpPr>
        <p:spPr>
          <a:xfrm>
            <a:off x="3981137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فصول 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771679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مدارس افتراضية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1561574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جامعات </a:t>
            </a:r>
            <a:r>
              <a:rPr lang="ar-SA" sz="2200" b="1" dirty="0">
                <a:solidFill>
                  <a:srgbClr val="C05285"/>
                </a:solidFill>
              </a:rPr>
              <a:t>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870273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200" b="1" dirty="0">
                <a:solidFill>
                  <a:srgbClr val="C05285"/>
                </a:solidFill>
              </a:rPr>
              <a:t>ألعاب </a:t>
            </a:r>
          </a:p>
          <a:p>
            <a:pPr algn="ctr" rtl="1"/>
            <a:r>
              <a:rPr lang="ar-SA" sz="2200" b="1" dirty="0">
                <a:solidFill>
                  <a:srgbClr val="C05285"/>
                </a:solidFill>
              </a:rPr>
              <a:t>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660815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>
                <a:solidFill>
                  <a:srgbClr val="C05285"/>
                </a:solidFill>
              </a:rPr>
              <a:t>مسارح 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1450710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5285"/>
                </a:solidFill>
              </a:rPr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20149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246142"/>
                <a:ext cx="4012003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يزيد فرص التعلم للجميع ولا سيما المتعلمين المهمشين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والمحرومين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من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التعلم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النظامي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396692"/>
                <a:ext cx="37032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400" b="1" dirty="0">
                    <a:solidFill>
                      <a:srgbClr val="C05285"/>
                    </a:solidFill>
                  </a:rPr>
                  <a:t>محاكاة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تجارب يصعب ممارسة التعلم لها في الواقع مثل التجارب المعقدة </a:t>
                </a:r>
                <a:endParaRPr lang="ar-SA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89218" y="2235444"/>
                <a:ext cx="3703247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يسهم بالإحساس بالواقع، ويزداد هذا الإحساس عندما يلبس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المتعلم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لباس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ً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 إلكتروني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ً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يحاكي </a:t>
                </a:r>
                <a:r>
                  <a:rPr lang="x-none" sz="2400" b="1">
                    <a:solidFill>
                      <a:srgbClr val="C05285"/>
                    </a:solidFill>
                  </a:rPr>
                  <a:t>فيه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حركاته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Unknown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  <p:pic>
        <p:nvPicPr>
          <p:cNvPr id="12" name="Picture 11" descr="science_atomic_structure_char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" y="3583112"/>
            <a:ext cx="1252807" cy="1113606"/>
          </a:xfrm>
          <a:prstGeom prst="rect">
            <a:avLst/>
          </a:prstGeom>
        </p:spPr>
      </p:pic>
      <p:pic>
        <p:nvPicPr>
          <p:cNvPr id="13" name="Picture 12" descr="kids-special-education.gif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28147"/>
          <a:stretch/>
        </p:blipFill>
        <p:spPr>
          <a:xfrm>
            <a:off x="132996" y="2156667"/>
            <a:ext cx="1599812" cy="8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246142"/>
                <a:ext cx="4012003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400" b="1" dirty="0" smtClean="0">
                    <a:solidFill>
                      <a:srgbClr val="C05285"/>
                    </a:solidFill>
                  </a:rPr>
                  <a:t>مرونة التعليم المتزامن وغير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متزامن واختيار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المواد التعليمية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المناسبة،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والمرونة أيضاً في </a:t>
                </a:r>
                <a:r>
                  <a:rPr lang="x-none" sz="2400" b="1">
                    <a:solidFill>
                      <a:srgbClr val="C05285"/>
                    </a:solidFill>
                  </a:rPr>
                  <a:t>مكان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التعلم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396692"/>
                <a:ext cx="37032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يتم التعلم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بطريقة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تفاعلية بين المتعلم </a:t>
                </a:r>
                <a:r>
                  <a:rPr lang="x-none" sz="2400" b="1">
                    <a:solidFill>
                      <a:srgbClr val="C05285"/>
                    </a:solidFill>
                  </a:rPr>
                  <a:t>والمعلم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الافتراضي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21590"/>
            <a:ext cx="5452002" cy="1569660"/>
            <a:chOff x="540463" y="2136614"/>
            <a:chExt cx="5452002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136614"/>
              <a:ext cx="5059562" cy="1569660"/>
              <a:chOff x="932903" y="2136614"/>
              <a:chExt cx="5059562" cy="1569660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77182" y="2136614"/>
                <a:ext cx="370324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قد يكون التعلم الافتراضي أفضل من الواقعي، لأن الخطأ في الاستجابة أو العمل لا ينتج عنه خطر على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الشخص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Unknown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  <p:pic>
        <p:nvPicPr>
          <p:cNvPr id="4" name="Picture 3" descr="1091315-Clipart-Happy-Mom-Working-At-Home-As-Her-Kids-Play-Behind-Her-Royalty-Free-Vector-Illustratio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>
          <a:xfrm>
            <a:off x="201456" y="2129277"/>
            <a:ext cx="1483430" cy="1003573"/>
          </a:xfrm>
          <a:prstGeom prst="rect">
            <a:avLst/>
          </a:prstGeom>
        </p:spPr>
      </p:pic>
      <p:pic>
        <p:nvPicPr>
          <p:cNvPr id="5" name="Picture 4" descr="what_tab0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3711140"/>
            <a:ext cx="1575622" cy="11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82847"/>
            <a:chOff x="540463" y="2185340"/>
            <a:chExt cx="5452002" cy="1482847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442535"/>
              <a:chOff x="932903" y="2225652"/>
              <a:chExt cx="5059562" cy="1442535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467858"/>
                <a:ext cx="40120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يواكب التعلم الافتراضي تطورات العلم والتقنيات بسرعة خلافاً لما يرد في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الكتب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3" cy="1439998"/>
            <a:chOff x="540463" y="2185340"/>
            <a:chExt cx="5452003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07974"/>
              <a:ext cx="5059563" cy="1379751"/>
              <a:chOff x="932903" y="2207974"/>
              <a:chExt cx="5059563" cy="1379751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207974"/>
                <a:ext cx="3703248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يقلل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من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الفجوة الكبيرة في عملية التعليم المستمر والتدريب التخصصي والتعلم مدى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الحياة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72149"/>
            <a:chOff x="540463" y="2185340"/>
            <a:chExt cx="5452002" cy="1472149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431837"/>
              <a:chOff x="932903" y="2225652"/>
              <a:chExt cx="5059562" cy="1431837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48902" y="2457160"/>
                <a:ext cx="370324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توضيح المعلومات بشكل دقيق وواضح لبعض المعالم </a:t>
                </a:r>
                <a:r>
                  <a:rPr lang="x-none" sz="2400" b="1">
                    <a:solidFill>
                      <a:srgbClr val="C05285"/>
                    </a:solidFill>
                  </a:rPr>
                  <a:t>والتجارب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العلمية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Unknownk.jpg"/>
          <p:cNvPicPr>
            <a:picLocks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/>
        </p:blipFill>
        <p:spPr>
          <a:xfrm>
            <a:off x="180919" y="2094084"/>
            <a:ext cx="1438228" cy="1007282"/>
          </a:xfrm>
          <a:prstGeom prst="rect">
            <a:avLst/>
          </a:prstGeom>
        </p:spPr>
      </p:pic>
      <p:pic>
        <p:nvPicPr>
          <p:cNvPr id="6" name="Picture 5" descr="imagesw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" y="3535423"/>
            <a:ext cx="1839579" cy="1246601"/>
          </a:xfrm>
          <a:prstGeom prst="rect">
            <a:avLst/>
          </a:prstGeom>
        </p:spPr>
      </p:pic>
      <p:pic>
        <p:nvPicPr>
          <p:cNvPr id="7" name="Picture 6" descr="livingroomkitchen.pn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/>
          <a:stretch/>
        </p:blipFill>
        <p:spPr>
          <a:xfrm>
            <a:off x="182735" y="5421901"/>
            <a:ext cx="1595926" cy="8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467858"/>
                <a:ext cx="40120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يسمح للمتعلم بإجراء التجارب المعملية خطوة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بخطوة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68269" y="2448933"/>
                <a:ext cx="3703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يستطيع الفرد أن يقوم بفحص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الأشياء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المرئية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48902" y="2275756"/>
                <a:ext cx="3703247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ينمي مهارات التفكير العليا لدى الفرد من خلال مشاهدة البيئات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الواقعية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الافتراضية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science_atomic_structure_char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" y="2095265"/>
            <a:ext cx="1252807" cy="1113606"/>
          </a:xfrm>
          <a:prstGeom prst="rect">
            <a:avLst/>
          </a:prstGeom>
        </p:spPr>
      </p:pic>
      <p:pic>
        <p:nvPicPr>
          <p:cNvPr id="44" name="Picture 43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0" y="3844005"/>
            <a:ext cx="1087314" cy="67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6853" r="20723" b="11733"/>
          <a:stretch/>
        </p:blipFill>
        <p:spPr>
          <a:xfrm>
            <a:off x="449720" y="4969055"/>
            <a:ext cx="1055330" cy="15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4439" y="-14238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545777" cy="1439998"/>
            <a:chOff x="540463" y="2185340"/>
            <a:chExt cx="5545777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153337" cy="1362073"/>
              <a:chOff x="932903" y="2225652"/>
              <a:chExt cx="5153337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78661" y="2305174"/>
                <a:ext cx="43075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 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يراعي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الفروق الفردية بين الأفراد بحيث يهيئ للفرد الفرصة لأن يتطور إيجابيًا وفق محتويات البرنامج ليصبح المتعلم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فعالا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68269" y="2448933"/>
                <a:ext cx="3703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يهيئ الفرصة للفرد للتعلم وتعرف تقنيات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جديدة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569660"/>
            <a:chOff x="540463" y="2185340"/>
            <a:chExt cx="5452002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185340"/>
              <a:ext cx="5059562" cy="1569660"/>
              <a:chOff x="932903" y="2185340"/>
              <a:chExt cx="5059562" cy="1569660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980462" y="2185340"/>
                <a:ext cx="39716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ينمي المهارات الحركية عن طريق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الإحساس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والتفاعل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مع البرنامج التعليمي باستخدام لوحة مفاتيح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والفأرة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وغيرها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kids-special-education.gif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28147"/>
          <a:stretch/>
        </p:blipFill>
        <p:spPr>
          <a:xfrm>
            <a:off x="193470" y="2156667"/>
            <a:ext cx="1599812" cy="850443"/>
          </a:xfrm>
          <a:prstGeom prst="rect">
            <a:avLst/>
          </a:prstGeom>
        </p:spPr>
      </p:pic>
      <p:pic>
        <p:nvPicPr>
          <p:cNvPr id="4" name="Picture 3" descr="icon82Philosoph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2" y="3540099"/>
            <a:ext cx="1621579" cy="1216184"/>
          </a:xfrm>
          <a:prstGeom prst="rect">
            <a:avLst/>
          </a:prstGeom>
        </p:spPr>
      </p:pic>
      <p:pic>
        <p:nvPicPr>
          <p:cNvPr id="46" name="Picture 45" descr="Unknownh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1719" y="-1074102"/>
            <a:ext cx="11652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1390" y="-378301"/>
            <a:ext cx="749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9944" y="363513"/>
            <a:ext cx="841852" cy="513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5388" y="1444625"/>
            <a:ext cx="74930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632" y="2726215"/>
            <a:ext cx="7493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4674" y="-480218"/>
            <a:ext cx="116522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5733" y="1298575"/>
            <a:ext cx="749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9121" y="2164239"/>
            <a:ext cx="7493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978" y="3034032"/>
            <a:ext cx="7493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8" y="5211683"/>
            <a:ext cx="754062" cy="15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21" y="5207636"/>
            <a:ext cx="761363" cy="153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" y="5211683"/>
            <a:ext cx="814070" cy="15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48" y="5245179"/>
            <a:ext cx="839492" cy="15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53" y="5207636"/>
            <a:ext cx="810260" cy="15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20" y="5192395"/>
            <a:ext cx="844550" cy="15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226248"/>
            <a:ext cx="933450" cy="14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5240815"/>
            <a:ext cx="811530" cy="15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240815"/>
            <a:ext cx="804863" cy="15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المعزز</a:t>
            </a:r>
          </a:p>
          <a:p>
            <a:pPr algn="ctr"/>
            <a:r>
              <a:rPr lang="en-US" sz="2800" b="1" dirty="0">
                <a:solidFill>
                  <a:srgbClr val="C05285"/>
                </a:solidFill>
              </a:rPr>
              <a:t>Augmented reality</a:t>
            </a:r>
            <a:endParaRPr lang="ar-SA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995" y="2069834"/>
            <a:ext cx="5609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/>
              <a:t>تقنية معلوماتية حديثة تستطيع تحويل الصورة الحقيقية إلى صورة افتراضية على شاشة الكومبيوتر مدعمة بمعلومات ومقاطع صوتية أو </a:t>
            </a:r>
            <a:r>
              <a:rPr lang="x-none" sz="2800" b="1" dirty="0" smtClean="0"/>
              <a:t>فيديو</a:t>
            </a:r>
            <a:endParaRPr lang="en-US" sz="2800" b="1" dirty="0">
              <a:solidFill>
                <a:srgbClr val="17375E"/>
              </a:solidFill>
            </a:endParaRPr>
          </a:p>
        </p:txBody>
      </p:sp>
      <p:pic>
        <p:nvPicPr>
          <p:cNvPr id="5" name="Picture 4" descr="screen480x48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21291" r="16871" b="28452"/>
          <a:stretch/>
        </p:blipFill>
        <p:spPr>
          <a:xfrm>
            <a:off x="6897028" y="3950531"/>
            <a:ext cx="1955287" cy="2297758"/>
          </a:xfrm>
          <a:prstGeom prst="rect">
            <a:avLst/>
          </a:prstGeom>
        </p:spPr>
      </p:pic>
      <p:pic>
        <p:nvPicPr>
          <p:cNvPr id="19" name="Picture 18" descr="screen480x480.jpg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21291" r="16871" b="28452"/>
          <a:stretch/>
        </p:blipFill>
        <p:spPr>
          <a:xfrm rot="20695456">
            <a:off x="5593740" y="4084647"/>
            <a:ext cx="1955287" cy="22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48196" y="2443793"/>
            <a:ext cx="6531069" cy="118919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solidFill>
              <a:srgbClr val="C052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800" b="1" dirty="0">
                <a:solidFill>
                  <a:srgbClr val="C05285"/>
                </a:solidFill>
              </a:rPr>
              <a:t>عبارة عن نقل لواقع حقيقي وتدعيمه بمعلومات إضافية</a:t>
            </a:r>
            <a:r>
              <a:rPr lang="en-US" sz="28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7422" y="1059671"/>
            <a:ext cx="369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الفرق بين الواقع الافتراضي والمعزز</a:t>
            </a:r>
            <a:endParaRPr lang="ar-SA" sz="2800" b="1" dirty="0">
              <a:solidFill>
                <a:srgbClr val="A2B92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200596" y="4410213"/>
            <a:ext cx="6531069" cy="118919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solidFill>
              <a:srgbClr val="C052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800" b="1" dirty="0">
                <a:solidFill>
                  <a:srgbClr val="C05285"/>
                </a:solidFill>
              </a:rPr>
              <a:t>فيحل محل الواقع بشكل </a:t>
            </a:r>
            <a:r>
              <a:rPr lang="x-none" sz="2800" b="1" dirty="0" smtClean="0">
                <a:solidFill>
                  <a:srgbClr val="C05285"/>
                </a:solidFill>
              </a:rPr>
              <a:t>كامل</a:t>
            </a:r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endParaRPr lang="en-US" sz="2800" b="1" dirty="0">
              <a:solidFill>
                <a:srgbClr val="C0528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825666">
            <a:off x="7237266" y="2028294"/>
            <a:ext cx="112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>
                <a:solidFill>
                  <a:srgbClr val="B5B927"/>
                </a:solidFill>
              </a:rPr>
              <a:t>المعزز</a:t>
            </a:r>
            <a:endParaRPr lang="en-US" sz="4800" b="1" dirty="0">
              <a:solidFill>
                <a:srgbClr val="B5B92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981190">
            <a:off x="7073124" y="4157045"/>
            <a:ext cx="16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B5B927"/>
                </a:solidFill>
              </a:rPr>
              <a:t>الافتراضي</a:t>
            </a:r>
            <a:endParaRPr lang="en-US" sz="4000" b="1" dirty="0">
              <a:solidFill>
                <a:srgbClr val="B5B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83329" y="2501879"/>
            <a:ext cx="63622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الأجهزة المستخدمة في التعليم والتعلم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" y="-1"/>
            <a:ext cx="8717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092" y="2069834"/>
            <a:ext cx="4702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يمكن تعريفها بأنها الحالة الوسطية ما بين الكمبيوترات المحمولة </a:t>
            </a:r>
            <a:r>
              <a:rPr lang="en-US" sz="2800" b="1" dirty="0" err="1">
                <a:solidFill>
                  <a:schemeClr val="tx2"/>
                </a:solidFill>
              </a:rPr>
              <a:t>LapTop</a:t>
            </a:r>
            <a:r>
              <a:rPr lang="x-none" sz="2800" b="1" dirty="0">
                <a:solidFill>
                  <a:schemeClr val="tx2"/>
                </a:solidFill>
              </a:rPr>
              <a:t> والهواتف الذكية، </a:t>
            </a:r>
            <a:r>
              <a:rPr lang="x-none" sz="2800" b="1" dirty="0" smtClean="0">
                <a:solidFill>
                  <a:schemeClr val="tx2"/>
                </a:solidFill>
              </a:rPr>
              <a:t>وتجمع </a:t>
            </a:r>
            <a:r>
              <a:rPr lang="x-none" sz="2800" b="1">
                <a:solidFill>
                  <a:schemeClr val="tx2"/>
                </a:solidFill>
              </a:rPr>
              <a:t>بين </a:t>
            </a:r>
            <a:r>
              <a:rPr lang="x-none" sz="2800" b="1" smtClean="0">
                <a:solidFill>
                  <a:schemeClr val="tx2"/>
                </a:solidFill>
              </a:rPr>
              <a:t>مميزاتهم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6" y="3305546"/>
            <a:ext cx="3305548" cy="33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9126" y="-1"/>
            <a:ext cx="8982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0" y="4062310"/>
            <a:ext cx="2548784" cy="2548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0920" y="927168"/>
            <a:ext cx="363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أهمية الأجهزة اللوحية في التعليم 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75760" y="1952252"/>
            <a:ext cx="6386974" cy="676778"/>
            <a:chOff x="-181409" y="1842693"/>
            <a:chExt cx="6386974" cy="676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181409" y="1905381"/>
              <a:ext cx="62749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400" b="1" dirty="0">
                  <a:solidFill>
                    <a:srgbClr val="C05285"/>
                  </a:solidFill>
                </a:rPr>
                <a:t>ستحوّل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عملية </a:t>
              </a:r>
              <a:r>
                <a:rPr lang="x-none" sz="2400" b="1" dirty="0">
                  <a:solidFill>
                    <a:srgbClr val="C05285"/>
                  </a:solidFill>
                </a:rPr>
                <a:t>التعلم إلى وظيفة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لا </a:t>
              </a:r>
              <a:r>
                <a:rPr lang="x-none" sz="2400" b="1" dirty="0">
                  <a:solidFill>
                    <a:srgbClr val="C05285"/>
                  </a:solidFill>
                </a:rPr>
                <a:t>ترتبط بزمان </a:t>
              </a:r>
              <a:r>
                <a:rPr lang="x-none" sz="2400" b="1">
                  <a:solidFill>
                    <a:srgbClr val="C05285"/>
                  </a:solidFill>
                </a:rPr>
                <a:t>أو </a:t>
              </a:r>
              <a:r>
                <a:rPr lang="x-none" sz="2400" b="1" smtClean="0">
                  <a:solidFill>
                    <a:srgbClr val="C05285"/>
                  </a:solidFill>
                </a:rPr>
                <a:t>مكان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60342" y="2779317"/>
            <a:ext cx="7261152" cy="676778"/>
            <a:chOff x="-765991" y="2669758"/>
            <a:chExt cx="7261152" cy="676778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-765991" y="2714929"/>
              <a:ext cx="7261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إضافة الأنشطة </a:t>
              </a:r>
              <a:r>
                <a:rPr lang="x-none" sz="2200" b="1" dirty="0">
                  <a:solidFill>
                    <a:srgbClr val="C05285"/>
                  </a:solidFill>
                </a:rPr>
                <a:t>إلى الدروس التقليدية مما يحقق </a:t>
              </a:r>
              <a:r>
                <a:rPr lang="x-none" sz="2200" b="1">
                  <a:solidFill>
                    <a:srgbClr val="C05285"/>
                  </a:solidFill>
                </a:rPr>
                <a:t>الحيوية </a:t>
              </a:r>
              <a:r>
                <a:rPr lang="x-none" sz="2200" b="1" smtClean="0">
                  <a:solidFill>
                    <a:srgbClr val="C05285"/>
                  </a:solidFill>
                </a:rPr>
                <a:t>والجذب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76881" y="3625182"/>
            <a:ext cx="7019261" cy="676778"/>
            <a:chOff x="-482530" y="3515623"/>
            <a:chExt cx="7019261" cy="676778"/>
          </a:xfrm>
        </p:grpSpPr>
        <p:grpSp>
          <p:nvGrpSpPr>
            <p:cNvPr id="26" name="Group 25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-482530" y="3569488"/>
              <a:ext cx="7019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تساعد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 المتعلم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في </a:t>
              </a:r>
              <a:r>
                <a:rPr lang="x-none" sz="2200" b="1" dirty="0">
                  <a:solidFill>
                    <a:srgbClr val="C05285"/>
                  </a:solidFill>
                </a:rPr>
                <a:t>التغلب على الرهبة تجاه </a:t>
              </a:r>
              <a:r>
                <a:rPr lang="x-none" sz="2200" b="1">
                  <a:solidFill>
                    <a:srgbClr val="C05285"/>
                  </a:solidFill>
                </a:rPr>
                <a:t>استخدام </a:t>
              </a:r>
              <a:r>
                <a:rPr lang="x-none" sz="2200" b="1" smtClean="0">
                  <a:solidFill>
                    <a:srgbClr val="C05285"/>
                  </a:solidFill>
                </a:rPr>
                <a:t>التقنية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900189" y="4465775"/>
            <a:ext cx="7261147" cy="676778"/>
            <a:chOff x="-905838" y="4356216"/>
            <a:chExt cx="7261147" cy="676778"/>
          </a:xfrm>
        </p:grpSpPr>
        <p:grpSp>
          <p:nvGrpSpPr>
            <p:cNvPr id="34" name="Group 33"/>
            <p:cNvGrpSpPr/>
            <p:nvPr/>
          </p:nvGrpSpPr>
          <p:grpSpPr>
            <a:xfrm>
              <a:off x="103477" y="4356216"/>
              <a:ext cx="6102088" cy="676778"/>
              <a:chOff x="103477" y="1842693"/>
              <a:chExt cx="6102088" cy="67677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 Single Corner Rectangle 36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-905838" y="4416684"/>
              <a:ext cx="72611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r" rtl="1"/>
              <a:r>
                <a:rPr lang="x-none" sz="2200" b="1" dirty="0">
                  <a:solidFill>
                    <a:srgbClr val="C05285"/>
                  </a:solidFill>
                </a:rPr>
                <a:t>تمكن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المعلم والمتعلم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من تنفيذ المهام </a:t>
              </a:r>
              <a:r>
                <a:rPr lang="x-none" sz="2200" b="1" dirty="0">
                  <a:solidFill>
                    <a:srgbClr val="C05285"/>
                  </a:solidFill>
                </a:rPr>
                <a:t>في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صورة جماعية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476880" y="5308849"/>
            <a:ext cx="6696986" cy="676778"/>
            <a:chOff x="-482529" y="5199290"/>
            <a:chExt cx="6696986" cy="676778"/>
          </a:xfrm>
        </p:grpSpPr>
        <p:grpSp>
          <p:nvGrpSpPr>
            <p:cNvPr id="39" name="Group 38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 Single Corner Rectangle 4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-482529" y="5261978"/>
              <a:ext cx="66969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sz="2200" b="1" dirty="0" smtClean="0">
                  <a:solidFill>
                    <a:srgbClr val="C05285"/>
                  </a:solidFill>
                </a:rPr>
                <a:t>تواصل المعلم والمتعلم الدائم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يمثّل </a:t>
              </a:r>
              <a:r>
                <a:rPr lang="x-none" sz="2200" b="1" dirty="0">
                  <a:solidFill>
                    <a:srgbClr val="C05285"/>
                  </a:solidFill>
                </a:rPr>
                <a:t>نقلة نوعية </a:t>
              </a:r>
              <a:r>
                <a:rPr lang="x-none" sz="2200" b="1">
                  <a:solidFill>
                    <a:srgbClr val="C05285"/>
                  </a:solidFill>
                </a:rPr>
                <a:t>للعملية </a:t>
              </a:r>
              <a:r>
                <a:rPr lang="x-none" sz="2200" b="1" smtClean="0">
                  <a:solidFill>
                    <a:srgbClr val="C05285"/>
                  </a:solidFill>
                </a:rPr>
                <a:t>التربوية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9126" y="-1"/>
            <a:ext cx="8758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0" y="4062310"/>
            <a:ext cx="2548784" cy="2548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0920" y="927168"/>
            <a:ext cx="363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أهمية الأجهزة اللوحية في التعليم 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9126" y="1952252"/>
            <a:ext cx="6102088" cy="676778"/>
            <a:chOff x="103477" y="1842693"/>
            <a:chExt cx="6102088" cy="676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01442" y="1905381"/>
              <a:ext cx="47227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400" b="1" dirty="0">
                  <a:solidFill>
                    <a:srgbClr val="C05285"/>
                  </a:solidFill>
                </a:rPr>
                <a:t>يضمن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مشاركة </a:t>
              </a:r>
              <a:r>
                <a:rPr lang="x-none" sz="2400" b="1" dirty="0">
                  <a:solidFill>
                    <a:srgbClr val="C05285"/>
                  </a:solidFill>
                </a:rPr>
                <a:t>أكبر للمتعلمين في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التعليم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9126" y="2779317"/>
            <a:ext cx="6102088" cy="832892"/>
            <a:chOff x="103477" y="2669758"/>
            <a:chExt cx="6102088" cy="832892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3477" y="2733209"/>
              <a:ext cx="56070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تحتوي </a:t>
              </a:r>
              <a:r>
                <a:rPr lang="x-none" sz="2200" b="1" dirty="0">
                  <a:solidFill>
                    <a:srgbClr val="C05285"/>
                  </a:solidFill>
                </a:rPr>
                <a:t>على الكتب الدراسية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مما يسهل الوصول والمحافظة عليها 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126" y="3625182"/>
            <a:ext cx="6102088" cy="676778"/>
            <a:chOff x="103477" y="3515623"/>
            <a:chExt cx="6102088" cy="676778"/>
          </a:xfrm>
        </p:grpSpPr>
        <p:grpSp>
          <p:nvGrpSpPr>
            <p:cNvPr id="26" name="Group 25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03477" y="3578311"/>
              <a:ext cx="56070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من </a:t>
              </a:r>
              <a:r>
                <a:rPr lang="x-none" sz="2200" b="1" dirty="0">
                  <a:solidFill>
                    <a:srgbClr val="C05285"/>
                  </a:solidFill>
                </a:rPr>
                <a:t>الأدوات اللازمة لدخول مرحلة التعليم </a:t>
              </a:r>
              <a:r>
                <a:rPr lang="x-none" sz="2200" b="1">
                  <a:solidFill>
                    <a:srgbClr val="C05285"/>
                  </a:solidFill>
                </a:rPr>
                <a:t>التكنولوجي </a:t>
              </a:r>
              <a:r>
                <a:rPr lang="x-none" sz="2200" b="1" smtClean="0">
                  <a:solidFill>
                    <a:srgbClr val="C05285"/>
                  </a:solidFill>
                </a:rPr>
                <a:t>المتطور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4465775"/>
            <a:ext cx="6211214" cy="676778"/>
            <a:chOff x="-5649" y="4356216"/>
            <a:chExt cx="6211214" cy="676778"/>
          </a:xfrm>
        </p:grpSpPr>
        <p:grpSp>
          <p:nvGrpSpPr>
            <p:cNvPr id="34" name="Group 33"/>
            <p:cNvGrpSpPr/>
            <p:nvPr/>
          </p:nvGrpSpPr>
          <p:grpSpPr>
            <a:xfrm>
              <a:off x="-5649" y="4356216"/>
              <a:ext cx="6211214" cy="676778"/>
              <a:chOff x="-5649" y="1842693"/>
              <a:chExt cx="6211214" cy="67677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 Single Corner Rectangle 36"/>
              <p:cNvSpPr/>
              <p:nvPr/>
            </p:nvSpPr>
            <p:spPr>
              <a:xfrm>
                <a:off x="-5649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03477" y="4456996"/>
              <a:ext cx="54979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تحقيق التواصل </a:t>
              </a:r>
              <a:r>
                <a:rPr lang="x-none" sz="2200" b="1" dirty="0">
                  <a:solidFill>
                    <a:srgbClr val="C05285"/>
                  </a:solidFill>
                </a:rPr>
                <a:t>المباشر بين أطراف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العملية، وأولياء </a:t>
              </a:r>
              <a:r>
                <a:rPr lang="x-none" sz="2200" b="1" dirty="0">
                  <a:solidFill>
                    <a:srgbClr val="C05285"/>
                  </a:solidFill>
                </a:rPr>
                <a:t>الأمور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476880" y="5308849"/>
            <a:ext cx="6696986" cy="676778"/>
            <a:chOff x="-482529" y="5199290"/>
            <a:chExt cx="6696986" cy="676778"/>
          </a:xfrm>
        </p:grpSpPr>
        <p:grpSp>
          <p:nvGrpSpPr>
            <p:cNvPr id="39" name="Group 38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 Single Corner Rectangle 4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-482529" y="5261978"/>
              <a:ext cx="66969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>
                  <a:solidFill>
                    <a:srgbClr val="C05285"/>
                  </a:solidFill>
                </a:rPr>
                <a:t>تسهيل أساليب تعليم جديدة كالتعلم بالترفيه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و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التعاوني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وغيره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9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4" y="-1"/>
            <a:ext cx="9048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5285"/>
                </a:solidFill>
              </a:rPr>
              <a:t>Ipad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400" y="2427470"/>
            <a:ext cx="5488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هو جهاز لوحي صغير بلا لوحة مفاتيح صمم ويسوق من قبل شركة أبل تم إصداره في عام </a:t>
            </a:r>
            <a:r>
              <a:rPr lang="x-none" sz="2800" b="1" dirty="0" smtClean="0">
                <a:solidFill>
                  <a:schemeClr val="tx2"/>
                </a:solidFill>
              </a:rPr>
              <a:t>2010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2" name="Picture 11" descr="C:\Users\Afnan Oyaid\Pictures\ipad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5755" y="3628038"/>
            <a:ext cx="3326005" cy="25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5043085" y="4054496"/>
            <a:ext cx="710082" cy="71008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             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918824" y="4054496"/>
            <a:ext cx="710082" cy="71008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2693711"/>
              <a:satOff val="11594"/>
              <a:lumOff val="31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898581" y="4054496"/>
            <a:ext cx="710082" cy="71008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87423"/>
              <a:satOff val="23188"/>
              <a:lumOff val="62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769755" y="4054496"/>
            <a:ext cx="710082" cy="710082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8081135"/>
              <a:satOff val="34782"/>
              <a:lumOff val="940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580011" y="4054496"/>
            <a:ext cx="710082" cy="71008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774846"/>
              <a:satOff val="46376"/>
              <a:lumOff val="125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835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4" y="-1"/>
            <a:ext cx="9048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5285"/>
                </a:solidFill>
              </a:rPr>
              <a:t>Ipad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12" name="Picture 11" descr="C:\Users\Afnan Oyaid\Pictures\ipad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387" y="3846134"/>
            <a:ext cx="2903373" cy="22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680720" y="927168"/>
            <a:ext cx="157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مميزات الايباد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4150" y="2124540"/>
            <a:ext cx="3322651" cy="710082"/>
            <a:chOff x="2594150" y="1560172"/>
            <a:chExt cx="3322651" cy="710082"/>
          </a:xfrm>
        </p:grpSpPr>
        <p:sp>
          <p:nvSpPr>
            <p:cNvPr id="17" name="Oval 16"/>
            <p:cNvSpPr/>
            <p:nvPr/>
          </p:nvSpPr>
          <p:spPr>
            <a:xfrm>
              <a:off x="5206719" y="1560172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4150" y="1611861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بسيط </a:t>
              </a:r>
              <a:r>
                <a:rPr lang="x-none" sz="2400" b="1">
                  <a:solidFill>
                    <a:srgbClr val="C05285"/>
                  </a:solidFill>
                </a:rPr>
                <a:t>وسهل </a:t>
              </a:r>
              <a:r>
                <a:rPr lang="x-none" sz="2400" b="1" smtClean="0">
                  <a:solidFill>
                    <a:srgbClr val="C05285"/>
                  </a:solidFill>
                </a:rPr>
                <a:t>الاستخدام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8991" y="2650847"/>
            <a:ext cx="3517810" cy="710082"/>
            <a:chOff x="2398991" y="2247727"/>
            <a:chExt cx="3517810" cy="710082"/>
          </a:xfrm>
        </p:grpSpPr>
        <p:sp>
          <p:nvSpPr>
            <p:cNvPr id="7" name="TextBox 6"/>
            <p:cNvSpPr txBox="1"/>
            <p:nvPr/>
          </p:nvSpPr>
          <p:spPr>
            <a:xfrm>
              <a:off x="2398991" y="2300891"/>
              <a:ext cx="273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طول عمر </a:t>
              </a:r>
              <a:r>
                <a:rPr lang="x-none" sz="2400" b="1">
                  <a:solidFill>
                    <a:srgbClr val="C05285"/>
                  </a:solidFill>
                </a:rPr>
                <a:t>شحن </a:t>
              </a:r>
              <a:r>
                <a:rPr lang="x-none" sz="2400" b="1" smtClean="0">
                  <a:solidFill>
                    <a:srgbClr val="C05285"/>
                  </a:solidFill>
                </a:rPr>
                <a:t>البطارية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206719" y="2247727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2490" y="3205988"/>
            <a:ext cx="3614311" cy="710082"/>
            <a:chOff x="2302490" y="2903648"/>
            <a:chExt cx="3614311" cy="710082"/>
          </a:xfrm>
        </p:grpSpPr>
        <p:sp>
          <p:nvSpPr>
            <p:cNvPr id="8" name="TextBox 7"/>
            <p:cNvSpPr txBox="1"/>
            <p:nvPr/>
          </p:nvSpPr>
          <p:spPr>
            <a:xfrm>
              <a:off x="2302490" y="2990817"/>
              <a:ext cx="2848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 rtl="1"/>
              <a:r>
                <a:rPr lang="ar-SA" sz="2400" b="1" dirty="0" smtClean="0">
                  <a:solidFill>
                    <a:srgbClr val="C05285"/>
                  </a:solidFill>
                </a:rPr>
                <a:t>لا يحتاج إلى صيانة دائمة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206719" y="2903648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512" y="3774978"/>
            <a:ext cx="5225289" cy="710082"/>
            <a:chOff x="691512" y="3210610"/>
            <a:chExt cx="5225289" cy="710082"/>
          </a:xfrm>
        </p:grpSpPr>
        <p:sp>
          <p:nvSpPr>
            <p:cNvPr id="26" name="Oval 25"/>
            <p:cNvSpPr/>
            <p:nvPr/>
          </p:nvSpPr>
          <p:spPr>
            <a:xfrm>
              <a:off x="5206719" y="3210610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512" y="3271078"/>
              <a:ext cx="47467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>
                  <a:solidFill>
                    <a:srgbClr val="C05285"/>
                  </a:solidFill>
                </a:rPr>
                <a:t>عدد لا نهائي من التطبيقات </a:t>
              </a:r>
              <a:r>
                <a:rPr lang="x-none" sz="2200" b="1">
                  <a:solidFill>
                    <a:srgbClr val="C05285"/>
                  </a:solidFill>
                </a:rPr>
                <a:t>التعليمية </a:t>
              </a:r>
              <a:r>
                <a:rPr lang="x-none" sz="2200" b="1" smtClean="0">
                  <a:solidFill>
                    <a:srgbClr val="C05285"/>
                  </a:solidFill>
                </a:rPr>
                <a:t>المناسبة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6037" y="4350034"/>
            <a:ext cx="4180764" cy="710082"/>
            <a:chOff x="1736037" y="1560172"/>
            <a:chExt cx="4180764" cy="710082"/>
          </a:xfrm>
        </p:grpSpPr>
        <p:sp>
          <p:nvSpPr>
            <p:cNvPr id="33" name="Oval 32"/>
            <p:cNvSpPr/>
            <p:nvPr/>
          </p:nvSpPr>
          <p:spPr>
            <a:xfrm>
              <a:off x="5206719" y="1560172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36037" y="1615131"/>
              <a:ext cx="350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rtl="1"/>
              <a:r>
                <a:rPr lang="x-none" sz="2400" b="1" dirty="0">
                  <a:solidFill>
                    <a:srgbClr val="C05285"/>
                  </a:solidFill>
                </a:rPr>
                <a:t>لا يحتاج خبرة </a:t>
              </a:r>
              <a:r>
                <a:rPr lang="x-none" sz="2400" b="1">
                  <a:solidFill>
                    <a:srgbClr val="C05285"/>
                  </a:solidFill>
                </a:rPr>
                <a:t>ومعرفة </a:t>
              </a:r>
              <a:r>
                <a:rPr lang="x-none" sz="2400" b="1" smtClean="0">
                  <a:solidFill>
                    <a:srgbClr val="C05285"/>
                  </a:solidFill>
                </a:rPr>
                <a:t>لاستخدامه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3" y="-1"/>
            <a:ext cx="8860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5285"/>
                </a:solidFill>
              </a:rPr>
              <a:t>Ipad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12" name="Picture 11" descr="C:\Users\Afnan Oyaid\Pictures\ipad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8387" y="3846134"/>
            <a:ext cx="2903373" cy="22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680720" y="927168"/>
            <a:ext cx="157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مميزات الايباد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-192504" y="2052021"/>
            <a:ext cx="6109305" cy="710082"/>
            <a:chOff x="-192504" y="2247727"/>
            <a:chExt cx="6109305" cy="710082"/>
          </a:xfrm>
        </p:grpSpPr>
        <p:sp>
          <p:nvSpPr>
            <p:cNvPr id="51" name="TextBox 50"/>
            <p:cNvSpPr txBox="1"/>
            <p:nvPr/>
          </p:nvSpPr>
          <p:spPr>
            <a:xfrm>
              <a:off x="-192504" y="2321047"/>
              <a:ext cx="5399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يسهل استخدام التقنية في التعليم لسهولة توافر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الجهاز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206719" y="2247727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91916" y="2607162"/>
            <a:ext cx="4424885" cy="710082"/>
            <a:chOff x="1491916" y="2903648"/>
            <a:chExt cx="4424885" cy="710082"/>
          </a:xfrm>
        </p:grpSpPr>
        <p:sp>
          <p:nvSpPr>
            <p:cNvPr id="54" name="TextBox 53"/>
            <p:cNvSpPr txBox="1"/>
            <p:nvPr/>
          </p:nvSpPr>
          <p:spPr>
            <a:xfrm>
              <a:off x="1491916" y="2970661"/>
              <a:ext cx="363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خفيف الوزن يسهل حمله والتنقل به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06719" y="2903648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0248" y="3176152"/>
            <a:ext cx="5386553" cy="710082"/>
            <a:chOff x="530248" y="3210610"/>
            <a:chExt cx="5386553" cy="710082"/>
          </a:xfrm>
        </p:grpSpPr>
        <p:sp>
          <p:nvSpPr>
            <p:cNvPr id="57" name="Oval 56"/>
            <p:cNvSpPr/>
            <p:nvPr/>
          </p:nvSpPr>
          <p:spPr>
            <a:xfrm>
              <a:off x="5206719" y="3210610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0248" y="3271078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مصادر تعلم متنوعة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ومختلفة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52776" y="3784753"/>
            <a:ext cx="5064025" cy="710082"/>
            <a:chOff x="852776" y="3210610"/>
            <a:chExt cx="5064025" cy="710082"/>
          </a:xfrm>
        </p:grpSpPr>
        <p:sp>
          <p:nvSpPr>
            <p:cNvPr id="45" name="Oval 44"/>
            <p:cNvSpPr/>
            <p:nvPr/>
          </p:nvSpPr>
          <p:spPr>
            <a:xfrm>
              <a:off x="5206719" y="3210610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2776" y="3210610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rtl="1"/>
              <a:r>
                <a:rPr lang="x-none" sz="2400" b="1" dirty="0">
                  <a:solidFill>
                    <a:srgbClr val="C05285"/>
                  </a:solidFill>
                </a:rPr>
                <a:t>تيسير وتسهيل مشاريع </a:t>
              </a:r>
              <a:r>
                <a:rPr lang="x-none" sz="2400" b="1">
                  <a:solidFill>
                    <a:srgbClr val="C05285"/>
                  </a:solidFill>
                </a:rPr>
                <a:t>المتعلمين </a:t>
              </a:r>
              <a:r>
                <a:rPr lang="x-none" sz="2400" b="1" smtClean="0">
                  <a:solidFill>
                    <a:srgbClr val="C05285"/>
                  </a:solidFill>
                </a:rPr>
                <a:t>الجماعية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0248" y="4394055"/>
            <a:ext cx="5386553" cy="830997"/>
            <a:chOff x="530248" y="3210610"/>
            <a:chExt cx="5386553" cy="830997"/>
          </a:xfrm>
        </p:grpSpPr>
        <p:sp>
          <p:nvSpPr>
            <p:cNvPr id="48" name="Oval 47"/>
            <p:cNvSpPr/>
            <p:nvPr/>
          </p:nvSpPr>
          <p:spPr>
            <a:xfrm>
              <a:off x="5206719" y="3210610"/>
              <a:ext cx="710082" cy="71008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2693711"/>
                <a:satOff val="11594"/>
                <a:lumOff val="313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0248" y="3210610"/>
              <a:ext cx="48138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400" b="1" dirty="0">
                  <a:solidFill>
                    <a:srgbClr val="C05285"/>
                  </a:solidFill>
                </a:rPr>
                <a:t>خصائص داعمة لاحتياجات المتعلمين من ذوي الاحتياجات الخاصة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6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78464" y="1813197"/>
            <a:ext cx="1794028" cy="1310952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C05285"/>
                </a:solidFill>
              </a:rPr>
              <a:t>تصميم تصاميم فنية باستخدام </a:t>
            </a:r>
            <a:r>
              <a:rPr lang="en-US" sz="2000" b="1" dirty="0">
                <a:solidFill>
                  <a:srgbClr val="C05285"/>
                </a:solidFill>
              </a:rPr>
              <a:t>Sketch-up</a:t>
            </a:r>
            <a:r>
              <a:rPr lang="x-none" sz="2000" b="1" dirty="0">
                <a:solidFill>
                  <a:srgbClr val="C05285"/>
                </a:solidFill>
              </a:rPr>
              <a:t>.</a:t>
            </a:r>
            <a:endParaRPr lang="en-US" sz="2000" b="1" dirty="0">
              <a:solidFill>
                <a:srgbClr val="C0528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0922" y="826388"/>
            <a:ext cx="9100997" cy="5825018"/>
            <a:chOff x="-110026" y="826388"/>
            <a:chExt cx="9100997" cy="5825018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10026" y="967480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922" y="-1"/>
            <a:ext cx="8760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9748" y="927168"/>
            <a:ext cx="313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الأجهزة اللوحية 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172627" y="1793040"/>
            <a:ext cx="1794028" cy="1300970"/>
            <a:chOff x="4172627" y="1793040"/>
            <a:chExt cx="1794028" cy="1300970"/>
          </a:xfrm>
        </p:grpSpPr>
        <p:sp>
          <p:nvSpPr>
            <p:cNvPr id="9" name="Rectangle 8"/>
            <p:cNvSpPr/>
            <p:nvPr/>
          </p:nvSpPr>
          <p:spPr>
            <a:xfrm>
              <a:off x="4172627" y="1793040"/>
              <a:ext cx="1794028" cy="1300970"/>
            </a:xfrm>
            <a:prstGeom prst="rect">
              <a:avLst/>
            </a:prstGeom>
            <a:solidFill>
              <a:srgbClr val="B5B927">
                <a:alpha val="43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b="1" dirty="0">
                  <a:solidFill>
                    <a:srgbClr val="C05285"/>
                  </a:solidFill>
                </a:rPr>
                <a:t>كتابة وتحرير الأبحاث باستخدام </a:t>
              </a:r>
              <a:endParaRPr lang="ar-SA" sz="2000" b="1" dirty="0" smtClean="0">
                <a:solidFill>
                  <a:srgbClr val="C05285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C05285"/>
                  </a:solidFill>
                </a:rPr>
                <a:t>Pages  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  <p:pic>
          <p:nvPicPr>
            <p:cNvPr id="43" name="Picture 42" descr="http://upload.wikimedia.org/wikipedia/de/1/1d/Pages_Icon_iOS_7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627" y="2657303"/>
              <a:ext cx="385567" cy="436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Rectangle 46"/>
          <p:cNvSpPr/>
          <p:nvPr/>
        </p:nvSpPr>
        <p:spPr>
          <a:xfrm>
            <a:off x="4172627" y="3164460"/>
            <a:ext cx="1794028" cy="1310952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rgbClr val="C05285"/>
                </a:solidFill>
              </a:rPr>
              <a:t> </a:t>
            </a:r>
            <a:r>
              <a:rPr lang="x-none" sz="2000" b="1" dirty="0">
                <a:solidFill>
                  <a:srgbClr val="C05285"/>
                </a:solidFill>
              </a:rPr>
              <a:t>استكشاف السماء بالليل </a:t>
            </a:r>
            <a:r>
              <a:rPr lang="x-none" sz="2000" b="1">
                <a:solidFill>
                  <a:srgbClr val="C05285"/>
                </a:solidFill>
              </a:rPr>
              <a:t>باستخدام </a:t>
            </a:r>
            <a:r>
              <a:rPr lang="en-US" sz="2000" b="1" dirty="0" err="1" smtClean="0">
                <a:solidFill>
                  <a:srgbClr val="C05285"/>
                </a:solidFill>
              </a:rPr>
              <a:t>StarWalk</a:t>
            </a:r>
            <a:r>
              <a:rPr lang="en-US" sz="2000" b="1" dirty="0" smtClean="0">
                <a:solidFill>
                  <a:srgbClr val="C05285"/>
                </a:solidFill>
              </a:rPr>
              <a:t> </a:t>
            </a:r>
            <a:endParaRPr lang="en-US" sz="2000" b="1" dirty="0">
              <a:solidFill>
                <a:srgbClr val="C05285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253126" y="1793040"/>
            <a:ext cx="1834343" cy="1300970"/>
            <a:chOff x="2253126" y="1793040"/>
            <a:chExt cx="1834343" cy="1300970"/>
          </a:xfrm>
        </p:grpSpPr>
        <p:sp>
          <p:nvSpPr>
            <p:cNvPr id="45" name="Rectangle 44"/>
            <p:cNvSpPr/>
            <p:nvPr/>
          </p:nvSpPr>
          <p:spPr>
            <a:xfrm>
              <a:off x="2293441" y="1793040"/>
              <a:ext cx="1794028" cy="1300970"/>
            </a:xfrm>
            <a:prstGeom prst="rect">
              <a:avLst/>
            </a:prstGeom>
            <a:solidFill>
              <a:srgbClr val="B5B927">
                <a:alpha val="43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000" b="1" dirty="0">
                  <a:solidFill>
                    <a:srgbClr val="C05285"/>
                  </a:solidFill>
                </a:rPr>
                <a:t>تصميم </a:t>
              </a:r>
              <a:r>
                <a:rPr lang="x-none" sz="2000" b="1" dirty="0">
                  <a:solidFill>
                    <a:srgbClr val="C05285"/>
                  </a:solidFill>
                </a:rPr>
                <a:t>وإنتاج </a:t>
              </a:r>
              <a:r>
                <a:rPr lang="x-none" sz="2000" b="1" dirty="0" smtClean="0">
                  <a:solidFill>
                    <a:srgbClr val="C05285"/>
                  </a:solidFill>
                </a:rPr>
                <a:t>العروض باستخدام </a:t>
              </a:r>
              <a:r>
                <a:rPr lang="en-US" sz="2000" b="1" dirty="0" smtClean="0">
                  <a:solidFill>
                    <a:srgbClr val="C05285"/>
                  </a:solidFill>
                </a:rPr>
                <a:t>Keynote 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  <p:pic>
          <p:nvPicPr>
            <p:cNvPr id="44" name="Picture 43" descr="http://screenshots.en.sftcdn.net/en/scrn/76000/76203/keynote-04-535x535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126" y="2677459"/>
              <a:ext cx="517225" cy="372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ctangle 47"/>
          <p:cNvSpPr/>
          <p:nvPr/>
        </p:nvSpPr>
        <p:spPr>
          <a:xfrm>
            <a:off x="4172627" y="4544989"/>
            <a:ext cx="1794028" cy="1310952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 smtClean="0">
                <a:solidFill>
                  <a:srgbClr val="C05285"/>
                </a:solidFill>
              </a:rPr>
              <a:t>Teacher </a:t>
            </a:r>
            <a:r>
              <a:rPr lang="en-US" sz="2000" b="1" dirty="0">
                <a:solidFill>
                  <a:srgbClr val="C05285"/>
                </a:solidFill>
              </a:rPr>
              <a:t>Pal </a:t>
            </a:r>
            <a:r>
              <a:rPr lang="x-none" sz="2000" b="1" dirty="0" smtClean="0">
                <a:solidFill>
                  <a:srgbClr val="C05285"/>
                </a:solidFill>
              </a:rPr>
              <a:t> وهو تطبيق </a:t>
            </a:r>
            <a:r>
              <a:rPr lang="x-none" sz="2000" b="1" smtClean="0">
                <a:solidFill>
                  <a:srgbClr val="C05285"/>
                </a:solidFill>
              </a:rPr>
              <a:t>متعدد الخدمات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3442" y="3162336"/>
            <a:ext cx="1794028" cy="1300970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تصميم اختبارات قصيرة </a:t>
            </a:r>
            <a:r>
              <a:rPr lang="x-none" sz="2000" b="1">
                <a:solidFill>
                  <a:srgbClr val="C05285"/>
                </a:solidFill>
              </a:rPr>
              <a:t>باستخدام </a:t>
            </a:r>
            <a:r>
              <a:rPr lang="en-US" sz="2000" b="1" dirty="0" err="1" smtClean="0">
                <a:solidFill>
                  <a:srgbClr val="C05285"/>
                </a:solidFill>
              </a:rPr>
              <a:t>eClicker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8464" y="3163488"/>
            <a:ext cx="1794028" cy="1310952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 قراءة كتب </a:t>
            </a:r>
            <a:r>
              <a:rPr lang="x-none" sz="2000" b="1">
                <a:solidFill>
                  <a:srgbClr val="C05285"/>
                </a:solidFill>
              </a:rPr>
              <a:t>باستخدام </a:t>
            </a:r>
            <a:r>
              <a:rPr lang="en-US" sz="2000" b="1" dirty="0" smtClean="0">
                <a:solidFill>
                  <a:srgbClr val="C05285"/>
                </a:solidFill>
              </a:rPr>
              <a:t>iBook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93441" y="4544989"/>
            <a:ext cx="1794028" cy="1300970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جمع المعلومات </a:t>
            </a:r>
            <a:r>
              <a:rPr lang="x-none" sz="2000" b="1">
                <a:solidFill>
                  <a:srgbClr val="C05285"/>
                </a:solidFill>
              </a:rPr>
              <a:t>من </a:t>
            </a:r>
            <a:r>
              <a:rPr lang="x-none" sz="2000" b="1" smtClean="0">
                <a:solidFill>
                  <a:srgbClr val="C05285"/>
                </a:solidFill>
              </a:rPr>
              <a:t>الإنترنت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8464" y="4587487"/>
            <a:ext cx="1794028" cy="1310952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 smtClean="0">
                <a:solidFill>
                  <a:srgbClr val="C05285"/>
                </a:solidFill>
              </a:rPr>
              <a:t>تعليم </a:t>
            </a:r>
            <a:r>
              <a:rPr lang="ar-SA" sz="2000" b="1" dirty="0">
                <a:solidFill>
                  <a:srgbClr val="C05285"/>
                </a:solidFill>
              </a:rPr>
              <a:t>الخط ، القراءة </a:t>
            </a:r>
            <a:r>
              <a:rPr lang="ar-SA" sz="2000" b="1" dirty="0" smtClean="0">
                <a:solidFill>
                  <a:srgbClr val="C05285"/>
                </a:solidFill>
              </a:rPr>
              <a:t>والرياضيات</a:t>
            </a:r>
            <a:endParaRPr lang="en-US" sz="2000" b="1" dirty="0">
              <a:solidFill>
                <a:srgbClr val="C05285"/>
              </a:solidFill>
            </a:endParaRPr>
          </a:p>
          <a:p>
            <a:pPr algn="ctr" rtl="1"/>
            <a:r>
              <a:rPr lang="ar-SA" sz="2000" b="1" dirty="0" smtClean="0">
                <a:solidFill>
                  <a:srgbClr val="C05285"/>
                </a:solidFill>
              </a:rPr>
              <a:t>وتطبيقات دينية وترفيهية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pic>
        <p:nvPicPr>
          <p:cNvPr id="64" name="Picture 63" descr="http://www.fullprogramdeposu.com/wp-content/uploads/2014/11/Sketchup-pro-ful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3" y="2697648"/>
            <a:ext cx="397630" cy="3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 descr="http://vitotechnology.com/images/media/starwalk/SW_icon_hirez_341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05" y="4062310"/>
            <a:ext cx="366589" cy="40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 descr="http://a2.mzstatic.com/us/r30/Purple7/v4/3a/69/fc/3a69fce8-4832-dcc3-b4fc-d91d8187f5b7/icon128-2x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33" y="4125569"/>
            <a:ext cx="298874" cy="3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https://encrypted-tbn0.gstatic.com/images?q=tbn:ANd9GcTjbGJ-Rt4yIYMIO3kmbqXuc0b2gikoi_SWuOG1WwnuaaKk7riY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" y="4062310"/>
            <a:ext cx="360000" cy="35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http://www.ighazy.com/wp-content/uploads/Screen-Shot-2012-08-29-at-4.07.13-PM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/>
        </p:blipFill>
        <p:spPr bwMode="auto">
          <a:xfrm>
            <a:off x="4231921" y="5419631"/>
            <a:ext cx="395504" cy="395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ipad3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21493" y="2697648"/>
            <a:ext cx="1805177" cy="1494549"/>
          </a:xfrm>
          <a:prstGeom prst="rect">
            <a:avLst/>
          </a:prstGeom>
        </p:spPr>
      </p:pic>
      <p:pic>
        <p:nvPicPr>
          <p:cNvPr id="73" name="Picture 72" descr="http://payload87.cargocollective.com/1/2/82271/4055430/2up.png"/>
          <p:cNvPicPr/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3"/>
          <a:stretch/>
        </p:blipFill>
        <p:spPr bwMode="auto">
          <a:xfrm>
            <a:off x="6721492" y="4400568"/>
            <a:ext cx="1805178" cy="1922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0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7899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dirty="0">
                <a:solidFill>
                  <a:srgbClr val="B5B927"/>
                </a:solidFill>
              </a:rPr>
              <a:t>ما المقصود </a:t>
            </a:r>
            <a:r>
              <a:rPr lang="x-none" sz="6600" b="1" dirty="0">
                <a:solidFill>
                  <a:schemeClr val="tx2"/>
                </a:solidFill>
              </a:rPr>
              <a:t>بالمستحدثات التقنية؟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26388"/>
            <a:ext cx="9161463" cy="5784706"/>
            <a:chOff x="-77944" y="826388"/>
            <a:chExt cx="9161463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434668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4" y="-1"/>
            <a:ext cx="8784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53167" y="1580670"/>
            <a:ext cx="369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أجهزة مشغلات</a:t>
            </a: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الصوت </a:t>
            </a:r>
            <a:r>
              <a:rPr lang="x-none" sz="3200" b="1" dirty="0">
                <a:solidFill>
                  <a:srgbClr val="C05285"/>
                </a:solidFill>
              </a:rPr>
              <a:t>إم </a:t>
            </a:r>
            <a:r>
              <a:rPr lang="x-none" sz="3200" b="1" dirty="0" smtClean="0">
                <a:solidFill>
                  <a:srgbClr val="C05285"/>
                </a:solidFill>
              </a:rPr>
              <a:t>بي</a:t>
            </a:r>
            <a:r>
              <a:rPr lang="en-US" sz="3200" b="1" dirty="0">
                <a:solidFill>
                  <a:srgbClr val="C05285"/>
                </a:solidFill>
              </a:rPr>
              <a:t>3</a:t>
            </a:r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en-GB" sz="3200" b="1" dirty="0" smtClean="0">
                <a:solidFill>
                  <a:srgbClr val="C05285"/>
                </a:solidFill>
              </a:rPr>
              <a:t>MP3 </a:t>
            </a:r>
            <a:r>
              <a:rPr lang="en-GB" sz="3200" b="1" dirty="0">
                <a:solidFill>
                  <a:srgbClr val="C05285"/>
                </a:solidFill>
              </a:rPr>
              <a:t>Player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400" y="1809665"/>
            <a:ext cx="54885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أجهزة </a:t>
            </a:r>
            <a:r>
              <a:rPr lang="ar-SA" sz="2800" b="1" dirty="0">
                <a:solidFill>
                  <a:schemeClr val="tx2"/>
                </a:solidFill>
              </a:rPr>
              <a:t>لتخزين </a:t>
            </a:r>
            <a:r>
              <a:rPr lang="x-none" sz="2800" b="1" dirty="0">
                <a:solidFill>
                  <a:schemeClr val="tx2"/>
                </a:solidFill>
              </a:rPr>
              <a:t>ملفات صوتية يمكن سماعها في أي وقت و مكان ، في ذاكرة خاصة بداخلها تختلف سعتها حسب نوعية الجهاز و طرازه. </a:t>
            </a:r>
            <a:endParaRPr lang="ar-SA" sz="2800" b="1" dirty="0" smtClean="0">
              <a:solidFill>
                <a:schemeClr val="tx2"/>
              </a:solidFill>
            </a:endParaRPr>
          </a:p>
          <a:p>
            <a:pPr algn="ctr" rtl="1"/>
            <a:r>
              <a:rPr lang="x-none" sz="2800" b="1" dirty="0" smtClean="0">
                <a:solidFill>
                  <a:schemeClr val="tx2"/>
                </a:solidFill>
              </a:rPr>
              <a:t>كما </a:t>
            </a:r>
            <a:r>
              <a:rPr lang="x-none" sz="2800" b="1" dirty="0">
                <a:solidFill>
                  <a:schemeClr val="tx2"/>
                </a:solidFill>
              </a:rPr>
              <a:t>يمكن إزالة وتخزين الملفات من خلال أجهزة الحاسب الآلي.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57" y="4054496"/>
            <a:ext cx="3384864" cy="19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474" y="-1"/>
            <a:ext cx="881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5285"/>
                </a:solidFill>
              </a:rPr>
              <a:t>أجهزة مشغلات</a:t>
            </a:r>
          </a:p>
          <a:p>
            <a:pPr algn="ctr"/>
            <a:r>
              <a:rPr lang="x-none" sz="3200" b="1" dirty="0">
                <a:solidFill>
                  <a:srgbClr val="C05285"/>
                </a:solidFill>
              </a:rPr>
              <a:t>الصوت إم بي</a:t>
            </a:r>
            <a:r>
              <a:rPr lang="en-US" sz="3200" b="1" dirty="0">
                <a:solidFill>
                  <a:srgbClr val="C05285"/>
                </a:solidFill>
              </a:rPr>
              <a:t>3</a:t>
            </a:r>
            <a:r>
              <a:rPr lang="x-none" sz="3200" b="1" dirty="0">
                <a:solidFill>
                  <a:srgbClr val="C05285"/>
                </a:solidFill>
              </a:rPr>
              <a:t> </a:t>
            </a:r>
            <a:endParaRPr lang="ar-SA" sz="3200" b="1" dirty="0">
              <a:solidFill>
                <a:srgbClr val="C05285"/>
              </a:solidFill>
            </a:endParaRPr>
          </a:p>
          <a:p>
            <a:pPr algn="ctr"/>
            <a:r>
              <a:rPr lang="x-none" sz="3200" b="1" dirty="0">
                <a:solidFill>
                  <a:srgbClr val="C05285"/>
                </a:solidFill>
              </a:rPr>
              <a:t> </a:t>
            </a:r>
            <a:r>
              <a:rPr lang="en-GB" sz="3200" b="1" dirty="0">
                <a:solidFill>
                  <a:srgbClr val="C05285"/>
                </a:solidFill>
              </a:rPr>
              <a:t>MP3 Player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762565"/>
            <a:ext cx="4057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 smtClean="0">
                <a:solidFill>
                  <a:srgbClr val="A2B921"/>
                </a:solidFill>
              </a:rPr>
              <a:t>توظيف </a:t>
            </a:r>
            <a:r>
              <a:rPr lang="x-none" sz="2800" b="1" dirty="0">
                <a:solidFill>
                  <a:srgbClr val="A2B921"/>
                </a:solidFill>
              </a:rPr>
              <a:t>الأجهزة السمعية </a:t>
            </a:r>
            <a:r>
              <a:rPr lang="x-none" sz="2800" b="1" dirty="0" smtClean="0">
                <a:solidFill>
                  <a:srgbClr val="A2B921"/>
                </a:solidFill>
              </a:rPr>
              <a:t>الرقمية</a:t>
            </a:r>
            <a:endParaRPr lang="ar-SA" sz="2800" b="1" dirty="0" smtClean="0">
              <a:solidFill>
                <a:srgbClr val="A2B921"/>
              </a:solidFill>
            </a:endParaRPr>
          </a:p>
          <a:p>
            <a:pPr algn="ctr"/>
            <a:r>
              <a:rPr lang="x-none" sz="2800" b="1" dirty="0" smtClean="0">
                <a:solidFill>
                  <a:srgbClr val="A2B921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وتقنية البودكاست في </a:t>
            </a:r>
            <a:r>
              <a:rPr lang="x-none" sz="2800" b="1" dirty="0" smtClean="0">
                <a:solidFill>
                  <a:srgbClr val="A2B921"/>
                </a:solidFill>
              </a:rPr>
              <a:t>التعليم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72627" y="1875439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تسجيل الملاحظات الصوتية حول تجربة </a:t>
            </a:r>
            <a:r>
              <a:rPr lang="x-none" sz="2000" b="1" dirty="0" smtClean="0">
                <a:solidFill>
                  <a:srgbClr val="C05285"/>
                </a:solidFill>
              </a:rPr>
              <a:t>علمية</a:t>
            </a:r>
            <a:r>
              <a:rPr lang="ar-SA" sz="2000" b="1" dirty="0" smtClean="0">
                <a:solidFill>
                  <a:srgbClr val="C05285"/>
                </a:solidFill>
              </a:rPr>
              <a:t> وغيرها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72627" y="5069045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الاستماع إلى القصص </a:t>
            </a:r>
            <a:r>
              <a:rPr lang="ar-SA" sz="2000" b="1" dirty="0" smtClean="0">
                <a:solidFill>
                  <a:srgbClr val="C05285"/>
                </a:solidFill>
              </a:rPr>
              <a:t>و</a:t>
            </a:r>
            <a:r>
              <a:rPr lang="x-none" sz="2000" b="1" dirty="0" smtClean="0">
                <a:solidFill>
                  <a:srgbClr val="C05285"/>
                </a:solidFill>
              </a:rPr>
              <a:t>الإجابة </a:t>
            </a:r>
            <a:r>
              <a:rPr lang="x-none" sz="2000" b="1" dirty="0">
                <a:solidFill>
                  <a:srgbClr val="C05285"/>
                </a:solidFill>
              </a:rPr>
              <a:t>عن أسئلة متعلقة بالقصة لتعزيز </a:t>
            </a:r>
            <a:r>
              <a:rPr lang="x-none" sz="2000" b="1">
                <a:solidFill>
                  <a:srgbClr val="C05285"/>
                </a:solidFill>
              </a:rPr>
              <a:t>مهارات </a:t>
            </a:r>
            <a:r>
              <a:rPr lang="x-none" sz="2000" b="1" smtClean="0">
                <a:solidFill>
                  <a:srgbClr val="C05285"/>
                </a:solidFill>
              </a:rPr>
              <a:t>الاستماع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3442" y="187331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تسجيل </a:t>
            </a:r>
            <a:r>
              <a:rPr lang="ar-SA" sz="2000" b="1" dirty="0" smtClean="0">
                <a:solidFill>
                  <a:srgbClr val="C05285"/>
                </a:solidFill>
              </a:rPr>
              <a:t>مواضيع </a:t>
            </a:r>
            <a:r>
              <a:rPr lang="x-none" sz="2000" b="1" dirty="0" smtClean="0">
                <a:solidFill>
                  <a:srgbClr val="C05285"/>
                </a:solidFill>
              </a:rPr>
              <a:t>التعبير وتحويلها </a:t>
            </a:r>
            <a:r>
              <a:rPr lang="x-none" sz="2000" b="1" dirty="0">
                <a:solidFill>
                  <a:srgbClr val="C05285"/>
                </a:solidFill>
              </a:rPr>
              <a:t>إلى </a:t>
            </a:r>
            <a:r>
              <a:rPr lang="x-none" sz="2000" b="1" dirty="0" smtClean="0">
                <a:solidFill>
                  <a:srgbClr val="C05285"/>
                </a:solidFill>
              </a:rPr>
              <a:t>بودكاست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8464" y="1874467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تسجيل المحاضرات </a:t>
            </a:r>
            <a:r>
              <a:rPr lang="x-none" sz="2000" b="1" dirty="0" smtClean="0">
                <a:solidFill>
                  <a:srgbClr val="C05285"/>
                </a:solidFill>
              </a:rPr>
              <a:t>وتوفيرها على </a:t>
            </a:r>
            <a:r>
              <a:rPr lang="x-none" sz="2000" b="1">
                <a:solidFill>
                  <a:srgbClr val="C05285"/>
                </a:solidFill>
              </a:rPr>
              <a:t>شكل </a:t>
            </a:r>
            <a:r>
              <a:rPr lang="x-none" sz="2000" b="1" smtClean="0">
                <a:solidFill>
                  <a:srgbClr val="C05285"/>
                </a:solidFill>
              </a:rPr>
              <a:t>بودكاست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93441" y="506904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الاستماع </a:t>
            </a:r>
            <a:r>
              <a:rPr lang="x-none" sz="2000" b="1">
                <a:solidFill>
                  <a:srgbClr val="C05285"/>
                </a:solidFill>
              </a:rPr>
              <a:t>للكتب </a:t>
            </a:r>
            <a:r>
              <a:rPr lang="x-none" sz="2000" b="1" smtClean="0">
                <a:solidFill>
                  <a:srgbClr val="C05285"/>
                </a:solidFill>
              </a:rPr>
              <a:t>المسموعة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8464" y="5071231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 smtClean="0">
                <a:solidFill>
                  <a:srgbClr val="C05285"/>
                </a:solidFill>
              </a:rPr>
              <a:t>بديل </a:t>
            </a:r>
            <a:r>
              <a:rPr lang="x-none" sz="2000" b="1" dirty="0" smtClean="0">
                <a:solidFill>
                  <a:srgbClr val="C05285"/>
                </a:solidFill>
              </a:rPr>
              <a:t>لمعامل </a:t>
            </a:r>
            <a:r>
              <a:rPr lang="x-none" sz="2000" b="1" dirty="0">
                <a:solidFill>
                  <a:srgbClr val="C05285"/>
                </a:solidFill>
              </a:rPr>
              <a:t>اللغة </a:t>
            </a:r>
            <a:r>
              <a:rPr lang="x-none" sz="2000" b="1" dirty="0" smtClean="0">
                <a:solidFill>
                  <a:srgbClr val="C05285"/>
                </a:solidFill>
              </a:rPr>
              <a:t>حيث </a:t>
            </a:r>
            <a:r>
              <a:rPr lang="x-none" sz="2000" b="1" dirty="0">
                <a:solidFill>
                  <a:srgbClr val="C05285"/>
                </a:solidFill>
              </a:rPr>
              <a:t>يستمع المتعلم للمقاطع الصوتية </a:t>
            </a:r>
            <a:r>
              <a:rPr lang="x-none" sz="2000" b="1" dirty="0" smtClean="0">
                <a:solidFill>
                  <a:srgbClr val="C05285"/>
                </a:solidFill>
              </a:rPr>
              <a:t>ويتفاعل </a:t>
            </a:r>
            <a:r>
              <a:rPr lang="x-none" sz="2000" b="1">
                <a:solidFill>
                  <a:srgbClr val="C05285"/>
                </a:solidFill>
              </a:rPr>
              <a:t>مع </a:t>
            </a:r>
            <a:r>
              <a:rPr lang="x-none" sz="2000" b="1" smtClean="0">
                <a:solidFill>
                  <a:srgbClr val="C05285"/>
                </a:solidFill>
              </a:rPr>
              <a:t>المعلم</a:t>
            </a:r>
            <a:endParaRPr lang="en-US" sz="2000" b="1" dirty="0">
              <a:solidFill>
                <a:srgbClr val="C05285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5" y="4602624"/>
            <a:ext cx="2426515" cy="142167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21833" y="3483057"/>
            <a:ext cx="3644822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تسجيل صوت المتعلم وهو يقرأ ما حفظه ومن ثم إعادة الاستماع له وتصحيح الأخطاء لتعزيز </a:t>
            </a:r>
            <a:r>
              <a:rPr lang="x-none" sz="2000" b="1">
                <a:solidFill>
                  <a:srgbClr val="C05285"/>
                </a:solidFill>
              </a:rPr>
              <a:t>التعلم </a:t>
            </a:r>
            <a:r>
              <a:rPr lang="x-none" sz="2000" b="1" smtClean="0">
                <a:solidFill>
                  <a:srgbClr val="C05285"/>
                </a:solidFill>
              </a:rPr>
              <a:t>الذاتي 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718" y="3494693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الاستماع لمقاطع القرآن </a:t>
            </a:r>
            <a:r>
              <a:rPr lang="x-none" sz="2000" b="1" dirty="0" smtClean="0">
                <a:solidFill>
                  <a:srgbClr val="C05285"/>
                </a:solidFill>
              </a:rPr>
              <a:t>أو والأناشيد </a:t>
            </a:r>
            <a:r>
              <a:rPr lang="x-none" sz="2000" b="1">
                <a:solidFill>
                  <a:srgbClr val="C05285"/>
                </a:solidFill>
              </a:rPr>
              <a:t>المراد </a:t>
            </a:r>
            <a:r>
              <a:rPr lang="x-none" sz="2000" b="1" smtClean="0">
                <a:solidFill>
                  <a:srgbClr val="C05285"/>
                </a:solidFill>
              </a:rPr>
              <a:t>حفظها</a:t>
            </a:r>
            <a:endParaRPr lang="en-US" sz="2000" b="1" dirty="0">
              <a:solidFill>
                <a:srgbClr val="C05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4" y="-1"/>
            <a:ext cx="884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53167" y="1580670"/>
            <a:ext cx="369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C05285"/>
                </a:solidFill>
              </a:rPr>
              <a:t>تقنية الباركود</a:t>
            </a:r>
            <a:endParaRPr lang="en-US" sz="3600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400" y="1930601"/>
            <a:ext cx="5271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الباركود عبارة عن شفرة تمثل مادة ما، قابلة للقراءة من </a:t>
            </a:r>
            <a:r>
              <a:rPr lang="x-none" sz="2800" b="1">
                <a:solidFill>
                  <a:schemeClr val="tx2"/>
                </a:solidFill>
              </a:rPr>
              <a:t>قبل </a:t>
            </a:r>
            <a:r>
              <a:rPr lang="x-none" sz="2800" b="1" smtClean="0">
                <a:solidFill>
                  <a:schemeClr val="tx2"/>
                </a:solidFill>
              </a:rPr>
              <a:t>الحواسيب </a:t>
            </a:r>
            <a:endParaRPr lang="ar-SA" sz="2800" b="1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128116" y="5142481"/>
            <a:ext cx="1556657" cy="1513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5969921" y="3769131"/>
            <a:ext cx="2464501" cy="1011933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0" y="3305546"/>
            <a:ext cx="4210252" cy="3362149"/>
          </a:xfrm>
          <a:prstGeom prst="hexagon">
            <a:avLst/>
          </a:prstGeom>
          <a:solidFill>
            <a:srgbClr val="B5B927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هناك نوعين من الباركود </a:t>
            </a:r>
            <a:r>
              <a:rPr lang="ar-SA" sz="2400" b="1" dirty="0">
                <a:solidFill>
                  <a:srgbClr val="C05285"/>
                </a:solidFill>
              </a:rPr>
              <a:t>:</a:t>
            </a:r>
          </a:p>
          <a:p>
            <a:pPr algn="ctr" rtl="1"/>
            <a:r>
              <a:rPr lang="x-none" sz="2400" dirty="0">
                <a:solidFill>
                  <a:schemeClr val="tx2"/>
                </a:solidFill>
              </a:rPr>
              <a:t>أحادي البعد وهو الشكل المتعارف عليه في </a:t>
            </a:r>
            <a:r>
              <a:rPr lang="x-none" sz="2400">
                <a:solidFill>
                  <a:schemeClr val="tx2"/>
                </a:solidFill>
              </a:rPr>
              <a:t>المحلات </a:t>
            </a:r>
            <a:r>
              <a:rPr lang="x-none" sz="2400" smtClean="0">
                <a:solidFill>
                  <a:schemeClr val="tx2"/>
                </a:solidFill>
              </a:rPr>
              <a:t>التجارية</a:t>
            </a:r>
            <a:endParaRPr lang="ar-SA" sz="2400" dirty="0">
              <a:solidFill>
                <a:schemeClr val="tx2"/>
              </a:solidFill>
            </a:endParaRPr>
          </a:p>
          <a:p>
            <a:pPr algn="ctr" rtl="1"/>
            <a:r>
              <a:rPr lang="x-none" sz="2400" dirty="0">
                <a:solidFill>
                  <a:schemeClr val="tx2"/>
                </a:solidFill>
              </a:rPr>
              <a:t>ثنائي البعد ويستخدم الرموز أكثر </a:t>
            </a:r>
            <a:r>
              <a:rPr lang="x-none" sz="2400">
                <a:solidFill>
                  <a:schemeClr val="tx2"/>
                </a:solidFill>
              </a:rPr>
              <a:t>من </a:t>
            </a:r>
            <a:r>
              <a:rPr lang="x-none" sz="2400" smtClean="0">
                <a:solidFill>
                  <a:schemeClr val="tx2"/>
                </a:solidFill>
              </a:rPr>
              <a:t>الخطوط 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0119" y="4494735"/>
            <a:ext cx="2549802" cy="0"/>
          </a:xfrm>
          <a:prstGeom prst="straightConnector1">
            <a:avLst/>
          </a:prstGeom>
          <a:ln>
            <a:solidFill>
              <a:srgbClr val="C0504D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0119" y="5634768"/>
            <a:ext cx="2221635" cy="0"/>
          </a:xfrm>
          <a:prstGeom prst="straightConnector1">
            <a:avLst/>
          </a:prstGeom>
          <a:ln>
            <a:solidFill>
              <a:srgbClr val="C0504D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4430" y="-1"/>
            <a:ext cx="891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762565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الاستخدامات العامة </a:t>
            </a:r>
            <a:r>
              <a:rPr lang="ar-SA" sz="2800" b="1" dirty="0">
                <a:solidFill>
                  <a:srgbClr val="A2B921"/>
                </a:solidFill>
              </a:rPr>
              <a:t>ل</a:t>
            </a:r>
            <a:r>
              <a:rPr lang="ar-SA" sz="2800" b="1" dirty="0" smtClean="0">
                <a:solidFill>
                  <a:srgbClr val="A2B921"/>
                </a:solidFill>
              </a:rPr>
              <a:t>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0463" y="1907227"/>
            <a:ext cx="6142505" cy="1439998"/>
            <a:chOff x="540463" y="2185340"/>
            <a:chExt cx="6142505" cy="1439998"/>
          </a:xfrm>
        </p:grpSpPr>
        <p:grpSp>
          <p:nvGrpSpPr>
            <p:cNvPr id="23" name="Group 22"/>
            <p:cNvGrpSpPr/>
            <p:nvPr/>
          </p:nvGrpSpPr>
          <p:grpSpPr>
            <a:xfrm>
              <a:off x="932903" y="2225652"/>
              <a:ext cx="5750065" cy="1362073"/>
              <a:chOff x="932903" y="2225652"/>
              <a:chExt cx="5750065" cy="1362073"/>
            </a:xfrm>
          </p:grpSpPr>
          <p:sp>
            <p:nvSpPr>
              <p:cNvPr id="26" name="Rectangle 2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80462" y="2266298"/>
                <a:ext cx="470250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algn="r" rtl="1"/>
                <a:r>
                  <a:rPr lang="x-none" sz="2200" b="1" dirty="0">
                    <a:solidFill>
                      <a:srgbClr val="C05285"/>
                    </a:solidFill>
                  </a:rPr>
                  <a:t>كل منتج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يمكن شراؤه من </a:t>
                </a:r>
                <a:r>
                  <a:rPr lang="x-none" sz="2200" b="1" dirty="0" smtClean="0">
                    <a:solidFill>
                      <a:srgbClr val="C05285"/>
                    </a:solidFill>
                  </a:rPr>
                  <a:t>الأسواق</a:t>
                </a:r>
                <a:r>
                  <a:rPr lang="ar-SA" sz="2200" b="1" dirty="0" smtClean="0">
                    <a:solidFill>
                      <a:srgbClr val="C05285"/>
                    </a:solidFill>
                  </a:rPr>
                  <a:t> </a:t>
                </a:r>
                <a:r>
                  <a:rPr lang="x-none" sz="2200" b="1" dirty="0" smtClean="0">
                    <a:solidFill>
                      <a:srgbClr val="C05285"/>
                    </a:solidFill>
                  </a:rPr>
                  <a:t>له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باركود، </a:t>
                </a:r>
                <a:r>
                  <a:rPr lang="x-none" sz="2200" b="1">
                    <a:solidFill>
                      <a:srgbClr val="C05285"/>
                    </a:solidFill>
                  </a:rPr>
                  <a:t>وهذا </a:t>
                </a:r>
                <a:r>
                  <a:rPr lang="x-none" sz="2200" b="1" smtClean="0">
                    <a:solidFill>
                      <a:srgbClr val="C05285"/>
                    </a:solidFill>
                  </a:rPr>
                  <a:t>يساعد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في اقتفاء أثر المواد 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في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المتجر ويقلل أيضاً من 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السرقة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. </a:t>
                </a:r>
                <a:endParaRPr lang="en-US" sz="22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463" y="3499788"/>
            <a:ext cx="6142504" cy="1439998"/>
            <a:chOff x="540463" y="2185340"/>
            <a:chExt cx="6142504" cy="1439998"/>
          </a:xfrm>
        </p:grpSpPr>
        <p:grpSp>
          <p:nvGrpSpPr>
            <p:cNvPr id="33" name="Group 32"/>
            <p:cNvGrpSpPr/>
            <p:nvPr/>
          </p:nvGrpSpPr>
          <p:grpSpPr>
            <a:xfrm>
              <a:off x="932903" y="2225652"/>
              <a:ext cx="5750064" cy="1362073"/>
              <a:chOff x="932903" y="2225652"/>
              <a:chExt cx="5750064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385228" y="2303979"/>
                <a:ext cx="529773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algn="r" rtl="1"/>
                <a:r>
                  <a:rPr lang="x-none" sz="2400" b="1" dirty="0">
                    <a:solidFill>
                      <a:srgbClr val="C05285"/>
                    </a:solidFill>
                  </a:rPr>
                  <a:t>تتبع حركة المواد بما في ذلك السيارات المستأجرة وأمتعة شركات الطيران والنفايات النووية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والبريد.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40" name="Group 39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2" name="Rectangle 41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80462" y="2376536"/>
                <a:ext cx="3971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400" b="1" dirty="0">
                    <a:solidFill>
                      <a:srgbClr val="C05285"/>
                    </a:solidFill>
                  </a:rPr>
                  <a:t>تستخدم شركات الطيران الباركود ثنائية البعد كبطاقة صعود على متن الطائرة. 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Unknown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9" y="2286378"/>
            <a:ext cx="1498653" cy="669041"/>
          </a:xfrm>
          <a:prstGeom prst="rect">
            <a:avLst/>
          </a:prstGeom>
        </p:spPr>
      </p:pic>
      <p:pic>
        <p:nvPicPr>
          <p:cNvPr id="5" name="Picture 4" descr="truck-shipping-tracking-5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" y="3372848"/>
            <a:ext cx="1319848" cy="13198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3" y="5167468"/>
            <a:ext cx="7858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862515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مميزات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72627" y="1875439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رموز </a:t>
            </a:r>
            <a:r>
              <a:rPr lang="x-none" sz="2000" b="1">
                <a:solidFill>
                  <a:srgbClr val="C05285"/>
                </a:solidFill>
              </a:rPr>
              <a:t>متعددة </a:t>
            </a:r>
            <a:r>
              <a:rPr lang="x-none" sz="2000" b="1" smtClean="0">
                <a:solidFill>
                  <a:srgbClr val="C05285"/>
                </a:solidFill>
              </a:rPr>
              <a:t>الاستخدامات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72627" y="5069045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جمع المعلومات وعرضها بطريقة سريعة </a:t>
            </a:r>
            <a:r>
              <a:rPr lang="x-none" sz="2000" b="1" dirty="0" smtClean="0">
                <a:solidFill>
                  <a:srgbClr val="C05285"/>
                </a:solidFill>
              </a:rPr>
              <a:t>ويسهل </a:t>
            </a:r>
            <a:r>
              <a:rPr lang="x-none" sz="2000" b="1">
                <a:solidFill>
                  <a:srgbClr val="C05285"/>
                </a:solidFill>
              </a:rPr>
              <a:t>عملية </a:t>
            </a:r>
            <a:r>
              <a:rPr lang="x-none" sz="2000" b="1" smtClean="0">
                <a:solidFill>
                  <a:srgbClr val="C05285"/>
                </a:solidFill>
              </a:rPr>
              <a:t>تبادلها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3442" y="187331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يتيح الوصول إلى مختلف المعلومات </a:t>
            </a:r>
            <a:r>
              <a:rPr lang="x-none" sz="2000" b="1">
                <a:solidFill>
                  <a:srgbClr val="C05285"/>
                </a:solidFill>
              </a:rPr>
              <a:t>بسهولة </a:t>
            </a:r>
            <a:r>
              <a:rPr lang="x-none" sz="2000" b="1" smtClean="0">
                <a:solidFill>
                  <a:srgbClr val="C05285"/>
                </a:solidFill>
              </a:rPr>
              <a:t>وسرعة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8464" y="1874467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قلة المعوقات الفنية في </a:t>
            </a:r>
            <a:r>
              <a:rPr lang="x-none" sz="2000" b="1">
                <a:solidFill>
                  <a:srgbClr val="C05285"/>
                </a:solidFill>
              </a:rPr>
              <a:t>التأليف </a:t>
            </a:r>
            <a:r>
              <a:rPr lang="ar-SA" sz="2000" b="1" dirty="0" smtClean="0">
                <a:solidFill>
                  <a:srgbClr val="C05285"/>
                </a:solidFill>
              </a:rPr>
              <a:t>و</a:t>
            </a:r>
            <a:r>
              <a:rPr lang="x-none" sz="2000" b="1" smtClean="0">
                <a:solidFill>
                  <a:srgbClr val="C05285"/>
                </a:solidFill>
              </a:rPr>
              <a:t>القراءة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93441" y="506904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سرعة وبساطة استرجاع </a:t>
            </a:r>
            <a:r>
              <a:rPr lang="x-none" sz="2000" b="1">
                <a:solidFill>
                  <a:srgbClr val="C05285"/>
                </a:solidFill>
              </a:rPr>
              <a:t>المعلومات </a:t>
            </a:r>
            <a:r>
              <a:rPr lang="x-none" sz="2000" b="1" smtClean="0">
                <a:solidFill>
                  <a:srgbClr val="C05285"/>
                </a:solidFill>
              </a:rPr>
              <a:t>وتخزينها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8464" y="5071231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يمكن قراءة الباركود بجميع الوسائل المتاحة سواء قارئ أو </a:t>
            </a:r>
            <a:r>
              <a:rPr lang="x-none" sz="2000" b="1">
                <a:solidFill>
                  <a:srgbClr val="C05285"/>
                </a:solidFill>
              </a:rPr>
              <a:t>ماسح </a:t>
            </a:r>
            <a:r>
              <a:rPr lang="x-none" sz="2000" b="1" smtClean="0">
                <a:solidFill>
                  <a:srgbClr val="C05285"/>
                </a:solidFill>
              </a:rPr>
              <a:t>ضوئي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1833" y="3483057"/>
            <a:ext cx="3644822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يقدم الباركود وسيلة " لإدخال وتجميع البيانات" تتميز بالبساطة والدقة </a:t>
            </a:r>
            <a:r>
              <a:rPr lang="x-none" sz="2000" b="1">
                <a:solidFill>
                  <a:srgbClr val="C05285"/>
                </a:solidFill>
              </a:rPr>
              <a:t>وقلة </a:t>
            </a:r>
            <a:r>
              <a:rPr lang="x-none" sz="2000" b="1" smtClean="0">
                <a:solidFill>
                  <a:srgbClr val="C05285"/>
                </a:solidFill>
              </a:rPr>
              <a:t>التكلفة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718" y="3494693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يتيح الفرصة للمتعلمين </a:t>
            </a:r>
            <a:r>
              <a:rPr lang="x-none" sz="2000" b="1" dirty="0" smtClean="0">
                <a:solidFill>
                  <a:srgbClr val="C05285"/>
                </a:solidFill>
              </a:rPr>
              <a:t>على </a:t>
            </a:r>
            <a:r>
              <a:rPr lang="x-none" sz="2000" b="1" dirty="0">
                <a:solidFill>
                  <a:srgbClr val="C05285"/>
                </a:solidFill>
              </a:rPr>
              <a:t>الاندماج في </a:t>
            </a:r>
            <a:r>
              <a:rPr lang="x-none" sz="2000" b="1">
                <a:solidFill>
                  <a:srgbClr val="C05285"/>
                </a:solidFill>
              </a:rPr>
              <a:t>الأنشطة </a:t>
            </a:r>
            <a:r>
              <a:rPr lang="x-none" sz="2000" b="1" smtClean="0">
                <a:solidFill>
                  <a:srgbClr val="C05285"/>
                </a:solidFill>
              </a:rPr>
              <a:t>التعليمية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861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862515"/>
            <a:ext cx="4057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المواد التي يمكن تحميلها على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2536" y="1879523"/>
            <a:ext cx="4461819" cy="4064000"/>
            <a:chOff x="1032725" y="1842694"/>
            <a:chExt cx="4461819" cy="406400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1187478" y="1842694"/>
              <a:ext cx="4307066" cy="4064000"/>
              <a:chOff x="-445297" y="1791223"/>
              <a:chExt cx="4307066" cy="4064000"/>
            </a:xfrm>
          </p:grpSpPr>
          <p:sp>
            <p:nvSpPr>
              <p:cNvPr id="32" name="Block Arc 31"/>
              <p:cNvSpPr/>
              <p:nvPr/>
            </p:nvSpPr>
            <p:spPr>
              <a:xfrm>
                <a:off x="-445297" y="1791223"/>
                <a:ext cx="3898548" cy="4064000"/>
              </a:xfrm>
              <a:prstGeom prst="blockArc">
                <a:avLst>
                  <a:gd name="adj1" fmla="val 17527788"/>
                  <a:gd name="adj2" fmla="val 4119114"/>
                  <a:gd name="adj3" fmla="val 575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32"/>
              <p:cNvSpPr/>
              <p:nvPr/>
            </p:nvSpPr>
            <p:spPr>
              <a:xfrm>
                <a:off x="2425310" y="2133818"/>
                <a:ext cx="1036030" cy="1036320"/>
              </a:xfrm>
              <a:prstGeom prst="ellipse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000" b="-4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Oval 34"/>
              <p:cNvSpPr/>
              <p:nvPr/>
            </p:nvSpPr>
            <p:spPr>
              <a:xfrm>
                <a:off x="2825739" y="3312784"/>
                <a:ext cx="1036030" cy="1036320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7000" r="-3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2425310" y="4508413"/>
                <a:ext cx="1036030" cy="1036320"/>
              </a:xfrm>
              <a:prstGeom prst="ellipse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7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6" name="TextBox 5"/>
            <p:cNvSpPr txBox="1"/>
            <p:nvPr/>
          </p:nvSpPr>
          <p:spPr>
            <a:xfrm>
              <a:off x="1227794" y="4836870"/>
              <a:ext cx="1569942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رابط موقع ويب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725" y="3624175"/>
              <a:ext cx="1274708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بطاقة أعمال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5229" y="2485418"/>
              <a:ext cx="1483760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مكالمة أو رسالة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6214" y="1842694"/>
            <a:ext cx="5216684" cy="4064000"/>
            <a:chOff x="965740" y="1842694"/>
            <a:chExt cx="5216684" cy="4064000"/>
          </a:xfrm>
        </p:grpSpPr>
        <p:grpSp>
          <p:nvGrpSpPr>
            <p:cNvPr id="4" name="Group 3"/>
            <p:cNvGrpSpPr/>
            <p:nvPr/>
          </p:nvGrpSpPr>
          <p:grpSpPr>
            <a:xfrm>
              <a:off x="965740" y="1842694"/>
              <a:ext cx="4307066" cy="4064000"/>
              <a:chOff x="1503977" y="1776080"/>
              <a:chExt cx="4307066" cy="4064000"/>
            </a:xfrm>
          </p:grpSpPr>
          <p:sp>
            <p:nvSpPr>
              <p:cNvPr id="25" name="Block Arc 24"/>
              <p:cNvSpPr/>
              <p:nvPr/>
            </p:nvSpPr>
            <p:spPr>
              <a:xfrm>
                <a:off x="1503977" y="1776080"/>
                <a:ext cx="3898548" cy="4064000"/>
              </a:xfrm>
              <a:prstGeom prst="blockArc">
                <a:avLst>
                  <a:gd name="adj1" fmla="val 17527788"/>
                  <a:gd name="adj2" fmla="val 4119114"/>
                  <a:gd name="adj3" fmla="val 575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6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6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25"/>
              <p:cNvSpPr/>
              <p:nvPr/>
            </p:nvSpPr>
            <p:spPr>
              <a:xfrm>
                <a:off x="4374584" y="2118675"/>
                <a:ext cx="1036030" cy="1036320"/>
              </a:xfrm>
              <a:prstGeom prst="ellipse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000" b="-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Oval 26"/>
              <p:cNvSpPr/>
              <p:nvPr/>
            </p:nvSpPr>
            <p:spPr>
              <a:xfrm>
                <a:off x="4775013" y="3297641"/>
                <a:ext cx="1036030" cy="1036320"/>
              </a:xfrm>
              <a:prstGeom prst="ellipse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00" r="-2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5376099"/>
                  <a:satOff val="-7054"/>
                  <a:lumOff val="-69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Oval 27"/>
              <p:cNvSpPr/>
              <p:nvPr/>
            </p:nvSpPr>
            <p:spPr>
              <a:xfrm>
                <a:off x="4374584" y="4493270"/>
                <a:ext cx="1036030" cy="1036320"/>
              </a:xfrm>
              <a:prstGeom prst="ellipse">
                <a:avLst/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10752198"/>
                  <a:satOff val="-14108"/>
                  <a:lumOff val="-1388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9" name="TextBox 8"/>
            <p:cNvSpPr txBox="1"/>
            <p:nvPr/>
          </p:nvSpPr>
          <p:spPr>
            <a:xfrm>
              <a:off x="3608293" y="2485418"/>
              <a:ext cx="1390393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محتوى </a:t>
              </a:r>
              <a:r>
                <a:rPr lang="en-US" dirty="0"/>
                <a:t>PDF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329" y="3681792"/>
              <a:ext cx="2620095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C05285"/>
                  </a:solidFill>
                </a:rPr>
                <a:t>مواقع التواصل الاجتماعي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3528" y="4886300"/>
              <a:ext cx="1800493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إضافة موعد لتقويم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1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861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983451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تطبيقات مسح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621361040"/>
              </p:ext>
            </p:extLst>
          </p:nvPr>
        </p:nvGraphicFramePr>
        <p:xfrm>
          <a:off x="256396" y="2214532"/>
          <a:ext cx="5811043" cy="358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5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2994" y="-1"/>
            <a:ext cx="8708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2400" b="1" dirty="0" smtClean="0">
                <a:solidFill>
                  <a:schemeClr val="accent5"/>
                </a:solidFill>
              </a:rPr>
              <a:t>في </a:t>
            </a:r>
            <a:r>
              <a:rPr lang="x-none" sz="2400" b="1" dirty="0">
                <a:solidFill>
                  <a:schemeClr val="accent5"/>
                </a:solidFill>
              </a:rPr>
              <a:t>التعليم المتنقل بحيث يمسح المتعلمون الباركود لينقلهم لموقع على الإنترنت أو يقدم لهم </a:t>
            </a:r>
            <a:r>
              <a:rPr lang="x-none" sz="2400" b="1">
                <a:solidFill>
                  <a:schemeClr val="accent5"/>
                </a:solidFill>
              </a:rPr>
              <a:t>محتوى </a:t>
            </a:r>
            <a:r>
              <a:rPr lang="x-none" sz="2400" b="1" smtClean="0">
                <a:solidFill>
                  <a:schemeClr val="accent5"/>
                </a:solidFill>
              </a:rPr>
              <a:t>تعليمي</a:t>
            </a:r>
            <a:r>
              <a:rPr lang="ar-SA" sz="2400" b="1" dirty="0" smtClean="0">
                <a:solidFill>
                  <a:schemeClr val="accent5"/>
                </a:solidFill>
              </a:rPr>
              <a:t>ً</a:t>
            </a:r>
            <a:r>
              <a:rPr lang="x-none" sz="2400" b="1" smtClean="0">
                <a:solidFill>
                  <a:schemeClr val="accent5"/>
                </a:solidFill>
              </a:rPr>
              <a:t>ا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61594" y="4416189"/>
            <a:ext cx="2076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في </a:t>
            </a:r>
            <a:r>
              <a:rPr lang="x-none" sz="2400" b="1" dirty="0">
                <a:solidFill>
                  <a:schemeClr val="accent4"/>
                </a:solidFill>
              </a:rPr>
              <a:t>الأبحاث العلمية، </a:t>
            </a:r>
            <a:r>
              <a:rPr lang="x-none" sz="2400" b="1" dirty="0" smtClean="0">
                <a:solidFill>
                  <a:schemeClr val="accent4"/>
                </a:solidFill>
              </a:rPr>
              <a:t>وضع </a:t>
            </a:r>
            <a:r>
              <a:rPr lang="x-none" sz="2400" b="1" dirty="0">
                <a:solidFill>
                  <a:schemeClr val="accent4"/>
                </a:solidFill>
              </a:rPr>
              <a:t>الباحثون باركود صغير على كل نحلة لتعقب عادات التزاوج </a:t>
            </a:r>
            <a:r>
              <a:rPr lang="ar-SA" sz="2400" b="1" dirty="0" smtClean="0">
                <a:solidFill>
                  <a:schemeClr val="accent4"/>
                </a:solidFill>
              </a:rPr>
              <a:t>بينهم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908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4" y="4262950"/>
            <a:ext cx="2237495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66455" y="2217128"/>
            <a:ext cx="2897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rgbClr val="C05285"/>
                </a:solidFill>
              </a:rPr>
              <a:t>تشفير </a:t>
            </a:r>
            <a:r>
              <a:rPr lang="x-none" sz="2400" b="1" dirty="0">
                <a:solidFill>
                  <a:srgbClr val="C05285"/>
                </a:solidFill>
              </a:rPr>
              <a:t>تذاكر الأحداث </a:t>
            </a:r>
            <a:r>
              <a:rPr lang="x-none" sz="2400" b="1" dirty="0" smtClean="0">
                <a:solidFill>
                  <a:srgbClr val="C05285"/>
                </a:solidFill>
              </a:rPr>
              <a:t>التي </a:t>
            </a:r>
            <a:r>
              <a:rPr lang="x-none" sz="2400" b="1" dirty="0">
                <a:solidFill>
                  <a:srgbClr val="C05285"/>
                </a:solidFill>
              </a:rPr>
              <a:t>تحتاج إلى فحص قبل </a:t>
            </a:r>
            <a:r>
              <a:rPr lang="ar-SA" sz="2400" b="1" dirty="0" smtClean="0">
                <a:solidFill>
                  <a:srgbClr val="C05285"/>
                </a:solidFill>
              </a:rPr>
              <a:t>الدخول</a:t>
            </a:r>
            <a:r>
              <a:rPr lang="ar-SA" sz="2400" b="1" dirty="0">
                <a:solidFill>
                  <a:srgbClr val="C05285"/>
                </a:solidFill>
              </a:rPr>
              <a:t>،</a:t>
            </a:r>
            <a:r>
              <a:rPr lang="x-none" sz="2400" b="1" dirty="0" smtClean="0">
                <a:solidFill>
                  <a:srgbClr val="C05285"/>
                </a:solidFill>
              </a:rPr>
              <a:t> </a:t>
            </a:r>
            <a:r>
              <a:rPr lang="x-none" sz="2400" b="1" dirty="0">
                <a:solidFill>
                  <a:srgbClr val="C05285"/>
                </a:solidFill>
              </a:rPr>
              <a:t>وهذا يسمح للمالك بتحديد التذاكر المكررة أو </a:t>
            </a:r>
            <a:r>
              <a:rPr lang="x-none" sz="2400" b="1">
                <a:solidFill>
                  <a:srgbClr val="C05285"/>
                </a:solidFill>
              </a:rPr>
              <a:t>المزورة </a:t>
            </a:r>
            <a:r>
              <a:rPr lang="x-none" sz="2400" b="1" smtClean="0">
                <a:solidFill>
                  <a:srgbClr val="C05285"/>
                </a:solidFill>
              </a:rPr>
              <a:t>بسهولة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672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22082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5"/>
                </a:solidFill>
              </a:rPr>
              <a:t>في </a:t>
            </a:r>
            <a:r>
              <a:rPr lang="x-none" sz="2400" b="1" dirty="0">
                <a:solidFill>
                  <a:schemeClr val="accent5"/>
                </a:solidFill>
              </a:rPr>
              <a:t>المكتبات </a:t>
            </a:r>
            <a:r>
              <a:rPr lang="ar-SA" sz="2400" b="1" dirty="0" smtClean="0">
                <a:solidFill>
                  <a:schemeClr val="accent5"/>
                </a:solidFill>
              </a:rPr>
              <a:t>و</a:t>
            </a:r>
            <a:r>
              <a:rPr lang="x-none" sz="2400" b="1" dirty="0" smtClean="0">
                <a:solidFill>
                  <a:schemeClr val="accent5"/>
                </a:solidFill>
              </a:rPr>
              <a:t>مصادر </a:t>
            </a:r>
            <a:r>
              <a:rPr lang="x-none" sz="2400" b="1" dirty="0">
                <a:solidFill>
                  <a:schemeClr val="accent5"/>
                </a:solidFill>
              </a:rPr>
              <a:t>التعلم، حيث تسمح </a:t>
            </a:r>
            <a:r>
              <a:rPr lang="x-none" sz="2400" b="1" dirty="0" smtClean="0">
                <a:solidFill>
                  <a:schemeClr val="accent5"/>
                </a:solidFill>
              </a:rPr>
              <a:t>بتشفير </a:t>
            </a:r>
            <a:r>
              <a:rPr lang="x-none" sz="2400" b="1" dirty="0">
                <a:solidFill>
                  <a:schemeClr val="accent5"/>
                </a:solidFill>
              </a:rPr>
              <a:t>الملفات لتسهيل </a:t>
            </a:r>
            <a:r>
              <a:rPr lang="ar-SA" sz="2400" b="1" dirty="0" smtClean="0">
                <a:solidFill>
                  <a:schemeClr val="accent5"/>
                </a:solidFill>
              </a:rPr>
              <a:t>فهرسة </a:t>
            </a:r>
            <a:r>
              <a:rPr lang="x-none" sz="2400" b="1" smtClean="0">
                <a:solidFill>
                  <a:schemeClr val="accent5"/>
                </a:solidFill>
              </a:rPr>
              <a:t>الوثائق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05387" y="4537125"/>
            <a:ext cx="3472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وضع </a:t>
            </a:r>
            <a:r>
              <a:rPr lang="x-none" sz="2400" b="1" dirty="0">
                <a:solidFill>
                  <a:schemeClr val="accent4"/>
                </a:solidFill>
              </a:rPr>
              <a:t>الباركود على ورقة التدريبات بحيث يحتوي الباركود على الإجابات الصحيحة للأسئلة وذلك لتقديم تغذية راجعة سريعة وتعزيز التعلم الذاتي </a:t>
            </a:r>
            <a:r>
              <a:rPr lang="x-none" sz="2400" b="1">
                <a:solidFill>
                  <a:schemeClr val="accent4"/>
                </a:solidFill>
              </a:rPr>
              <a:t>لدى </a:t>
            </a:r>
            <a:r>
              <a:rPr lang="x-none" sz="2400" b="1" smtClean="0">
                <a:solidFill>
                  <a:schemeClr val="accent4"/>
                </a:solidFill>
              </a:rPr>
              <a:t>المتعلمين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908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4" y="4262950"/>
            <a:ext cx="2237495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14619" y="2297752"/>
            <a:ext cx="3340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x-none" sz="2400" b="1" dirty="0" smtClean="0">
                <a:solidFill>
                  <a:srgbClr val="C05285"/>
                </a:solidFill>
              </a:rPr>
              <a:t>بدلا</a:t>
            </a:r>
            <a:r>
              <a:rPr lang="x-none" sz="2400" b="1" dirty="0">
                <a:solidFill>
                  <a:srgbClr val="C05285"/>
                </a:solidFill>
              </a:rPr>
              <a:t>ً من طباعة المقالات وتوزيعها على المتعلمين يمكنهم مسح الباركود الخاص </a:t>
            </a:r>
            <a:r>
              <a:rPr lang="ar-SA" sz="2400" b="1" dirty="0" smtClean="0">
                <a:solidFill>
                  <a:srgbClr val="C05285"/>
                </a:solidFill>
              </a:rPr>
              <a:t>وسينقلهم </a:t>
            </a:r>
            <a:r>
              <a:rPr lang="x-none" sz="2400" b="1" dirty="0" smtClean="0">
                <a:solidFill>
                  <a:srgbClr val="C05285"/>
                </a:solidFill>
              </a:rPr>
              <a:t>للمواقع </a:t>
            </a:r>
            <a:r>
              <a:rPr lang="x-none" sz="2400" b="1" dirty="0">
                <a:solidFill>
                  <a:srgbClr val="C05285"/>
                </a:solidFill>
              </a:rPr>
              <a:t>المطلوبة </a:t>
            </a:r>
            <a:r>
              <a:rPr lang="ar-SA" sz="2400" b="1" dirty="0" smtClean="0">
                <a:solidFill>
                  <a:srgbClr val="C05285"/>
                </a:solidFill>
              </a:rPr>
              <a:t>كما </a:t>
            </a:r>
            <a:r>
              <a:rPr lang="x-none" sz="2400" b="1" dirty="0" smtClean="0">
                <a:solidFill>
                  <a:srgbClr val="C05285"/>
                </a:solidFill>
              </a:rPr>
              <a:t>توفر </a:t>
            </a:r>
            <a:r>
              <a:rPr lang="x-none" sz="2400" b="1" dirty="0">
                <a:solidFill>
                  <a:srgbClr val="C05285"/>
                </a:solidFill>
              </a:rPr>
              <a:t>جهد </a:t>
            </a:r>
            <a:r>
              <a:rPr lang="x-none" sz="2400" b="1">
                <a:solidFill>
                  <a:srgbClr val="C05285"/>
                </a:solidFill>
              </a:rPr>
              <a:t>التصوير </a:t>
            </a:r>
            <a:r>
              <a:rPr lang="x-none" sz="2400" b="1" smtClean="0">
                <a:solidFill>
                  <a:srgbClr val="C05285"/>
                </a:solidFill>
              </a:rPr>
              <a:t>والطباعة</a:t>
            </a:r>
            <a:endParaRPr lang="en-US" sz="2400" b="1" dirty="0">
              <a:solidFill>
                <a:srgbClr val="C05285"/>
              </a:solidFill>
            </a:endParaRPr>
          </a:p>
          <a:p>
            <a:pPr algn="ctr"/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672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22082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9091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chemeClr val="accent5"/>
                </a:solidFill>
              </a:rPr>
              <a:t>يحتوي </a:t>
            </a:r>
            <a:r>
              <a:rPr lang="x-none" sz="2400" b="1" dirty="0" smtClean="0">
                <a:solidFill>
                  <a:schemeClr val="accent5"/>
                </a:solidFill>
              </a:rPr>
              <a:t>على </a:t>
            </a:r>
            <a:r>
              <a:rPr lang="x-none" sz="2400" b="1" dirty="0">
                <a:solidFill>
                  <a:schemeClr val="accent5"/>
                </a:solidFill>
              </a:rPr>
              <a:t>المعلومات الخاصة بمشروع أو واجب </a:t>
            </a:r>
            <a:r>
              <a:rPr lang="x-none" sz="2400" b="1" dirty="0" smtClean="0">
                <a:solidFill>
                  <a:schemeClr val="accent5"/>
                </a:solidFill>
              </a:rPr>
              <a:t>بحيث </a:t>
            </a:r>
            <a:r>
              <a:rPr lang="x-none" sz="2400" b="1" dirty="0">
                <a:solidFill>
                  <a:schemeClr val="accent5"/>
                </a:solidFill>
              </a:rPr>
              <a:t>إما أن يتم مسحه والاحتفاظ بالمعلومات لحين العودة للمنزل أو يمكن للمعلم طباعته على مربعات لاصقة يتم توزيعها ولصقها في جدول </a:t>
            </a:r>
            <a:r>
              <a:rPr lang="x-none" sz="2400" b="1">
                <a:solidFill>
                  <a:schemeClr val="accent5"/>
                </a:solidFill>
              </a:rPr>
              <a:t>الأعمال </a:t>
            </a:r>
            <a:r>
              <a:rPr lang="x-none" sz="2400" b="1" smtClean="0">
                <a:solidFill>
                  <a:schemeClr val="accent5"/>
                </a:solidFill>
              </a:rPr>
              <a:t>الأسبوعي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33987" y="4261212"/>
            <a:ext cx="2686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تضمين </a:t>
            </a:r>
            <a:r>
              <a:rPr lang="x-none" sz="2400" b="1" dirty="0">
                <a:solidFill>
                  <a:schemeClr val="accent4"/>
                </a:solidFill>
              </a:rPr>
              <a:t>الباركود مقاطع فيديو أو بودكاست تشرح بشكل أكبر ما تم تعلمه </a:t>
            </a:r>
            <a:r>
              <a:rPr lang="x-none" sz="2400" b="1">
                <a:solidFill>
                  <a:schemeClr val="accent4"/>
                </a:solidFill>
              </a:rPr>
              <a:t>في </a:t>
            </a:r>
            <a:r>
              <a:rPr lang="x-none" sz="2400" b="1" smtClean="0">
                <a:solidFill>
                  <a:schemeClr val="accent4"/>
                </a:solidFill>
              </a:rPr>
              <a:t>الفصل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0" lvl="2" algn="ctr"/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0145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5" y="4261212"/>
            <a:ext cx="2539864" cy="1738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14619" y="2178837"/>
            <a:ext cx="3740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400" b="1" dirty="0" smtClean="0">
                <a:solidFill>
                  <a:srgbClr val="C05285"/>
                </a:solidFill>
              </a:rPr>
              <a:t>يمكن </a:t>
            </a:r>
            <a:r>
              <a:rPr lang="x-none" sz="2400" b="1" dirty="0">
                <a:solidFill>
                  <a:srgbClr val="C05285"/>
                </a:solidFill>
              </a:rPr>
              <a:t>جعل أوراق العمل تفاعلية </a:t>
            </a:r>
            <a:r>
              <a:rPr lang="x-none" sz="2400" b="1" dirty="0" smtClean="0">
                <a:solidFill>
                  <a:srgbClr val="C05285"/>
                </a:solidFill>
              </a:rPr>
              <a:t>حينما </a:t>
            </a:r>
            <a:r>
              <a:rPr lang="x-none" sz="2400" b="1" dirty="0">
                <a:solidFill>
                  <a:srgbClr val="C05285"/>
                </a:solidFill>
              </a:rPr>
              <a:t>يدرج المعلم </a:t>
            </a:r>
            <a:r>
              <a:rPr lang="x-none" sz="2400" b="1" dirty="0" smtClean="0">
                <a:solidFill>
                  <a:srgbClr val="C05285"/>
                </a:solidFill>
              </a:rPr>
              <a:t>باركود ينقل </a:t>
            </a:r>
            <a:r>
              <a:rPr lang="x-none" sz="2400" b="1" dirty="0">
                <a:solidFill>
                  <a:srgbClr val="C05285"/>
                </a:solidFill>
              </a:rPr>
              <a:t>المتعلم لمقطع فيديو أو تسجيل صوتي </a:t>
            </a:r>
            <a:r>
              <a:rPr lang="ar-SA" sz="2400" b="1" dirty="0" smtClean="0">
                <a:solidFill>
                  <a:srgbClr val="C05285"/>
                </a:solidFill>
              </a:rPr>
              <a:t>ليجيب </a:t>
            </a:r>
            <a:r>
              <a:rPr lang="x-none" sz="2400" b="1" dirty="0" smtClean="0">
                <a:solidFill>
                  <a:srgbClr val="C05285"/>
                </a:solidFill>
              </a:rPr>
              <a:t>عن </a:t>
            </a:r>
            <a:r>
              <a:rPr lang="x-none" sz="2400" b="1" dirty="0">
                <a:solidFill>
                  <a:srgbClr val="C05285"/>
                </a:solidFill>
              </a:rPr>
              <a:t>أسئلة متعلقة بالمحتوى الذي شاهده على </a:t>
            </a:r>
            <a:r>
              <a:rPr lang="x-none" sz="2400" b="1">
                <a:solidFill>
                  <a:srgbClr val="C05285"/>
                </a:solidFill>
              </a:rPr>
              <a:t>هاتفه </a:t>
            </a:r>
            <a:r>
              <a:rPr lang="x-none" sz="2400" b="1" smtClean="0">
                <a:solidFill>
                  <a:srgbClr val="C05285"/>
                </a:solidFill>
              </a:rPr>
              <a:t>الذكي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909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52319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5815679"/>
            <a:ext cx="9144000" cy="0"/>
          </a:xfrm>
          <a:prstGeom prst="line">
            <a:avLst/>
          </a:prstGeom>
          <a:ln w="1924050" cmpd="sng">
            <a:solidFill>
              <a:srgbClr val="B5B9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44579" y="-1"/>
            <a:ext cx="522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المقصود بالمستحدثات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7" y="1632616"/>
            <a:ext cx="8345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A2B921"/>
                </a:solidFill>
              </a:rPr>
              <a:t>يمكن تعريف المستحدثات </a:t>
            </a:r>
            <a:r>
              <a:rPr lang="x-none" sz="3200" b="1" smtClean="0">
                <a:solidFill>
                  <a:srgbClr val="A2B921"/>
                </a:solidFill>
              </a:rPr>
              <a:t>التقنية إجرائي</a:t>
            </a:r>
            <a:r>
              <a:rPr lang="ar-SA" sz="3200" b="1" dirty="0" smtClean="0">
                <a:solidFill>
                  <a:srgbClr val="A2B921"/>
                </a:solidFill>
              </a:rPr>
              <a:t>ً</a:t>
            </a:r>
            <a:r>
              <a:rPr lang="x-none" sz="3200" b="1" smtClean="0">
                <a:solidFill>
                  <a:srgbClr val="A2B921"/>
                </a:solidFill>
              </a:rPr>
              <a:t>ا </a:t>
            </a:r>
            <a:r>
              <a:rPr lang="x-none" sz="3200" b="1" dirty="0" smtClean="0">
                <a:solidFill>
                  <a:srgbClr val="A2B921"/>
                </a:solidFill>
              </a:rPr>
              <a:t>بأنها:</a:t>
            </a:r>
            <a:endParaRPr lang="en-US" sz="3200" b="1" dirty="0" smtClean="0">
              <a:solidFill>
                <a:srgbClr val="A2B921"/>
              </a:solidFill>
            </a:endParaRPr>
          </a:p>
          <a:p>
            <a:pPr algn="ctr" rtl="1"/>
            <a:endParaRPr lang="en-US" sz="2400" b="1" dirty="0" smtClean="0">
              <a:solidFill>
                <a:srgbClr val="A2B921"/>
              </a:solidFill>
            </a:endParaRPr>
          </a:p>
          <a:p>
            <a:pPr algn="ctr" rtl="1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كل </a:t>
            </a:r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الوسائل والمعينات والأجهزة الحديثة وأساليب تقديمها،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 التي يتم توظيفها في التعليم لتحقيق أهدافه ومواكبة التغيرات 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العصرية المتلاحقة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x-none" b="1" dirty="0" smtClean="0">
                <a:solidFill>
                  <a:srgbClr val="7F7F7F"/>
                </a:solidFill>
              </a:rPr>
              <a:t>محمد جابر، 2008</a:t>
            </a:r>
            <a:endParaRPr lang="en-US" dirty="0" smtClean="0">
              <a:solidFill>
                <a:srgbClr val="7F7F7F"/>
              </a:solidFill>
            </a:endParaRPr>
          </a:p>
          <a:p>
            <a:pPr algn="l" rtl="1"/>
            <a:endParaRPr lang="en-US" sz="2800" dirty="0"/>
          </a:p>
        </p:txBody>
      </p:sp>
      <p:pic>
        <p:nvPicPr>
          <p:cNvPr id="6" name="Picture 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9" b="77207"/>
          <a:stretch/>
        </p:blipFill>
        <p:spPr>
          <a:xfrm>
            <a:off x="124872" y="3696591"/>
            <a:ext cx="2056077" cy="1914480"/>
          </a:xfrm>
          <a:prstGeom prst="rect">
            <a:avLst/>
          </a:prstGeom>
        </p:spPr>
      </p:pic>
      <p:pic>
        <p:nvPicPr>
          <p:cNvPr id="18" name="Picture 17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5" t="51684" r="26884" b="26990"/>
          <a:stretch/>
        </p:blipFill>
        <p:spPr>
          <a:xfrm>
            <a:off x="3772135" y="4008847"/>
            <a:ext cx="1327100" cy="1249656"/>
          </a:xfrm>
          <a:prstGeom prst="rect">
            <a:avLst/>
          </a:prstGeom>
        </p:spPr>
      </p:pic>
      <p:pic>
        <p:nvPicPr>
          <p:cNvPr id="22" name="Picture 21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6" t="29231" b="50806"/>
          <a:stretch/>
        </p:blipFill>
        <p:spPr>
          <a:xfrm>
            <a:off x="-40316" y="4935640"/>
            <a:ext cx="2280481" cy="2249662"/>
          </a:xfrm>
          <a:prstGeom prst="rect">
            <a:avLst/>
          </a:prstGeom>
        </p:spPr>
      </p:pic>
      <p:pic>
        <p:nvPicPr>
          <p:cNvPr id="24" name="Picture 23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2" t="79850" r="28513"/>
          <a:stretch/>
        </p:blipFill>
        <p:spPr>
          <a:xfrm>
            <a:off x="4320076" y="4769762"/>
            <a:ext cx="1894816" cy="2511302"/>
          </a:xfrm>
          <a:prstGeom prst="rect">
            <a:avLst/>
          </a:prstGeom>
        </p:spPr>
      </p:pic>
      <p:pic>
        <p:nvPicPr>
          <p:cNvPr id="26" name="Picture 2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6" t="51684" b="26990"/>
          <a:stretch/>
        </p:blipFill>
        <p:spPr>
          <a:xfrm>
            <a:off x="5494624" y="3668354"/>
            <a:ext cx="2677607" cy="2217142"/>
          </a:xfrm>
          <a:prstGeom prst="rect">
            <a:avLst/>
          </a:prstGeom>
        </p:spPr>
      </p:pic>
      <p:pic>
        <p:nvPicPr>
          <p:cNvPr id="32" name="Picture 31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684" r="74771" b="26990"/>
          <a:stretch/>
        </p:blipFill>
        <p:spPr>
          <a:xfrm>
            <a:off x="7566888" y="4293578"/>
            <a:ext cx="1210686" cy="1068247"/>
          </a:xfrm>
          <a:prstGeom prst="rect">
            <a:avLst/>
          </a:prstGeom>
        </p:spPr>
      </p:pic>
      <p:pic>
        <p:nvPicPr>
          <p:cNvPr id="33" name="Picture 32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0" r="77493"/>
          <a:stretch/>
        </p:blipFill>
        <p:spPr>
          <a:xfrm>
            <a:off x="6764696" y="5014806"/>
            <a:ext cx="2398812" cy="2241782"/>
          </a:xfrm>
          <a:prstGeom prst="rect">
            <a:avLst/>
          </a:prstGeom>
        </p:spPr>
      </p:pic>
      <p:pic>
        <p:nvPicPr>
          <p:cNvPr id="34" name="Picture 33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t="79850"/>
          <a:stretch/>
        </p:blipFill>
        <p:spPr>
          <a:xfrm>
            <a:off x="5924482" y="5281882"/>
            <a:ext cx="1898514" cy="1938714"/>
          </a:xfrm>
          <a:prstGeom prst="rect">
            <a:avLst/>
          </a:prstGeom>
        </p:spPr>
      </p:pic>
      <p:pic>
        <p:nvPicPr>
          <p:cNvPr id="35" name="Picture 34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4" b="77207"/>
          <a:stretch/>
        </p:blipFill>
        <p:spPr>
          <a:xfrm>
            <a:off x="2984584" y="4983832"/>
            <a:ext cx="1898750" cy="1914480"/>
          </a:xfrm>
          <a:prstGeom prst="rect">
            <a:avLst/>
          </a:prstGeom>
        </p:spPr>
      </p:pic>
      <p:pic>
        <p:nvPicPr>
          <p:cNvPr id="36" name="Picture 3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5" r="28357" b="77207"/>
          <a:stretch/>
        </p:blipFill>
        <p:spPr>
          <a:xfrm>
            <a:off x="1452605" y="4827702"/>
            <a:ext cx="1531979" cy="1914480"/>
          </a:xfrm>
          <a:prstGeom prst="rect">
            <a:avLst/>
          </a:prstGeom>
        </p:spPr>
      </p:pic>
      <p:pic>
        <p:nvPicPr>
          <p:cNvPr id="37" name="Picture 36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29231" r="52505" b="50806"/>
          <a:stretch/>
        </p:blipFill>
        <p:spPr>
          <a:xfrm>
            <a:off x="1937795" y="3809457"/>
            <a:ext cx="2056078" cy="22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5386" y="-1"/>
            <a:ext cx="893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2318127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386" y="2367119"/>
            <a:ext cx="2963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5"/>
                </a:solidFill>
              </a:rPr>
              <a:t>مع </a:t>
            </a:r>
            <a:r>
              <a:rPr lang="x-none" sz="2400" b="1" dirty="0">
                <a:solidFill>
                  <a:schemeClr val="accent5"/>
                </a:solidFill>
              </a:rPr>
              <a:t>ذوي الاحتياجات الخاصة لأغراض </a:t>
            </a:r>
            <a:r>
              <a:rPr lang="x-none" sz="2400" b="1" dirty="0" smtClean="0">
                <a:solidFill>
                  <a:schemeClr val="accent5"/>
                </a:solidFill>
              </a:rPr>
              <a:t>تعليمية، مثلا</a:t>
            </a:r>
            <a:r>
              <a:rPr lang="x-none" sz="2400" b="1" dirty="0">
                <a:solidFill>
                  <a:schemeClr val="accent5"/>
                </a:solidFill>
              </a:rPr>
              <a:t>ُ استخدامه مع المكفوفين وضعاف البصر، </a:t>
            </a:r>
            <a:r>
              <a:rPr lang="ar-SA" sz="2400" b="1" dirty="0" smtClean="0">
                <a:solidFill>
                  <a:schemeClr val="accent5"/>
                </a:solidFill>
              </a:rPr>
              <a:t>حيث يمسحها </a:t>
            </a:r>
            <a:r>
              <a:rPr lang="x-none" sz="2400" b="1" dirty="0" smtClean="0">
                <a:solidFill>
                  <a:schemeClr val="accent5"/>
                </a:solidFill>
              </a:rPr>
              <a:t>ضوئيا </a:t>
            </a:r>
            <a:r>
              <a:rPr lang="x-none" sz="2400" b="1" dirty="0">
                <a:solidFill>
                  <a:schemeClr val="accent5"/>
                </a:solidFill>
              </a:rPr>
              <a:t>باستخدام كاميرا الهاتف </a:t>
            </a:r>
            <a:r>
              <a:rPr lang="ar-SA" sz="2400" b="1" dirty="0" smtClean="0">
                <a:solidFill>
                  <a:schemeClr val="accent5"/>
                </a:solidFill>
              </a:rPr>
              <a:t>ومن ثم </a:t>
            </a:r>
            <a:r>
              <a:rPr lang="x-none" sz="2400" b="1" dirty="0" smtClean="0">
                <a:solidFill>
                  <a:schemeClr val="accent5"/>
                </a:solidFill>
              </a:rPr>
              <a:t>ينقل </a:t>
            </a:r>
            <a:r>
              <a:rPr lang="ar-SA" sz="2400" b="1" dirty="0" smtClean="0">
                <a:solidFill>
                  <a:schemeClr val="accent5"/>
                </a:solidFill>
              </a:rPr>
              <a:t>للكفيف مقطع صوتي للمحتوى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225218" y="2180575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83329" y="3705947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22855" y="4261212"/>
            <a:ext cx="2600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>
                <a:solidFill>
                  <a:schemeClr val="accent4"/>
                </a:solidFill>
              </a:rPr>
              <a:t>عند إخراج مجلة الفصل الحائطية نشر المشاركات الأكثر تميزاً في المجلة وتضمين المشاركات الأخرى في باركود يتم مسحه للاطلاع </a:t>
            </a:r>
            <a:r>
              <a:rPr lang="ar-SA" sz="2400" b="1" dirty="0">
                <a:solidFill>
                  <a:schemeClr val="accent4"/>
                </a:solidFill>
              </a:rPr>
              <a:t>عليها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583671" y="4038518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3467109" y="4038518"/>
            <a:ext cx="2116562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9766" y="-1"/>
            <a:ext cx="8881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641136"/>
            <a:ext cx="3695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>
                <a:solidFill>
                  <a:srgbClr val="C05285"/>
                </a:solidFill>
              </a:rPr>
              <a:t>القلم </a:t>
            </a:r>
            <a:r>
              <a:rPr lang="x-none" sz="3200" b="1" dirty="0" smtClean="0">
                <a:solidFill>
                  <a:srgbClr val="C05285"/>
                </a:solidFill>
              </a:rPr>
              <a:t>الذكي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en-US" sz="3200" b="1" dirty="0">
                <a:solidFill>
                  <a:srgbClr val="C05285"/>
                </a:solidFill>
              </a:rPr>
              <a:t>Smart Pen</a:t>
            </a:r>
          </a:p>
          <a:p>
            <a:pPr algn="ctr"/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13" name="Picture 12" descr="القلم-الذكي-Livescribe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95" y="4176131"/>
            <a:ext cx="264731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2837" y="2117860"/>
            <a:ext cx="5448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دخلت الكتابة بالقلم والورقة العصر الرقمي بفضل تطبيقات جديدة تعتمد على قلم ذكي يلتقط الكلمة المكتوبة وينشرها ويحررها على أجهزة الآيباد </a:t>
            </a:r>
            <a:r>
              <a:rPr lang="x-none" sz="2800" b="1" dirty="0" smtClean="0">
                <a:solidFill>
                  <a:schemeClr val="tx2"/>
                </a:solidFill>
              </a:rPr>
              <a:t>والآيفون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x-none" sz="2800" dirty="0" smtClean="0">
                <a:solidFill>
                  <a:srgbClr val="00B050"/>
                </a:solidFill>
              </a:rPr>
              <a:t>يتصل </a:t>
            </a:r>
            <a:r>
              <a:rPr lang="x-none" sz="2800" dirty="0">
                <a:solidFill>
                  <a:srgbClr val="00B050"/>
                </a:solidFill>
              </a:rPr>
              <a:t>التطبيق بالقلم من خلال خاصية البلوتوث وجهاز استقبال عند مقدمة الورقة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65" y="5699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2400" b="1" dirty="0">
                <a:solidFill>
                  <a:srgbClr val="C05285"/>
                </a:solidFill>
              </a:rPr>
              <a:t>موقع الشركة المنتجة للقلم الذكي</a:t>
            </a:r>
            <a:r>
              <a:rPr lang="en-US" sz="2400" b="1" dirty="0">
                <a:solidFill>
                  <a:srgbClr val="C05285"/>
                </a:solidFill>
              </a:rPr>
              <a:t> </a:t>
            </a:r>
            <a:endParaRPr lang="en-US" sz="24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C05285"/>
                </a:solidFill>
              </a:rPr>
              <a:t>http</a:t>
            </a:r>
            <a:r>
              <a:rPr lang="en-US" sz="2400" b="1" u="sng" dirty="0">
                <a:solidFill>
                  <a:srgbClr val="C05285"/>
                </a:solidFill>
              </a:rPr>
              <a:t>://</a:t>
            </a:r>
            <a:r>
              <a:rPr lang="en-US" sz="2400" b="1" u="sng" dirty="0" err="1">
                <a:solidFill>
                  <a:srgbClr val="C05285"/>
                </a:solidFill>
              </a:rPr>
              <a:t>www.livescribe.com</a:t>
            </a:r>
            <a:endParaRPr lang="en-US" sz="2400" b="1" dirty="0">
              <a:solidFill>
                <a:srgbClr val="C05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83329" y="2501879"/>
            <a:ext cx="61808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5400" b="1" dirty="0" smtClean="0">
                <a:solidFill>
                  <a:srgbClr val="B5B927"/>
                </a:solidFill>
              </a:rPr>
              <a:t>مستحدثات </a:t>
            </a:r>
            <a:r>
              <a:rPr lang="x-none" sz="5400" b="1" dirty="0">
                <a:solidFill>
                  <a:srgbClr val="B5B927"/>
                </a:solidFill>
              </a:rPr>
              <a:t>في التطبيقات والاستراتيجيات المستخدمة </a:t>
            </a:r>
            <a:endParaRPr lang="ar-SA" sz="5400" b="1" dirty="0">
              <a:solidFill>
                <a:srgbClr val="B5B92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4256" y="0"/>
            <a:ext cx="798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>
                <a:solidFill>
                  <a:srgbClr val="FFFFFF"/>
                </a:solidFill>
              </a:rPr>
              <a:t>مستحدثات في التطبيقات والاستراتيجيات المستخدمة </a:t>
            </a:r>
            <a:endParaRPr lang="ar-SA" sz="36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641136"/>
            <a:ext cx="3695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ar-SA" sz="3200" b="1" dirty="0" smtClean="0">
                <a:solidFill>
                  <a:srgbClr val="C05285"/>
                </a:solidFill>
              </a:rPr>
              <a:t>البرامج </a:t>
            </a:r>
            <a:r>
              <a:rPr lang="x-none" sz="3200" b="1" dirty="0" smtClean="0">
                <a:solidFill>
                  <a:srgbClr val="C05285"/>
                </a:solidFill>
              </a:rPr>
              <a:t>المتكيفة 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مع المتعلم</a:t>
            </a:r>
            <a:endParaRPr lang="en-US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095" y="827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2800" b="1" dirty="0">
                <a:solidFill>
                  <a:srgbClr val="B5B927"/>
                </a:solidFill>
              </a:rPr>
              <a:t>وكلاء التعلم الإلكتروني</a:t>
            </a:r>
            <a:r>
              <a:rPr lang="en-US" sz="2800" b="1" dirty="0">
                <a:solidFill>
                  <a:srgbClr val="B5B927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256" y="2527504"/>
            <a:ext cx="546712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يقصد </a:t>
            </a:r>
            <a:r>
              <a:rPr lang="x-none" sz="2400" b="1" dirty="0">
                <a:solidFill>
                  <a:schemeClr val="tx2"/>
                </a:solidFill>
              </a:rPr>
              <a:t>بالبرامج المتكيفة البرامج الذكية والمصممة حسب مبادئ الذكاء الاصطناعي توفر التعلم الإلكتروني بناء على خلفية المتعلم السابقة واحتياجاته </a:t>
            </a:r>
            <a:r>
              <a:rPr lang="x-none" sz="2400" b="1" dirty="0" smtClean="0">
                <a:solidFill>
                  <a:schemeClr val="tx2"/>
                </a:solidFill>
              </a:rPr>
              <a:t>الحالية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256" y="3988853"/>
            <a:ext cx="5266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>
                <a:solidFill>
                  <a:srgbClr val="A2B921"/>
                </a:solidFill>
              </a:rPr>
              <a:t>ويقتضي استخدام برامج وكلاء التعلم الإلكتروني تصميم المحتوى العلمي على شكل كائنات تعليمية تشعبية سواء أكانت مصممة بشكل خاص من قبل المعلم أو من آلاف الكائنات التعليمية المتوفرة على </a:t>
            </a:r>
            <a:r>
              <a:rPr lang="x-none" sz="2400" b="1" dirty="0" smtClean="0">
                <a:solidFill>
                  <a:srgbClr val="A2B921"/>
                </a:solidFill>
              </a:rPr>
              <a:t>الإنترنت</a:t>
            </a:r>
            <a:endParaRPr lang="en-US" sz="2400" b="1" dirty="0">
              <a:solidFill>
                <a:srgbClr val="A2B9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641136"/>
            <a:ext cx="3695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ar-SA" sz="3200" b="1" dirty="0" smtClean="0">
                <a:solidFill>
                  <a:srgbClr val="C05285"/>
                </a:solidFill>
              </a:rPr>
              <a:t>البرامج </a:t>
            </a:r>
            <a:r>
              <a:rPr lang="x-none" sz="3200" b="1" dirty="0" smtClean="0">
                <a:solidFill>
                  <a:srgbClr val="C05285"/>
                </a:solidFill>
              </a:rPr>
              <a:t>المتكيفة 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مع المتعلم</a:t>
            </a:r>
            <a:endParaRPr lang="en-US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095" y="827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2800" b="1" dirty="0">
                <a:solidFill>
                  <a:srgbClr val="B5B927"/>
                </a:solidFill>
              </a:rPr>
              <a:t>وكلاء التعلم الإلكتروني</a:t>
            </a:r>
            <a:r>
              <a:rPr lang="en-US" sz="2800" b="1" dirty="0">
                <a:solidFill>
                  <a:srgbClr val="B5B927"/>
                </a:solidFill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270" y="1804964"/>
            <a:ext cx="5076825" cy="4705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3270" y="-28797"/>
            <a:ext cx="7913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600" b="1" dirty="0">
                <a:solidFill>
                  <a:srgbClr val="FFFFFF"/>
                </a:solidFill>
              </a:rPr>
              <a:t>مستحدثات في التطبيقات والاستراتيجيات المستخدمة </a:t>
            </a:r>
            <a:endParaRPr lang="ar-SA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45378" y="2501879"/>
            <a:ext cx="6160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dirty="0">
                <a:solidFill>
                  <a:srgbClr val="B5B927"/>
                </a:solidFill>
              </a:rPr>
              <a:t>الآثار الإيجابية لاستخدام المستحدثات التقنية في </a:t>
            </a:r>
            <a:r>
              <a:rPr lang="x-none" sz="5400" b="1" dirty="0" smtClean="0">
                <a:solidFill>
                  <a:srgbClr val="B5B927"/>
                </a:solidFill>
              </a:rPr>
              <a:t>التعليم</a:t>
            </a:r>
            <a:endParaRPr lang="en-US" sz="5400" b="1" dirty="0">
              <a:solidFill>
                <a:srgbClr val="B5B92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0498" y="47317"/>
            <a:ext cx="7400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67922" y="1003021"/>
            <a:ext cx="4376968" cy="1405925"/>
            <a:chOff x="4084684" y="1231990"/>
            <a:chExt cx="4376968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>
                    <a:solidFill>
                      <a:schemeClr val="bg1"/>
                    </a:solidFill>
                  </a:rPr>
                  <a:t>١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84684" y="1657167"/>
              <a:ext cx="32654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تغير فلسفة التعليم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 smtClean="0">
                <a:solidFill>
                  <a:srgbClr val="17375E"/>
                </a:solidFill>
              </a:rPr>
              <a:t>بعدما </a:t>
            </a:r>
            <a:r>
              <a:rPr lang="x-none" sz="3600" b="1" dirty="0">
                <a:solidFill>
                  <a:srgbClr val="17375E"/>
                </a:solidFill>
              </a:rPr>
              <a:t>كان التعليم يهدف لإنتاج متعلمين قادرين على الانخراط في سوق العمل أصبح يعزز مفهوم التعلم الذاتي المستمر مدى الحياة.</a:t>
            </a:r>
            <a:endParaRPr lang="en-US" sz="3600" b="1" dirty="0">
              <a:solidFill>
                <a:srgbClr val="17375E"/>
              </a:solidFill>
            </a:endParaRPr>
          </a:p>
          <a:p>
            <a:pPr lvl="0" algn="ctr"/>
            <a:endParaRPr lang="en-US" sz="3600" b="1" dirty="0">
              <a:solidFill>
                <a:srgbClr val="17375E"/>
              </a:solidFill>
            </a:endParaRPr>
          </a:p>
          <a:p>
            <a:pPr algn="ctr"/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3851"/>
          <a:stretch/>
        </p:blipFill>
        <p:spPr>
          <a:xfrm>
            <a:off x="1656721" y="4822433"/>
            <a:ext cx="1741348" cy="1009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5497" r="4899" b="18718"/>
          <a:stretch/>
        </p:blipFill>
        <p:spPr>
          <a:xfrm>
            <a:off x="5086554" y="4811917"/>
            <a:ext cx="1914321" cy="9929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759780" y="5327335"/>
            <a:ext cx="115867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0814" y="-1"/>
            <a:ext cx="7298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95990" y="1003021"/>
            <a:ext cx="3648900" cy="1847178"/>
            <a:chOff x="4812752" y="1231990"/>
            <a:chExt cx="3648900" cy="1847178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٢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812752" y="1632618"/>
              <a:ext cx="25805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 smtClean="0">
                  <a:solidFill>
                    <a:srgbClr val="A2B921"/>
                  </a:solidFill>
                </a:rPr>
                <a:t>تغير </a:t>
              </a:r>
              <a:r>
                <a:rPr lang="x-none" sz="4400" b="1" dirty="0">
                  <a:solidFill>
                    <a:srgbClr val="A2B921"/>
                  </a:solidFill>
                </a:rPr>
                <a:t>دور المعلم</a:t>
              </a:r>
              <a:endParaRPr lang="en-US" sz="4400" b="1" dirty="0">
                <a:solidFill>
                  <a:srgbClr val="A2B921"/>
                </a:solidFill>
              </a:endParaRPr>
            </a:p>
            <a:p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443950"/>
            <a:ext cx="76308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كان </a:t>
            </a:r>
            <a:r>
              <a:rPr lang="x-none" sz="3200" b="1" dirty="0">
                <a:solidFill>
                  <a:srgbClr val="17375E"/>
                </a:solidFill>
              </a:rPr>
              <a:t>المعلم هو المصدر الرئيس للمعرفة ومحور العملية التعليمية، أما بعد استخدام تقنيات التعليم اختلفت أدوار المعلم ومهامه فأصبح مصمم وميسر ومنظم للبيئة التعليمية وموجه ومرشد للمتعلمين</a:t>
            </a:r>
            <a:endParaRPr lang="en-US" sz="3200" b="1" dirty="0">
              <a:solidFill>
                <a:srgbClr val="17375E"/>
              </a:solidFill>
            </a:endParaRPr>
          </a:p>
          <a:p>
            <a:pPr algn="ctr"/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3996353"/>
            <a:ext cx="2904519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5" y="4687155"/>
            <a:ext cx="1923911" cy="1480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5" y="4513404"/>
            <a:ext cx="2112431" cy="202441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3657361" y="5509871"/>
            <a:ext cx="1684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0179" y="47317"/>
            <a:ext cx="72287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6777" y="1003021"/>
            <a:ext cx="3848113" cy="1405925"/>
            <a:chOff x="4613539" y="1231990"/>
            <a:chExt cx="3848113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٣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13539" y="1657167"/>
              <a:ext cx="27261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>
                  <a:solidFill>
                    <a:srgbClr val="A2B921"/>
                  </a:solidFill>
                </a:rPr>
                <a:t>تغير دور </a:t>
              </a:r>
              <a:r>
                <a:rPr lang="ar-SA" sz="4400" b="1" dirty="0" smtClean="0">
                  <a:solidFill>
                    <a:srgbClr val="A2B921"/>
                  </a:solidFill>
                </a:rPr>
                <a:t>المتعلم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467" y="2340515"/>
            <a:ext cx="7962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في </a:t>
            </a:r>
            <a:r>
              <a:rPr lang="x-none" sz="3200" b="1" dirty="0">
                <a:solidFill>
                  <a:srgbClr val="17375E"/>
                </a:solidFill>
              </a:rPr>
              <a:t>النظم التعليمية التقليدية كان المتعلم يلعب دوراً سلبياً يقتصر على مشاهدة العروض وتلقي المعلومات، وبعد  استخدام المستحدثات التقنية التعليمية أصبح يقف موقف المشارك النشط والمتفاعل</a:t>
            </a:r>
            <a:r>
              <a:rPr lang="x-none" sz="3200" b="1" dirty="0" smtClean="0">
                <a:solidFill>
                  <a:srgbClr val="17375E"/>
                </a:solidFill>
              </a:rPr>
              <a:t>.</a:t>
            </a:r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3" y="4093691"/>
            <a:ext cx="2466975" cy="1847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8"/>
          <a:stretch/>
        </p:blipFill>
        <p:spPr>
          <a:xfrm>
            <a:off x="1619672" y="4093691"/>
            <a:ext cx="2143125" cy="197557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604204" y="5081477"/>
            <a:ext cx="15446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0"/>
            <a:ext cx="720477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0767" y="1003021"/>
            <a:ext cx="4394123" cy="1405925"/>
            <a:chOff x="4067529" y="1231990"/>
            <a:chExt cx="4394123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٤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67529" y="1657167"/>
              <a:ext cx="3192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 smtClean="0">
                  <a:solidFill>
                    <a:srgbClr val="A2B921"/>
                  </a:solidFill>
                </a:rPr>
                <a:t>تغير </a:t>
              </a:r>
              <a:r>
                <a:rPr lang="x-none" sz="4400" b="1" dirty="0">
                  <a:solidFill>
                    <a:srgbClr val="A2B921"/>
                  </a:solidFill>
                </a:rPr>
                <a:t>أهداف </a:t>
              </a:r>
              <a:r>
                <a:rPr lang="x-none" sz="4400" b="1" dirty="0" smtClean="0">
                  <a:solidFill>
                    <a:srgbClr val="A2B921"/>
                  </a:solidFill>
                </a:rPr>
                <a:t>المنهج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6338" y="2197639"/>
            <a:ext cx="8088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كانت </a:t>
            </a:r>
            <a:r>
              <a:rPr lang="x-none" sz="3200" b="1" dirty="0">
                <a:solidFill>
                  <a:srgbClr val="17375E"/>
                </a:solidFill>
              </a:rPr>
              <a:t>المناهج الدراسية تركز على قدرة المتعلم على الحفظ والتذكر وإدراج أكبر قدر من المعلومات. أما بعد توظيف التنقية </a:t>
            </a:r>
            <a:r>
              <a:rPr lang="x-none" sz="3200" b="1" dirty="0" smtClean="0">
                <a:solidFill>
                  <a:srgbClr val="17375E"/>
                </a:solidFill>
              </a:rPr>
              <a:t>أصبح </a:t>
            </a:r>
            <a:r>
              <a:rPr lang="x-none" sz="3200" b="1" dirty="0">
                <a:solidFill>
                  <a:srgbClr val="17375E"/>
                </a:solidFill>
              </a:rPr>
              <a:t>اكتساب المتعلمين مهارات التعلم الذاتي وغرس حب المعرفة </a:t>
            </a:r>
            <a:r>
              <a:rPr lang="x-none" sz="3200" b="1" dirty="0" smtClean="0">
                <a:solidFill>
                  <a:srgbClr val="17375E"/>
                </a:solidFill>
              </a:rPr>
              <a:t>والبحث في </a:t>
            </a:r>
            <a:r>
              <a:rPr lang="x-none" sz="3200" b="1" dirty="0">
                <a:solidFill>
                  <a:srgbClr val="17375E"/>
                </a:solidFill>
              </a:rPr>
              <a:t>المصادر المختلفة من أبرز الأهداف العامة </a:t>
            </a:r>
            <a:r>
              <a:rPr lang="x-none" sz="3200" b="1" dirty="0" smtClean="0">
                <a:solidFill>
                  <a:srgbClr val="17375E"/>
                </a:solidFill>
              </a:rPr>
              <a:t>للمناهج.</a:t>
            </a:r>
          </a:p>
        </p:txBody>
      </p:sp>
      <p:pic>
        <p:nvPicPr>
          <p:cNvPr id="3" name="Picture 2" descr="imagesp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52" y="4639805"/>
            <a:ext cx="2540000" cy="1739900"/>
          </a:xfrm>
          <a:prstGeom prst="rect">
            <a:avLst/>
          </a:prstGeom>
        </p:spPr>
      </p:pic>
      <p:pic>
        <p:nvPicPr>
          <p:cNvPr id="4" name="Picture 3" descr="Unknownv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3" y="4472120"/>
            <a:ext cx="1729759" cy="19075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46166" y="5509871"/>
            <a:ext cx="1684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7899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B5B927"/>
                </a:solidFill>
              </a:rPr>
              <a:t>خصائص</a:t>
            </a:r>
          </a:p>
          <a:p>
            <a:pPr algn="ctr"/>
            <a:r>
              <a:rPr lang="x-none" sz="6600" b="1" dirty="0" smtClean="0">
                <a:solidFill>
                  <a:schemeClr val="tx2"/>
                </a:solidFill>
              </a:rPr>
              <a:t>المستحدثات التقنية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34447"/>
            <a:ext cx="9242103" cy="5776647"/>
            <a:chOff x="-77944" y="834447"/>
            <a:chExt cx="9242103" cy="5776647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308" y="834447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0499" y="0"/>
            <a:ext cx="763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96936" y="1003021"/>
            <a:ext cx="5347954" cy="1405925"/>
            <a:chOff x="3113698" y="1231990"/>
            <a:chExt cx="5347954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٥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13698" y="1634149"/>
              <a:ext cx="43557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>
                  <a:solidFill>
                    <a:srgbClr val="A2B921"/>
                  </a:solidFill>
                </a:rPr>
                <a:t>تغير معيار الناتج </a:t>
              </a:r>
              <a:r>
                <a:rPr lang="x-none" sz="4400" b="1" dirty="0" smtClean="0">
                  <a:solidFill>
                    <a:srgbClr val="A2B921"/>
                  </a:solidFill>
                </a:rPr>
                <a:t>التعليمي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بعد </a:t>
            </a:r>
            <a:r>
              <a:rPr lang="x-none" sz="3200" b="1" dirty="0">
                <a:solidFill>
                  <a:srgbClr val="17375E"/>
                </a:solidFill>
              </a:rPr>
              <a:t>أن كان الناتج التعليمي للمتعلمين يقاس بمدى اجتيازهم للتقييم المرتكز على قياس مهارات محدودة لديهم مثل التذكر والحفظ والفهم ،أصبح معيار الجودة والإتقان للمادة التعليمية هو المعيار الأول للنظام التعليمي </a:t>
            </a:r>
            <a:r>
              <a:rPr lang="x-none" sz="3200" b="1" dirty="0" smtClean="0">
                <a:solidFill>
                  <a:srgbClr val="17375E"/>
                </a:solidFill>
              </a:rPr>
              <a:t>ومخرجاته</a:t>
            </a:r>
            <a:r>
              <a:rPr lang="en-US" sz="3200" b="1" dirty="0">
                <a:solidFill>
                  <a:srgbClr val="17375E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b="1" dirty="0" smtClean="0">
                <a:solidFill>
                  <a:srgbClr val="CC3300"/>
                </a:solidFill>
              </a:rPr>
              <a:t>هل من سؤال ؟؟؟؟</a:t>
            </a:r>
            <a:endParaRPr lang="en-US" b="1" dirty="0" smtClean="0">
              <a:solidFill>
                <a:srgbClr val="CC3300"/>
              </a:solidFill>
            </a:endParaRPr>
          </a:p>
        </p:txBody>
      </p:sp>
      <p:pic>
        <p:nvPicPr>
          <p:cNvPr id="99332" name="Picture 4" descr="Stock Photo - boy raising arm. &#10;fotosearch - search &#10;stock photos, &#10;pictures, images, &#10;and photo clipar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3573463"/>
            <a:ext cx="1905000" cy="3048000"/>
          </a:xfrm>
          <a:noFill/>
        </p:spPr>
      </p:pic>
      <p:pic>
        <p:nvPicPr>
          <p:cNvPr id="99333" name="Picture 5" descr="Stock Photograph - girl raising her &#10;hand in a classroom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557338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Stock Image - three students &#10;raising their &#10;hands in a classroom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628775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Stock Photography - portrait of a &#10;girl in a classroom &#10;with her arm raised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463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Stock Photo - girl raising arm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1773238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Stock Photography - girl raising arm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Stock Photo - a boy with his &#10;hand raised. fotosearch &#10;- search stock &#10;photos, pictures, &#10;images, and photo &#10;clip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81000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Stock Photo - pupils raising &#10;arms. fotosearch &#10;- search stock &#10;photos, pictures, &#10;images, and photo &#10;clip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81000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2" descr="Stock Photo - close-up of a &#10;girl raising her &#10;hand in a classroom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9925" y="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1" name="Picture 13" descr="Stock Photography - students raising &#10;their hands in &#10;a classroom. fotosearch &#10;- search stock &#10;photos, pictures, &#10;images, and photo &#10;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6238" y="1484313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2" name="Picture 14" descr="Stock Photo - girls (4-7) in &#10;classroom, raising &#10;hands, close-up. &#10;fotosearch - search &#10;stock photos, &#10;pictures, images, &#10;and photo clipa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3500438"/>
            <a:ext cx="214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7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C:\Users\za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7456412" cy="3000396"/>
          </a:xfrm>
          <a:prstGeom prst="roundRect">
            <a:avLst>
              <a:gd name="adj" fmla="val 87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865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2863" y="-1"/>
            <a:ext cx="510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061" y="1269814"/>
            <a:ext cx="7145877" cy="4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2705" y="-1"/>
            <a:ext cx="503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1316" y="1246049"/>
            <a:ext cx="2663574" cy="1569660"/>
            <a:chOff x="5798078" y="1475018"/>
            <a:chExt cx="2663574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182913" y="1475018"/>
              <a:ext cx="1278739" cy="1569660"/>
              <a:chOff x="7182913" y="1475018"/>
              <a:chExt cx="1278739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82913" y="1475018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١ 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98078" y="1646759"/>
              <a:ext cx="16150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التفاعلية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815709"/>
            <a:ext cx="76308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>
                <a:solidFill>
                  <a:srgbClr val="17375E"/>
                </a:solidFill>
              </a:rPr>
              <a:t>وتعني قدرة المستحدثات التقنية على إضافة عامل التفاعلية؛ الفعل ورد الفعل عند تعامل المتعلم معها.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r>
              <a:rPr lang="x-none" sz="3600" b="1" dirty="0">
                <a:solidFill>
                  <a:srgbClr val="17375E"/>
                </a:solidFill>
              </a:rPr>
              <a:t>مثل : الحوسبة السحابية ، الويب 2.0 </a:t>
            </a:r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2491</Words>
  <Application>Microsoft Office PowerPoint</Application>
  <PresentationFormat>عرض على الشاشة (3:4)‏</PresentationFormat>
  <Paragraphs>476</Paragraphs>
  <Slides>72</Slides>
  <Notes>71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72</vt:i4>
      </vt:variant>
    </vt:vector>
  </HeadingPairs>
  <TitlesOfParts>
    <vt:vector size="76" baseType="lpstr">
      <vt:lpstr>Office Theme</vt:lpstr>
      <vt:lpstr>80</vt:lpstr>
      <vt:lpstr>1_80</vt:lpstr>
      <vt:lpstr>2_80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هل من سؤال ؟؟؟؟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 MacBook</dc:creator>
  <cp:lastModifiedBy>areej moh</cp:lastModifiedBy>
  <cp:revision>128</cp:revision>
  <dcterms:created xsi:type="dcterms:W3CDTF">2015-08-20T19:34:02Z</dcterms:created>
  <dcterms:modified xsi:type="dcterms:W3CDTF">2019-01-21T06:09:26Z</dcterms:modified>
</cp:coreProperties>
</file>