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8" r:id="rId2"/>
    <p:sldId id="329" r:id="rId3"/>
    <p:sldId id="339" r:id="rId4"/>
    <p:sldId id="334" r:id="rId5"/>
    <p:sldId id="340" r:id="rId6"/>
    <p:sldId id="341" r:id="rId7"/>
  </p:sldIdLst>
  <p:sldSz cx="12188825" cy="6858000"/>
  <p:notesSz cx="6858000" cy="9144000"/>
  <p:custDataLst>
    <p:tags r:id="rId10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29" autoAdjust="0"/>
  </p:normalViewPr>
  <p:slideViewPr>
    <p:cSldViewPr showGuides="1">
      <p:cViewPr varScale="1">
        <p:scale>
          <a:sx n="75" d="100"/>
          <a:sy n="75" d="100"/>
        </p:scale>
        <p:origin x="540" y="6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21/03/41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03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 smtClean="0"/>
              <a:t>تحرير نمط العنوان الفرعي الرئيسي</a:t>
            </a:r>
            <a:endParaRPr lang="ar-SA" noProof="0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21/03/41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/>
          <a:lstStyle/>
          <a:p>
            <a:pPr algn="r" rtl="1"/>
            <a:r>
              <a:rPr lang="ar-SA" dirty="0" smtClean="0"/>
              <a:t>تخطيط العنوان</a:t>
            </a:r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dirty="0" smtClean="0"/>
              <a:t>تسعير السلع الصناعية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مفهوم السلع الصناعية</a:t>
            </a:r>
            <a:endParaRPr lang="ar-SA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/>
          <a:p>
            <a:pPr algn="r" rtl="1"/>
            <a:r>
              <a:rPr lang="ar-SA" dirty="0" smtClean="0"/>
              <a:t>هي السلع التي يشتريها المستهلك الصناعي بغرض استخدامها في مشروع آخر او </a:t>
            </a:r>
            <a:r>
              <a:rPr lang="ar-SA" dirty="0" err="1" smtClean="0"/>
              <a:t>لانتاج</a:t>
            </a:r>
            <a:r>
              <a:rPr lang="ar-SA" dirty="0" smtClean="0"/>
              <a:t> سلعة أخرى وليس بغرض الاستهلاك المباشر.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يختلف المستهلك الصناعي عن المستهلك النهائي من عدة نواحي: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SA" dirty="0" smtClean="0"/>
              <a:t>المشتري الصناعي لديه الخبرة التي تمكنه من عدم التأثر بالوسائل التسويقية المعتادة التي تسعى للتظليل</a:t>
            </a:r>
          </a:p>
          <a:p>
            <a:pPr algn="r" rtl="1"/>
            <a:r>
              <a:rPr lang="ar-SA" dirty="0" err="1" smtClean="0"/>
              <a:t>لاتتوفر</a:t>
            </a:r>
            <a:r>
              <a:rPr lang="ar-SA" dirty="0" smtClean="0"/>
              <a:t> للمشتري الصناعي الحرية في اختيار الموارد وذلك لأن العديد من المنتجات تتنوع بشكل كبير وبالتالي سيضطر لتحديد </a:t>
            </a:r>
            <a:r>
              <a:rPr lang="ar-SA" dirty="0" err="1" smtClean="0"/>
              <a:t>مايرغب</a:t>
            </a:r>
            <a:r>
              <a:rPr lang="ar-SA" dirty="0" smtClean="0"/>
              <a:t> بشرائه بشكل عام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الأعتبارات</a:t>
            </a:r>
            <a:r>
              <a:rPr lang="ar-SA" dirty="0" smtClean="0"/>
              <a:t> الأساسية لتسعير السلع الصناعية: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dirty="0"/>
              <a:t>من المتعارف عليه أن سوق السلع الصناعية يتميز </a:t>
            </a:r>
            <a:r>
              <a:rPr lang="ar-SA" dirty="0" smtClean="0"/>
              <a:t>بوجود عدد </a:t>
            </a:r>
            <a:r>
              <a:rPr lang="ar-SA" dirty="0"/>
              <a:t> قليل من الصناع والبائعين إذا ما قورن بسوق سلع المستهلك النهائي ؛ وعليه توجد العديد من الاعتبارات الأساسية </a:t>
            </a:r>
            <a:r>
              <a:rPr lang="ar-SA" dirty="0" smtClean="0"/>
              <a:t>الواجب أخذها</a:t>
            </a:r>
            <a:r>
              <a:rPr lang="ar-SA" dirty="0"/>
              <a:t> في الحسبان عند تسعير السلع الصناعية </a:t>
            </a:r>
            <a:r>
              <a:rPr lang="ar-SA" dirty="0" smtClean="0"/>
              <a:t>وهي:</a:t>
            </a:r>
          </a:p>
          <a:p>
            <a:r>
              <a:rPr lang="ar-SA" dirty="0" smtClean="0"/>
              <a:t>قلة عدد </a:t>
            </a:r>
            <a:r>
              <a:rPr lang="ar-SA" dirty="0" err="1" smtClean="0"/>
              <a:t>المنتجين,المشترين</a:t>
            </a:r>
            <a:r>
              <a:rPr lang="ar-SA" dirty="0" smtClean="0"/>
              <a:t> والمنافسين</a:t>
            </a:r>
          </a:p>
          <a:p>
            <a:r>
              <a:rPr lang="ar-SA" dirty="0" smtClean="0"/>
              <a:t>تأثر الأسعار بالكلف النهائية للسلع</a:t>
            </a:r>
          </a:p>
          <a:p>
            <a:r>
              <a:rPr lang="ar-SA" dirty="0" smtClean="0"/>
              <a:t>تؤثر المدركات الحسية للمشترين على فرض أسعار السلع الصناعية</a:t>
            </a:r>
          </a:p>
          <a:p>
            <a:r>
              <a:rPr lang="ar-SA" dirty="0" smtClean="0"/>
              <a:t>تحتاج العروض الى جهود من المشترين</a:t>
            </a:r>
          </a:p>
          <a:p>
            <a:r>
              <a:rPr lang="ar-SA" dirty="0" smtClean="0"/>
              <a:t>قوة المساومة والمفاوضة تكون كبيرة</a:t>
            </a:r>
          </a:p>
          <a:p>
            <a:r>
              <a:rPr lang="ar-SA" dirty="0" smtClean="0"/>
              <a:t>مدى حماية التشريعات الحكومية للإنتاج المحلي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57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طرق تسعير السلع الصناعية: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/>
          <a:lstStyle/>
          <a:p>
            <a:pPr algn="r" rtl="1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1- التسعير على أساس التكلفة: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 lnSpcReduction="10000"/>
          </a:bodyPr>
          <a:lstStyle/>
          <a:p>
            <a:pPr algn="r" rtl="1"/>
            <a:r>
              <a:rPr lang="ar-SA" dirty="0" smtClean="0"/>
              <a:t>عن طريق حساب التكاليف المباشرة المرتبطة بعملية الإنتاج وبناء عليها يتم تحديد الطلبيات التي تحقق ربحاً أعلى والطلبيات التي تحقق ربحاً أقل</a:t>
            </a:r>
          </a:p>
          <a:p>
            <a:pPr algn="r" rtl="1"/>
            <a:r>
              <a:rPr lang="ar-SA" dirty="0" smtClean="0"/>
              <a:t>في حالة المنتجات ذات الصفات القياسية أو التي لها أسعار ثابتة في السوق فإن التسعير على أساس التكلفة يكون غير مفضل في هذه الحالة</a:t>
            </a:r>
          </a:p>
          <a:p>
            <a:pPr algn="r" rtl="1"/>
            <a:endParaRPr lang="ar-SA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/>
          <a:lstStyle/>
          <a:p>
            <a:pPr algn="r" rtl="1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2-التسعير من أجل التصدير (بناءً على اختلاف السوق المستهدف)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 lnSpcReduction="10000"/>
          </a:bodyPr>
          <a:lstStyle/>
          <a:p>
            <a:pPr algn="r" rtl="1"/>
            <a:r>
              <a:rPr lang="ar-SA" dirty="0" smtClean="0"/>
              <a:t>ويقصد بها هل المنتج مخصص لخدمة السوق المحلي أم السوق ألأجنبي،</a:t>
            </a:r>
            <a:r>
              <a:rPr lang="ar-SA" dirty="0"/>
              <a:t> </a:t>
            </a:r>
            <a:r>
              <a:rPr lang="ar-SA" dirty="0" smtClean="0"/>
              <a:t>وفي حال كان المنتج مخصص للسوق الأجنبي فلابد من ملاحظة:</a:t>
            </a:r>
          </a:p>
          <a:p>
            <a:pPr algn="r" rtl="1">
              <a:buFontTx/>
              <a:buChar char="-"/>
            </a:pPr>
            <a:r>
              <a:rPr lang="ar-SA" dirty="0" smtClean="0"/>
              <a:t>السوق التصديرية غالباً </a:t>
            </a:r>
            <a:r>
              <a:rPr lang="ar-SA" dirty="0" err="1" smtClean="0"/>
              <a:t>ماتكون</a:t>
            </a:r>
            <a:r>
              <a:rPr lang="ar-SA" dirty="0" smtClean="0"/>
              <a:t> اكثر تنافسية</a:t>
            </a:r>
          </a:p>
          <a:p>
            <a:pPr algn="r" rtl="1">
              <a:buFontTx/>
              <a:buChar char="-"/>
            </a:pPr>
            <a:r>
              <a:rPr lang="ar-SA" dirty="0" smtClean="0"/>
              <a:t>السوق التصديرية تتضمن عدد من التكاليف المختلفة.....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سياسات (استراتيجيات) </a:t>
            </a:r>
            <a:r>
              <a:rPr lang="ar-SA" dirty="0" smtClean="0"/>
              <a:t>تسعير السلع الصناعية: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1- استراتيجية تسعير المنتجات الجديدة: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_ تسعير منتج جديد جزئياً: </a:t>
            </a:r>
            <a:r>
              <a:rPr lang="ar-SA" dirty="0" smtClean="0"/>
              <a:t>أي أن المنتج شبيه بالمنتج الأصلي الموجود سابقاً, ولكن تم إضافة بعض التغييرات سواء في الحجم أو المواصفات.</a:t>
            </a:r>
          </a:p>
          <a:p>
            <a:pPr marL="0" indent="0">
              <a:buNone/>
            </a:pPr>
            <a:r>
              <a:rPr lang="ar-SA" dirty="0" smtClean="0"/>
              <a:t>التسعير يكون باستخدام سعر المنتج الأصلي كمؤشر للتسعير في البداية ثم يحسب الفرق في سعر المنتج الجديد على أساس </a:t>
            </a:r>
            <a:r>
              <a:rPr lang="ar-SA" dirty="0" err="1" smtClean="0"/>
              <a:t>الأختلاف</a:t>
            </a:r>
            <a:r>
              <a:rPr lang="ar-SA" dirty="0" smtClean="0"/>
              <a:t> في التكاليف المباشرة.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_ تسعير منتج جديد تماماً: </a:t>
            </a:r>
            <a:r>
              <a:rPr lang="ar-SA" dirty="0" smtClean="0"/>
              <a:t>أي أن المنتج الجديد ليس له صلة وثيقة بأي من المنتجات الحالية , وهنا لابد من استخدام عوامل مساعدة في تسعير المنتج الجديد مثل (1) استخدام الأبحاث لتقدير كمية ونوعية الطلب المحتمل ، أو (2) التسعير بناء على اسم العلامة التجارية ولدينا حالتين: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dirty="0" smtClean="0"/>
              <a:t>في حال كان المنتج لعلامة تجارية معروفة فإنه يمكن اقناع المستهلكين الأوائل بتجربته مقابل رسوم مناسبة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dirty="0" smtClean="0"/>
              <a:t>في حال كان المنتج </a:t>
            </a:r>
            <a:r>
              <a:rPr lang="ar-SA" dirty="0" err="1" smtClean="0"/>
              <a:t>لايتبع</a:t>
            </a:r>
            <a:r>
              <a:rPr lang="ar-SA" dirty="0" smtClean="0"/>
              <a:t> لعلامة تجارية معروفة سيضطر المُنتِج لتسعيره بأقل من سعر المنتجات المنافسة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93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تابع </a:t>
            </a:r>
            <a:r>
              <a:rPr lang="ar-SA" dirty="0" smtClean="0"/>
              <a:t>سياسات (استراتيجيات) </a:t>
            </a:r>
            <a:r>
              <a:rPr lang="ar-SA" dirty="0" smtClean="0"/>
              <a:t>تسعير السلع الصناعية: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2- التسعير بسعر الخصم:</a:t>
            </a:r>
          </a:p>
          <a:p>
            <a:pPr>
              <a:buFontTx/>
              <a:buChar char="-"/>
            </a:pPr>
            <a:r>
              <a:rPr lang="ar-SA" dirty="0" smtClean="0"/>
              <a:t>الخصم على الكمية: ويُعطى مقابل قيام المشتري بشراء كمية كبيرة من البضائع</a:t>
            </a:r>
          </a:p>
          <a:p>
            <a:pPr>
              <a:buFontTx/>
              <a:buChar char="-"/>
            </a:pPr>
            <a:r>
              <a:rPr lang="ar-SA" dirty="0" smtClean="0"/>
              <a:t>الخصم التجاري: ويعطى حسب طبيعة العمل التجاري للعميل:</a:t>
            </a:r>
          </a:p>
          <a:p>
            <a:pPr marL="0" indent="0">
              <a:buNone/>
            </a:pPr>
            <a:r>
              <a:rPr lang="ar-SA" dirty="0" smtClean="0"/>
              <a:t>مبيعات التصدير خصوماتها أعلى من المبيعات المحلية</a:t>
            </a:r>
          </a:p>
          <a:p>
            <a:pPr marL="0" indent="0">
              <a:buNone/>
            </a:pPr>
            <a:r>
              <a:rPr lang="ar-SA" dirty="0" smtClean="0"/>
              <a:t>المصنعون الذين يبيعون مباشرة لتجار التجزئة يحصلون على خصم اعلى من بائعي الجملة</a:t>
            </a:r>
          </a:p>
          <a:p>
            <a:pPr marL="0" indent="0">
              <a:buNone/>
            </a:pPr>
            <a:r>
              <a:rPr lang="ar-SA" dirty="0" smtClean="0"/>
              <a:t>- الخصم النقدي : ويعطى مقابل التعجيل في </a:t>
            </a:r>
            <a:r>
              <a:rPr lang="ar-SA" smtClean="0"/>
              <a:t>عملية الدفع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58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140</TotalTime>
  <Words>407</Words>
  <Application>Microsoft Office PowerPoint</Application>
  <PresentationFormat>مخصص</PresentationFormat>
  <Paragraphs>40</Paragraphs>
  <Slides>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Tahoma</vt:lpstr>
      <vt:lpstr>Wingdings</vt:lpstr>
      <vt:lpstr>رموز العملات 16×9</vt:lpstr>
      <vt:lpstr>تخطيط العنوان</vt:lpstr>
      <vt:lpstr>مفهوم السلع الصناعية</vt:lpstr>
      <vt:lpstr>الأعتبارات الأساسية لتسعير السلع الصناعية:</vt:lpstr>
      <vt:lpstr>طرق تسعير السلع الصناعية:</vt:lpstr>
      <vt:lpstr>سياسات (استراتيجيات) تسعير السلع الصناعية:</vt:lpstr>
      <vt:lpstr>تابع سياسات (استراتيجيات) تسعير السلع الصناعية: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تخطيط العنوان</dc:title>
  <dc:creator>user</dc:creator>
  <cp:lastModifiedBy>user</cp:lastModifiedBy>
  <cp:revision>15</cp:revision>
  <dcterms:created xsi:type="dcterms:W3CDTF">2019-11-18T10:56:01Z</dcterms:created>
  <dcterms:modified xsi:type="dcterms:W3CDTF">2019-11-18T13:52:29Z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