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5" r:id="rId4"/>
    <p:sldId id="264" r:id="rId5"/>
    <p:sldId id="263" r:id="rId6"/>
    <p:sldId id="262" r:id="rId7"/>
    <p:sldId id="261" r:id="rId8"/>
    <p:sldId id="260" r:id="rId9"/>
    <p:sldId id="266" r:id="rId10"/>
    <p:sldId id="259" r:id="rId11"/>
    <p:sldId id="258" r:id="rId12"/>
    <p:sldId id="286" r:id="rId13"/>
    <p:sldId id="267" r:id="rId14"/>
    <p:sldId id="268" r:id="rId15"/>
    <p:sldId id="271" r:id="rId16"/>
    <p:sldId id="270" r:id="rId17"/>
    <p:sldId id="269" r:id="rId18"/>
    <p:sldId id="272" r:id="rId19"/>
    <p:sldId id="273" r:id="rId20"/>
    <p:sldId id="274" r:id="rId21"/>
    <p:sldId id="278" r:id="rId22"/>
    <p:sldId id="277" r:id="rId23"/>
    <p:sldId id="276" r:id="rId24"/>
    <p:sldId id="279" r:id="rId25"/>
    <p:sldId id="281" r:id="rId26"/>
    <p:sldId id="282" r:id="rId27"/>
    <p:sldId id="280"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65367-67E7-4163-8450-30586E4FB9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3D40CEE-1151-4015-8341-1BA498799356}">
      <dgm:prSet phldrT="[Text]" custT="1"/>
      <dgm:spPr/>
      <dgm:t>
        <a:bodyPr/>
        <a:lstStyle/>
        <a:p>
          <a:r>
            <a:rPr lang="ar-SA" sz="2400" b="1" dirty="0" smtClean="0">
              <a:solidFill>
                <a:schemeClr val="tx2"/>
              </a:solidFill>
            </a:rPr>
            <a:t>السياسة المالية</a:t>
          </a:r>
          <a:endParaRPr lang="en-US" sz="2400" b="1" dirty="0">
            <a:solidFill>
              <a:schemeClr val="tx2"/>
            </a:solidFill>
          </a:endParaRPr>
        </a:p>
      </dgm:t>
    </dgm:pt>
    <dgm:pt modelId="{EE622772-F9F2-430C-871C-3B6258E70A1B}" type="parTrans" cxnId="{48ABBDED-FF44-4072-9318-C4C1B9EB6BD2}">
      <dgm:prSet/>
      <dgm:spPr/>
      <dgm:t>
        <a:bodyPr/>
        <a:lstStyle/>
        <a:p>
          <a:endParaRPr lang="en-US" sz="1600"/>
        </a:p>
      </dgm:t>
    </dgm:pt>
    <dgm:pt modelId="{EA4FDCEA-CD24-4A21-8F73-0E786FD2D2EE}" type="sibTrans" cxnId="{48ABBDED-FF44-4072-9318-C4C1B9EB6BD2}">
      <dgm:prSet/>
      <dgm:spPr/>
      <dgm:t>
        <a:bodyPr/>
        <a:lstStyle/>
        <a:p>
          <a:endParaRPr lang="en-US" sz="1600"/>
        </a:p>
      </dgm:t>
    </dgm:pt>
    <dgm:pt modelId="{F742069F-C4E1-46FA-96E6-D7BFFE491EE5}">
      <dgm:prSet phldrT="[Text]" custT="1"/>
      <dgm:spPr>
        <a:ln>
          <a:solidFill>
            <a:srgbClr val="C00000"/>
          </a:solidFill>
        </a:ln>
      </dgm:spPr>
      <dgm:t>
        <a:bodyPr/>
        <a:lstStyle/>
        <a:p>
          <a:r>
            <a:rPr lang="ar-SA" sz="2400" b="1" dirty="0" smtClean="0">
              <a:solidFill>
                <a:srgbClr val="C00000"/>
              </a:solidFill>
            </a:rPr>
            <a:t>سياسة انكماشية</a:t>
          </a:r>
          <a:endParaRPr lang="en-US" sz="2400" b="1" dirty="0">
            <a:solidFill>
              <a:srgbClr val="C00000"/>
            </a:solidFill>
          </a:endParaRPr>
        </a:p>
      </dgm:t>
    </dgm:pt>
    <dgm:pt modelId="{A176A3AD-F16C-4AEF-B5C1-983763B071C4}" type="parTrans" cxnId="{BF1E4397-F2E1-456E-81ED-3A75FBE8F68C}">
      <dgm:prSet/>
      <dgm:spPr/>
      <dgm:t>
        <a:bodyPr/>
        <a:lstStyle/>
        <a:p>
          <a:endParaRPr lang="en-US" sz="2400"/>
        </a:p>
      </dgm:t>
    </dgm:pt>
    <dgm:pt modelId="{5E41F649-ABB5-4AD6-A64A-838BE06CF246}" type="sibTrans" cxnId="{BF1E4397-F2E1-456E-81ED-3A75FBE8F68C}">
      <dgm:prSet/>
      <dgm:spPr/>
      <dgm:t>
        <a:bodyPr/>
        <a:lstStyle/>
        <a:p>
          <a:endParaRPr lang="en-US" sz="1600"/>
        </a:p>
      </dgm:t>
    </dgm:pt>
    <dgm:pt modelId="{9E83A90B-8E16-4D8F-B9D9-622FEEEC6980}">
      <dgm:prSet phldrT="[Text]" custT="1"/>
      <dgm:spPr>
        <a:ln>
          <a:solidFill>
            <a:srgbClr val="C00000"/>
          </a:solidFill>
        </a:ln>
      </dgm:spPr>
      <dgm:t>
        <a:bodyPr/>
        <a:lstStyle/>
        <a:p>
          <a:r>
            <a:rPr lang="ar-SA" sz="1800" dirty="0" smtClean="0"/>
            <a:t>زيادة الضرائب</a:t>
          </a:r>
          <a:endParaRPr lang="en-US" sz="1800" dirty="0"/>
        </a:p>
      </dgm:t>
    </dgm:pt>
    <dgm:pt modelId="{B571A697-8759-40CF-A982-8C007EB1F8DC}" type="parTrans" cxnId="{479CDADD-709A-4519-949E-7F73817C857A}">
      <dgm:prSet/>
      <dgm:spPr>
        <a:solidFill>
          <a:srgbClr val="C00000"/>
        </a:solidFill>
        <a:ln>
          <a:solidFill>
            <a:srgbClr val="C00000"/>
          </a:solidFill>
        </a:ln>
      </dgm:spPr>
      <dgm:t>
        <a:bodyPr/>
        <a:lstStyle/>
        <a:p>
          <a:endParaRPr lang="en-US" sz="2400"/>
        </a:p>
      </dgm:t>
    </dgm:pt>
    <dgm:pt modelId="{9364D3AF-5AB7-48A4-B84F-A66E26E85D6A}" type="sibTrans" cxnId="{479CDADD-709A-4519-949E-7F73817C857A}">
      <dgm:prSet/>
      <dgm:spPr/>
      <dgm:t>
        <a:bodyPr/>
        <a:lstStyle/>
        <a:p>
          <a:endParaRPr lang="en-US" sz="1600"/>
        </a:p>
      </dgm:t>
    </dgm:pt>
    <dgm:pt modelId="{3B1BD18E-939C-487A-81C0-8E67241A1407}">
      <dgm:prSet phldrT="[Text]" custT="1"/>
      <dgm:spPr>
        <a:ln>
          <a:solidFill>
            <a:srgbClr val="C00000"/>
          </a:solidFill>
        </a:ln>
      </dgm:spPr>
      <dgm:t>
        <a:bodyPr/>
        <a:lstStyle/>
        <a:p>
          <a:r>
            <a:rPr lang="ar-SA" sz="1800" dirty="0" smtClean="0"/>
            <a:t>خفض الانفاق الحكومي</a:t>
          </a:r>
          <a:endParaRPr lang="en-US" sz="1800" dirty="0"/>
        </a:p>
      </dgm:t>
    </dgm:pt>
    <dgm:pt modelId="{924DA213-67A4-4F8E-9640-7945A26EDD18}" type="parTrans" cxnId="{5196F9BF-22EA-4266-8911-4F2389028E1F}">
      <dgm:prSet/>
      <dgm:spPr>
        <a:ln>
          <a:solidFill>
            <a:srgbClr val="C00000"/>
          </a:solidFill>
        </a:ln>
      </dgm:spPr>
      <dgm:t>
        <a:bodyPr/>
        <a:lstStyle/>
        <a:p>
          <a:endParaRPr lang="en-US" sz="2400"/>
        </a:p>
      </dgm:t>
    </dgm:pt>
    <dgm:pt modelId="{05AA789F-3DD6-49D5-9695-A692340EBD18}" type="sibTrans" cxnId="{5196F9BF-22EA-4266-8911-4F2389028E1F}">
      <dgm:prSet/>
      <dgm:spPr/>
      <dgm:t>
        <a:bodyPr/>
        <a:lstStyle/>
        <a:p>
          <a:endParaRPr lang="en-US" sz="1600"/>
        </a:p>
      </dgm:t>
    </dgm:pt>
    <dgm:pt modelId="{BF286B3D-7150-4DB1-90BE-D8FA65E07043}">
      <dgm:prSet phldrT="[Text]" custT="1"/>
      <dgm:spPr>
        <a:ln>
          <a:solidFill>
            <a:srgbClr val="00B050"/>
          </a:solidFill>
        </a:ln>
      </dgm:spPr>
      <dgm:t>
        <a:bodyPr/>
        <a:lstStyle/>
        <a:p>
          <a:r>
            <a:rPr lang="ar-SA" sz="2400" b="1" dirty="0" smtClean="0">
              <a:solidFill>
                <a:srgbClr val="00B050"/>
              </a:solidFill>
            </a:rPr>
            <a:t>سياسة توسعية</a:t>
          </a:r>
          <a:endParaRPr lang="en-US" sz="2400" b="1" dirty="0">
            <a:solidFill>
              <a:srgbClr val="00B050"/>
            </a:solidFill>
          </a:endParaRPr>
        </a:p>
      </dgm:t>
    </dgm:pt>
    <dgm:pt modelId="{D9337A6E-3AC5-4E2E-AB25-5C5D5FE4D749}" type="parTrans" cxnId="{84CB1A68-C3BB-458D-94D9-E0971CF6B67F}">
      <dgm:prSet/>
      <dgm:spPr/>
      <dgm:t>
        <a:bodyPr/>
        <a:lstStyle/>
        <a:p>
          <a:endParaRPr lang="en-US" sz="2400"/>
        </a:p>
      </dgm:t>
    </dgm:pt>
    <dgm:pt modelId="{70355E6D-958A-45EB-804D-57856A0857E3}" type="sibTrans" cxnId="{84CB1A68-C3BB-458D-94D9-E0971CF6B67F}">
      <dgm:prSet/>
      <dgm:spPr/>
      <dgm:t>
        <a:bodyPr/>
        <a:lstStyle/>
        <a:p>
          <a:endParaRPr lang="en-US" sz="1600"/>
        </a:p>
      </dgm:t>
    </dgm:pt>
    <dgm:pt modelId="{71E4C478-16C5-4232-B321-7F184DAD5162}">
      <dgm:prSet phldrT="[Text]" custT="1"/>
      <dgm:spPr>
        <a:ln>
          <a:solidFill>
            <a:srgbClr val="00B050"/>
          </a:solidFill>
        </a:ln>
      </dgm:spPr>
      <dgm:t>
        <a:bodyPr/>
        <a:lstStyle/>
        <a:p>
          <a:r>
            <a:rPr lang="ar-SA" sz="1800" dirty="0" smtClean="0"/>
            <a:t>خفض الضرائب</a:t>
          </a:r>
          <a:endParaRPr lang="en-US" sz="1800" dirty="0"/>
        </a:p>
      </dgm:t>
    </dgm:pt>
    <dgm:pt modelId="{9032018E-4FF4-45DD-8C82-2E42AFFEE9F0}" type="parTrans" cxnId="{F0BD2B34-6905-4275-93C0-FCF1B54C2B78}">
      <dgm:prSet/>
      <dgm:spPr>
        <a:solidFill>
          <a:srgbClr val="00B050"/>
        </a:solidFill>
        <a:ln>
          <a:solidFill>
            <a:srgbClr val="00B050"/>
          </a:solidFill>
        </a:ln>
      </dgm:spPr>
      <dgm:t>
        <a:bodyPr/>
        <a:lstStyle/>
        <a:p>
          <a:endParaRPr lang="en-US" sz="2400"/>
        </a:p>
      </dgm:t>
    </dgm:pt>
    <dgm:pt modelId="{6502B802-F2DE-4ADD-B072-0402AF61AC0E}" type="sibTrans" cxnId="{F0BD2B34-6905-4275-93C0-FCF1B54C2B78}">
      <dgm:prSet/>
      <dgm:spPr/>
      <dgm:t>
        <a:bodyPr/>
        <a:lstStyle/>
        <a:p>
          <a:endParaRPr lang="en-US" sz="1600"/>
        </a:p>
      </dgm:t>
    </dgm:pt>
    <dgm:pt modelId="{77DAFC71-A9CF-4408-B77A-228E8283386E}">
      <dgm:prSet phldrT="[Text]" custT="1"/>
      <dgm:spPr>
        <a:ln>
          <a:solidFill>
            <a:srgbClr val="C00000"/>
          </a:solidFill>
        </a:ln>
      </dgm:spPr>
      <dgm:t>
        <a:bodyPr/>
        <a:lstStyle/>
        <a:p>
          <a:r>
            <a:rPr lang="ar-SA" sz="1800" dirty="0" smtClean="0"/>
            <a:t>خفض المدفوعات التحويلية</a:t>
          </a:r>
          <a:endParaRPr lang="en-US" sz="1800" dirty="0"/>
        </a:p>
      </dgm:t>
    </dgm:pt>
    <dgm:pt modelId="{2793EAF2-1DA8-4ACA-83CB-16636F8934F2}" type="parTrans" cxnId="{FE32D6F0-A78A-4996-8EF5-59AD1138A894}">
      <dgm:prSet/>
      <dgm:spPr>
        <a:solidFill>
          <a:srgbClr val="C00000"/>
        </a:solidFill>
        <a:ln>
          <a:solidFill>
            <a:srgbClr val="C00000"/>
          </a:solidFill>
        </a:ln>
      </dgm:spPr>
      <dgm:t>
        <a:bodyPr/>
        <a:lstStyle/>
        <a:p>
          <a:endParaRPr lang="en-US" sz="2400"/>
        </a:p>
      </dgm:t>
    </dgm:pt>
    <dgm:pt modelId="{7A57846F-4002-4A0D-AA40-DFE90A2E3DD3}" type="sibTrans" cxnId="{FE32D6F0-A78A-4996-8EF5-59AD1138A894}">
      <dgm:prSet/>
      <dgm:spPr/>
      <dgm:t>
        <a:bodyPr/>
        <a:lstStyle/>
        <a:p>
          <a:endParaRPr lang="en-US" sz="1600"/>
        </a:p>
      </dgm:t>
    </dgm:pt>
    <dgm:pt modelId="{25950153-69B4-43DC-818E-A095B57377B0}">
      <dgm:prSet phldrT="[Text]" custT="1"/>
      <dgm:spPr>
        <a:ln>
          <a:solidFill>
            <a:srgbClr val="00B050"/>
          </a:solidFill>
        </a:ln>
      </dgm:spPr>
      <dgm:t>
        <a:bodyPr/>
        <a:lstStyle/>
        <a:p>
          <a:r>
            <a:rPr lang="ar-SA" sz="1800" dirty="0" smtClean="0"/>
            <a:t>زيادة الانفاق الحكومي</a:t>
          </a:r>
          <a:endParaRPr lang="en-US" sz="1800" dirty="0"/>
        </a:p>
      </dgm:t>
    </dgm:pt>
    <dgm:pt modelId="{A8588F1E-AF94-49ED-AE7C-0D797E881643}" type="parTrans" cxnId="{5F8C76E6-13AB-40E7-B70C-E0D90566F849}">
      <dgm:prSet/>
      <dgm:spPr>
        <a:ln>
          <a:solidFill>
            <a:srgbClr val="00B050"/>
          </a:solidFill>
        </a:ln>
      </dgm:spPr>
      <dgm:t>
        <a:bodyPr/>
        <a:lstStyle/>
        <a:p>
          <a:endParaRPr lang="en-US" sz="2400"/>
        </a:p>
      </dgm:t>
    </dgm:pt>
    <dgm:pt modelId="{4FB279BB-EC82-4842-8645-D93F3EA52959}" type="sibTrans" cxnId="{5F8C76E6-13AB-40E7-B70C-E0D90566F849}">
      <dgm:prSet/>
      <dgm:spPr/>
      <dgm:t>
        <a:bodyPr/>
        <a:lstStyle/>
        <a:p>
          <a:endParaRPr lang="en-US" sz="1600"/>
        </a:p>
      </dgm:t>
    </dgm:pt>
    <dgm:pt modelId="{9779F2B8-0B66-4771-A8D0-476CFB13FC82}">
      <dgm:prSet phldrT="[Text]" custT="1"/>
      <dgm:spPr>
        <a:ln>
          <a:solidFill>
            <a:srgbClr val="00B050"/>
          </a:solidFill>
        </a:ln>
      </dgm:spPr>
      <dgm:t>
        <a:bodyPr/>
        <a:lstStyle/>
        <a:p>
          <a:r>
            <a:rPr lang="ar-SA" sz="1800" dirty="0" smtClean="0"/>
            <a:t>زيادة المدفوعات التحويلية</a:t>
          </a:r>
          <a:endParaRPr lang="en-US" sz="1800" dirty="0"/>
        </a:p>
      </dgm:t>
    </dgm:pt>
    <dgm:pt modelId="{A3A223AF-9C3C-453A-9A34-DF8E571049B5}" type="parTrans" cxnId="{BC8A21F9-74B5-41E8-BBB7-498E506CF0DF}">
      <dgm:prSet/>
      <dgm:spPr>
        <a:solidFill>
          <a:srgbClr val="00B050"/>
        </a:solidFill>
        <a:ln>
          <a:solidFill>
            <a:srgbClr val="00B050"/>
          </a:solidFill>
        </a:ln>
      </dgm:spPr>
      <dgm:t>
        <a:bodyPr/>
        <a:lstStyle/>
        <a:p>
          <a:endParaRPr lang="en-US" sz="2400"/>
        </a:p>
      </dgm:t>
    </dgm:pt>
    <dgm:pt modelId="{23B371E5-BCC3-4A8C-A855-89F1CAA22087}" type="sibTrans" cxnId="{BC8A21F9-74B5-41E8-BBB7-498E506CF0DF}">
      <dgm:prSet/>
      <dgm:spPr/>
      <dgm:t>
        <a:bodyPr/>
        <a:lstStyle/>
        <a:p>
          <a:endParaRPr lang="en-US" sz="1600"/>
        </a:p>
      </dgm:t>
    </dgm:pt>
    <dgm:pt modelId="{E505C5E8-E4A3-4463-9AD9-691E737F4FA2}" type="pres">
      <dgm:prSet presAssocID="{52665367-67E7-4163-8450-30586E4FB9B3}" presName="hierChild1" presStyleCnt="0">
        <dgm:presLayoutVars>
          <dgm:chPref val="1"/>
          <dgm:dir/>
          <dgm:animOne val="branch"/>
          <dgm:animLvl val="lvl"/>
          <dgm:resizeHandles/>
        </dgm:presLayoutVars>
      </dgm:prSet>
      <dgm:spPr/>
      <dgm:t>
        <a:bodyPr/>
        <a:lstStyle/>
        <a:p>
          <a:endParaRPr lang="en-US"/>
        </a:p>
      </dgm:t>
    </dgm:pt>
    <dgm:pt modelId="{0605032A-9490-4E2B-ACAD-AC4E01BDC722}" type="pres">
      <dgm:prSet presAssocID="{93D40CEE-1151-4015-8341-1BA498799356}" presName="hierRoot1" presStyleCnt="0"/>
      <dgm:spPr/>
    </dgm:pt>
    <dgm:pt modelId="{14AB40D2-8861-4E83-B5CC-192B94EE0BBC}" type="pres">
      <dgm:prSet presAssocID="{93D40CEE-1151-4015-8341-1BA498799356}" presName="composite" presStyleCnt="0"/>
      <dgm:spPr/>
    </dgm:pt>
    <dgm:pt modelId="{4D42FA01-6FB8-4670-8AD0-D17062447600}" type="pres">
      <dgm:prSet presAssocID="{93D40CEE-1151-4015-8341-1BA498799356}" presName="background" presStyleLbl="node0" presStyleIdx="0" presStyleCnt="1"/>
      <dgm:spPr/>
    </dgm:pt>
    <dgm:pt modelId="{3FF00DE8-B8E2-4AEC-B100-95C3F203C8CA}" type="pres">
      <dgm:prSet presAssocID="{93D40CEE-1151-4015-8341-1BA498799356}" presName="text" presStyleLbl="fgAcc0" presStyleIdx="0" presStyleCnt="1">
        <dgm:presLayoutVars>
          <dgm:chPref val="3"/>
        </dgm:presLayoutVars>
      </dgm:prSet>
      <dgm:spPr/>
      <dgm:t>
        <a:bodyPr/>
        <a:lstStyle/>
        <a:p>
          <a:endParaRPr lang="en-US"/>
        </a:p>
      </dgm:t>
    </dgm:pt>
    <dgm:pt modelId="{21B7E6C0-8F9A-48F9-BDB8-27EF2181E2FE}" type="pres">
      <dgm:prSet presAssocID="{93D40CEE-1151-4015-8341-1BA498799356}" presName="hierChild2" presStyleCnt="0"/>
      <dgm:spPr/>
    </dgm:pt>
    <dgm:pt modelId="{56D26345-8B45-4EE6-8A0F-EC9367664BF0}" type="pres">
      <dgm:prSet presAssocID="{A176A3AD-F16C-4AEF-B5C1-983763B071C4}" presName="Name10" presStyleLbl="parChTrans1D2" presStyleIdx="0" presStyleCnt="2"/>
      <dgm:spPr/>
      <dgm:t>
        <a:bodyPr/>
        <a:lstStyle/>
        <a:p>
          <a:endParaRPr lang="en-US"/>
        </a:p>
      </dgm:t>
    </dgm:pt>
    <dgm:pt modelId="{9C1772BF-13EB-4E07-9F4C-DBEE8064894B}" type="pres">
      <dgm:prSet presAssocID="{F742069F-C4E1-46FA-96E6-D7BFFE491EE5}" presName="hierRoot2" presStyleCnt="0"/>
      <dgm:spPr/>
    </dgm:pt>
    <dgm:pt modelId="{E6147439-C1D1-42D1-BAD7-0ED771EC734C}" type="pres">
      <dgm:prSet presAssocID="{F742069F-C4E1-46FA-96E6-D7BFFE491EE5}" presName="composite2" presStyleCnt="0"/>
      <dgm:spPr/>
    </dgm:pt>
    <dgm:pt modelId="{66D05F96-1A50-4ACF-AAE4-F1B76A71FBF9}" type="pres">
      <dgm:prSet presAssocID="{F742069F-C4E1-46FA-96E6-D7BFFE491EE5}" presName="background2" presStyleLbl="node2" presStyleIdx="0" presStyleCnt="2"/>
      <dgm:spPr>
        <a:solidFill>
          <a:srgbClr val="C00000"/>
        </a:solidFill>
        <a:ln>
          <a:solidFill>
            <a:srgbClr val="C00000"/>
          </a:solidFill>
        </a:ln>
      </dgm:spPr>
      <dgm:t>
        <a:bodyPr/>
        <a:lstStyle/>
        <a:p>
          <a:endParaRPr lang="en-US"/>
        </a:p>
      </dgm:t>
    </dgm:pt>
    <dgm:pt modelId="{CB940864-1837-4989-AD5A-A78DF9C081D4}" type="pres">
      <dgm:prSet presAssocID="{F742069F-C4E1-46FA-96E6-D7BFFE491EE5}" presName="text2" presStyleLbl="fgAcc2" presStyleIdx="0" presStyleCnt="2">
        <dgm:presLayoutVars>
          <dgm:chPref val="3"/>
        </dgm:presLayoutVars>
      </dgm:prSet>
      <dgm:spPr/>
      <dgm:t>
        <a:bodyPr/>
        <a:lstStyle/>
        <a:p>
          <a:endParaRPr lang="en-US"/>
        </a:p>
      </dgm:t>
    </dgm:pt>
    <dgm:pt modelId="{A1408F5F-9DC4-481D-ACD2-EE2DF09917F8}" type="pres">
      <dgm:prSet presAssocID="{F742069F-C4E1-46FA-96E6-D7BFFE491EE5}" presName="hierChild3" presStyleCnt="0"/>
      <dgm:spPr/>
    </dgm:pt>
    <dgm:pt modelId="{310D6CC7-C871-4640-8CCC-1AAB9F11DA3F}" type="pres">
      <dgm:prSet presAssocID="{B571A697-8759-40CF-A982-8C007EB1F8DC}" presName="Name17" presStyleLbl="parChTrans1D3" presStyleIdx="0" presStyleCnt="6"/>
      <dgm:spPr/>
      <dgm:t>
        <a:bodyPr/>
        <a:lstStyle/>
        <a:p>
          <a:endParaRPr lang="en-US"/>
        </a:p>
      </dgm:t>
    </dgm:pt>
    <dgm:pt modelId="{085646FA-4D54-44BA-982A-E4B5C288345B}" type="pres">
      <dgm:prSet presAssocID="{9E83A90B-8E16-4D8F-B9D9-622FEEEC6980}" presName="hierRoot3" presStyleCnt="0"/>
      <dgm:spPr/>
    </dgm:pt>
    <dgm:pt modelId="{C1D828C2-A095-4B13-B83B-4A87DD96A3D8}" type="pres">
      <dgm:prSet presAssocID="{9E83A90B-8E16-4D8F-B9D9-622FEEEC6980}" presName="composite3" presStyleCnt="0"/>
      <dgm:spPr/>
    </dgm:pt>
    <dgm:pt modelId="{A4F81F7E-9566-40A8-8BB2-0AD382175E14}" type="pres">
      <dgm:prSet presAssocID="{9E83A90B-8E16-4D8F-B9D9-622FEEEC6980}" presName="background3" presStyleLbl="node3" presStyleIdx="0" presStyleCnt="6"/>
      <dgm:spPr>
        <a:solidFill>
          <a:srgbClr val="C00000"/>
        </a:solidFill>
        <a:ln>
          <a:solidFill>
            <a:srgbClr val="C00000"/>
          </a:solidFill>
        </a:ln>
      </dgm:spPr>
      <dgm:t>
        <a:bodyPr/>
        <a:lstStyle/>
        <a:p>
          <a:endParaRPr lang="en-US"/>
        </a:p>
      </dgm:t>
    </dgm:pt>
    <dgm:pt modelId="{15242204-09E6-4492-9C72-D942FDFFB1AA}" type="pres">
      <dgm:prSet presAssocID="{9E83A90B-8E16-4D8F-B9D9-622FEEEC6980}" presName="text3" presStyleLbl="fgAcc3" presStyleIdx="0" presStyleCnt="6">
        <dgm:presLayoutVars>
          <dgm:chPref val="3"/>
        </dgm:presLayoutVars>
      </dgm:prSet>
      <dgm:spPr/>
      <dgm:t>
        <a:bodyPr/>
        <a:lstStyle/>
        <a:p>
          <a:endParaRPr lang="en-US"/>
        </a:p>
      </dgm:t>
    </dgm:pt>
    <dgm:pt modelId="{8C6984BF-7010-4BA3-8AAA-E4DD6E8345CC}" type="pres">
      <dgm:prSet presAssocID="{9E83A90B-8E16-4D8F-B9D9-622FEEEC6980}" presName="hierChild4" presStyleCnt="0"/>
      <dgm:spPr/>
    </dgm:pt>
    <dgm:pt modelId="{9ED7099B-0797-41D8-93A5-573284BDC4F0}" type="pres">
      <dgm:prSet presAssocID="{924DA213-67A4-4F8E-9640-7945A26EDD18}" presName="Name17" presStyleLbl="parChTrans1D3" presStyleIdx="1" presStyleCnt="6"/>
      <dgm:spPr/>
      <dgm:t>
        <a:bodyPr/>
        <a:lstStyle/>
        <a:p>
          <a:endParaRPr lang="en-US"/>
        </a:p>
      </dgm:t>
    </dgm:pt>
    <dgm:pt modelId="{E16A45C9-44BF-4D1E-B2A3-83AD55CB152E}" type="pres">
      <dgm:prSet presAssocID="{3B1BD18E-939C-487A-81C0-8E67241A1407}" presName="hierRoot3" presStyleCnt="0"/>
      <dgm:spPr/>
    </dgm:pt>
    <dgm:pt modelId="{EF54FD57-BE08-4FEB-B33D-E47185B34FA3}" type="pres">
      <dgm:prSet presAssocID="{3B1BD18E-939C-487A-81C0-8E67241A1407}" presName="composite3" presStyleCnt="0"/>
      <dgm:spPr/>
    </dgm:pt>
    <dgm:pt modelId="{BA0ECB95-9BBD-4EE4-900C-ADF486B6CAAB}" type="pres">
      <dgm:prSet presAssocID="{3B1BD18E-939C-487A-81C0-8E67241A1407}" presName="background3" presStyleLbl="node3" presStyleIdx="1" presStyleCnt="6"/>
      <dgm:spPr>
        <a:solidFill>
          <a:srgbClr val="C00000"/>
        </a:solidFill>
        <a:ln>
          <a:solidFill>
            <a:srgbClr val="C00000"/>
          </a:solidFill>
        </a:ln>
      </dgm:spPr>
      <dgm:t>
        <a:bodyPr/>
        <a:lstStyle/>
        <a:p>
          <a:endParaRPr lang="en-US"/>
        </a:p>
      </dgm:t>
    </dgm:pt>
    <dgm:pt modelId="{5D13D934-487D-412A-B6E7-4D07B73E53FD}" type="pres">
      <dgm:prSet presAssocID="{3B1BD18E-939C-487A-81C0-8E67241A1407}" presName="text3" presStyleLbl="fgAcc3" presStyleIdx="1" presStyleCnt="6">
        <dgm:presLayoutVars>
          <dgm:chPref val="3"/>
        </dgm:presLayoutVars>
      </dgm:prSet>
      <dgm:spPr/>
      <dgm:t>
        <a:bodyPr/>
        <a:lstStyle/>
        <a:p>
          <a:endParaRPr lang="en-US"/>
        </a:p>
      </dgm:t>
    </dgm:pt>
    <dgm:pt modelId="{832E9DE5-2B4E-4F85-884A-4BF46CEE6547}" type="pres">
      <dgm:prSet presAssocID="{3B1BD18E-939C-487A-81C0-8E67241A1407}" presName="hierChild4" presStyleCnt="0"/>
      <dgm:spPr/>
    </dgm:pt>
    <dgm:pt modelId="{ED5380FA-3E36-4364-BC58-87D31304C47A}" type="pres">
      <dgm:prSet presAssocID="{2793EAF2-1DA8-4ACA-83CB-16636F8934F2}" presName="Name17" presStyleLbl="parChTrans1D3" presStyleIdx="2" presStyleCnt="6"/>
      <dgm:spPr/>
      <dgm:t>
        <a:bodyPr/>
        <a:lstStyle/>
        <a:p>
          <a:endParaRPr lang="en-US"/>
        </a:p>
      </dgm:t>
    </dgm:pt>
    <dgm:pt modelId="{BAA861FF-BDC8-4414-A062-F0CBDD22939E}" type="pres">
      <dgm:prSet presAssocID="{77DAFC71-A9CF-4408-B77A-228E8283386E}" presName="hierRoot3" presStyleCnt="0"/>
      <dgm:spPr/>
    </dgm:pt>
    <dgm:pt modelId="{BF457FCB-CE4B-47CC-A713-33BC7A53AFEE}" type="pres">
      <dgm:prSet presAssocID="{77DAFC71-A9CF-4408-B77A-228E8283386E}" presName="composite3" presStyleCnt="0"/>
      <dgm:spPr/>
    </dgm:pt>
    <dgm:pt modelId="{0DE4D91C-5FB7-4468-9277-85E48B1869BE}" type="pres">
      <dgm:prSet presAssocID="{77DAFC71-A9CF-4408-B77A-228E8283386E}" presName="background3" presStyleLbl="node3" presStyleIdx="2" presStyleCnt="6"/>
      <dgm:spPr>
        <a:solidFill>
          <a:srgbClr val="C00000"/>
        </a:solidFill>
        <a:ln>
          <a:solidFill>
            <a:srgbClr val="C00000"/>
          </a:solidFill>
        </a:ln>
      </dgm:spPr>
      <dgm:t>
        <a:bodyPr/>
        <a:lstStyle/>
        <a:p>
          <a:endParaRPr lang="en-US"/>
        </a:p>
      </dgm:t>
    </dgm:pt>
    <dgm:pt modelId="{D3A851CC-32A6-487C-B914-C5A554DA9BFA}" type="pres">
      <dgm:prSet presAssocID="{77DAFC71-A9CF-4408-B77A-228E8283386E}" presName="text3" presStyleLbl="fgAcc3" presStyleIdx="2" presStyleCnt="6">
        <dgm:presLayoutVars>
          <dgm:chPref val="3"/>
        </dgm:presLayoutVars>
      </dgm:prSet>
      <dgm:spPr/>
      <dgm:t>
        <a:bodyPr/>
        <a:lstStyle/>
        <a:p>
          <a:endParaRPr lang="en-US"/>
        </a:p>
      </dgm:t>
    </dgm:pt>
    <dgm:pt modelId="{31A9DE38-74D2-4AC7-85E9-97149CA1875C}" type="pres">
      <dgm:prSet presAssocID="{77DAFC71-A9CF-4408-B77A-228E8283386E}" presName="hierChild4" presStyleCnt="0"/>
      <dgm:spPr/>
    </dgm:pt>
    <dgm:pt modelId="{49937A70-2F3F-4FC4-B0B1-0716ACD47830}" type="pres">
      <dgm:prSet presAssocID="{D9337A6E-3AC5-4E2E-AB25-5C5D5FE4D749}" presName="Name10" presStyleLbl="parChTrans1D2" presStyleIdx="1" presStyleCnt="2"/>
      <dgm:spPr/>
      <dgm:t>
        <a:bodyPr/>
        <a:lstStyle/>
        <a:p>
          <a:endParaRPr lang="en-US"/>
        </a:p>
      </dgm:t>
    </dgm:pt>
    <dgm:pt modelId="{078199A9-317D-4C2E-9BB4-7BE5204B7C27}" type="pres">
      <dgm:prSet presAssocID="{BF286B3D-7150-4DB1-90BE-D8FA65E07043}" presName="hierRoot2" presStyleCnt="0"/>
      <dgm:spPr/>
    </dgm:pt>
    <dgm:pt modelId="{316464B9-8551-4F11-8C44-4094B7AA489A}" type="pres">
      <dgm:prSet presAssocID="{BF286B3D-7150-4DB1-90BE-D8FA65E07043}" presName="composite2" presStyleCnt="0"/>
      <dgm:spPr/>
    </dgm:pt>
    <dgm:pt modelId="{AFDBA5FF-1261-4607-AA98-5B238E5849C2}" type="pres">
      <dgm:prSet presAssocID="{BF286B3D-7150-4DB1-90BE-D8FA65E07043}" presName="background2" presStyleLbl="node2" presStyleIdx="1" presStyleCnt="2"/>
      <dgm:spPr>
        <a:solidFill>
          <a:srgbClr val="00B050"/>
        </a:solidFill>
        <a:ln>
          <a:solidFill>
            <a:srgbClr val="00B050"/>
          </a:solidFill>
        </a:ln>
      </dgm:spPr>
      <dgm:t>
        <a:bodyPr/>
        <a:lstStyle/>
        <a:p>
          <a:endParaRPr lang="en-US"/>
        </a:p>
      </dgm:t>
    </dgm:pt>
    <dgm:pt modelId="{DD70E67A-6B7D-47C7-990E-323EA184A9E9}" type="pres">
      <dgm:prSet presAssocID="{BF286B3D-7150-4DB1-90BE-D8FA65E07043}" presName="text2" presStyleLbl="fgAcc2" presStyleIdx="1" presStyleCnt="2">
        <dgm:presLayoutVars>
          <dgm:chPref val="3"/>
        </dgm:presLayoutVars>
      </dgm:prSet>
      <dgm:spPr/>
      <dgm:t>
        <a:bodyPr/>
        <a:lstStyle/>
        <a:p>
          <a:endParaRPr lang="en-US"/>
        </a:p>
      </dgm:t>
    </dgm:pt>
    <dgm:pt modelId="{1200DB23-F93F-4800-8B28-E927DC88C6AA}" type="pres">
      <dgm:prSet presAssocID="{BF286B3D-7150-4DB1-90BE-D8FA65E07043}" presName="hierChild3" presStyleCnt="0"/>
      <dgm:spPr/>
    </dgm:pt>
    <dgm:pt modelId="{109AB53E-C2ED-4FC4-B00E-D53C612E5BDB}" type="pres">
      <dgm:prSet presAssocID="{9032018E-4FF4-45DD-8C82-2E42AFFEE9F0}" presName="Name17" presStyleLbl="parChTrans1D3" presStyleIdx="3" presStyleCnt="6"/>
      <dgm:spPr/>
      <dgm:t>
        <a:bodyPr/>
        <a:lstStyle/>
        <a:p>
          <a:endParaRPr lang="en-US"/>
        </a:p>
      </dgm:t>
    </dgm:pt>
    <dgm:pt modelId="{EA439E39-C3EE-4E9E-B634-F42014056AAD}" type="pres">
      <dgm:prSet presAssocID="{71E4C478-16C5-4232-B321-7F184DAD5162}" presName="hierRoot3" presStyleCnt="0"/>
      <dgm:spPr/>
    </dgm:pt>
    <dgm:pt modelId="{B6F2CA16-4ACF-4917-A296-DB812E1BB35C}" type="pres">
      <dgm:prSet presAssocID="{71E4C478-16C5-4232-B321-7F184DAD5162}" presName="composite3" presStyleCnt="0"/>
      <dgm:spPr/>
    </dgm:pt>
    <dgm:pt modelId="{4EF46B72-B14F-48BE-9B20-9E88917884BF}" type="pres">
      <dgm:prSet presAssocID="{71E4C478-16C5-4232-B321-7F184DAD5162}" presName="background3" presStyleLbl="node3" presStyleIdx="3" presStyleCnt="6"/>
      <dgm:spPr>
        <a:solidFill>
          <a:srgbClr val="00B050"/>
        </a:solidFill>
        <a:ln>
          <a:solidFill>
            <a:srgbClr val="00B050"/>
          </a:solidFill>
        </a:ln>
      </dgm:spPr>
      <dgm:t>
        <a:bodyPr/>
        <a:lstStyle/>
        <a:p>
          <a:endParaRPr lang="en-US"/>
        </a:p>
      </dgm:t>
    </dgm:pt>
    <dgm:pt modelId="{1C993788-9013-4AF6-8243-E9067310DAE9}" type="pres">
      <dgm:prSet presAssocID="{71E4C478-16C5-4232-B321-7F184DAD5162}" presName="text3" presStyleLbl="fgAcc3" presStyleIdx="3" presStyleCnt="6">
        <dgm:presLayoutVars>
          <dgm:chPref val="3"/>
        </dgm:presLayoutVars>
      </dgm:prSet>
      <dgm:spPr/>
      <dgm:t>
        <a:bodyPr/>
        <a:lstStyle/>
        <a:p>
          <a:endParaRPr lang="en-US"/>
        </a:p>
      </dgm:t>
    </dgm:pt>
    <dgm:pt modelId="{762DF72D-48D8-46C1-9C62-CBE2AB52F584}" type="pres">
      <dgm:prSet presAssocID="{71E4C478-16C5-4232-B321-7F184DAD5162}" presName="hierChild4" presStyleCnt="0"/>
      <dgm:spPr/>
    </dgm:pt>
    <dgm:pt modelId="{BCCA8849-7FBB-4059-BA44-E861E534BF26}" type="pres">
      <dgm:prSet presAssocID="{A8588F1E-AF94-49ED-AE7C-0D797E881643}" presName="Name17" presStyleLbl="parChTrans1D3" presStyleIdx="4" presStyleCnt="6"/>
      <dgm:spPr/>
      <dgm:t>
        <a:bodyPr/>
        <a:lstStyle/>
        <a:p>
          <a:endParaRPr lang="en-US"/>
        </a:p>
      </dgm:t>
    </dgm:pt>
    <dgm:pt modelId="{141A4252-430E-4788-8691-4CBA08FF3179}" type="pres">
      <dgm:prSet presAssocID="{25950153-69B4-43DC-818E-A095B57377B0}" presName="hierRoot3" presStyleCnt="0"/>
      <dgm:spPr/>
    </dgm:pt>
    <dgm:pt modelId="{CD912D3C-498D-47C7-977F-DBA564918CFB}" type="pres">
      <dgm:prSet presAssocID="{25950153-69B4-43DC-818E-A095B57377B0}" presName="composite3" presStyleCnt="0"/>
      <dgm:spPr/>
    </dgm:pt>
    <dgm:pt modelId="{C76A2BE9-A8EF-4480-9690-6FF3DE31D914}" type="pres">
      <dgm:prSet presAssocID="{25950153-69B4-43DC-818E-A095B57377B0}" presName="background3" presStyleLbl="node3" presStyleIdx="4" presStyleCnt="6"/>
      <dgm:spPr>
        <a:solidFill>
          <a:srgbClr val="00B050"/>
        </a:solidFill>
        <a:ln>
          <a:solidFill>
            <a:srgbClr val="00B050"/>
          </a:solidFill>
        </a:ln>
      </dgm:spPr>
      <dgm:t>
        <a:bodyPr/>
        <a:lstStyle/>
        <a:p>
          <a:endParaRPr lang="en-US"/>
        </a:p>
      </dgm:t>
    </dgm:pt>
    <dgm:pt modelId="{221B8878-6B97-488A-A291-71A0783EC602}" type="pres">
      <dgm:prSet presAssocID="{25950153-69B4-43DC-818E-A095B57377B0}" presName="text3" presStyleLbl="fgAcc3" presStyleIdx="4" presStyleCnt="6">
        <dgm:presLayoutVars>
          <dgm:chPref val="3"/>
        </dgm:presLayoutVars>
      </dgm:prSet>
      <dgm:spPr/>
      <dgm:t>
        <a:bodyPr/>
        <a:lstStyle/>
        <a:p>
          <a:endParaRPr lang="en-US"/>
        </a:p>
      </dgm:t>
    </dgm:pt>
    <dgm:pt modelId="{F0BBB9A8-F0E4-4CC7-81D3-0FEC41BB708D}" type="pres">
      <dgm:prSet presAssocID="{25950153-69B4-43DC-818E-A095B57377B0}" presName="hierChild4" presStyleCnt="0"/>
      <dgm:spPr/>
    </dgm:pt>
    <dgm:pt modelId="{9DFBF309-A071-402F-8133-74E8294ABC98}" type="pres">
      <dgm:prSet presAssocID="{A3A223AF-9C3C-453A-9A34-DF8E571049B5}" presName="Name17" presStyleLbl="parChTrans1D3" presStyleIdx="5" presStyleCnt="6"/>
      <dgm:spPr/>
      <dgm:t>
        <a:bodyPr/>
        <a:lstStyle/>
        <a:p>
          <a:endParaRPr lang="en-US"/>
        </a:p>
      </dgm:t>
    </dgm:pt>
    <dgm:pt modelId="{567B0DE5-E297-4A24-8E20-41A1CEB5B7F7}" type="pres">
      <dgm:prSet presAssocID="{9779F2B8-0B66-4771-A8D0-476CFB13FC82}" presName="hierRoot3" presStyleCnt="0"/>
      <dgm:spPr/>
    </dgm:pt>
    <dgm:pt modelId="{F79ADC5D-5506-4F81-BDEE-BA4AF9F796CA}" type="pres">
      <dgm:prSet presAssocID="{9779F2B8-0B66-4771-A8D0-476CFB13FC82}" presName="composite3" presStyleCnt="0"/>
      <dgm:spPr/>
    </dgm:pt>
    <dgm:pt modelId="{5F2442CA-C52E-432D-BD2D-BB8ED7215C35}" type="pres">
      <dgm:prSet presAssocID="{9779F2B8-0B66-4771-A8D0-476CFB13FC82}" presName="background3" presStyleLbl="node3" presStyleIdx="5" presStyleCnt="6"/>
      <dgm:spPr>
        <a:solidFill>
          <a:srgbClr val="00B050"/>
        </a:solidFill>
        <a:ln>
          <a:solidFill>
            <a:srgbClr val="00B050"/>
          </a:solidFill>
        </a:ln>
      </dgm:spPr>
      <dgm:t>
        <a:bodyPr/>
        <a:lstStyle/>
        <a:p>
          <a:endParaRPr lang="en-US"/>
        </a:p>
      </dgm:t>
    </dgm:pt>
    <dgm:pt modelId="{C6C558BB-295F-4C91-9816-A10CB2698101}" type="pres">
      <dgm:prSet presAssocID="{9779F2B8-0B66-4771-A8D0-476CFB13FC82}" presName="text3" presStyleLbl="fgAcc3" presStyleIdx="5" presStyleCnt="6">
        <dgm:presLayoutVars>
          <dgm:chPref val="3"/>
        </dgm:presLayoutVars>
      </dgm:prSet>
      <dgm:spPr/>
      <dgm:t>
        <a:bodyPr/>
        <a:lstStyle/>
        <a:p>
          <a:endParaRPr lang="en-US"/>
        </a:p>
      </dgm:t>
    </dgm:pt>
    <dgm:pt modelId="{120302E0-65CF-4419-8E46-EA68198F0853}" type="pres">
      <dgm:prSet presAssocID="{9779F2B8-0B66-4771-A8D0-476CFB13FC82}" presName="hierChild4" presStyleCnt="0"/>
      <dgm:spPr/>
    </dgm:pt>
  </dgm:ptLst>
  <dgm:cxnLst>
    <dgm:cxn modelId="{9AC25F8A-D36B-4322-9D11-732842338F5D}" type="presOf" srcId="{A3A223AF-9C3C-453A-9A34-DF8E571049B5}" destId="{9DFBF309-A071-402F-8133-74E8294ABC98}" srcOrd="0" destOrd="0" presId="urn:microsoft.com/office/officeart/2005/8/layout/hierarchy1"/>
    <dgm:cxn modelId="{0A92FD4C-6804-4072-9703-B3EADE0054DE}" type="presOf" srcId="{F742069F-C4E1-46FA-96E6-D7BFFE491EE5}" destId="{CB940864-1837-4989-AD5A-A78DF9C081D4}" srcOrd="0" destOrd="0" presId="urn:microsoft.com/office/officeart/2005/8/layout/hierarchy1"/>
    <dgm:cxn modelId="{A241E7EF-AB3F-46E3-8116-7F2B0BFF8A82}" type="presOf" srcId="{71E4C478-16C5-4232-B321-7F184DAD5162}" destId="{1C993788-9013-4AF6-8243-E9067310DAE9}" srcOrd="0" destOrd="0" presId="urn:microsoft.com/office/officeart/2005/8/layout/hierarchy1"/>
    <dgm:cxn modelId="{344E8792-3450-457F-B4AD-59B4F755D2E2}" type="presOf" srcId="{BF286B3D-7150-4DB1-90BE-D8FA65E07043}" destId="{DD70E67A-6B7D-47C7-990E-323EA184A9E9}" srcOrd="0" destOrd="0" presId="urn:microsoft.com/office/officeart/2005/8/layout/hierarchy1"/>
    <dgm:cxn modelId="{D66E7A6B-8DFA-4DAF-BD87-004CCBF9BCE3}" type="presOf" srcId="{B571A697-8759-40CF-A982-8C007EB1F8DC}" destId="{310D6CC7-C871-4640-8CCC-1AAB9F11DA3F}" srcOrd="0" destOrd="0" presId="urn:microsoft.com/office/officeart/2005/8/layout/hierarchy1"/>
    <dgm:cxn modelId="{BF1E4397-F2E1-456E-81ED-3A75FBE8F68C}" srcId="{93D40CEE-1151-4015-8341-1BA498799356}" destId="{F742069F-C4E1-46FA-96E6-D7BFFE491EE5}" srcOrd="0" destOrd="0" parTransId="{A176A3AD-F16C-4AEF-B5C1-983763B071C4}" sibTransId="{5E41F649-ABB5-4AD6-A64A-838BE06CF246}"/>
    <dgm:cxn modelId="{F0AC4414-6BE4-472F-8929-AB880491E2CF}" type="presOf" srcId="{3B1BD18E-939C-487A-81C0-8E67241A1407}" destId="{5D13D934-487D-412A-B6E7-4D07B73E53FD}" srcOrd="0" destOrd="0" presId="urn:microsoft.com/office/officeart/2005/8/layout/hierarchy1"/>
    <dgm:cxn modelId="{AD432F64-5B3A-414F-801B-C67401DAA7D3}" type="presOf" srcId="{9779F2B8-0B66-4771-A8D0-476CFB13FC82}" destId="{C6C558BB-295F-4C91-9816-A10CB2698101}" srcOrd="0" destOrd="0" presId="urn:microsoft.com/office/officeart/2005/8/layout/hierarchy1"/>
    <dgm:cxn modelId="{299535E6-8C2F-46BE-B196-C5BBF737A5F3}" type="presOf" srcId="{52665367-67E7-4163-8450-30586E4FB9B3}" destId="{E505C5E8-E4A3-4463-9AD9-691E737F4FA2}" srcOrd="0" destOrd="0" presId="urn:microsoft.com/office/officeart/2005/8/layout/hierarchy1"/>
    <dgm:cxn modelId="{F0BD2B34-6905-4275-93C0-FCF1B54C2B78}" srcId="{BF286B3D-7150-4DB1-90BE-D8FA65E07043}" destId="{71E4C478-16C5-4232-B321-7F184DAD5162}" srcOrd="0" destOrd="0" parTransId="{9032018E-4FF4-45DD-8C82-2E42AFFEE9F0}" sibTransId="{6502B802-F2DE-4ADD-B072-0402AF61AC0E}"/>
    <dgm:cxn modelId="{D79E790C-AEAD-48AD-9318-F6F98ECC16CC}" type="presOf" srcId="{D9337A6E-3AC5-4E2E-AB25-5C5D5FE4D749}" destId="{49937A70-2F3F-4FC4-B0B1-0716ACD47830}" srcOrd="0" destOrd="0" presId="urn:microsoft.com/office/officeart/2005/8/layout/hierarchy1"/>
    <dgm:cxn modelId="{4684637E-4B6C-4795-B4D9-C67F7D84F807}" type="presOf" srcId="{924DA213-67A4-4F8E-9640-7945A26EDD18}" destId="{9ED7099B-0797-41D8-93A5-573284BDC4F0}" srcOrd="0" destOrd="0" presId="urn:microsoft.com/office/officeart/2005/8/layout/hierarchy1"/>
    <dgm:cxn modelId="{EEEE5C85-147F-47C5-AEC4-634833513E1D}" type="presOf" srcId="{93D40CEE-1151-4015-8341-1BA498799356}" destId="{3FF00DE8-B8E2-4AEC-B100-95C3F203C8CA}" srcOrd="0" destOrd="0" presId="urn:microsoft.com/office/officeart/2005/8/layout/hierarchy1"/>
    <dgm:cxn modelId="{FE32D6F0-A78A-4996-8EF5-59AD1138A894}" srcId="{F742069F-C4E1-46FA-96E6-D7BFFE491EE5}" destId="{77DAFC71-A9CF-4408-B77A-228E8283386E}" srcOrd="2" destOrd="0" parTransId="{2793EAF2-1DA8-4ACA-83CB-16636F8934F2}" sibTransId="{7A57846F-4002-4A0D-AA40-DFE90A2E3DD3}"/>
    <dgm:cxn modelId="{BC8A21F9-74B5-41E8-BBB7-498E506CF0DF}" srcId="{BF286B3D-7150-4DB1-90BE-D8FA65E07043}" destId="{9779F2B8-0B66-4771-A8D0-476CFB13FC82}" srcOrd="2" destOrd="0" parTransId="{A3A223AF-9C3C-453A-9A34-DF8E571049B5}" sibTransId="{23B371E5-BCC3-4A8C-A855-89F1CAA22087}"/>
    <dgm:cxn modelId="{84CB1A68-C3BB-458D-94D9-E0971CF6B67F}" srcId="{93D40CEE-1151-4015-8341-1BA498799356}" destId="{BF286B3D-7150-4DB1-90BE-D8FA65E07043}" srcOrd="1" destOrd="0" parTransId="{D9337A6E-3AC5-4E2E-AB25-5C5D5FE4D749}" sibTransId="{70355E6D-958A-45EB-804D-57856A0857E3}"/>
    <dgm:cxn modelId="{5196F9BF-22EA-4266-8911-4F2389028E1F}" srcId="{F742069F-C4E1-46FA-96E6-D7BFFE491EE5}" destId="{3B1BD18E-939C-487A-81C0-8E67241A1407}" srcOrd="1" destOrd="0" parTransId="{924DA213-67A4-4F8E-9640-7945A26EDD18}" sibTransId="{05AA789F-3DD6-49D5-9695-A692340EBD18}"/>
    <dgm:cxn modelId="{87C1934E-E3E7-4D90-AE1D-6711B2A0C339}" type="presOf" srcId="{9E83A90B-8E16-4D8F-B9D9-622FEEEC6980}" destId="{15242204-09E6-4492-9C72-D942FDFFB1AA}" srcOrd="0" destOrd="0" presId="urn:microsoft.com/office/officeart/2005/8/layout/hierarchy1"/>
    <dgm:cxn modelId="{5F8C76E6-13AB-40E7-B70C-E0D90566F849}" srcId="{BF286B3D-7150-4DB1-90BE-D8FA65E07043}" destId="{25950153-69B4-43DC-818E-A095B57377B0}" srcOrd="1" destOrd="0" parTransId="{A8588F1E-AF94-49ED-AE7C-0D797E881643}" sibTransId="{4FB279BB-EC82-4842-8645-D93F3EA52959}"/>
    <dgm:cxn modelId="{D24E0887-BC0D-48F3-8A3C-ABEBF3365BA6}" type="presOf" srcId="{2793EAF2-1DA8-4ACA-83CB-16636F8934F2}" destId="{ED5380FA-3E36-4364-BC58-87D31304C47A}" srcOrd="0" destOrd="0" presId="urn:microsoft.com/office/officeart/2005/8/layout/hierarchy1"/>
    <dgm:cxn modelId="{00F102B8-EF5B-45CB-899C-179D0070E8A5}" type="presOf" srcId="{A176A3AD-F16C-4AEF-B5C1-983763B071C4}" destId="{56D26345-8B45-4EE6-8A0F-EC9367664BF0}" srcOrd="0" destOrd="0" presId="urn:microsoft.com/office/officeart/2005/8/layout/hierarchy1"/>
    <dgm:cxn modelId="{00AB79B2-B86E-4922-AD7D-D4FCF156C35E}" type="presOf" srcId="{77DAFC71-A9CF-4408-B77A-228E8283386E}" destId="{D3A851CC-32A6-487C-B914-C5A554DA9BFA}" srcOrd="0" destOrd="0" presId="urn:microsoft.com/office/officeart/2005/8/layout/hierarchy1"/>
    <dgm:cxn modelId="{18FA25FC-F40C-4C88-86FC-E72EA0758107}" type="presOf" srcId="{9032018E-4FF4-45DD-8C82-2E42AFFEE9F0}" destId="{109AB53E-C2ED-4FC4-B00E-D53C612E5BDB}" srcOrd="0" destOrd="0" presId="urn:microsoft.com/office/officeart/2005/8/layout/hierarchy1"/>
    <dgm:cxn modelId="{48ABBDED-FF44-4072-9318-C4C1B9EB6BD2}" srcId="{52665367-67E7-4163-8450-30586E4FB9B3}" destId="{93D40CEE-1151-4015-8341-1BA498799356}" srcOrd="0" destOrd="0" parTransId="{EE622772-F9F2-430C-871C-3B6258E70A1B}" sibTransId="{EA4FDCEA-CD24-4A21-8F73-0E786FD2D2EE}"/>
    <dgm:cxn modelId="{16D5CD99-E4AD-4EB0-94F8-9602314E4B17}" type="presOf" srcId="{25950153-69B4-43DC-818E-A095B57377B0}" destId="{221B8878-6B97-488A-A291-71A0783EC602}" srcOrd="0" destOrd="0" presId="urn:microsoft.com/office/officeart/2005/8/layout/hierarchy1"/>
    <dgm:cxn modelId="{479CDADD-709A-4519-949E-7F73817C857A}" srcId="{F742069F-C4E1-46FA-96E6-D7BFFE491EE5}" destId="{9E83A90B-8E16-4D8F-B9D9-622FEEEC6980}" srcOrd="0" destOrd="0" parTransId="{B571A697-8759-40CF-A982-8C007EB1F8DC}" sibTransId="{9364D3AF-5AB7-48A4-B84F-A66E26E85D6A}"/>
    <dgm:cxn modelId="{1C59AA4E-3A01-4FB9-91B2-3EC7740F2348}" type="presOf" srcId="{A8588F1E-AF94-49ED-AE7C-0D797E881643}" destId="{BCCA8849-7FBB-4059-BA44-E861E534BF26}" srcOrd="0" destOrd="0" presId="urn:microsoft.com/office/officeart/2005/8/layout/hierarchy1"/>
    <dgm:cxn modelId="{0EE67CCE-E37F-4A8B-BA69-98A1459D1CAD}" type="presParOf" srcId="{E505C5E8-E4A3-4463-9AD9-691E737F4FA2}" destId="{0605032A-9490-4E2B-ACAD-AC4E01BDC722}" srcOrd="0" destOrd="0" presId="urn:microsoft.com/office/officeart/2005/8/layout/hierarchy1"/>
    <dgm:cxn modelId="{5DF1AB44-C94E-4952-87BA-ACAED26A78CC}" type="presParOf" srcId="{0605032A-9490-4E2B-ACAD-AC4E01BDC722}" destId="{14AB40D2-8861-4E83-B5CC-192B94EE0BBC}" srcOrd="0" destOrd="0" presId="urn:microsoft.com/office/officeart/2005/8/layout/hierarchy1"/>
    <dgm:cxn modelId="{A82D7994-0382-4C97-9FA8-62FFE6912F80}" type="presParOf" srcId="{14AB40D2-8861-4E83-B5CC-192B94EE0BBC}" destId="{4D42FA01-6FB8-4670-8AD0-D17062447600}" srcOrd="0" destOrd="0" presId="urn:microsoft.com/office/officeart/2005/8/layout/hierarchy1"/>
    <dgm:cxn modelId="{F5C72DA0-C94B-4AFD-9736-A9B949A65C5D}" type="presParOf" srcId="{14AB40D2-8861-4E83-B5CC-192B94EE0BBC}" destId="{3FF00DE8-B8E2-4AEC-B100-95C3F203C8CA}" srcOrd="1" destOrd="0" presId="urn:microsoft.com/office/officeart/2005/8/layout/hierarchy1"/>
    <dgm:cxn modelId="{D2026480-4208-426F-B5E9-73446C6426A6}" type="presParOf" srcId="{0605032A-9490-4E2B-ACAD-AC4E01BDC722}" destId="{21B7E6C0-8F9A-48F9-BDB8-27EF2181E2FE}" srcOrd="1" destOrd="0" presId="urn:microsoft.com/office/officeart/2005/8/layout/hierarchy1"/>
    <dgm:cxn modelId="{428B1379-8A10-405E-9B66-0D04750838D5}" type="presParOf" srcId="{21B7E6C0-8F9A-48F9-BDB8-27EF2181E2FE}" destId="{56D26345-8B45-4EE6-8A0F-EC9367664BF0}" srcOrd="0" destOrd="0" presId="urn:microsoft.com/office/officeart/2005/8/layout/hierarchy1"/>
    <dgm:cxn modelId="{2988FDF3-1E33-41EF-86EE-B62B643C5E96}" type="presParOf" srcId="{21B7E6C0-8F9A-48F9-BDB8-27EF2181E2FE}" destId="{9C1772BF-13EB-4E07-9F4C-DBEE8064894B}" srcOrd="1" destOrd="0" presId="urn:microsoft.com/office/officeart/2005/8/layout/hierarchy1"/>
    <dgm:cxn modelId="{1621A290-226A-42F7-ABAA-A3EDF0F499CF}" type="presParOf" srcId="{9C1772BF-13EB-4E07-9F4C-DBEE8064894B}" destId="{E6147439-C1D1-42D1-BAD7-0ED771EC734C}" srcOrd="0" destOrd="0" presId="urn:microsoft.com/office/officeart/2005/8/layout/hierarchy1"/>
    <dgm:cxn modelId="{33E86A84-5A16-416E-A2F7-8AB9653F5E89}" type="presParOf" srcId="{E6147439-C1D1-42D1-BAD7-0ED771EC734C}" destId="{66D05F96-1A50-4ACF-AAE4-F1B76A71FBF9}" srcOrd="0" destOrd="0" presId="urn:microsoft.com/office/officeart/2005/8/layout/hierarchy1"/>
    <dgm:cxn modelId="{D5F83489-F3BA-4C0C-9732-1F3BEFC5F4D5}" type="presParOf" srcId="{E6147439-C1D1-42D1-BAD7-0ED771EC734C}" destId="{CB940864-1837-4989-AD5A-A78DF9C081D4}" srcOrd="1" destOrd="0" presId="urn:microsoft.com/office/officeart/2005/8/layout/hierarchy1"/>
    <dgm:cxn modelId="{A10849A1-48A6-4BB2-88BA-84BA0DD52096}" type="presParOf" srcId="{9C1772BF-13EB-4E07-9F4C-DBEE8064894B}" destId="{A1408F5F-9DC4-481D-ACD2-EE2DF09917F8}" srcOrd="1" destOrd="0" presId="urn:microsoft.com/office/officeart/2005/8/layout/hierarchy1"/>
    <dgm:cxn modelId="{282BC4AB-8439-40A5-851C-33E7615E0208}" type="presParOf" srcId="{A1408F5F-9DC4-481D-ACD2-EE2DF09917F8}" destId="{310D6CC7-C871-4640-8CCC-1AAB9F11DA3F}" srcOrd="0" destOrd="0" presId="urn:microsoft.com/office/officeart/2005/8/layout/hierarchy1"/>
    <dgm:cxn modelId="{BAAB7545-F1CF-48C0-9E4F-747AE8CAAE2A}" type="presParOf" srcId="{A1408F5F-9DC4-481D-ACD2-EE2DF09917F8}" destId="{085646FA-4D54-44BA-982A-E4B5C288345B}" srcOrd="1" destOrd="0" presId="urn:microsoft.com/office/officeart/2005/8/layout/hierarchy1"/>
    <dgm:cxn modelId="{25822EBC-1567-4A59-B7FD-34B5C7AEF024}" type="presParOf" srcId="{085646FA-4D54-44BA-982A-E4B5C288345B}" destId="{C1D828C2-A095-4B13-B83B-4A87DD96A3D8}" srcOrd="0" destOrd="0" presId="urn:microsoft.com/office/officeart/2005/8/layout/hierarchy1"/>
    <dgm:cxn modelId="{C65CA10F-B231-4A53-BC76-90C2F4CCD434}" type="presParOf" srcId="{C1D828C2-A095-4B13-B83B-4A87DD96A3D8}" destId="{A4F81F7E-9566-40A8-8BB2-0AD382175E14}" srcOrd="0" destOrd="0" presId="urn:microsoft.com/office/officeart/2005/8/layout/hierarchy1"/>
    <dgm:cxn modelId="{9810E34C-FC49-4073-9F8C-1D74357E6032}" type="presParOf" srcId="{C1D828C2-A095-4B13-B83B-4A87DD96A3D8}" destId="{15242204-09E6-4492-9C72-D942FDFFB1AA}" srcOrd="1" destOrd="0" presId="urn:microsoft.com/office/officeart/2005/8/layout/hierarchy1"/>
    <dgm:cxn modelId="{E25D9C06-DB2D-4956-95F0-81FB31FFE633}" type="presParOf" srcId="{085646FA-4D54-44BA-982A-E4B5C288345B}" destId="{8C6984BF-7010-4BA3-8AAA-E4DD6E8345CC}" srcOrd="1" destOrd="0" presId="urn:microsoft.com/office/officeart/2005/8/layout/hierarchy1"/>
    <dgm:cxn modelId="{64C5BF42-5CEA-471C-BC7C-FAAE6C0A8424}" type="presParOf" srcId="{A1408F5F-9DC4-481D-ACD2-EE2DF09917F8}" destId="{9ED7099B-0797-41D8-93A5-573284BDC4F0}" srcOrd="2" destOrd="0" presId="urn:microsoft.com/office/officeart/2005/8/layout/hierarchy1"/>
    <dgm:cxn modelId="{EB5A11F7-A407-4250-BDE3-128539084A71}" type="presParOf" srcId="{A1408F5F-9DC4-481D-ACD2-EE2DF09917F8}" destId="{E16A45C9-44BF-4D1E-B2A3-83AD55CB152E}" srcOrd="3" destOrd="0" presId="urn:microsoft.com/office/officeart/2005/8/layout/hierarchy1"/>
    <dgm:cxn modelId="{E09B5CC5-1F5A-4298-8483-0269CAAC4287}" type="presParOf" srcId="{E16A45C9-44BF-4D1E-B2A3-83AD55CB152E}" destId="{EF54FD57-BE08-4FEB-B33D-E47185B34FA3}" srcOrd="0" destOrd="0" presId="urn:microsoft.com/office/officeart/2005/8/layout/hierarchy1"/>
    <dgm:cxn modelId="{C363E936-9AB0-4AC4-971F-DAABA89BA683}" type="presParOf" srcId="{EF54FD57-BE08-4FEB-B33D-E47185B34FA3}" destId="{BA0ECB95-9BBD-4EE4-900C-ADF486B6CAAB}" srcOrd="0" destOrd="0" presId="urn:microsoft.com/office/officeart/2005/8/layout/hierarchy1"/>
    <dgm:cxn modelId="{DC4E665A-406D-4F8D-A309-7BBFDA9F6A47}" type="presParOf" srcId="{EF54FD57-BE08-4FEB-B33D-E47185B34FA3}" destId="{5D13D934-487D-412A-B6E7-4D07B73E53FD}" srcOrd="1" destOrd="0" presId="urn:microsoft.com/office/officeart/2005/8/layout/hierarchy1"/>
    <dgm:cxn modelId="{DEC47311-66E9-4645-843D-5D893A785C9F}" type="presParOf" srcId="{E16A45C9-44BF-4D1E-B2A3-83AD55CB152E}" destId="{832E9DE5-2B4E-4F85-884A-4BF46CEE6547}" srcOrd="1" destOrd="0" presId="urn:microsoft.com/office/officeart/2005/8/layout/hierarchy1"/>
    <dgm:cxn modelId="{9273D3A6-3B72-42FE-A7D7-9E62B372ADA1}" type="presParOf" srcId="{A1408F5F-9DC4-481D-ACD2-EE2DF09917F8}" destId="{ED5380FA-3E36-4364-BC58-87D31304C47A}" srcOrd="4" destOrd="0" presId="urn:microsoft.com/office/officeart/2005/8/layout/hierarchy1"/>
    <dgm:cxn modelId="{E52C15D7-776A-4AE8-B9D9-B95548EE3F6A}" type="presParOf" srcId="{A1408F5F-9DC4-481D-ACD2-EE2DF09917F8}" destId="{BAA861FF-BDC8-4414-A062-F0CBDD22939E}" srcOrd="5" destOrd="0" presId="urn:microsoft.com/office/officeart/2005/8/layout/hierarchy1"/>
    <dgm:cxn modelId="{553047B2-DE51-4952-B3F2-2FBF510B1027}" type="presParOf" srcId="{BAA861FF-BDC8-4414-A062-F0CBDD22939E}" destId="{BF457FCB-CE4B-47CC-A713-33BC7A53AFEE}" srcOrd="0" destOrd="0" presId="urn:microsoft.com/office/officeart/2005/8/layout/hierarchy1"/>
    <dgm:cxn modelId="{9BD2BFDA-113B-4F5B-9B69-3798373DE484}" type="presParOf" srcId="{BF457FCB-CE4B-47CC-A713-33BC7A53AFEE}" destId="{0DE4D91C-5FB7-4468-9277-85E48B1869BE}" srcOrd="0" destOrd="0" presId="urn:microsoft.com/office/officeart/2005/8/layout/hierarchy1"/>
    <dgm:cxn modelId="{382870A5-5A6F-460B-92FE-4051CD94CDDB}" type="presParOf" srcId="{BF457FCB-CE4B-47CC-A713-33BC7A53AFEE}" destId="{D3A851CC-32A6-487C-B914-C5A554DA9BFA}" srcOrd="1" destOrd="0" presId="urn:microsoft.com/office/officeart/2005/8/layout/hierarchy1"/>
    <dgm:cxn modelId="{88A3238B-BBC1-40C9-9F7B-48EEAB5265EA}" type="presParOf" srcId="{BAA861FF-BDC8-4414-A062-F0CBDD22939E}" destId="{31A9DE38-74D2-4AC7-85E9-97149CA1875C}" srcOrd="1" destOrd="0" presId="urn:microsoft.com/office/officeart/2005/8/layout/hierarchy1"/>
    <dgm:cxn modelId="{C44CCF61-4FA8-4C9D-9982-A245D9175735}" type="presParOf" srcId="{21B7E6C0-8F9A-48F9-BDB8-27EF2181E2FE}" destId="{49937A70-2F3F-4FC4-B0B1-0716ACD47830}" srcOrd="2" destOrd="0" presId="urn:microsoft.com/office/officeart/2005/8/layout/hierarchy1"/>
    <dgm:cxn modelId="{BFC1256F-A73A-423D-A0DA-BEFE11AD042E}" type="presParOf" srcId="{21B7E6C0-8F9A-48F9-BDB8-27EF2181E2FE}" destId="{078199A9-317D-4C2E-9BB4-7BE5204B7C27}" srcOrd="3" destOrd="0" presId="urn:microsoft.com/office/officeart/2005/8/layout/hierarchy1"/>
    <dgm:cxn modelId="{3FF6BCC0-4BC5-43BE-83F2-586E53DFE579}" type="presParOf" srcId="{078199A9-317D-4C2E-9BB4-7BE5204B7C27}" destId="{316464B9-8551-4F11-8C44-4094B7AA489A}" srcOrd="0" destOrd="0" presId="urn:microsoft.com/office/officeart/2005/8/layout/hierarchy1"/>
    <dgm:cxn modelId="{A4F0FBCF-CAFA-4EFF-ABA1-CB82ADCE6200}" type="presParOf" srcId="{316464B9-8551-4F11-8C44-4094B7AA489A}" destId="{AFDBA5FF-1261-4607-AA98-5B238E5849C2}" srcOrd="0" destOrd="0" presId="urn:microsoft.com/office/officeart/2005/8/layout/hierarchy1"/>
    <dgm:cxn modelId="{14727E2C-4248-467B-8403-0AD84A5504DB}" type="presParOf" srcId="{316464B9-8551-4F11-8C44-4094B7AA489A}" destId="{DD70E67A-6B7D-47C7-990E-323EA184A9E9}" srcOrd="1" destOrd="0" presId="urn:microsoft.com/office/officeart/2005/8/layout/hierarchy1"/>
    <dgm:cxn modelId="{C8512EC6-5552-4F7F-A577-3657AD2493ED}" type="presParOf" srcId="{078199A9-317D-4C2E-9BB4-7BE5204B7C27}" destId="{1200DB23-F93F-4800-8B28-E927DC88C6AA}" srcOrd="1" destOrd="0" presId="urn:microsoft.com/office/officeart/2005/8/layout/hierarchy1"/>
    <dgm:cxn modelId="{D1171453-8597-49B6-9B60-CD38BEC7B748}" type="presParOf" srcId="{1200DB23-F93F-4800-8B28-E927DC88C6AA}" destId="{109AB53E-C2ED-4FC4-B00E-D53C612E5BDB}" srcOrd="0" destOrd="0" presId="urn:microsoft.com/office/officeart/2005/8/layout/hierarchy1"/>
    <dgm:cxn modelId="{2400FDF2-5792-40FC-8423-8DB2D3A60191}" type="presParOf" srcId="{1200DB23-F93F-4800-8B28-E927DC88C6AA}" destId="{EA439E39-C3EE-4E9E-B634-F42014056AAD}" srcOrd="1" destOrd="0" presId="urn:microsoft.com/office/officeart/2005/8/layout/hierarchy1"/>
    <dgm:cxn modelId="{DFFE8E46-6D2D-4836-A04C-6F1931FB9E43}" type="presParOf" srcId="{EA439E39-C3EE-4E9E-B634-F42014056AAD}" destId="{B6F2CA16-4ACF-4917-A296-DB812E1BB35C}" srcOrd="0" destOrd="0" presId="urn:microsoft.com/office/officeart/2005/8/layout/hierarchy1"/>
    <dgm:cxn modelId="{6301A7C8-BF07-460B-9254-C69B79F34A6A}" type="presParOf" srcId="{B6F2CA16-4ACF-4917-A296-DB812E1BB35C}" destId="{4EF46B72-B14F-48BE-9B20-9E88917884BF}" srcOrd="0" destOrd="0" presId="urn:microsoft.com/office/officeart/2005/8/layout/hierarchy1"/>
    <dgm:cxn modelId="{9F019967-5F85-4B19-A306-E703C4ABE179}" type="presParOf" srcId="{B6F2CA16-4ACF-4917-A296-DB812E1BB35C}" destId="{1C993788-9013-4AF6-8243-E9067310DAE9}" srcOrd="1" destOrd="0" presId="urn:microsoft.com/office/officeart/2005/8/layout/hierarchy1"/>
    <dgm:cxn modelId="{D7AEF77C-2723-4344-B1EE-BCA57E18958D}" type="presParOf" srcId="{EA439E39-C3EE-4E9E-B634-F42014056AAD}" destId="{762DF72D-48D8-46C1-9C62-CBE2AB52F584}" srcOrd="1" destOrd="0" presId="urn:microsoft.com/office/officeart/2005/8/layout/hierarchy1"/>
    <dgm:cxn modelId="{6998AA08-7EE1-48DA-A51E-5EE7C12CEF0D}" type="presParOf" srcId="{1200DB23-F93F-4800-8B28-E927DC88C6AA}" destId="{BCCA8849-7FBB-4059-BA44-E861E534BF26}" srcOrd="2" destOrd="0" presId="urn:microsoft.com/office/officeart/2005/8/layout/hierarchy1"/>
    <dgm:cxn modelId="{FB381655-937B-4648-88F7-A8AD16A5E566}" type="presParOf" srcId="{1200DB23-F93F-4800-8B28-E927DC88C6AA}" destId="{141A4252-430E-4788-8691-4CBA08FF3179}" srcOrd="3" destOrd="0" presId="urn:microsoft.com/office/officeart/2005/8/layout/hierarchy1"/>
    <dgm:cxn modelId="{50F0D2FA-8B46-43FB-84B3-527E2C78A22C}" type="presParOf" srcId="{141A4252-430E-4788-8691-4CBA08FF3179}" destId="{CD912D3C-498D-47C7-977F-DBA564918CFB}" srcOrd="0" destOrd="0" presId="urn:microsoft.com/office/officeart/2005/8/layout/hierarchy1"/>
    <dgm:cxn modelId="{7757B961-0D4C-4A34-9E5E-90EC7360C1A8}" type="presParOf" srcId="{CD912D3C-498D-47C7-977F-DBA564918CFB}" destId="{C76A2BE9-A8EF-4480-9690-6FF3DE31D914}" srcOrd="0" destOrd="0" presId="urn:microsoft.com/office/officeart/2005/8/layout/hierarchy1"/>
    <dgm:cxn modelId="{5BA31048-AC0F-4FA7-AF21-D0D44CBB323D}" type="presParOf" srcId="{CD912D3C-498D-47C7-977F-DBA564918CFB}" destId="{221B8878-6B97-488A-A291-71A0783EC602}" srcOrd="1" destOrd="0" presId="urn:microsoft.com/office/officeart/2005/8/layout/hierarchy1"/>
    <dgm:cxn modelId="{11ED053C-BD88-4823-8987-F688E3A9AFEB}" type="presParOf" srcId="{141A4252-430E-4788-8691-4CBA08FF3179}" destId="{F0BBB9A8-F0E4-4CC7-81D3-0FEC41BB708D}" srcOrd="1" destOrd="0" presId="urn:microsoft.com/office/officeart/2005/8/layout/hierarchy1"/>
    <dgm:cxn modelId="{495CD7AE-B671-4D77-A4F5-B124600432C7}" type="presParOf" srcId="{1200DB23-F93F-4800-8B28-E927DC88C6AA}" destId="{9DFBF309-A071-402F-8133-74E8294ABC98}" srcOrd="4" destOrd="0" presId="urn:microsoft.com/office/officeart/2005/8/layout/hierarchy1"/>
    <dgm:cxn modelId="{97251DFE-CDDC-4036-98BE-12E363939196}" type="presParOf" srcId="{1200DB23-F93F-4800-8B28-E927DC88C6AA}" destId="{567B0DE5-E297-4A24-8E20-41A1CEB5B7F7}" srcOrd="5" destOrd="0" presId="urn:microsoft.com/office/officeart/2005/8/layout/hierarchy1"/>
    <dgm:cxn modelId="{D160E2BE-96B6-4D3C-9F7A-34A96B3DFD81}" type="presParOf" srcId="{567B0DE5-E297-4A24-8E20-41A1CEB5B7F7}" destId="{F79ADC5D-5506-4F81-BDEE-BA4AF9F796CA}" srcOrd="0" destOrd="0" presId="urn:microsoft.com/office/officeart/2005/8/layout/hierarchy1"/>
    <dgm:cxn modelId="{D84BAFD2-3559-4E4D-B0A2-30BF98223F88}" type="presParOf" srcId="{F79ADC5D-5506-4F81-BDEE-BA4AF9F796CA}" destId="{5F2442CA-C52E-432D-BD2D-BB8ED7215C35}" srcOrd="0" destOrd="0" presId="urn:microsoft.com/office/officeart/2005/8/layout/hierarchy1"/>
    <dgm:cxn modelId="{E54D6352-6002-41B5-ACD9-0EE17A95D678}" type="presParOf" srcId="{F79ADC5D-5506-4F81-BDEE-BA4AF9F796CA}" destId="{C6C558BB-295F-4C91-9816-A10CB2698101}" srcOrd="1" destOrd="0" presId="urn:microsoft.com/office/officeart/2005/8/layout/hierarchy1"/>
    <dgm:cxn modelId="{B8331218-9559-490C-BC51-1873311AB330}" type="presParOf" srcId="{567B0DE5-E297-4A24-8E20-41A1CEB5B7F7}" destId="{120302E0-65CF-4419-8E46-EA68198F0853}" srcOrd="1" destOrd="0" presId="urn:microsoft.com/office/officeart/2005/8/layout/hierarchy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BF309-A071-402F-8133-74E8294ABC98}">
      <dsp:nvSpPr>
        <dsp:cNvPr id="0" name=""/>
        <dsp:cNvSpPr/>
      </dsp:nvSpPr>
      <dsp:spPr>
        <a:xfrm>
          <a:off x="6140053"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BCCA8849-7FBB-4059-BA44-E861E534BF26}">
      <dsp:nvSpPr>
        <dsp:cNvPr id="0" name=""/>
        <dsp:cNvSpPr/>
      </dsp:nvSpPr>
      <dsp:spPr>
        <a:xfrm>
          <a:off x="6094333" y="2587588"/>
          <a:ext cx="91440" cy="331318"/>
        </a:xfrm>
        <a:custGeom>
          <a:avLst/>
          <a:gdLst/>
          <a:ahLst/>
          <a:cxnLst/>
          <a:rect l="0" t="0" r="0" b="0"/>
          <a:pathLst>
            <a:path>
              <a:moveTo>
                <a:pt x="45720" y="0"/>
              </a:moveTo>
              <a:lnTo>
                <a:pt x="4572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109AB53E-C2ED-4FC4-B00E-D53C612E5BDB}">
      <dsp:nvSpPr>
        <dsp:cNvPr id="0" name=""/>
        <dsp:cNvSpPr/>
      </dsp:nvSpPr>
      <dsp:spPr>
        <a:xfrm>
          <a:off x="4747691"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49937A70-2F3F-4FC4-B0B1-0716ACD47830}">
      <dsp:nvSpPr>
        <dsp:cNvPr id="0" name=""/>
        <dsp:cNvSpPr/>
      </dsp:nvSpPr>
      <dsp:spPr>
        <a:xfrm>
          <a:off x="4051510" y="1532874"/>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380FA-3E36-4364-BC58-87D31304C47A}">
      <dsp:nvSpPr>
        <dsp:cNvPr id="0" name=""/>
        <dsp:cNvSpPr/>
      </dsp:nvSpPr>
      <dsp:spPr>
        <a:xfrm>
          <a:off x="1962968"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9ED7099B-0797-41D8-93A5-573284BDC4F0}">
      <dsp:nvSpPr>
        <dsp:cNvPr id="0" name=""/>
        <dsp:cNvSpPr/>
      </dsp:nvSpPr>
      <dsp:spPr>
        <a:xfrm>
          <a:off x="1917248" y="2587588"/>
          <a:ext cx="91440" cy="331318"/>
        </a:xfrm>
        <a:custGeom>
          <a:avLst/>
          <a:gdLst/>
          <a:ahLst/>
          <a:cxnLst/>
          <a:rect l="0" t="0" r="0" b="0"/>
          <a:pathLst>
            <a:path>
              <a:moveTo>
                <a:pt x="45720" y="0"/>
              </a:moveTo>
              <a:lnTo>
                <a:pt x="4572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310D6CC7-C871-4640-8CCC-1AAB9F11DA3F}">
      <dsp:nvSpPr>
        <dsp:cNvPr id="0" name=""/>
        <dsp:cNvSpPr/>
      </dsp:nvSpPr>
      <dsp:spPr>
        <a:xfrm>
          <a:off x="570607"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56D26345-8B45-4EE6-8A0F-EC9367664BF0}">
      <dsp:nvSpPr>
        <dsp:cNvPr id="0" name=""/>
        <dsp:cNvSpPr/>
      </dsp:nvSpPr>
      <dsp:spPr>
        <a:xfrm>
          <a:off x="1962968" y="1532874"/>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42FA01-6FB8-4670-8AD0-D17062447600}">
      <dsp:nvSpPr>
        <dsp:cNvPr id="0" name=""/>
        <dsp:cNvSpPr/>
      </dsp:nvSpPr>
      <dsp:spPr>
        <a:xfrm>
          <a:off x="3481908" y="809479"/>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00DE8-B8E2-4AEC-B100-95C3F203C8CA}">
      <dsp:nvSpPr>
        <dsp:cNvPr id="0" name=""/>
        <dsp:cNvSpPr/>
      </dsp:nvSpPr>
      <dsp:spPr>
        <a:xfrm>
          <a:off x="3608486" y="929729"/>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chemeClr val="tx2"/>
              </a:solidFill>
            </a:rPr>
            <a:t>السياسة المالية</a:t>
          </a:r>
          <a:endParaRPr lang="en-US" sz="2400" b="1" kern="1200" dirty="0">
            <a:solidFill>
              <a:schemeClr val="tx2"/>
            </a:solidFill>
          </a:endParaRPr>
        </a:p>
      </dsp:txBody>
      <dsp:txXfrm>
        <a:off x="3629674" y="950917"/>
        <a:ext cx="1096828" cy="681019"/>
      </dsp:txXfrm>
    </dsp:sp>
    <dsp:sp modelId="{66D05F96-1A50-4ACF-AAE4-F1B76A71FBF9}">
      <dsp:nvSpPr>
        <dsp:cNvPr id="0" name=""/>
        <dsp:cNvSpPr/>
      </dsp:nvSpPr>
      <dsp:spPr>
        <a:xfrm>
          <a:off x="1393366" y="1864193"/>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CB940864-1837-4989-AD5A-A78DF9C081D4}">
      <dsp:nvSpPr>
        <dsp:cNvPr id="0" name=""/>
        <dsp:cNvSpPr/>
      </dsp:nvSpPr>
      <dsp:spPr>
        <a:xfrm>
          <a:off x="1519944"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C00000"/>
              </a:solidFill>
            </a:rPr>
            <a:t>سياسة انكماشية</a:t>
          </a:r>
          <a:endParaRPr lang="en-US" sz="2400" b="1" kern="1200" dirty="0">
            <a:solidFill>
              <a:srgbClr val="C00000"/>
            </a:solidFill>
          </a:endParaRPr>
        </a:p>
      </dsp:txBody>
      <dsp:txXfrm>
        <a:off x="1541132" y="2005631"/>
        <a:ext cx="1096828" cy="681019"/>
      </dsp:txXfrm>
    </dsp:sp>
    <dsp:sp modelId="{A4F81F7E-9566-40A8-8BB2-0AD382175E14}">
      <dsp:nvSpPr>
        <dsp:cNvPr id="0" name=""/>
        <dsp:cNvSpPr/>
      </dsp:nvSpPr>
      <dsp:spPr>
        <a:xfrm>
          <a:off x="1004"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15242204-09E6-4492-9C72-D942FDFFB1AA}">
      <dsp:nvSpPr>
        <dsp:cNvPr id="0" name=""/>
        <dsp:cNvSpPr/>
      </dsp:nvSpPr>
      <dsp:spPr>
        <a:xfrm>
          <a:off x="127582"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الضرائب</a:t>
          </a:r>
          <a:endParaRPr lang="en-US" sz="1800" kern="1200" dirty="0"/>
        </a:p>
      </dsp:txBody>
      <dsp:txXfrm>
        <a:off x="148770" y="3060345"/>
        <a:ext cx="1096828" cy="681019"/>
      </dsp:txXfrm>
    </dsp:sp>
    <dsp:sp modelId="{BA0ECB95-9BBD-4EE4-900C-ADF486B6CAAB}">
      <dsp:nvSpPr>
        <dsp:cNvPr id="0" name=""/>
        <dsp:cNvSpPr/>
      </dsp:nvSpPr>
      <dsp:spPr>
        <a:xfrm>
          <a:off x="1393366"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5D13D934-487D-412A-B6E7-4D07B73E53FD}">
      <dsp:nvSpPr>
        <dsp:cNvPr id="0" name=""/>
        <dsp:cNvSpPr/>
      </dsp:nvSpPr>
      <dsp:spPr>
        <a:xfrm>
          <a:off x="1519944"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الانفاق الحكومي</a:t>
          </a:r>
          <a:endParaRPr lang="en-US" sz="1800" kern="1200" dirty="0"/>
        </a:p>
      </dsp:txBody>
      <dsp:txXfrm>
        <a:off x="1541132" y="3060345"/>
        <a:ext cx="1096828" cy="681019"/>
      </dsp:txXfrm>
    </dsp:sp>
    <dsp:sp modelId="{0DE4D91C-5FB7-4468-9277-85E48B1869BE}">
      <dsp:nvSpPr>
        <dsp:cNvPr id="0" name=""/>
        <dsp:cNvSpPr/>
      </dsp:nvSpPr>
      <dsp:spPr>
        <a:xfrm>
          <a:off x="2785727"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D3A851CC-32A6-487C-B914-C5A554DA9BFA}">
      <dsp:nvSpPr>
        <dsp:cNvPr id="0" name=""/>
        <dsp:cNvSpPr/>
      </dsp:nvSpPr>
      <dsp:spPr>
        <a:xfrm>
          <a:off x="2912305"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المدفوعات التحويلية</a:t>
          </a:r>
          <a:endParaRPr lang="en-US" sz="1800" kern="1200" dirty="0"/>
        </a:p>
      </dsp:txBody>
      <dsp:txXfrm>
        <a:off x="2933493" y="3060345"/>
        <a:ext cx="1096828" cy="681019"/>
      </dsp:txXfrm>
    </dsp:sp>
    <dsp:sp modelId="{AFDBA5FF-1261-4607-AA98-5B238E5849C2}">
      <dsp:nvSpPr>
        <dsp:cNvPr id="0" name=""/>
        <dsp:cNvSpPr/>
      </dsp:nvSpPr>
      <dsp:spPr>
        <a:xfrm>
          <a:off x="5570450" y="1864193"/>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DD70E67A-6B7D-47C7-990E-323EA184A9E9}">
      <dsp:nvSpPr>
        <dsp:cNvPr id="0" name=""/>
        <dsp:cNvSpPr/>
      </dsp:nvSpPr>
      <dsp:spPr>
        <a:xfrm>
          <a:off x="5697029"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00B050"/>
              </a:solidFill>
            </a:rPr>
            <a:t>سياسة توسعية</a:t>
          </a:r>
          <a:endParaRPr lang="en-US" sz="2400" b="1" kern="1200" dirty="0">
            <a:solidFill>
              <a:srgbClr val="00B050"/>
            </a:solidFill>
          </a:endParaRPr>
        </a:p>
      </dsp:txBody>
      <dsp:txXfrm>
        <a:off x="5718217" y="2005631"/>
        <a:ext cx="1096828" cy="681019"/>
      </dsp:txXfrm>
    </dsp:sp>
    <dsp:sp modelId="{4EF46B72-B14F-48BE-9B20-9E88917884BF}">
      <dsp:nvSpPr>
        <dsp:cNvPr id="0" name=""/>
        <dsp:cNvSpPr/>
      </dsp:nvSpPr>
      <dsp:spPr>
        <a:xfrm>
          <a:off x="4178089"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1C993788-9013-4AF6-8243-E9067310DAE9}">
      <dsp:nvSpPr>
        <dsp:cNvPr id="0" name=""/>
        <dsp:cNvSpPr/>
      </dsp:nvSpPr>
      <dsp:spPr>
        <a:xfrm>
          <a:off x="4304667"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الضرائب</a:t>
          </a:r>
          <a:endParaRPr lang="en-US" sz="1800" kern="1200" dirty="0"/>
        </a:p>
      </dsp:txBody>
      <dsp:txXfrm>
        <a:off x="4325855" y="3060345"/>
        <a:ext cx="1096828" cy="681019"/>
      </dsp:txXfrm>
    </dsp:sp>
    <dsp:sp modelId="{C76A2BE9-A8EF-4480-9690-6FF3DE31D914}">
      <dsp:nvSpPr>
        <dsp:cNvPr id="0" name=""/>
        <dsp:cNvSpPr/>
      </dsp:nvSpPr>
      <dsp:spPr>
        <a:xfrm>
          <a:off x="5570450"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221B8878-6B97-488A-A291-71A0783EC602}">
      <dsp:nvSpPr>
        <dsp:cNvPr id="0" name=""/>
        <dsp:cNvSpPr/>
      </dsp:nvSpPr>
      <dsp:spPr>
        <a:xfrm>
          <a:off x="5697029"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الانفاق الحكومي</a:t>
          </a:r>
          <a:endParaRPr lang="en-US" sz="1800" kern="1200" dirty="0"/>
        </a:p>
      </dsp:txBody>
      <dsp:txXfrm>
        <a:off x="5718217" y="3060345"/>
        <a:ext cx="1096828" cy="681019"/>
      </dsp:txXfrm>
    </dsp:sp>
    <dsp:sp modelId="{5F2442CA-C52E-432D-BD2D-BB8ED7215C35}">
      <dsp:nvSpPr>
        <dsp:cNvPr id="0" name=""/>
        <dsp:cNvSpPr/>
      </dsp:nvSpPr>
      <dsp:spPr>
        <a:xfrm>
          <a:off x="6962812"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C6C558BB-295F-4C91-9816-A10CB2698101}">
      <dsp:nvSpPr>
        <dsp:cNvPr id="0" name=""/>
        <dsp:cNvSpPr/>
      </dsp:nvSpPr>
      <dsp:spPr>
        <a:xfrm>
          <a:off x="7089390"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المدفوعات التحويلية</a:t>
          </a:r>
          <a:endParaRPr lang="en-US" sz="1800" kern="1200" dirty="0"/>
        </a:p>
      </dsp:txBody>
      <dsp:txXfrm>
        <a:off x="7110578" y="3060345"/>
        <a:ext cx="1096828" cy="6810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B1BB4-E6E7-4AA9-87A7-0B2135B8DC97}" type="datetimeFigureOut">
              <a:rPr lang="en-GB" smtClean="0"/>
              <a:pPr/>
              <a:t>26/02/2017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356EA-8623-456F-AB4A-A5CD6143343D}" type="slidenum">
              <a:rPr lang="en-GB" smtClean="0"/>
              <a:pPr/>
              <a:t>‹#›</a:t>
            </a:fld>
            <a:endParaRPr lang="en-GB"/>
          </a:p>
        </p:txBody>
      </p:sp>
    </p:spTree>
    <p:extLst>
      <p:ext uri="{BB962C8B-B14F-4D97-AF65-F5344CB8AC3E}">
        <p14:creationId xmlns:p14="http://schemas.microsoft.com/office/powerpoint/2010/main" val="81120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89C2DB5-D611-47E0-9AFB-23230FECB2C3}" type="datetime1">
              <a:rPr lang="en-GB" smtClean="0"/>
              <a:t>26/02/2017</a:t>
            </a:fld>
            <a:endParaRPr lang="en-GB"/>
          </a:p>
        </p:txBody>
      </p:sp>
      <p:sp>
        <p:nvSpPr>
          <p:cNvPr id="19" name="Footer Placeholder 18"/>
          <p:cNvSpPr>
            <a:spLocks noGrp="1"/>
          </p:cNvSpPr>
          <p:nvPr>
            <p:ph type="ftr" sz="quarter" idx="11"/>
          </p:nvPr>
        </p:nvSpPr>
        <p:spPr/>
        <p:txBody>
          <a:bodyPr/>
          <a:lstStyle/>
          <a:p>
            <a:r>
              <a:rPr lang="ar-SA" smtClean="0"/>
              <a:t>أ. سميرة بنت سعيد المالكي</a:t>
            </a:r>
            <a:endParaRPr lang="en-GB"/>
          </a:p>
        </p:txBody>
      </p:sp>
      <p:sp>
        <p:nvSpPr>
          <p:cNvPr id="27" name="Slide Number Placeholder 26"/>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E8E601-2A18-4075-9E76-AE8894B4596C}" type="datetime1">
              <a:rPr lang="en-GB" smtClean="0"/>
              <a:t>26/02/2017</a:t>
            </a:fld>
            <a:endParaRPr lang="en-GB"/>
          </a:p>
        </p:txBody>
      </p:sp>
      <p:sp>
        <p:nvSpPr>
          <p:cNvPr id="5" name="Footer Placeholder 4"/>
          <p:cNvSpPr>
            <a:spLocks noGrp="1"/>
          </p:cNvSpPr>
          <p:nvPr>
            <p:ph type="ftr" sz="quarter" idx="11"/>
          </p:nvPr>
        </p:nvSpPr>
        <p:spPr/>
        <p:txBody>
          <a:bodyPr/>
          <a:lstStyle/>
          <a:p>
            <a:r>
              <a:rPr lang="ar-SA" smtClean="0"/>
              <a:t>أ. سميرة بنت سعيد المالكي</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373752-AC98-4F19-AF2C-0C123521A0EF}" type="datetime1">
              <a:rPr lang="en-GB" smtClean="0"/>
              <a:t>26/02/2017</a:t>
            </a:fld>
            <a:endParaRPr lang="en-GB"/>
          </a:p>
        </p:txBody>
      </p:sp>
      <p:sp>
        <p:nvSpPr>
          <p:cNvPr id="5" name="Footer Placeholder 4"/>
          <p:cNvSpPr>
            <a:spLocks noGrp="1"/>
          </p:cNvSpPr>
          <p:nvPr>
            <p:ph type="ftr" sz="quarter" idx="11"/>
          </p:nvPr>
        </p:nvSpPr>
        <p:spPr/>
        <p:txBody>
          <a:bodyPr/>
          <a:lstStyle/>
          <a:p>
            <a:r>
              <a:rPr lang="ar-SA" smtClean="0"/>
              <a:t>أ. سميرة بنت سعيد المالكي</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AE788D-D0DF-409D-A41C-3BD78505C283}" type="datetime1">
              <a:rPr lang="en-GB" smtClean="0"/>
              <a:t>26/02/2017</a:t>
            </a:fld>
            <a:endParaRPr lang="en-GB"/>
          </a:p>
        </p:txBody>
      </p:sp>
      <p:sp>
        <p:nvSpPr>
          <p:cNvPr id="5" name="Footer Placeholder 4"/>
          <p:cNvSpPr>
            <a:spLocks noGrp="1"/>
          </p:cNvSpPr>
          <p:nvPr>
            <p:ph type="ftr" sz="quarter" idx="11"/>
          </p:nvPr>
        </p:nvSpPr>
        <p:spPr/>
        <p:txBody>
          <a:bodyPr/>
          <a:lstStyle/>
          <a:p>
            <a:r>
              <a:rPr lang="ar-SA" smtClean="0"/>
              <a:t>أ. سميرة بنت سعيد المالكي</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7583F0-AFF3-4008-8EA9-0CB08DD35E8D}" type="datetime1">
              <a:rPr lang="en-GB" smtClean="0"/>
              <a:t>26/02/2017</a:t>
            </a:fld>
            <a:endParaRPr lang="en-GB"/>
          </a:p>
        </p:txBody>
      </p:sp>
      <p:sp>
        <p:nvSpPr>
          <p:cNvPr id="5" name="Footer Placeholder 4"/>
          <p:cNvSpPr>
            <a:spLocks noGrp="1"/>
          </p:cNvSpPr>
          <p:nvPr>
            <p:ph type="ftr" sz="quarter" idx="11"/>
          </p:nvPr>
        </p:nvSpPr>
        <p:spPr/>
        <p:txBody>
          <a:bodyPr/>
          <a:lstStyle/>
          <a:p>
            <a:r>
              <a:rPr lang="ar-SA" smtClean="0"/>
              <a:t>أ. سميرة بنت سعيد المالكي</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DAE114-1A7E-483A-ABC1-A8470DD6906A}" type="datetime1">
              <a:rPr lang="en-GB" smtClean="0"/>
              <a:t>26/02/2017</a:t>
            </a:fld>
            <a:endParaRPr lang="en-GB"/>
          </a:p>
        </p:txBody>
      </p:sp>
      <p:sp>
        <p:nvSpPr>
          <p:cNvPr id="6" name="Footer Placeholder 5"/>
          <p:cNvSpPr>
            <a:spLocks noGrp="1"/>
          </p:cNvSpPr>
          <p:nvPr>
            <p:ph type="ftr" sz="quarter" idx="11"/>
          </p:nvPr>
        </p:nvSpPr>
        <p:spPr/>
        <p:txBody>
          <a:bodyPr/>
          <a:lstStyle/>
          <a:p>
            <a:r>
              <a:rPr lang="ar-SA" smtClean="0"/>
              <a:t>أ. سميرة بنت سعيد المالكي</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D53EFB-A867-4D70-B0C4-8FCA3D17F208}" type="datetime1">
              <a:rPr lang="en-GB" smtClean="0"/>
              <a:t>26/02/2017</a:t>
            </a:fld>
            <a:endParaRPr lang="en-GB"/>
          </a:p>
        </p:txBody>
      </p:sp>
      <p:sp>
        <p:nvSpPr>
          <p:cNvPr id="8" name="Footer Placeholder 7"/>
          <p:cNvSpPr>
            <a:spLocks noGrp="1"/>
          </p:cNvSpPr>
          <p:nvPr>
            <p:ph type="ftr" sz="quarter" idx="11"/>
          </p:nvPr>
        </p:nvSpPr>
        <p:spPr/>
        <p:txBody>
          <a:bodyPr/>
          <a:lstStyle/>
          <a:p>
            <a:r>
              <a:rPr lang="ar-SA" smtClean="0"/>
              <a:t>أ. سميرة بنت سعيد المالكي</a:t>
            </a:r>
            <a:endParaRPr lang="en-GB"/>
          </a:p>
        </p:txBody>
      </p:sp>
      <p:sp>
        <p:nvSpPr>
          <p:cNvPr id="9" name="Slide Number Placeholder 8"/>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2B7B90-A86E-45F9-AA63-D520A1E6F077}" type="datetime1">
              <a:rPr lang="en-GB" smtClean="0"/>
              <a:t>26/02/2017</a:t>
            </a:fld>
            <a:endParaRPr lang="en-GB"/>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FFB8-AAB2-4F6B-9705-40E20F3CA481}" type="datetime1">
              <a:rPr lang="en-GB" smtClean="0"/>
              <a:t>26/02/2017</a:t>
            </a:fld>
            <a:endParaRPr lang="en-GB"/>
          </a:p>
        </p:txBody>
      </p:sp>
      <p:sp>
        <p:nvSpPr>
          <p:cNvPr id="3" name="Footer Placeholder 2"/>
          <p:cNvSpPr>
            <a:spLocks noGrp="1"/>
          </p:cNvSpPr>
          <p:nvPr>
            <p:ph type="ftr" sz="quarter" idx="11"/>
          </p:nvPr>
        </p:nvSpPr>
        <p:spPr/>
        <p:txBody>
          <a:bodyPr/>
          <a:lstStyle/>
          <a:p>
            <a:r>
              <a:rPr lang="ar-SA" smtClean="0"/>
              <a:t>أ. سميرة بنت سعيد المالكي</a:t>
            </a:r>
            <a:endParaRPr lang="en-GB"/>
          </a:p>
        </p:txBody>
      </p:sp>
      <p:sp>
        <p:nvSpPr>
          <p:cNvPr id="4" name="Slide Number Placeholder 3"/>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E90039-EF66-4B66-ACA4-B08F7E28E6C5}" type="datetime1">
              <a:rPr lang="en-GB" smtClean="0"/>
              <a:t>26/02/2017</a:t>
            </a:fld>
            <a:endParaRPr lang="en-GB"/>
          </a:p>
        </p:txBody>
      </p:sp>
      <p:sp>
        <p:nvSpPr>
          <p:cNvPr id="6" name="Footer Placeholder 5"/>
          <p:cNvSpPr>
            <a:spLocks noGrp="1"/>
          </p:cNvSpPr>
          <p:nvPr>
            <p:ph type="ftr" sz="quarter" idx="11"/>
          </p:nvPr>
        </p:nvSpPr>
        <p:spPr/>
        <p:txBody>
          <a:bodyPr/>
          <a:lstStyle/>
          <a:p>
            <a:r>
              <a:rPr lang="ar-SA" smtClean="0"/>
              <a:t>أ. سميرة بنت سعيد المالكي</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0DA054-E7BD-4F8E-AEB9-A8A81F2EBDF6}" type="datetime1">
              <a:rPr lang="en-GB" smtClean="0"/>
              <a:t>26/02/2017</a:t>
            </a:fld>
            <a:endParaRPr lang="en-GB"/>
          </a:p>
        </p:txBody>
      </p:sp>
      <p:sp>
        <p:nvSpPr>
          <p:cNvPr id="6" name="Footer Placeholder 5"/>
          <p:cNvSpPr>
            <a:spLocks noGrp="1"/>
          </p:cNvSpPr>
          <p:nvPr>
            <p:ph type="ftr" sz="quarter" idx="11"/>
          </p:nvPr>
        </p:nvSpPr>
        <p:spPr/>
        <p:txBody>
          <a:bodyPr/>
          <a:lstStyle/>
          <a:p>
            <a:r>
              <a:rPr lang="ar-SA" smtClean="0"/>
              <a:t>أ. سميرة بنت سعيد المالكي</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BEA63EE-A8AD-474D-9FA5-EF52D7DB14F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043FCA-C1C8-45E5-841A-CE5DDF105F3E}" type="datetime1">
              <a:rPr lang="en-GB" smtClean="0"/>
              <a:t>26/02/2017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سميرة بنت سعيد المالكي</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A63EE-A8AD-474D-9FA5-EF52D7DB14F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71678"/>
            <a:ext cx="7851648" cy="1828800"/>
          </a:xfrm>
        </p:spPr>
        <p:txBody>
          <a:bodyPr/>
          <a:lstStyle/>
          <a:p>
            <a:pPr algn="ctr" rtl="1"/>
            <a:r>
              <a:rPr lang="ar-SA" dirty="0" smtClean="0">
                <a:solidFill>
                  <a:schemeClr val="tx1"/>
                </a:solidFill>
              </a:rPr>
              <a:t>الفصل الثامن: السياسة المالية</a:t>
            </a:r>
            <a:endParaRPr lang="en-GB" dirty="0">
              <a:solidFill>
                <a:schemeClr val="tx1"/>
              </a:solidFill>
            </a:endParaRPr>
          </a:p>
        </p:txBody>
      </p:sp>
    </p:spTree>
    <p:extLst>
      <p:ext uri="{BB962C8B-B14F-4D97-AF65-F5344CB8AC3E}">
        <p14:creationId xmlns:p14="http://schemas.microsoft.com/office/powerpoint/2010/main" val="128145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p:txBody>
          <a:bodyPr/>
          <a:lstStyle/>
          <a:p>
            <a:pPr algn="r" rtl="1"/>
            <a:r>
              <a:rPr lang="ar-SA" dirty="0" smtClean="0"/>
              <a:t>إذا قامت شركة سابك بصرف مليون ريال رواتب لموظفينها والعاملين بها وكان الميل الحدي للاستهلاك لهؤلاء العاملين يساوي 0.75فإن:</a:t>
            </a:r>
            <a:endParaRPr lang="en-US" dirty="0" smtClean="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10</a:t>
            </a:fld>
            <a:endParaRPr lang="en-GB"/>
          </a:p>
        </p:txBody>
      </p:sp>
      <p:sp>
        <p:nvSpPr>
          <p:cNvPr id="8" name="Rectangle 7"/>
          <p:cNvSpPr/>
          <p:nvPr/>
        </p:nvSpPr>
        <p:spPr>
          <a:xfrm>
            <a:off x="1285852" y="1000108"/>
            <a:ext cx="1572995" cy="707886"/>
          </a:xfrm>
          <a:prstGeom prst="rect">
            <a:avLst/>
          </a:prstGeom>
          <a:ln w="38100">
            <a:solidFill>
              <a:schemeClr val="tx2"/>
            </a:solidFill>
          </a:ln>
        </p:spPr>
        <p:txBody>
          <a:bodyPr wrap="none">
            <a:spAutoFit/>
          </a:bodyPr>
          <a:lstStyle/>
          <a:p>
            <a:r>
              <a:rPr lang="en-US" sz="2000" dirty="0" smtClean="0">
                <a:solidFill>
                  <a:prstClr val="black"/>
                </a:solidFill>
              </a:rPr>
              <a:t>Y = 1000,000</a:t>
            </a:r>
          </a:p>
          <a:p>
            <a:pPr algn="ctr"/>
            <a:r>
              <a:rPr lang="en-US" sz="2000" dirty="0" smtClean="0">
                <a:solidFill>
                  <a:prstClr val="black"/>
                </a:solidFill>
              </a:rPr>
              <a:t>b = 0.75</a:t>
            </a:r>
          </a:p>
        </p:txBody>
      </p:sp>
      <p:graphicFrame>
        <p:nvGraphicFramePr>
          <p:cNvPr id="6" name="Table 5"/>
          <p:cNvGraphicFramePr>
            <a:graphicFrameLocks noGrp="1"/>
          </p:cNvGraphicFramePr>
          <p:nvPr/>
        </p:nvGraphicFramePr>
        <p:xfrm>
          <a:off x="500034" y="2928934"/>
          <a:ext cx="8143931" cy="3108960"/>
        </p:xfrm>
        <a:graphic>
          <a:graphicData uri="http://schemas.openxmlformats.org/drawingml/2006/table">
            <a:tbl>
              <a:tblPr firstRow="1" bandRow="1">
                <a:tableStyleId>{5C22544A-7EE6-4342-B048-85BDC9FD1C3A}</a:tableStyleId>
              </a:tblPr>
              <a:tblGrid>
                <a:gridCol w="4071966"/>
                <a:gridCol w="2928958"/>
                <a:gridCol w="1143007"/>
              </a:tblGrid>
              <a:tr h="370840">
                <a:tc>
                  <a:txBody>
                    <a:bodyPr/>
                    <a:lstStyle/>
                    <a:p>
                      <a:pPr algn="ctr" rtl="1"/>
                      <a:r>
                        <a:rPr lang="ar-SA" dirty="0" smtClean="0"/>
                        <a:t>حالة وجود ضريبة دخل</a:t>
                      </a:r>
                    </a:p>
                    <a:p>
                      <a:pPr algn="ctr" rtl="1"/>
                      <a:r>
                        <a:rPr lang="en-US" dirty="0" smtClean="0"/>
                        <a:t>T = 20% = 0.2Y </a:t>
                      </a:r>
                      <a:r>
                        <a:rPr lang="ar-SA" dirty="0" smtClean="0"/>
                        <a:t> </a:t>
                      </a:r>
                      <a:endParaRPr lang="en-US" dirty="0"/>
                    </a:p>
                  </a:txBody>
                  <a:tcPr/>
                </a:tc>
                <a:tc>
                  <a:txBody>
                    <a:bodyPr/>
                    <a:lstStyle/>
                    <a:p>
                      <a:pPr algn="ctr" rtl="1"/>
                      <a:r>
                        <a:rPr lang="ar-SA" dirty="0" smtClean="0"/>
                        <a:t>حالة عدم وجود ضرائب</a:t>
                      </a:r>
                      <a:endParaRPr lang="en-US" dirty="0"/>
                    </a:p>
                  </a:txBody>
                  <a:tcPr/>
                </a:tc>
                <a:tc>
                  <a:txBody>
                    <a:bodyPr/>
                    <a:lstStyle/>
                    <a:p>
                      <a:pPr algn="ctr" rtl="1"/>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Yd = Y – T = 1000,000 – 0.2(1000,000) Yd</a:t>
                      </a:r>
                      <a:r>
                        <a:rPr lang="en-US" baseline="0" dirty="0" smtClean="0"/>
                        <a:t> = </a:t>
                      </a:r>
                      <a:r>
                        <a:rPr lang="en-US" dirty="0" smtClean="0"/>
                        <a:t>800,000</a:t>
                      </a:r>
                    </a:p>
                  </a:txBody>
                  <a:tcPr/>
                </a:tc>
                <a:tc>
                  <a:txBody>
                    <a:bodyPr/>
                    <a:lstStyle/>
                    <a:p>
                      <a:pPr algn="ctr" rtl="1"/>
                      <a:r>
                        <a:rPr lang="en-US" dirty="0" smtClean="0"/>
                        <a:t>Yd = Y = 1000,000 </a:t>
                      </a:r>
                      <a:endParaRPr lang="en-US" dirty="0"/>
                    </a:p>
                  </a:txBody>
                  <a:tcPr/>
                </a:tc>
                <a:tc>
                  <a:txBody>
                    <a:bodyPr/>
                    <a:lstStyle/>
                    <a:p>
                      <a:pPr algn="ctr" rtl="1"/>
                      <a:r>
                        <a:rPr lang="ar-SA" dirty="0" smtClean="0"/>
                        <a:t>الدخل المتاح للإنفاق</a:t>
                      </a:r>
                      <a:endParaRPr lang="en-US" dirty="0"/>
                    </a:p>
                  </a:txBody>
                  <a:tcPr/>
                </a:tc>
              </a:tr>
              <a:tr h="370840">
                <a:tc>
                  <a:txBody>
                    <a:bodyPr/>
                    <a:lstStyle/>
                    <a:p>
                      <a:pPr algn="ctr" rtl="1"/>
                      <a:r>
                        <a:rPr lang="en-US" dirty="0" smtClean="0"/>
                        <a:t>∆C</a:t>
                      </a:r>
                      <a:r>
                        <a:rPr lang="en-US" baseline="0" dirty="0" smtClean="0"/>
                        <a:t> = 0.75(800,000)</a:t>
                      </a:r>
                    </a:p>
                    <a:p>
                      <a:pPr algn="ctr" rtl="1"/>
                      <a:r>
                        <a:rPr lang="en-US" dirty="0" smtClean="0"/>
                        <a:t>∆C = 600,000</a:t>
                      </a:r>
                      <a:endParaRPr lang="en-US" dirty="0"/>
                    </a:p>
                  </a:txBody>
                  <a:tcPr/>
                </a:tc>
                <a:tc>
                  <a:txBody>
                    <a:bodyPr/>
                    <a:lstStyle/>
                    <a:p>
                      <a:pPr algn="ctr" rtl="1"/>
                      <a:r>
                        <a:rPr lang="en-US" dirty="0" smtClean="0"/>
                        <a:t>∆C</a:t>
                      </a:r>
                      <a:r>
                        <a:rPr lang="en-US" baseline="0" dirty="0" smtClean="0"/>
                        <a:t> = 0.75(1000,000)</a:t>
                      </a:r>
                    </a:p>
                    <a:p>
                      <a:pPr algn="ctr" rtl="1"/>
                      <a:r>
                        <a:rPr lang="en-US" dirty="0" smtClean="0"/>
                        <a:t>∆C = 750,000</a:t>
                      </a:r>
                      <a:endParaRPr lang="en-US" dirty="0"/>
                    </a:p>
                  </a:txBody>
                  <a:tcPr/>
                </a:tc>
                <a:tc>
                  <a:txBody>
                    <a:bodyPr/>
                    <a:lstStyle/>
                    <a:p>
                      <a:pPr algn="ctr" rtl="1"/>
                      <a:r>
                        <a:rPr lang="ar-SA" dirty="0" smtClean="0"/>
                        <a:t>الانفاق الاستهلاكي</a:t>
                      </a:r>
                      <a:endParaRPr lang="en-US" dirty="0"/>
                    </a:p>
                  </a:txBody>
                  <a:tcPr/>
                </a:tc>
              </a:tr>
              <a:tr h="370840">
                <a:tc>
                  <a:txBody>
                    <a:bodyPr/>
                    <a:lstStyle/>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kern="1200" dirty="0" smtClean="0">
                          <a:solidFill>
                            <a:schemeClr val="dk1"/>
                          </a:solidFill>
                          <a:latin typeface="+mn-lt"/>
                          <a:ea typeface="+mn-ea"/>
                          <a:cs typeface="+mn-cs"/>
                        </a:rPr>
                        <a:t>المضاعف</a:t>
                      </a: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r>
            </a:tbl>
          </a:graphicData>
        </a:graphic>
      </p:graphicFrame>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29190" y="4997345"/>
            <a:ext cx="2291560" cy="431917"/>
          </a:xfrm>
          <a:prstGeom prst="rect">
            <a:avLst/>
          </a:prstGeom>
          <a:noFill/>
        </p:spPr>
      </p:pic>
      <p:sp>
        <p:nvSpPr>
          <p:cNvPr id="5126"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86446" y="5602538"/>
            <a:ext cx="642942" cy="273593"/>
          </a:xfrm>
          <a:prstGeom prst="rect">
            <a:avLst/>
          </a:prstGeom>
          <a:noFill/>
        </p:spPr>
      </p:pic>
      <p:sp>
        <p:nvSpPr>
          <p:cNvPr id="51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9"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5000636"/>
            <a:ext cx="2857520" cy="435325"/>
          </a:xfrm>
          <a:prstGeom prst="rect">
            <a:avLst/>
          </a:prstGeom>
          <a:noFill/>
        </p:spPr>
      </p:pic>
      <p:sp>
        <p:nvSpPr>
          <p:cNvPr id="51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31"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5500702"/>
            <a:ext cx="1143008" cy="428628"/>
          </a:xfrm>
          <a:prstGeom prst="rect">
            <a:avLst/>
          </a:prstGeom>
          <a:noFill/>
        </p:spPr>
      </p:pic>
      <p:sp>
        <p:nvSpPr>
          <p:cNvPr id="5133" name="Rectangle 1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762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a:xfrm>
            <a:off x="457200" y="2214554"/>
            <a:ext cx="8229600" cy="4110046"/>
          </a:xfrm>
        </p:spPr>
        <p:txBody>
          <a:bodyPr/>
          <a:lstStyle/>
          <a:p>
            <a:pPr algn="r" rtl="1"/>
            <a:r>
              <a:rPr lang="ar-SA" b="1" dirty="0" smtClean="0">
                <a:solidFill>
                  <a:schemeClr val="tx2"/>
                </a:solidFill>
              </a:rPr>
              <a:t>مما سبق، فإن فرض ضريبة </a:t>
            </a:r>
            <a:r>
              <a:rPr lang="ar-SA" b="1" u="sng" dirty="0" smtClean="0">
                <a:solidFill>
                  <a:schemeClr val="tx2"/>
                </a:solidFill>
              </a:rPr>
              <a:t>نسبية</a:t>
            </a:r>
            <a:r>
              <a:rPr lang="ar-SA" b="1" dirty="0" smtClean="0">
                <a:solidFill>
                  <a:schemeClr val="tx2"/>
                </a:solidFill>
              </a:rPr>
              <a:t> (ضريبة مرتبطة بالدخل):</a:t>
            </a:r>
          </a:p>
          <a:p>
            <a:pPr algn="r" rtl="1"/>
            <a:endParaRPr lang="ar-SA" b="1" dirty="0" smtClean="0">
              <a:solidFill>
                <a:schemeClr val="tx2"/>
              </a:solidFill>
            </a:endParaRPr>
          </a:p>
          <a:p>
            <a:pPr marL="514350" indent="-514350" algn="r" rtl="1">
              <a:buFont typeface="+mj-lt"/>
              <a:buAutoNum type="arabicPeriod"/>
            </a:pPr>
            <a:r>
              <a:rPr lang="ar-SA" dirty="0" smtClean="0"/>
              <a:t>يقلل الدخل المتاح للانفاق.</a:t>
            </a:r>
          </a:p>
          <a:p>
            <a:pPr marL="514350" indent="-514350" algn="r" rtl="1">
              <a:buFont typeface="+mj-lt"/>
              <a:buAutoNum type="arabicPeriod"/>
            </a:pPr>
            <a:r>
              <a:rPr lang="ar-SA" dirty="0" smtClean="0"/>
              <a:t>يقلل ميل خط الاستهلاك (</a:t>
            </a:r>
            <a:r>
              <a:rPr lang="en-US" dirty="0" smtClean="0"/>
              <a:t>C</a:t>
            </a:r>
            <a:r>
              <a:rPr lang="ar-SA" dirty="0" smtClean="0"/>
              <a:t>) ومن ثم يقل ميل خط الانفاق الكلي (</a:t>
            </a:r>
            <a:r>
              <a:rPr lang="en-US" dirty="0" smtClean="0"/>
              <a:t>AD</a:t>
            </a:r>
            <a:r>
              <a:rPr lang="ar-SA" dirty="0" smtClean="0"/>
              <a:t>).</a:t>
            </a:r>
          </a:p>
          <a:p>
            <a:pPr marL="514350" indent="-514350" algn="r" rtl="1">
              <a:buFont typeface="+mj-lt"/>
              <a:buAutoNum type="arabicPeriod"/>
            </a:pPr>
            <a:r>
              <a:rPr lang="ar-SA" dirty="0" smtClean="0"/>
              <a:t>يقلل المضاعف.</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11</a:t>
            </a:fld>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470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GB" b="1" dirty="0"/>
          </a:p>
        </p:txBody>
      </p:sp>
      <p:sp>
        <p:nvSpPr>
          <p:cNvPr id="3" name="Content Placeholder 2"/>
          <p:cNvSpPr>
            <a:spLocks noGrp="1"/>
          </p:cNvSpPr>
          <p:nvPr>
            <p:ph idx="1"/>
          </p:nvPr>
        </p:nvSpPr>
        <p:spPr/>
        <p:txBody>
          <a:bodyPr/>
          <a:lstStyle/>
          <a:p>
            <a:pPr algn="r" rtl="1"/>
            <a:endParaRPr lang="ar-SA" dirty="0" smtClean="0"/>
          </a:p>
          <a:p>
            <a:pPr algn="r" rtl="1"/>
            <a:r>
              <a:rPr lang="ar-SA" dirty="0" smtClean="0"/>
              <a:t>إذا زاد الانفاق الحكومي بمقدار 400 مليون ريال ينتقل خط الانفاق الكلي لأعلى بنفس المقدار (400 مليون ريال) ،</a:t>
            </a:r>
          </a:p>
          <a:p>
            <a:pPr algn="r" rtl="1">
              <a:buNone/>
            </a:pPr>
            <a:r>
              <a:rPr lang="ar-SA" b="1" dirty="0" smtClean="0">
                <a:solidFill>
                  <a:schemeClr val="tx2"/>
                </a:solidFill>
              </a:rPr>
              <a:t>و الناتج المحلي الإجمالي سيزداد بمقدار 1000 مليون:</a:t>
            </a:r>
          </a:p>
          <a:p>
            <a:pPr algn="r" rtl="1">
              <a:buNone/>
            </a:pPr>
            <a:r>
              <a:rPr lang="ar-SA" dirty="0" smtClean="0"/>
              <a:t>             </a:t>
            </a:r>
            <a:r>
              <a:rPr lang="en-US" dirty="0" smtClean="0"/>
              <a:t>∆Y = </a:t>
            </a:r>
            <a:r>
              <a:rPr lang="en-US" dirty="0" err="1" smtClean="0"/>
              <a:t>Mr</a:t>
            </a:r>
            <a:r>
              <a:rPr lang="en-US" dirty="0" smtClean="0"/>
              <a:t>(∆G) = 2.5 (400) = 1000</a:t>
            </a:r>
            <a:endParaRPr lang="ar-SA" dirty="0" smtClean="0"/>
          </a:p>
          <a:p>
            <a:pPr algn="r" rtl="1">
              <a:buNone/>
            </a:pPr>
            <a:endParaRPr lang="ar-SA" dirty="0" smtClean="0"/>
          </a:p>
          <a:p>
            <a:pPr algn="r" rtl="1">
              <a:buNone/>
            </a:pPr>
            <a:r>
              <a:rPr lang="ar-SA" b="1" dirty="0" smtClean="0">
                <a:solidFill>
                  <a:schemeClr val="tx2"/>
                </a:solidFill>
              </a:rPr>
              <a:t>حيث مضاعف الانفاق الحكومي:</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12</a:t>
            </a:fld>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5429264"/>
            <a:ext cx="1714512" cy="642942"/>
          </a:xfrm>
          <a:prstGeom prst="rect">
            <a:avLst/>
          </a:prstGeom>
          <a:noFill/>
        </p:spPr>
      </p:pic>
      <p:sp>
        <p:nvSpPr>
          <p:cNvPr id="8" name="Rectangle 7"/>
          <p:cNvSpPr/>
          <p:nvPr/>
        </p:nvSpPr>
        <p:spPr>
          <a:xfrm>
            <a:off x="2643174" y="5357826"/>
            <a:ext cx="1928826" cy="78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0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13</a:t>
            </a:fld>
            <a:endParaRPr lang="en-GB"/>
          </a:p>
        </p:txBody>
      </p:sp>
      <p:pic>
        <p:nvPicPr>
          <p:cNvPr id="25602" name="Picture 2"/>
          <p:cNvPicPr>
            <a:picLocks noChangeAspect="1" noChangeArrowheads="1"/>
          </p:cNvPicPr>
          <p:nvPr/>
        </p:nvPicPr>
        <p:blipFill>
          <a:blip r:embed="rId2">
            <a:lum bright="31000" contrast="32000"/>
          </a:blip>
          <a:srcRect/>
          <a:stretch>
            <a:fillRect/>
          </a:stretch>
        </p:blipFill>
        <p:spPr bwMode="auto">
          <a:xfrm rot="5210837">
            <a:off x="2283778" y="1369039"/>
            <a:ext cx="3990995" cy="541534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normAutofit/>
          </a:bodyPr>
          <a:lstStyle/>
          <a:p>
            <a:pPr algn="r" rtl="1"/>
            <a:r>
              <a:rPr lang="ar-SA" dirty="0" smtClean="0"/>
              <a:t>قياس تأثير التغير الضريبي على المضاعف أكثر تعقيداً من التغير في الانفاق الحكومي حيث أن الضرائب تؤثر بشكل </a:t>
            </a:r>
            <a:r>
              <a:rPr lang="ar-SA" dirty="0" smtClean="0">
                <a:solidFill>
                  <a:schemeClr val="tx2"/>
                </a:solidFill>
              </a:rPr>
              <a:t>عكسي وغير مباشر </a:t>
            </a:r>
            <a:r>
              <a:rPr lang="ar-SA" dirty="0" smtClean="0"/>
              <a:t>على المضاعف من خلال التأثير على الدخل المتاح أولاً ثم على الاستهلاك.</a:t>
            </a:r>
            <a:endParaRPr lang="en-US" dirty="0" smtClean="0"/>
          </a:p>
          <a:p>
            <a:pPr algn="r" rtl="1"/>
            <a:endParaRPr lang="ar-SA" dirty="0" smtClean="0"/>
          </a:p>
          <a:p>
            <a:pPr algn="r" rtl="1"/>
            <a:r>
              <a:rPr lang="ar-SA" b="1" dirty="0" smtClean="0">
                <a:solidFill>
                  <a:schemeClr val="tx2"/>
                </a:solidFill>
              </a:rPr>
              <a:t>أثر التغير الضريبي على حجم الاستهلاك:</a:t>
            </a:r>
            <a:r>
              <a:rPr lang="ar-SA" dirty="0" smtClean="0"/>
              <a:t> </a:t>
            </a:r>
            <a:r>
              <a:rPr lang="en-US" dirty="0" smtClean="0"/>
              <a:t>∆C = - b (∆T) </a:t>
            </a:r>
          </a:p>
          <a:p>
            <a:pPr algn="r" rtl="1"/>
            <a:endParaRPr lang="ar-SA" dirty="0" smtClean="0"/>
          </a:p>
          <a:p>
            <a:pPr algn="r" rtl="1"/>
            <a:r>
              <a:rPr lang="ar-SA" b="1" dirty="0" smtClean="0">
                <a:solidFill>
                  <a:schemeClr val="tx2"/>
                </a:solidFill>
              </a:rPr>
              <a:t>أثر التغير الضريبي على الناتج المحلي الإجمالي:</a:t>
            </a:r>
            <a:r>
              <a:rPr lang="ar-SA" dirty="0" smtClean="0"/>
              <a:t> </a:t>
            </a:r>
            <a:r>
              <a:rPr lang="en-US" dirty="0" smtClean="0"/>
              <a:t>∆Y = - b(</a:t>
            </a:r>
            <a:r>
              <a:rPr lang="en-US" dirty="0" err="1" smtClean="0"/>
              <a:t>Mr</a:t>
            </a:r>
            <a:r>
              <a:rPr lang="en-US" dirty="0" smtClean="0"/>
              <a:t>)(∆T) </a:t>
            </a:r>
            <a:endParaRPr lang="ar-SA" dirty="0" smtClean="0"/>
          </a:p>
          <a:p>
            <a:pPr algn="r" rtl="1">
              <a:buNone/>
            </a:pPr>
            <a:endParaRPr lang="en-US" dirty="0" smtClean="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r>
              <a:rPr lang="ar-SA" b="1" dirty="0" smtClean="0">
                <a:solidFill>
                  <a:schemeClr val="tx2"/>
                </a:solidFill>
              </a:rPr>
              <a:t>تابع/ المثال السابق: </a:t>
            </a:r>
            <a:r>
              <a:rPr lang="ar-SA" dirty="0" smtClean="0"/>
              <a:t>إذا خفضت الحكومة الضرائب بمقدار 400 مليون ريال لكل مستوى من مستويات الناتج المحلي الإجمالي (</a:t>
            </a:r>
            <a:r>
              <a:rPr lang="en-US" dirty="0" smtClean="0"/>
              <a:t>T= 0.2Y - 400</a:t>
            </a:r>
            <a:r>
              <a:rPr lang="ar-SA" dirty="0" smtClean="0"/>
              <a:t>) فإن كل من الاستهلاك و الناتج المحلي الإجمالي سيزداد وذلك بمقدار:</a:t>
            </a:r>
          </a:p>
          <a:p>
            <a:pPr algn="ctr" rtl="1">
              <a:buNone/>
            </a:pPr>
            <a:r>
              <a:rPr lang="en-US" dirty="0" smtClean="0"/>
              <a:t>∆C = - b (∆T) = -0.75 (-400) = 300 MR</a:t>
            </a:r>
          </a:p>
          <a:p>
            <a:pPr algn="ctr" rtl="1">
              <a:buNone/>
            </a:pPr>
            <a:r>
              <a:rPr lang="en-US" dirty="0" smtClean="0"/>
              <a:t>∆Y = - b(</a:t>
            </a:r>
            <a:r>
              <a:rPr lang="en-US" dirty="0" err="1" smtClean="0"/>
              <a:t>Mr</a:t>
            </a:r>
            <a:r>
              <a:rPr lang="en-US" dirty="0" smtClean="0"/>
              <a:t>)(∆T) = -0.75 (2.5) (-400) = 750 MR</a:t>
            </a:r>
            <a:endParaRPr lang="ar-SA" dirty="0" smtClean="0"/>
          </a:p>
          <a:p>
            <a:pPr algn="r" rtl="1">
              <a:buNone/>
            </a:pPr>
            <a:endParaRPr lang="ar-SA" dirty="0" smtClean="0"/>
          </a:p>
          <a:p>
            <a:pPr algn="r" rtl="1">
              <a:buNone/>
            </a:pPr>
            <a:r>
              <a:rPr lang="ar-SA" b="1" dirty="0" smtClean="0">
                <a:solidFill>
                  <a:schemeClr val="tx2"/>
                </a:solidFill>
              </a:rPr>
              <a:t>وبناء على ذلك فإن قيمة مضاعف الضريبة:</a:t>
            </a:r>
          </a:p>
          <a:p>
            <a:pPr algn="r" rtl="1">
              <a:buNone/>
            </a:pPr>
            <a:r>
              <a:rPr lang="ar-SA" dirty="0" smtClean="0"/>
              <a:t> </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15</a:t>
            </a:fld>
            <a:endParaRPr lang="en-GB"/>
          </a:p>
        </p:txBody>
      </p:sp>
      <p:sp>
        <p:nvSpPr>
          <p:cNvPr id="6" name="Rectangle 5"/>
          <p:cNvSpPr/>
          <p:nvPr/>
        </p:nvSpPr>
        <p:spPr>
          <a:xfrm>
            <a:off x="6072198" y="3214686"/>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15140" y="3714752"/>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4545" y="5214950"/>
            <a:ext cx="2464611" cy="642942"/>
          </a:xfrm>
          <a:prstGeom prst="rect">
            <a:avLst/>
          </a:prstGeom>
          <a:noFill/>
        </p:spPr>
      </p:pic>
      <p:sp>
        <p:nvSpPr>
          <p:cNvPr id="10" name="Rectangle 9"/>
          <p:cNvSpPr/>
          <p:nvPr/>
        </p:nvSpPr>
        <p:spPr>
          <a:xfrm>
            <a:off x="2143108" y="5143512"/>
            <a:ext cx="2643206" cy="847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16</a:t>
            </a:fld>
            <a:endParaRPr lang="en-GB"/>
          </a:p>
        </p:txBody>
      </p:sp>
      <p:pic>
        <p:nvPicPr>
          <p:cNvPr id="3073"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ملاحظات:</a:t>
            </a:r>
            <a:endParaRPr lang="en-US" b="1" dirty="0"/>
          </a:p>
        </p:txBody>
      </p:sp>
      <p:sp>
        <p:nvSpPr>
          <p:cNvPr id="3" name="Content Placeholder 2"/>
          <p:cNvSpPr>
            <a:spLocks noGrp="1"/>
          </p:cNvSpPr>
          <p:nvPr>
            <p:ph idx="1"/>
          </p:nvPr>
        </p:nvSpPr>
        <p:spPr/>
        <p:txBody>
          <a:bodyPr/>
          <a:lstStyle/>
          <a:p>
            <a:pPr marL="514350" indent="-514350" algn="r" rtl="1"/>
            <a:r>
              <a:rPr lang="ar-SA" dirty="0" smtClean="0"/>
              <a:t>قيمة المضاعف نتيجة زيادة الانفاق الحكومي بمقدار 400 مليون أكبر من القيمة المطلقة للمضاعف نتيجة تخفيض الضريبة بنفس المقدار.</a:t>
            </a:r>
          </a:p>
          <a:p>
            <a:pPr marL="514350" indent="-514350" algn="r" rtl="1">
              <a:buFont typeface="+mj-lt"/>
              <a:buAutoNum type="arabicPeriod"/>
            </a:pPr>
            <a:endParaRPr lang="ar-SA" dirty="0" smtClean="0"/>
          </a:p>
          <a:p>
            <a:pPr marL="514350" indent="-514350" algn="r" rtl="1">
              <a:buNone/>
            </a:pPr>
            <a:r>
              <a:rPr lang="ar-SA" b="1" dirty="0" smtClean="0">
                <a:solidFill>
                  <a:schemeClr val="tx2"/>
                </a:solidFill>
              </a:rPr>
              <a:t>السبب: </a:t>
            </a:r>
            <a:r>
              <a:rPr lang="ar-SA" dirty="0" smtClean="0">
                <a:solidFill>
                  <a:schemeClr val="tx2"/>
                </a:solidFill>
              </a:rPr>
              <a:t>الضرائب</a:t>
            </a:r>
            <a:r>
              <a:rPr lang="ar-SA" dirty="0" smtClean="0"/>
              <a:t> تؤثر في الانفاق الكلي بشكل </a:t>
            </a:r>
            <a:r>
              <a:rPr lang="ar-SA" dirty="0" smtClean="0">
                <a:solidFill>
                  <a:schemeClr val="tx2"/>
                </a:solidFill>
              </a:rPr>
              <a:t>عكسي وغير مباشر </a:t>
            </a:r>
            <a:r>
              <a:rPr lang="ar-SA" dirty="0" smtClean="0"/>
              <a:t>من خلال التأثير على الدخل المتاح (المتوزع بين ادخار واستهلاك) ثم على الاستهلاك وذلك بمقدار أقل، أما </a:t>
            </a:r>
            <a:r>
              <a:rPr lang="ar-SA" dirty="0" smtClean="0">
                <a:solidFill>
                  <a:schemeClr val="tx2"/>
                </a:solidFill>
              </a:rPr>
              <a:t>الانفاق الحكومي </a:t>
            </a:r>
            <a:r>
              <a:rPr lang="ar-SA" dirty="0" smtClean="0"/>
              <a:t>فيؤثر بشكل </a:t>
            </a:r>
            <a:r>
              <a:rPr lang="ar-SA" dirty="0" smtClean="0">
                <a:solidFill>
                  <a:schemeClr val="tx2"/>
                </a:solidFill>
              </a:rPr>
              <a:t>مباشر و بنفس المقدار </a:t>
            </a:r>
            <a:r>
              <a:rPr lang="ar-SA" dirty="0" smtClean="0"/>
              <a:t>على الانفاق الكلي لأنه أحد مكوناته.</a:t>
            </a:r>
          </a:p>
          <a:p>
            <a:pPr marL="514350" indent="-514350" algn="r" rtl="1"/>
            <a:r>
              <a:rPr lang="ar-SA" dirty="0" smtClean="0"/>
              <a:t>إذا ارتفع (انخفض) كل من الانفاق الحكومي والضرائب بنفس المقدار فإن الناتج المحلي الإجمالي سيرتفع (ينخفض) بنفس مقدار تغير الانفاق الحكومي.  </a:t>
            </a:r>
            <a:r>
              <a:rPr lang="en-US" dirty="0" smtClean="0"/>
              <a:t>∆G =∆T     ∆Y = ∆G                  </a:t>
            </a:r>
            <a:endParaRPr lang="ar-SA" dirty="0" smtClean="0"/>
          </a:p>
          <a:p>
            <a:pPr marL="514350" indent="-514350" algn="r" rtl="1"/>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17</a:t>
            </a:fld>
            <a:endParaRPr lang="en-GB"/>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16239" y="2786058"/>
            <a:ext cx="2555893" cy="571504"/>
          </a:xfrm>
          <a:prstGeom prst="rect">
            <a:avLst/>
          </a:prstGeom>
          <a:noFill/>
        </p:spPr>
      </p:pic>
      <p:cxnSp>
        <p:nvCxnSpPr>
          <p:cNvPr id="9" name="Straight Arrow Connector 8"/>
          <p:cNvCxnSpPr/>
          <p:nvPr/>
        </p:nvCxnSpPr>
        <p:spPr>
          <a:xfrm>
            <a:off x="3786182" y="600076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Right Arrow Callout 9"/>
          <p:cNvSpPr/>
          <p:nvPr/>
        </p:nvSpPr>
        <p:spPr>
          <a:xfrm rot="10800000">
            <a:off x="8143900" y="4786321"/>
            <a:ext cx="857224" cy="1571636"/>
          </a:xfrm>
          <a:prstGeom prst="rightArrow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7767510" y="5122051"/>
            <a:ext cx="1928826" cy="400110"/>
          </a:xfrm>
          <a:prstGeom prst="rect">
            <a:avLst/>
          </a:prstGeom>
          <a:noFill/>
        </p:spPr>
        <p:txBody>
          <a:bodyPr wrap="square" rtlCol="0">
            <a:spAutoFit/>
          </a:bodyPr>
          <a:lstStyle/>
          <a:p>
            <a:r>
              <a:rPr lang="ar-SA" sz="2000" b="1" dirty="0" smtClean="0">
                <a:solidFill>
                  <a:srgbClr val="FF0000"/>
                </a:solidFill>
              </a:rPr>
              <a:t>ميزانية متوازنة</a:t>
            </a:r>
            <a:endParaRPr lang="en-US" sz="2000" b="1" dirty="0">
              <a:solidFill>
                <a:srgbClr val="FF0000"/>
              </a:solidFill>
            </a:endParaRPr>
          </a:p>
        </p:txBody>
      </p:sp>
      <p:sp>
        <p:nvSpPr>
          <p:cNvPr id="12" name="Rectangle 11"/>
          <p:cNvSpPr/>
          <p:nvPr/>
        </p:nvSpPr>
        <p:spPr>
          <a:xfrm>
            <a:off x="642910" y="4929198"/>
            <a:ext cx="7500990" cy="1357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a:xfrm>
            <a:off x="214282" y="1935480"/>
            <a:ext cx="8472518" cy="4389120"/>
          </a:xfrm>
        </p:spPr>
        <p:txBody>
          <a:bodyPr/>
          <a:lstStyle/>
          <a:p>
            <a:pPr algn="r" rtl="1"/>
            <a:r>
              <a:rPr lang="ar-SA" b="1" dirty="0" smtClean="0">
                <a:solidFill>
                  <a:schemeClr val="tx2"/>
                </a:solidFill>
              </a:rPr>
              <a:t>المدفوعات التحويلية الحكومية: </a:t>
            </a:r>
            <a:r>
              <a:rPr lang="ar-SA" sz="2000" dirty="0" smtClean="0"/>
              <a:t>(إحدى أدوات السياسة المالية)</a:t>
            </a:r>
            <a:endParaRPr lang="ar-SA" dirty="0" smtClean="0"/>
          </a:p>
          <a:p>
            <a:pPr algn="r" rtl="1">
              <a:buNone/>
            </a:pPr>
            <a:r>
              <a:rPr lang="ar-SA" dirty="0" smtClean="0"/>
              <a:t>          هي مدفوعات حكومية نقدية لفئة محددة من الأفراد دون أن يطالبوا بتقديم مساهمة مباشرة في الإنتاج المحلي.</a:t>
            </a:r>
          </a:p>
          <a:p>
            <a:pPr algn="r" rtl="1"/>
            <a:r>
              <a:rPr lang="ar-SA" dirty="0" smtClean="0"/>
              <a:t>المدفوعات التحويلية الحكومية تضاف للدخل القومي لأنها تمثل دخل للأفراد (يتوزع ما بين ادخار و استهلاك) وبالتالي يزداد مستوى توازن الناتج المحلي الإجمالي ولكن بمقدار أقل.</a:t>
            </a:r>
          </a:p>
          <a:p>
            <a:pPr algn="r" rtl="1"/>
            <a:r>
              <a:rPr lang="ar-SA" b="1" dirty="0" smtClean="0">
                <a:solidFill>
                  <a:schemeClr val="tx2"/>
                </a:solidFill>
              </a:rPr>
              <a:t>تابع/ المثال السابق: </a:t>
            </a:r>
            <a:r>
              <a:rPr lang="ar-SA" dirty="0" smtClean="0"/>
              <a:t>إذا تم صرف مدفوعات تحويلية (أو تأمينات اجتماعية أو تأمين ضد البطالة) بمقدار 400 مليون ريال لمستحقيها فإن منحنى الانفاق الكلي سينتقل لأعلى بمقدار أقل و هو 300 مليون ريال (كما في حالة تخفيض الضرائب).</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p:txBody>
          <a:bodyPr/>
          <a:lstStyle/>
          <a:p>
            <a:pPr algn="r" rtl="1"/>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19</a:t>
            </a:fld>
            <a:endParaRPr lang="en-GB"/>
          </a:p>
        </p:txBody>
      </p:sp>
      <p:pic>
        <p:nvPicPr>
          <p:cNvPr id="6"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هناك خلاف حول حجم الدور الذي يمكن أن تلعبه الحكومة في الاقتصاد:</a:t>
            </a:r>
          </a:p>
          <a:p>
            <a:pPr marL="514350" indent="-514350" algn="r" rtl="1">
              <a:buFont typeface="+mj-lt"/>
              <a:buAutoNum type="arabicPeriod"/>
            </a:pPr>
            <a:r>
              <a:rPr lang="ar-SA" dirty="0" smtClean="0"/>
              <a:t>المدرسة الكينزية (نسبة لمؤسسها جون كينز) ترى أن الحكومة تلعب دوراً رئيسياً في تحقيق الاستقرار.</a:t>
            </a:r>
          </a:p>
          <a:p>
            <a:pPr marL="514350" indent="-514350" algn="r" rtl="1">
              <a:buFont typeface="+mj-lt"/>
              <a:buAutoNum type="arabicPeriod"/>
            </a:pPr>
            <a:r>
              <a:rPr lang="ar-SA" dirty="0" smtClean="0"/>
              <a:t>آخرون يرون أن الحكومة غير قادرة على تحقيق الاستقرار، بل أن الانفاق الحكومي قد يؤدي لتذبذبات ضارة في الاقتصاد.</a:t>
            </a:r>
          </a:p>
          <a:p>
            <a:pPr marL="514350" indent="-514350" algn="r" rtl="1">
              <a:buNone/>
            </a:pPr>
            <a:endParaRPr lang="ar-SA" dirty="0" smtClean="0"/>
          </a:p>
          <a:p>
            <a:pPr marL="514350" indent="-514350" algn="r" rtl="1"/>
            <a:r>
              <a:rPr lang="ar-SA" dirty="0" smtClean="0"/>
              <a:t>على الرغم من هذا الخلاف، إلا أن الغالبية يتفق على أهمية الدور الذي يلعبه الانفاق الحكومي في اقتصاديات دول العالم.</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a:t>
            </a:fld>
            <a:endParaRPr lang="en-GB"/>
          </a:p>
        </p:txBody>
      </p:sp>
    </p:spTree>
    <p:extLst>
      <p:ext uri="{BB962C8B-B14F-4D97-AF65-F5344CB8AC3E}">
        <p14:creationId xmlns:p14="http://schemas.microsoft.com/office/powerpoint/2010/main" val="1886434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ركود اقتصادي (فجوة انكماشية) </a:t>
            </a:r>
            <a:r>
              <a:rPr lang="ar-SA" dirty="0" smtClean="0"/>
              <a:t>و تنوي حكومتها انعاش الاقتصاد عن طريق تنفيذ </a:t>
            </a:r>
            <a:r>
              <a:rPr lang="ar-SA" dirty="0" smtClean="0">
                <a:solidFill>
                  <a:schemeClr val="tx2"/>
                </a:solidFill>
              </a:rPr>
              <a:t>سياسة مالية توسعية </a:t>
            </a:r>
            <a:r>
              <a:rPr lang="ar-SA" dirty="0" smtClean="0"/>
              <a:t>لزيادة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زيادة الناتج المحلي الإجمالي من خلال:</a:t>
            </a:r>
          </a:p>
          <a:p>
            <a:pPr marL="514350" indent="-514350" algn="r" rtl="1">
              <a:buFont typeface="+mj-lt"/>
              <a:buAutoNum type="arabicPeriod"/>
            </a:pPr>
            <a:r>
              <a:rPr lang="ar-SA" dirty="0" smtClean="0"/>
              <a:t>زيادة الانفاق الحكومي.</a:t>
            </a:r>
          </a:p>
          <a:p>
            <a:pPr marL="514350" indent="-514350" algn="r" rtl="1">
              <a:buFont typeface="+mj-lt"/>
              <a:buAutoNum type="arabicPeriod"/>
            </a:pPr>
            <a:r>
              <a:rPr lang="ar-SA" dirty="0" smtClean="0"/>
              <a:t>تخفيض الضرائب.</a:t>
            </a:r>
          </a:p>
          <a:p>
            <a:pPr marL="514350" indent="-514350" algn="r" rtl="1">
              <a:buFont typeface="+mj-lt"/>
              <a:buAutoNum type="arabicPeriod"/>
            </a:pPr>
            <a:r>
              <a:rPr lang="ar-SA" dirty="0" smtClean="0"/>
              <a:t>زيادة المدفوعات التحويلية.</a:t>
            </a:r>
          </a:p>
          <a:p>
            <a:pPr algn="r" rtl="1">
              <a:buNone/>
            </a:pPr>
            <a:r>
              <a:rPr lang="ar-SA" dirty="0" smtClean="0"/>
              <a:t>وذلك بالقدر الكافي لسد الفجوة.</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20</a:t>
            </a:fld>
            <a:endParaRPr lang="en-GB"/>
          </a:p>
        </p:txBody>
      </p:sp>
      <p:pic>
        <p:nvPicPr>
          <p:cNvPr id="30722" name="Picture 2"/>
          <p:cNvPicPr>
            <a:picLocks noChangeAspect="1" noChangeArrowheads="1"/>
          </p:cNvPicPr>
          <p:nvPr/>
        </p:nvPicPr>
        <p:blipFill>
          <a:blip r:embed="rId2">
            <a:lum bright="24000" contrast="27000"/>
          </a:blip>
          <a:srcRect/>
          <a:stretch>
            <a:fillRect/>
          </a:stretch>
        </p:blipFill>
        <p:spPr bwMode="auto">
          <a:xfrm rot="5400000">
            <a:off x="1180113" y="2391762"/>
            <a:ext cx="2928957" cy="52891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من خلال الرسم السابق:</a:t>
            </a:r>
          </a:p>
          <a:p>
            <a:pPr marL="514350" indent="-514350" algn="r" rtl="1">
              <a:buFont typeface="+mj-lt"/>
              <a:buAutoNum type="arabicPeriod"/>
            </a:pPr>
            <a:r>
              <a:rPr lang="ar-SA" dirty="0" smtClean="0"/>
              <a:t>الناتج المحلي الإجمالي الفعلي 6000 مليون ريال، بينما الناتج المحلي الذي يحقق التوظف الكامل 7000 مليون ريال.    </a:t>
            </a:r>
            <a:r>
              <a:rPr lang="en-US" dirty="0" smtClean="0"/>
              <a:t>Y=6000 &lt; Y=YF=7000</a:t>
            </a:r>
          </a:p>
          <a:p>
            <a:pPr marL="514350" indent="-514350" algn="r" rtl="1">
              <a:buFont typeface="+mj-lt"/>
              <a:buAutoNum type="arabicPeriod"/>
            </a:pPr>
            <a:r>
              <a:rPr lang="ar-SA" dirty="0" smtClean="0"/>
              <a:t>هناك فجوة انكماشية مقدارها 1000 مليون، وبالتالي لابد من زيادة الناتج المحلي الإجمالي بنفس المقدار.   </a:t>
            </a:r>
            <a:r>
              <a:rPr lang="en-US" dirty="0" smtClean="0"/>
              <a:t>∆Y=1000</a:t>
            </a:r>
            <a:endParaRPr lang="ar-SA" dirty="0" smtClean="0"/>
          </a:p>
          <a:p>
            <a:pPr marL="514350" indent="-514350" algn="r" rtl="1">
              <a:buFont typeface="+mj-lt"/>
              <a:buAutoNum type="arabicPeriod"/>
            </a:pPr>
            <a:r>
              <a:rPr lang="ar-SA" dirty="0" smtClean="0"/>
              <a:t>يتم معالجة الفجوة والوصول للنقطة </a:t>
            </a:r>
            <a:r>
              <a:rPr lang="en-US" dirty="0" smtClean="0"/>
              <a:t>F</a:t>
            </a:r>
            <a:r>
              <a:rPr lang="ar-SA" dirty="0" smtClean="0"/>
              <a:t> باتباع سياسة مالية توسعية من خلال:</a:t>
            </a:r>
          </a:p>
          <a:p>
            <a:pPr marL="880110" lvl="1" indent="-514350" algn="r" rtl="1">
              <a:buFont typeface="Wingdings" pitchFamily="2" charset="2"/>
              <a:buChar char="v"/>
            </a:pPr>
            <a:r>
              <a:rPr lang="ar-SA" dirty="0" smtClean="0"/>
              <a:t>زيادة الانفاق الحكومي بمقدار 400 مليون.  </a:t>
            </a:r>
            <a:r>
              <a:rPr lang="en-US" sz="1400" dirty="0" smtClean="0"/>
              <a:t>∆Y=</a:t>
            </a:r>
            <a:r>
              <a:rPr lang="en-US" sz="1400" dirty="0" err="1" smtClean="0"/>
              <a:t>Mr</a:t>
            </a:r>
            <a:r>
              <a:rPr lang="en-US" sz="1400" dirty="0" smtClean="0"/>
              <a:t>(∆G)        ∆G=1000÷2.5=400</a:t>
            </a:r>
            <a:endParaRPr lang="ar-SA" dirty="0" smtClean="0"/>
          </a:p>
          <a:p>
            <a:pPr marL="880110" lvl="1" indent="-514350" algn="r" rtl="1">
              <a:buFont typeface="Wingdings" pitchFamily="2" charset="2"/>
              <a:buChar char="v"/>
            </a:pPr>
            <a:r>
              <a:rPr lang="ar-SA" dirty="0" smtClean="0"/>
              <a:t>تخفيض الضرائب بمقدار 533.3 مليون</a:t>
            </a:r>
            <a:r>
              <a:rPr lang="ar-SA" sz="1400" dirty="0" smtClean="0"/>
              <a:t>. </a:t>
            </a:r>
            <a:r>
              <a:rPr lang="en-US" sz="1400" dirty="0" smtClean="0"/>
              <a:t> ∆Y=-b(</a:t>
            </a:r>
            <a:r>
              <a:rPr lang="en-US" sz="1400" dirty="0" err="1" smtClean="0"/>
              <a:t>Mr</a:t>
            </a:r>
            <a:r>
              <a:rPr lang="en-US" sz="1400" dirty="0" smtClean="0"/>
              <a:t>)(∆T)       ∆T=1000÷-0.75(2.5)=533.3</a:t>
            </a:r>
            <a:endParaRPr lang="ar-SA" dirty="0" smtClean="0"/>
          </a:p>
          <a:p>
            <a:pPr marL="880110" lvl="1" indent="-514350" algn="r" rtl="1">
              <a:buFont typeface="Wingdings" pitchFamily="2" charset="2"/>
              <a:buChar char="v"/>
            </a:pPr>
            <a:r>
              <a:rPr lang="ar-SA" dirty="0" smtClean="0"/>
              <a:t>زيادة المدفوعات التحويلية الحكومية بمقدار 533.3 مليون.</a:t>
            </a:r>
          </a:p>
          <a:p>
            <a:pPr marL="880110" lvl="1" indent="-514350" algn="r" rtl="1">
              <a:buFont typeface="Wingdings" pitchFamily="2" charset="2"/>
              <a:buChar char="v"/>
            </a:pP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21</a:t>
            </a:fld>
            <a:endParaRPr lang="en-GB"/>
          </a:p>
        </p:txBody>
      </p:sp>
      <p:cxnSp>
        <p:nvCxnSpPr>
          <p:cNvPr id="7" name="Straight Connector 6"/>
          <p:cNvCxnSpPr/>
          <p:nvPr/>
        </p:nvCxnSpPr>
        <p:spPr>
          <a:xfrm>
            <a:off x="1857356"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7224" y="1006602"/>
            <a:ext cx="1143008" cy="707886"/>
          </a:xfrm>
          <a:prstGeom prst="rect">
            <a:avLst/>
          </a:prstGeom>
          <a:noFill/>
          <a:ln w="28575">
            <a:solidFill>
              <a:schemeClr val="tx2"/>
            </a:solidFill>
          </a:ln>
        </p:spPr>
        <p:txBody>
          <a:bodyPr wrap="square" rtlCol="0">
            <a:spAutoFit/>
          </a:bodyPr>
          <a:lstStyle/>
          <a:p>
            <a:pPr algn="ctr"/>
            <a:r>
              <a:rPr lang="en-US" sz="2000" dirty="0" smtClean="0"/>
              <a:t>b = 0.75</a:t>
            </a:r>
          </a:p>
          <a:p>
            <a:pPr algn="ctr"/>
            <a:r>
              <a:rPr lang="en-US" sz="2000" dirty="0" err="1" smtClean="0"/>
              <a:t>Mr</a:t>
            </a:r>
            <a:r>
              <a:rPr lang="en-US" sz="2000" dirty="0" smtClean="0"/>
              <a:t> = 2.5</a:t>
            </a:r>
            <a:endParaRPr lang="en-US" sz="2000" dirty="0"/>
          </a:p>
        </p:txBody>
      </p:sp>
      <p:cxnSp>
        <p:nvCxnSpPr>
          <p:cNvPr id="10" name="Straight Arrow Connector 9"/>
          <p:cNvCxnSpPr/>
          <p:nvPr/>
        </p:nvCxnSpPr>
        <p:spPr>
          <a:xfrm>
            <a:off x="1785918" y="492919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71604" y="535623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تضخم اقتصادي (فجوة تضخمية) </a:t>
            </a:r>
            <a:r>
              <a:rPr lang="ar-SA" dirty="0" smtClean="0"/>
              <a:t>و تنوي حكومتها تنفيذ </a:t>
            </a:r>
            <a:r>
              <a:rPr lang="ar-SA" dirty="0" smtClean="0">
                <a:solidFill>
                  <a:schemeClr val="tx2"/>
                </a:solidFill>
              </a:rPr>
              <a:t>سياسة مالية انكماشة </a:t>
            </a:r>
            <a:r>
              <a:rPr lang="ar-SA" dirty="0" smtClean="0"/>
              <a:t>لتخفيض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تخفيض الناتج المحلي الإجمالي من خلال:</a:t>
            </a:r>
          </a:p>
          <a:p>
            <a:pPr marL="514350" indent="-514350" algn="r" rtl="1">
              <a:buFont typeface="+mj-lt"/>
              <a:buAutoNum type="arabicPeriod"/>
            </a:pPr>
            <a:r>
              <a:rPr lang="ar-SA" dirty="0" smtClean="0"/>
              <a:t>تخفيض الانفاق الحكومي.</a:t>
            </a:r>
          </a:p>
          <a:p>
            <a:pPr marL="514350" indent="-514350" algn="r" rtl="1">
              <a:buFont typeface="+mj-lt"/>
              <a:buAutoNum type="arabicPeriod"/>
            </a:pPr>
            <a:r>
              <a:rPr lang="ar-SA" dirty="0" smtClean="0"/>
              <a:t>زيادة الضرائب.</a:t>
            </a:r>
          </a:p>
          <a:p>
            <a:pPr marL="514350" indent="-514350" algn="r" rtl="1">
              <a:buFont typeface="+mj-lt"/>
              <a:buAutoNum type="arabicPeriod"/>
            </a:pPr>
            <a:r>
              <a:rPr lang="ar-SA" dirty="0" smtClean="0"/>
              <a:t>كلا السياستين معاً.</a:t>
            </a:r>
          </a:p>
          <a:p>
            <a:pPr algn="r" rtl="1">
              <a:buNone/>
            </a:pPr>
            <a:r>
              <a:rPr lang="ar-SA" dirty="0" smtClean="0"/>
              <a:t>وذلك بالقدر الكافي لسد الفجوة.</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مما سبق:</a:t>
            </a:r>
          </a:p>
          <a:p>
            <a:pPr marL="514350" indent="-514350" algn="r" rtl="1">
              <a:buFont typeface="+mj-lt"/>
              <a:buAutoNum type="arabicPeriod"/>
            </a:pPr>
            <a:r>
              <a:rPr lang="ar-SA" dirty="0" smtClean="0"/>
              <a:t>الناتج المحلي الإجمالي الفعلي أكبر من الناتج المحلي الذي يحقق التوظف الكامل.    </a:t>
            </a:r>
            <a:r>
              <a:rPr lang="en-US" dirty="0" smtClean="0"/>
              <a:t>Y &gt; Y=YF</a:t>
            </a:r>
          </a:p>
          <a:p>
            <a:pPr marL="514350" indent="-514350" algn="r" rtl="1">
              <a:buFont typeface="+mj-lt"/>
              <a:buAutoNum type="arabicPeriod"/>
            </a:pPr>
            <a:r>
              <a:rPr lang="ar-SA" dirty="0" smtClean="0"/>
              <a:t>هناك فجوة تضخمية، وبالتالي لابد من تخفيض الناتج المحلي الإجمالي بنفس مقدار الفجوة عن طريق اتباع سياسة مالية انكماشية وبالتالي ينتقل خط الانفاق الكلي لأسفل وتحقيق التوازن عند مستوى التوظف الكامل.</a:t>
            </a:r>
          </a:p>
          <a:p>
            <a:pPr marL="514350" indent="-514350" algn="r" rtl="1"/>
            <a:r>
              <a:rPr lang="ar-SA" b="1" dirty="0" smtClean="0">
                <a:solidFill>
                  <a:schemeClr val="tx2"/>
                </a:solidFill>
              </a:rPr>
              <a:t>الفرق بين آلية التصحيح الذاتي و السياسة المالية الانكماشية في التخلص من الفجوة التضخمية: </a:t>
            </a:r>
            <a:r>
              <a:rPr lang="ar-SA" dirty="0" smtClean="0"/>
              <a:t>آلية التصحيح الذاتي تستغرق فترة زمنية طويلة نسبياً بينما السياسة المالية الانكماشية تعالج الفجوة بشكل أسرع إلا أنه في حال استمرت هذه السياسة فإنها قد تؤدي إلى بطالة.</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23</a:t>
            </a:fld>
            <a:endParaRPr lang="en-GB"/>
          </a:p>
        </p:txBody>
      </p:sp>
      <p:cxnSp>
        <p:nvCxnSpPr>
          <p:cNvPr id="7" name="Straight Connector 6"/>
          <p:cNvCxnSpPr/>
          <p:nvPr/>
        </p:nvCxnSpPr>
        <p:spPr>
          <a:xfrm>
            <a:off x="6215074"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algn="r" rtl="1"/>
            <a:r>
              <a:rPr lang="ar-SA" dirty="0" smtClean="0"/>
              <a:t>يمكن تحريك الاقتصاد من خلال السياسة المالية وفق الاتجاه المطلوب عن طريق تغيير الانفاق الحكومي أو تغيير الضرائب أو الاثنين معاً.</a:t>
            </a:r>
          </a:p>
          <a:p>
            <a:pPr algn="r" rtl="1">
              <a:buNone/>
            </a:pPr>
            <a:endParaRPr lang="ar-SA" dirty="0" smtClean="0"/>
          </a:p>
          <a:p>
            <a:pPr algn="r" rtl="1">
              <a:buNone/>
            </a:pPr>
            <a:endParaRPr lang="ar-SA" dirty="0" smtClean="0"/>
          </a:p>
          <a:p>
            <a:pPr algn="r" rtl="1"/>
            <a:endParaRPr lang="ar-SA" dirty="0" smtClean="0"/>
          </a:p>
          <a:p>
            <a:pPr algn="r" rtl="1"/>
            <a:r>
              <a:rPr lang="ar-SA" b="1" dirty="0" smtClean="0">
                <a:solidFill>
                  <a:schemeClr val="tx2"/>
                </a:solidFill>
              </a:rPr>
              <a:t>في حالة السياسة المالية التوسعية:</a:t>
            </a:r>
          </a:p>
          <a:p>
            <a:pPr algn="r" rtl="1">
              <a:buNone/>
            </a:pPr>
            <a:r>
              <a:rPr lang="ar-SA" dirty="0" smtClean="0"/>
              <a:t>     زيادة الانفاق الحكومي (خفض الضرائب) يؤدي لتحرك خط الانفاق لأعلى فيرتفع توازن الناتج المحلي في جانب الطلب. هذا سينعكس على تحرك منحنى الطلب الكلي لأعلى والانتقال لتوازن جديد عند ناتج محلي أعلى و أسعار أعلى.</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24</a:t>
            </a:fld>
            <a:endParaRPr lang="en-GB"/>
          </a:p>
        </p:txBody>
      </p:sp>
      <p:graphicFrame>
        <p:nvGraphicFramePr>
          <p:cNvPr id="6" name="Table 5"/>
          <p:cNvGraphicFramePr>
            <a:graphicFrameLocks noGrp="1"/>
          </p:cNvGraphicFramePr>
          <p:nvPr/>
        </p:nvGraphicFramePr>
        <p:xfrm>
          <a:off x="642910" y="2857496"/>
          <a:ext cx="7929618" cy="914400"/>
        </p:xfrm>
        <a:graphic>
          <a:graphicData uri="http://schemas.openxmlformats.org/drawingml/2006/table">
            <a:tbl>
              <a:tblPr firstRow="1" bandRow="1">
                <a:tableStyleId>{5C22544A-7EE6-4342-B048-85BDC9FD1C3A}</a:tableStyleId>
              </a:tblPr>
              <a:tblGrid>
                <a:gridCol w="3964809"/>
                <a:gridCol w="3964809"/>
              </a:tblGrid>
              <a:tr h="370840">
                <a:tc>
                  <a:txBody>
                    <a:bodyPr/>
                    <a:lstStyle/>
                    <a:p>
                      <a:pPr algn="ctr" rtl="1"/>
                      <a:r>
                        <a:rPr lang="ar-SA" sz="2400" dirty="0" smtClean="0"/>
                        <a:t>لتحقيق انكماش اقتصادي</a:t>
                      </a:r>
                      <a:endParaRPr lang="en-US" sz="2400" dirty="0"/>
                    </a:p>
                  </a:txBody>
                  <a:tcPr/>
                </a:tc>
                <a:tc>
                  <a:txBody>
                    <a:bodyPr/>
                    <a:lstStyle/>
                    <a:p>
                      <a:pPr algn="ctr" rtl="1"/>
                      <a:r>
                        <a:rPr lang="ar-SA" sz="2400" dirty="0" smtClean="0"/>
                        <a:t>لتحقيق توسع اقتصادي</a:t>
                      </a:r>
                      <a:endParaRPr lang="en-US" sz="2400" dirty="0"/>
                    </a:p>
                  </a:txBody>
                  <a:tcPr/>
                </a:tc>
              </a:tr>
              <a:tr h="370840">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r>
            </a:tbl>
          </a:graphicData>
        </a:graphic>
      </p:graphicFrame>
      <p:cxnSp>
        <p:nvCxnSpPr>
          <p:cNvPr id="8" name="Straight Arrow Connector 7"/>
          <p:cNvCxnSpPr/>
          <p:nvPr/>
        </p:nvCxnSpPr>
        <p:spPr>
          <a:xfrm rot="5400000" flipH="1" flipV="1">
            <a:off x="8108181" y="3536157"/>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1893869" y="3535363"/>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898365"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113209"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25</a:t>
            </a:fld>
            <a:endParaRPr lang="en-GB"/>
          </a:p>
        </p:txBody>
      </p:sp>
      <p:pic>
        <p:nvPicPr>
          <p:cNvPr id="6" name="Picture 2"/>
          <p:cNvPicPr>
            <a:picLocks noChangeAspect="1" noChangeArrowheads="1"/>
          </p:cNvPicPr>
          <p:nvPr/>
        </p:nvPicPr>
        <p:blipFill>
          <a:blip r:embed="rId2">
            <a:lum bright="29000" contrast="35000"/>
          </a:blip>
          <a:srcRect/>
          <a:stretch>
            <a:fillRect/>
          </a:stretch>
        </p:blipFill>
        <p:spPr bwMode="auto">
          <a:xfrm rot="5400000">
            <a:off x="657677" y="2771292"/>
            <a:ext cx="3256615" cy="2857520"/>
          </a:xfrm>
          <a:prstGeom prst="rect">
            <a:avLst/>
          </a:prstGeom>
          <a:noFill/>
          <a:ln w="9525">
            <a:noFill/>
            <a:miter lim="800000"/>
            <a:headEnd/>
            <a:tailEnd/>
          </a:ln>
          <a:effectLst/>
        </p:spPr>
      </p:pic>
      <p:pic>
        <p:nvPicPr>
          <p:cNvPr id="32770" name="Picture 2"/>
          <p:cNvPicPr>
            <a:picLocks noChangeAspect="1" noChangeArrowheads="1"/>
          </p:cNvPicPr>
          <p:nvPr/>
        </p:nvPicPr>
        <p:blipFill>
          <a:blip r:embed="rId3">
            <a:lum bright="29000" contrast="32000"/>
          </a:blip>
          <a:srcRect/>
          <a:stretch>
            <a:fillRect/>
          </a:stretch>
        </p:blipFill>
        <p:spPr bwMode="auto">
          <a:xfrm rot="5162576">
            <a:off x="4832551" y="2182072"/>
            <a:ext cx="3108192" cy="40239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بما أن سياسة زيادة الانفاق أو التخفيض الضريبي يمكن أن يؤديا إلى زيادة الأسعار والناتج معاً، </a:t>
            </a:r>
            <a:r>
              <a:rPr lang="ar-SA" b="1" dirty="0" smtClean="0">
                <a:solidFill>
                  <a:schemeClr val="tx2"/>
                </a:solidFill>
              </a:rPr>
              <a:t>فما هو الخيار الذي يمكن أن يتخذه صناع قرار السياسة المالية؟</a:t>
            </a:r>
          </a:p>
          <a:p>
            <a:pPr algn="r" rtl="1">
              <a:buNone/>
            </a:pPr>
            <a:r>
              <a:rPr lang="ar-SA" dirty="0" smtClean="0"/>
              <a:t>          الجواب يكمن في حجم ومقدار هيمنة القطاع العام في الاقتصاد. في الدول المتقدمة هناك خلاف حاد بين الاقتصاديين حول مدى تدخل القطاع الحكومي في النشاط الاقتصادي للدولة:</a:t>
            </a:r>
          </a:p>
          <a:p>
            <a:pPr marL="514350" indent="-514350" algn="r" rtl="1">
              <a:buFont typeface="+mj-lt"/>
              <a:buAutoNum type="arabicPeriod"/>
            </a:pPr>
            <a:r>
              <a:rPr lang="ar-SA" dirty="0" smtClean="0"/>
              <a:t>البعض يرى أن آلية السوق تعمل بإيجابية كافية و بالتالي يؤيدون تقليص دور الحكومة لأن القطاع الخاص قادر على حل المشكلة بصورة أفضل.</a:t>
            </a:r>
          </a:p>
          <a:p>
            <a:pPr marL="514350" indent="-514350" algn="r" rtl="1">
              <a:buNone/>
            </a:pPr>
            <a:r>
              <a:rPr lang="ar-SA" b="1" dirty="0" smtClean="0">
                <a:solidFill>
                  <a:schemeClr val="tx2"/>
                </a:solidFill>
              </a:rPr>
              <a:t>يؤيد أصحاب هذا الرأي: </a:t>
            </a:r>
            <a:r>
              <a:rPr lang="ar-SA" dirty="0" smtClean="0"/>
              <a:t>تخفيض الضرائب في حالة الحاجة لسياسة مالية توسعية، وتخفيض الانفاق الحكومي عند الحاجة لسياسة مالية انكماشية.</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marL="514350" indent="-514350" algn="r" rtl="1">
              <a:buFont typeface="+mj-lt"/>
              <a:buAutoNum type="arabicPeriod" startAt="2"/>
            </a:pPr>
            <a:r>
              <a:rPr lang="ar-SA" dirty="0" smtClean="0"/>
              <a:t>البعض يرى أنه في ظل هيمنة القطاع الخاص فإن الدولة بحاجة لمزيد من المدارس، المعاهد، الجامعات، المدن الآمنة و النظيفة ولبنية تحتية أفضل.</a:t>
            </a:r>
          </a:p>
          <a:p>
            <a:pPr marL="514350" indent="-514350" algn="r" rtl="1">
              <a:buNone/>
            </a:pPr>
            <a:r>
              <a:rPr lang="ar-SA" b="1" dirty="0" smtClean="0">
                <a:solidFill>
                  <a:schemeClr val="tx2"/>
                </a:solidFill>
              </a:rPr>
              <a:t>يؤيد أصحاب هذا الرأي: </a:t>
            </a:r>
            <a:r>
              <a:rPr lang="ar-SA" dirty="0" smtClean="0"/>
              <a:t>زيادة الانفاق الحكومي في حالة الحاجة لسياسة مالية توسعية بغرض زيادة النشاط الاقتصادي، وزيادة الضرائب عند الحاجة لسياسة مالية انكماشية بغرض دعم الخدمات العامة التي تسهم في دعم النمو الاقتصادي.</a:t>
            </a:r>
          </a:p>
          <a:p>
            <a:pPr marL="514350" indent="-514350" algn="r" rtl="1"/>
            <a:r>
              <a:rPr lang="ar-SA" dirty="0" smtClean="0"/>
              <a:t>بعض السياسات التي يتم التخطيط لها اليوم لكي تطبق في المستقبل قد لا تكون مناسبة للتنفيذ مع مرور الوقت بسبب التغيرات التي قد تطرأ والتي لم تؤخذ في الحسبان كالتحول في التقنية والتوقعات والأوضاع الاقتصادية العالمية.</a:t>
            </a:r>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قيمة المضاعف ليست بالدقة التي يتم عادة افتراضها، مما يعني عدم دقة التنبؤ بتأثير السياسة المالية بالصورة المطلوبة.</a:t>
            </a:r>
          </a:p>
          <a:p>
            <a:pPr algn="r" rtl="1"/>
            <a:r>
              <a:rPr lang="ar-SA" b="1" dirty="0" smtClean="0">
                <a:solidFill>
                  <a:schemeClr val="tx2"/>
                </a:solidFill>
              </a:rPr>
              <a:t>تأثير الانكماش والنمو على البطالة:</a:t>
            </a:r>
          </a:p>
          <a:p>
            <a:pPr algn="r" rtl="1">
              <a:buNone/>
            </a:pPr>
            <a:r>
              <a:rPr lang="ar-SA" dirty="0" smtClean="0"/>
              <a:t>          السياسة المالية التوسعية تقلل حجم الفجوة الانكماشية من خلال زيادة الطلب الكلي ومن ثم خفض معدل البطالة، إلا أنها قد تؤدي لوضع تضخمي غير مرغوب فيه. لهذا لا تفضل الحكومة استخدام السياسة المالية.</a:t>
            </a:r>
          </a:p>
          <a:p>
            <a:pPr algn="r" rtl="1"/>
            <a:r>
              <a:rPr lang="ar-SA" dirty="0" smtClean="0"/>
              <a:t>لحل هذه المشكلة و تقليل البطالة دون زيادة التضخم، الأفضل اتباع سياسات تؤثر على جانب العرض بدلاً من جانب الطلب.</a:t>
            </a:r>
          </a:p>
          <a:p>
            <a:pPr algn="r" rtl="1"/>
            <a:r>
              <a:rPr lang="ar-SA" dirty="0" smtClean="0"/>
              <a:t>حالة الانكماش عكس الحالة السابقة.</a:t>
            </a:r>
          </a:p>
          <a:p>
            <a:pPr algn="r" rtl="1">
              <a:buNone/>
            </a:pPr>
            <a:endParaRPr lang="ar-SA" dirty="0" smtClean="0"/>
          </a:p>
          <a:p>
            <a:pPr algn="r" rtl="1"/>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normAutofit/>
          </a:bodyPr>
          <a:lstStyle/>
          <a:p>
            <a:pPr algn="r" rtl="1"/>
            <a:r>
              <a:rPr lang="ar-SA" dirty="0" smtClean="0"/>
              <a:t>السياسات المالية المتاحة للحكومة هي السياسة الضريبية، الانفاق الحكومي والمدفوعات التحويلية. قد تكون السياسة المالية توسعية أو انكماشية.</a:t>
            </a:r>
          </a:p>
          <a:p>
            <a:pPr algn="r" rtl="1"/>
            <a:r>
              <a:rPr lang="ar-SA" dirty="0" smtClean="0"/>
              <a:t>إذا كانت الدولة تعاني من ركود اقتصادي (فجوة انكماشية): يتم تنفيذ سياسة مالية توسعية (بافتراض ثبات المستوى العام للأسعار) فإن الحكومة يمكنها تحقيق هدف زيادة الناتج المحلي الإجمالي من خلال زيادة الانفاق الحكومي أو تخفيض الضرائب أو زيادة المدفوعات التحويلية بالقدر الكافي لسد الفجوة. والعكس في حالة الفجوة التضخمية.</a:t>
            </a:r>
          </a:p>
          <a:p>
            <a:pPr algn="r" rtl="1"/>
            <a:r>
              <a:rPr lang="ar-SA" dirty="0" smtClean="0"/>
              <a:t>آلية التصحيح الذاتي تستغرق فترة زمنية طويلة نسبياً بينما السياسة المالية تعالج الفجوة بشكل أسرع.</a:t>
            </a:r>
          </a:p>
          <a:p>
            <a:pPr algn="r" rtl="1"/>
            <a:endParaRPr lang="ar-SA" dirty="0" smtClean="0"/>
          </a:p>
          <a:p>
            <a:pPr algn="r" rtl="1"/>
            <a:endParaRPr lang="ar-SA" dirty="0" smtClean="0"/>
          </a:p>
          <a:p>
            <a:pPr algn="r" rtl="1"/>
            <a:endParaRPr lang="ar-SA" dirty="0" smtClean="0"/>
          </a:p>
          <a:p>
            <a:pPr algn="r" rtl="1"/>
            <a:endParaRPr lang="en-US"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السياسات المالية المتاحة للحكومة: </a:t>
            </a:r>
            <a:r>
              <a:rPr lang="ar-SA" dirty="0" smtClean="0"/>
              <a:t>السياسة الضريبية، الانفاق الحكومي، المدفوعات التحويلية.</a:t>
            </a:r>
            <a:endParaRPr lang="en-GB" dirty="0" smtClean="0"/>
          </a:p>
          <a:p>
            <a:pPr algn="r" rtl="1"/>
            <a:endParaRPr lang="ar-SA" b="1" dirty="0" smtClean="0">
              <a:solidFill>
                <a:schemeClr val="tx2"/>
              </a:solidFill>
            </a:endParaRPr>
          </a:p>
          <a:p>
            <a:pPr algn="r" rtl="1"/>
            <a:r>
              <a:rPr lang="ar-SA" b="1" dirty="0" smtClean="0">
                <a:solidFill>
                  <a:schemeClr val="tx2"/>
                </a:solidFill>
              </a:rPr>
              <a:t>أهداف السياسات المالية:</a:t>
            </a:r>
          </a:p>
          <a:p>
            <a:pPr marL="514350" indent="-514350" algn="r" rtl="1">
              <a:buFont typeface="+mj-lt"/>
              <a:buAutoNum type="arabicPeriod"/>
            </a:pPr>
            <a:r>
              <a:rPr lang="ar-SA" dirty="0" smtClean="0"/>
              <a:t>التأثير على الطلب الكلي لتحسين الأداء الاقتصادي وتحقيق الاستقرار السعري في الاقتصاد.</a:t>
            </a:r>
          </a:p>
          <a:p>
            <a:pPr marL="514350" indent="-514350" algn="r" rtl="1">
              <a:buFont typeface="+mj-lt"/>
              <a:buAutoNum type="arabicPeriod"/>
            </a:pPr>
            <a:r>
              <a:rPr lang="ar-SA" dirty="0" smtClean="0"/>
              <a:t>تخفيض عجز الميزانية الحكومية بغرض زيادة الاستثمار الخاص وضمان النمو الاقتصادي في المدى الطويل.</a:t>
            </a: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3</a:t>
            </a:fld>
            <a:endParaRPr lang="en-GB"/>
          </a:p>
        </p:txBody>
      </p:sp>
    </p:spTree>
    <p:extLst>
      <p:ext uri="{BB962C8B-B14F-4D97-AF65-F5344CB8AC3E}">
        <p14:creationId xmlns:p14="http://schemas.microsoft.com/office/powerpoint/2010/main" val="201434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628"/>
            <a:ext cx="8229600" cy="1143000"/>
          </a:xfrm>
        </p:spPr>
        <p:txBody>
          <a:bodyPr/>
          <a:lstStyle/>
          <a:p>
            <a:pPr algn="ctr" rtl="1"/>
            <a:r>
              <a:rPr lang="ar-SA" b="1" dirty="0" smtClean="0"/>
              <a:t>أسئلة مراجعة </a:t>
            </a:r>
            <a:r>
              <a:rPr lang="ar-SA" dirty="0" smtClean="0">
                <a:solidFill>
                  <a:schemeClr val="tx1"/>
                </a:solidFill>
              </a:rPr>
              <a:t>ص </a:t>
            </a:r>
            <a:r>
              <a:rPr lang="en-US" dirty="0" smtClean="0">
                <a:solidFill>
                  <a:schemeClr val="tx1"/>
                </a:solidFill>
              </a:rPr>
              <a:t>284</a:t>
            </a:r>
            <a:endParaRPr lang="en-US" dirty="0">
              <a:solidFill>
                <a:schemeClr val="tx1"/>
              </a:solidFill>
            </a:endParaRPr>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30</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graphicFrame>
        <p:nvGraphicFramePr>
          <p:cNvPr id="6" name="Content Placeholder 5"/>
          <p:cNvGraphicFramePr>
            <a:graphicFrameLocks noGrp="1"/>
          </p:cNvGraphicFramePr>
          <p:nvPr>
            <p:ph idx="1"/>
          </p:nvPr>
        </p:nvGraphicFramePr>
        <p:xfrm>
          <a:off x="457200" y="1214422"/>
          <a:ext cx="8229600"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4</a:t>
            </a:fld>
            <a:endParaRPr lang="en-GB"/>
          </a:p>
        </p:txBody>
      </p:sp>
    </p:spTree>
    <p:extLst>
      <p:ext uri="{BB962C8B-B14F-4D97-AF65-F5344CB8AC3E}">
        <p14:creationId xmlns:p14="http://schemas.microsoft.com/office/powerpoint/2010/main" val="42151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أنواع الضرائب:</a:t>
            </a:r>
            <a:endParaRPr lang="en-US" b="1" dirty="0" smtClean="0">
              <a:solidFill>
                <a:schemeClr val="tx2"/>
              </a:solidFill>
            </a:endParaRPr>
          </a:p>
          <a:p>
            <a:pPr algn="r" rtl="1"/>
            <a:endParaRPr lang="ar-SA" b="1" dirty="0" smtClean="0">
              <a:solidFill>
                <a:schemeClr val="tx2"/>
              </a:solidFill>
            </a:endParaRPr>
          </a:p>
          <a:p>
            <a:pPr marL="514350" indent="-514350" algn="r" rtl="1">
              <a:buFont typeface="+mj-lt"/>
              <a:buAutoNum type="arabicPeriod"/>
            </a:pPr>
            <a:r>
              <a:rPr lang="ar-SA" b="1" dirty="0" smtClean="0">
                <a:solidFill>
                  <a:schemeClr val="tx2"/>
                </a:solidFill>
              </a:rPr>
              <a:t>ضرائب تتغير بتغير مستوى الدخل: </a:t>
            </a:r>
            <a:r>
              <a:rPr lang="ar-SA" dirty="0" smtClean="0"/>
              <a:t>إما بشكل مباشر كالضرائب النسبية (</a:t>
            </a:r>
            <a:r>
              <a:rPr lang="en-US" dirty="0" smtClean="0"/>
              <a:t>T = t Y</a:t>
            </a:r>
            <a:r>
              <a:rPr lang="ar-SA" dirty="0" smtClean="0"/>
              <a:t>) أو بشكل غير مباشر كضرائب المبيعات (فارتفاع الدخل    زيادة الاستهلاك     ارتفاع الضرائب المحصلة من المبيعات).</a:t>
            </a:r>
            <a:endParaRPr lang="en-US" dirty="0" smtClean="0"/>
          </a:p>
          <a:p>
            <a:pPr marL="514350" indent="-514350" algn="r" rtl="1">
              <a:buFont typeface="+mj-lt"/>
              <a:buAutoNum type="arabicPeriod"/>
            </a:pPr>
            <a:endParaRPr lang="ar-SA" dirty="0" smtClean="0"/>
          </a:p>
          <a:p>
            <a:pPr marL="514350" indent="-514350" algn="r" rtl="1">
              <a:buFont typeface="+mj-lt"/>
              <a:buAutoNum type="arabicPeriod"/>
            </a:pPr>
            <a:r>
              <a:rPr lang="ar-SA" b="1" dirty="0" smtClean="0">
                <a:solidFill>
                  <a:schemeClr val="tx2"/>
                </a:solidFill>
              </a:rPr>
              <a:t>ضرائب لا تتأثر بمستوى الدخل: </a:t>
            </a:r>
            <a:r>
              <a:rPr lang="ar-SA" dirty="0" smtClean="0"/>
              <a:t>هي الضرائب الثابتة (</a:t>
            </a:r>
            <a:r>
              <a:rPr lang="en-US" dirty="0" smtClean="0"/>
              <a:t>T = T</a:t>
            </a:r>
            <a:r>
              <a:rPr lang="en-US" sz="2000" dirty="0" smtClean="0"/>
              <a:t>0</a:t>
            </a:r>
            <a:r>
              <a:rPr lang="ar-SA" dirty="0" smtClean="0"/>
              <a:t>) كالرسوم الحكومية </a:t>
            </a:r>
            <a:r>
              <a:rPr lang="ar-SA" b="1" dirty="0" smtClean="0">
                <a:solidFill>
                  <a:schemeClr val="tx2"/>
                </a:solidFill>
              </a:rPr>
              <a:t>مثل: </a:t>
            </a:r>
            <a:r>
              <a:rPr lang="ar-SA" dirty="0" smtClean="0"/>
              <a:t>رسوم الرخص و الرسوم البلدية.</a:t>
            </a:r>
          </a:p>
          <a:p>
            <a:pPr marL="514350" indent="-514350" algn="r" rtl="1">
              <a:buFont typeface="+mj-lt"/>
              <a:buAutoNum type="arabicPeriod"/>
            </a:pPr>
            <a:endParaRPr lang="ar-SA" dirty="0" smtClean="0"/>
          </a:p>
          <a:p>
            <a:pPr marL="514350" indent="-514350" algn="r" rtl="1">
              <a:buNone/>
            </a:pPr>
            <a:endParaRPr lang="ar-SA"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5</a:t>
            </a:fld>
            <a:endParaRPr lang="en-GB"/>
          </a:p>
        </p:txBody>
      </p:sp>
      <p:cxnSp>
        <p:nvCxnSpPr>
          <p:cNvPr id="7" name="Straight Arrow Connector 6"/>
          <p:cNvCxnSpPr/>
          <p:nvPr/>
        </p:nvCxnSpPr>
        <p:spPr>
          <a:xfrm rot="10800000">
            <a:off x="642910" y="350043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6000760" y="3929066"/>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03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أهمية التفرقة بين نوعي الضريبة: </a:t>
            </a:r>
            <a:r>
              <a:rPr lang="ar-SA" dirty="0" smtClean="0"/>
              <a:t>الدخل المتاح (</a:t>
            </a:r>
            <a:r>
              <a:rPr lang="en-US" dirty="0" smtClean="0"/>
              <a:t>Y</a:t>
            </a:r>
            <a:r>
              <a:rPr lang="en-US" sz="2000" dirty="0" smtClean="0"/>
              <a:t>d</a:t>
            </a:r>
            <a:r>
              <a:rPr lang="en-US" dirty="0" smtClean="0"/>
              <a:t> = Y - T</a:t>
            </a:r>
            <a:r>
              <a:rPr lang="ar-SA" dirty="0" smtClean="0"/>
              <a:t>) ينخفض بزيادة الضرائب حتى لو لم يتغير الناتج المحلي الإجمالي، مما يؤدي لانتقال خط الاستهلاك لأسفل. </a:t>
            </a:r>
            <a:r>
              <a:rPr lang="ar-SA" u="sng" dirty="0" smtClean="0"/>
              <a:t>مقدار و نوعية </a:t>
            </a:r>
            <a:r>
              <a:rPr lang="ar-SA" dirty="0" smtClean="0"/>
              <a:t>الانحراف يعتمد على ما إذا كان التغير في الضرائب الثابتة أم المتغيرة (النسبية):</a:t>
            </a:r>
          </a:p>
          <a:p>
            <a:pPr marL="514350" indent="-514350" algn="r" rtl="1">
              <a:buFont typeface="+mj-lt"/>
              <a:buAutoNum type="arabicPeriod"/>
            </a:pPr>
            <a:r>
              <a:rPr lang="ar-SA" b="1" dirty="0" smtClean="0">
                <a:solidFill>
                  <a:schemeClr val="tx2"/>
                </a:solidFill>
              </a:rPr>
              <a:t>التغير في الضرائب الثابتة: </a:t>
            </a:r>
            <a:r>
              <a:rPr lang="ar-SA" dirty="0" smtClean="0"/>
              <a:t>يؤدي لتغير معاكس للدخل المتاح بنفس المقدار و من ثم الانفاق الاستهلاكي بنفس المقدار. ينتقل خط الاستهلاك بشكل </a:t>
            </a:r>
            <a:r>
              <a:rPr lang="ar-SA" dirty="0" smtClean="0">
                <a:solidFill>
                  <a:schemeClr val="tx2"/>
                </a:solidFill>
              </a:rPr>
              <a:t>موازي</a:t>
            </a:r>
            <a:r>
              <a:rPr lang="ar-SA" dirty="0" smtClean="0"/>
              <a:t> للسابق.</a:t>
            </a:r>
          </a:p>
          <a:p>
            <a:pPr marL="514350" indent="-514350" algn="r" rtl="1">
              <a:buFont typeface="+mj-lt"/>
              <a:buAutoNum type="arabicPeriod"/>
            </a:pPr>
            <a:r>
              <a:rPr lang="ar-SA" b="1" dirty="0" smtClean="0">
                <a:solidFill>
                  <a:schemeClr val="tx2"/>
                </a:solidFill>
              </a:rPr>
              <a:t>التغير في الضرائب النسبية: </a:t>
            </a:r>
            <a:r>
              <a:rPr lang="ar-SA" dirty="0" smtClean="0"/>
              <a:t>معدل الضرائب تكون أعلى عند مستويات الدخل المرتفعة مقارنة بالمستويات المنخفضة، مما يؤدي لانحراف خط الاستهلاك بشكل أكبر عند المستويات العليا للدخل (</a:t>
            </a:r>
            <a:r>
              <a:rPr lang="ar-SA" dirty="0" smtClean="0">
                <a:solidFill>
                  <a:schemeClr val="tx2"/>
                </a:solidFill>
              </a:rPr>
              <a:t>غير متوازي</a:t>
            </a:r>
            <a:r>
              <a:rPr lang="ar-SA" dirty="0" smtClean="0"/>
              <a:t>).</a:t>
            </a:r>
          </a:p>
          <a:p>
            <a:pPr algn="r" rtl="1"/>
            <a:endParaRPr lang="en-GB"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6</a:t>
            </a:fld>
            <a:endParaRPr lang="en-GB"/>
          </a:p>
        </p:txBody>
      </p:sp>
    </p:spTree>
    <p:extLst>
      <p:ext uri="{BB962C8B-B14F-4D97-AF65-F5344CB8AC3E}">
        <p14:creationId xmlns:p14="http://schemas.microsoft.com/office/powerpoint/2010/main" val="6750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6072198" y="2500306"/>
            <a:ext cx="2614602" cy="4389120"/>
          </a:xfrm>
        </p:spPr>
        <p:txBody>
          <a:bodyPr/>
          <a:lstStyle/>
          <a:p>
            <a:pPr algn="r" rtl="1"/>
            <a:r>
              <a:rPr lang="ar-SA" b="1" dirty="0" smtClean="0">
                <a:solidFill>
                  <a:schemeClr val="tx2"/>
                </a:solidFill>
              </a:rPr>
              <a:t>دالة الاستهلاك:</a:t>
            </a:r>
          </a:p>
          <a:p>
            <a:pPr algn="r" rtl="1">
              <a:buNone/>
            </a:pPr>
            <a:r>
              <a:rPr lang="en-US" dirty="0" smtClean="0"/>
              <a:t>C = a + b Y</a:t>
            </a:r>
            <a:r>
              <a:rPr lang="en-US" sz="2000" dirty="0" smtClean="0"/>
              <a:t>d</a:t>
            </a:r>
          </a:p>
          <a:p>
            <a:pPr algn="r" rtl="1">
              <a:buNone/>
            </a:pPr>
            <a:endParaRPr lang="ar-SA" dirty="0" smtClean="0"/>
          </a:p>
          <a:p>
            <a:pPr algn="r" rtl="1"/>
            <a:r>
              <a:rPr lang="ar-SA" b="1" dirty="0" smtClean="0">
                <a:solidFill>
                  <a:schemeClr val="tx2"/>
                </a:solidFill>
              </a:rPr>
              <a:t>ميلها:</a:t>
            </a:r>
            <a:endParaRPr lang="en-US" b="1" dirty="0" smtClean="0">
              <a:solidFill>
                <a:schemeClr val="tx2"/>
              </a:solidFill>
            </a:endParaRPr>
          </a:p>
          <a:p>
            <a:pPr algn="r" rtl="1">
              <a:buNone/>
            </a:pPr>
            <a:r>
              <a:rPr lang="en-US" dirty="0" smtClean="0"/>
              <a:t>   </a:t>
            </a:r>
            <a:r>
              <a:rPr lang="ar-SA" dirty="0" smtClean="0"/>
              <a:t>   </a:t>
            </a:r>
            <a:r>
              <a:rPr lang="en-US" dirty="0" smtClean="0"/>
              <a:t>b = MPC = </a:t>
            </a:r>
            <a:endParaRPr lang="en-GB"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7</a:t>
            </a:fld>
            <a:endParaRPr lang="en-GB"/>
          </a:p>
        </p:txBody>
      </p:sp>
      <p:pic>
        <p:nvPicPr>
          <p:cNvPr id="1026" name="Picture 2"/>
          <p:cNvPicPr>
            <a:picLocks noChangeAspect="1" noChangeArrowheads="1"/>
          </p:cNvPicPr>
          <p:nvPr/>
        </p:nvPicPr>
        <p:blipFill>
          <a:blip r:embed="rId2">
            <a:lum bright="34000" contrast="18000"/>
          </a:blip>
          <a:srcRect/>
          <a:stretch>
            <a:fillRect/>
          </a:stretch>
        </p:blipFill>
        <p:spPr bwMode="auto">
          <a:xfrm rot="5400000">
            <a:off x="1236839" y="1049121"/>
            <a:ext cx="3857652" cy="633139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8062941" y="4357699"/>
            <a:ext cx="581025" cy="714375"/>
          </a:xfrm>
          <a:prstGeom prst="rect">
            <a:avLst/>
          </a:prstGeom>
          <a:noFill/>
          <a:ln w="9525">
            <a:noFill/>
            <a:miter lim="800000"/>
            <a:headEnd/>
            <a:tailEnd/>
          </a:ln>
          <a:effectLst/>
        </p:spPr>
      </p:pic>
    </p:spTree>
    <p:extLst>
      <p:ext uri="{BB962C8B-B14F-4D97-AF65-F5344CB8AC3E}">
        <p14:creationId xmlns:p14="http://schemas.microsoft.com/office/powerpoint/2010/main" val="378482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a:pPr>
            <a:r>
              <a:rPr lang="ar-SA" b="1" dirty="0" smtClean="0">
                <a:solidFill>
                  <a:srgbClr val="C00000"/>
                </a:solidFill>
              </a:rPr>
              <a:t>إذا كانت الضرائب ثابتة (خط الاستهلاك </a:t>
            </a:r>
            <a:r>
              <a:rPr lang="en-US" b="1" dirty="0" smtClean="0">
                <a:solidFill>
                  <a:srgbClr val="C00000"/>
                </a:solidFill>
              </a:rPr>
              <a:t>C1</a:t>
            </a:r>
            <a:r>
              <a:rPr lang="ar-SA" b="1" dirty="0" smtClean="0">
                <a:solidFill>
                  <a:srgbClr val="C00000"/>
                </a:solidFill>
              </a:rPr>
              <a:t>): </a:t>
            </a:r>
            <a:r>
              <a:rPr lang="ar-SA" dirty="0" smtClean="0"/>
              <a:t>زيادة الناتج المحلي الإجمالي بمقدار 1 ريال     زيادة الدخل المتاح بمقدار 1 ريال     زيادة الاستهلاك بمقدار 75 هللة. و العكس.</a:t>
            </a:r>
            <a:endParaRPr lang="en-GB"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8</a:t>
            </a:fld>
            <a:endParaRPr lang="en-GB"/>
          </a:p>
        </p:txBody>
      </p:sp>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1428728"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14942" y="3357562"/>
            <a:ext cx="3286148" cy="2554545"/>
          </a:xfrm>
          <a:prstGeom prst="rect">
            <a:avLst/>
          </a:prstGeom>
          <a:noFill/>
          <a:ln w="28575">
            <a:solidFill>
              <a:srgbClr val="C00000"/>
            </a:solidFill>
          </a:ln>
        </p:spPr>
        <p:txBody>
          <a:bodyPr wrap="square" rtlCol="0">
            <a:spAutoFit/>
          </a:bodyPr>
          <a:lstStyle/>
          <a:p>
            <a:pPr algn="ctr"/>
            <a:r>
              <a:rPr lang="en-US" sz="2000" b="1" dirty="0" smtClean="0">
                <a:solidFill>
                  <a:srgbClr val="C00000"/>
                </a:solidFill>
              </a:rPr>
              <a:t>C1 = 20 + .075 Yd</a:t>
            </a:r>
          </a:p>
          <a:p>
            <a:pPr algn="ctr"/>
            <a:r>
              <a:rPr lang="en-US" sz="2000" b="1" dirty="0" smtClean="0">
                <a:solidFill>
                  <a:srgbClr val="C00000"/>
                </a:solidFill>
              </a:rPr>
              <a:t>Yd = Y – T  , Y1 = 100 , T = 10</a:t>
            </a:r>
          </a:p>
          <a:p>
            <a:pPr algn="ctr"/>
            <a:r>
              <a:rPr lang="en-US" sz="2000" dirty="0" smtClean="0"/>
              <a:t>Yd1 = 100 – 10 = 90</a:t>
            </a:r>
          </a:p>
          <a:p>
            <a:pPr algn="ctr"/>
            <a:r>
              <a:rPr lang="en-US" sz="2000" dirty="0" smtClean="0"/>
              <a:t>C1 = 20 + 0.75(90) =87.5</a:t>
            </a:r>
          </a:p>
          <a:p>
            <a:pPr algn="ctr"/>
            <a:r>
              <a:rPr lang="en-US" sz="2000" b="1" dirty="0" smtClean="0">
                <a:solidFill>
                  <a:srgbClr val="C00000"/>
                </a:solidFill>
              </a:rPr>
              <a:t>∆Y = 1          </a:t>
            </a:r>
            <a:r>
              <a:rPr lang="en-US" sz="2000" dirty="0" smtClean="0"/>
              <a:t>Y2 = 101</a:t>
            </a:r>
          </a:p>
          <a:p>
            <a:pPr algn="ctr"/>
            <a:r>
              <a:rPr lang="en-US" sz="2000" dirty="0" smtClean="0"/>
              <a:t>Yd2 = 101 – 10 = 91    ∆Yd = 1 </a:t>
            </a:r>
          </a:p>
          <a:p>
            <a:pPr algn="ctr"/>
            <a:r>
              <a:rPr lang="en-US" sz="2000" dirty="0" smtClean="0"/>
              <a:t>C2 = 20 + 0.75(91) =88.25</a:t>
            </a:r>
          </a:p>
          <a:p>
            <a:pPr algn="ctr"/>
            <a:r>
              <a:rPr lang="en-US" sz="2000" dirty="0" smtClean="0"/>
              <a:t>∆C = C2 – C1 = 0.75 = b</a:t>
            </a:r>
          </a:p>
        </p:txBody>
      </p:sp>
      <p:cxnSp>
        <p:nvCxnSpPr>
          <p:cNvPr id="13" name="Straight Arrow Connector 12"/>
          <p:cNvCxnSpPr/>
          <p:nvPr/>
        </p:nvCxnSpPr>
        <p:spPr>
          <a:xfrm>
            <a:off x="6572264" y="4786322"/>
            <a:ext cx="42862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348558" y="5072074"/>
            <a:ext cx="223838" cy="11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2">
            <a:lum bright="29000" contrast="24000"/>
          </a:blip>
          <a:srcRect/>
          <a:stretch>
            <a:fillRect/>
          </a:stretch>
        </p:blipFill>
        <p:spPr bwMode="auto">
          <a:xfrm rot="5400000">
            <a:off x="1168787" y="2188744"/>
            <a:ext cx="2747967" cy="5085604"/>
          </a:xfrm>
          <a:prstGeom prst="rect">
            <a:avLst/>
          </a:prstGeom>
          <a:noFill/>
          <a:ln w="9525">
            <a:noFill/>
            <a:miter lim="800000"/>
            <a:headEnd/>
            <a:tailEnd/>
          </a:ln>
          <a:effectLst/>
        </p:spPr>
      </p:pic>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startAt="2"/>
            </a:pPr>
            <a:r>
              <a:rPr lang="ar-SA" b="1" dirty="0" smtClean="0">
                <a:solidFill>
                  <a:schemeClr val="tx2"/>
                </a:solidFill>
              </a:rPr>
              <a:t>إذا كانت الضرائب نسبية (خط الاستهلاك </a:t>
            </a:r>
            <a:r>
              <a:rPr lang="en-US" b="1" dirty="0" smtClean="0">
                <a:solidFill>
                  <a:schemeClr val="tx2"/>
                </a:solidFill>
              </a:rPr>
              <a:t>C2</a:t>
            </a:r>
            <a:r>
              <a:rPr lang="ar-SA" b="1" dirty="0" smtClean="0">
                <a:solidFill>
                  <a:schemeClr val="tx2"/>
                </a:solidFill>
              </a:rPr>
              <a:t>): </a:t>
            </a:r>
            <a:r>
              <a:rPr lang="ar-SA" dirty="0" smtClean="0"/>
              <a:t>زيادة الناتج المحلي الإجمالي بمقدار 1 ريال     زيادة الدخل المتاح بمقدار أقل من 1 ريال     زيادة الاستهلاك بمقدار 60 هللة.</a:t>
            </a:r>
            <a:endParaRPr lang="en-GB" dirty="0"/>
          </a:p>
        </p:txBody>
      </p:sp>
      <p:sp>
        <p:nvSpPr>
          <p:cNvPr id="4" name="Footer Placeholder 3"/>
          <p:cNvSpPr>
            <a:spLocks noGrp="1"/>
          </p:cNvSpPr>
          <p:nvPr>
            <p:ph type="ftr" sz="quarter" idx="11"/>
          </p:nvPr>
        </p:nvSpPr>
        <p:spPr/>
        <p:txBody>
          <a:bodyPr/>
          <a:lstStyle/>
          <a:p>
            <a:r>
              <a:rPr lang="ar-SA" smtClean="0"/>
              <a:t>أ. سميرة بنت سعيد المالكي</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9</a:t>
            </a:fld>
            <a:endParaRPr lang="en-GB"/>
          </a:p>
        </p:txBody>
      </p:sp>
      <p:pic>
        <p:nvPicPr>
          <p:cNvPr id="2050" name="Picture 2"/>
          <p:cNvPicPr>
            <a:picLocks noChangeAspect="1" noChangeArrowheads="1"/>
          </p:cNvPicPr>
          <p:nvPr/>
        </p:nvPicPr>
        <p:blipFill>
          <a:blip r:embed="rId2">
            <a:lum bright="29000" contrast="24000"/>
          </a:blip>
          <a:srcRect/>
          <a:stretch>
            <a:fillRect/>
          </a:stretch>
        </p:blipFill>
        <p:spPr bwMode="auto">
          <a:xfrm rot="5400000">
            <a:off x="1240225" y="2188744"/>
            <a:ext cx="2747967" cy="5085604"/>
          </a:xfrm>
          <a:prstGeom prst="rect">
            <a:avLst/>
          </a:prstGeom>
          <a:noFill/>
          <a:ln w="9525">
            <a:noFill/>
            <a:miter lim="800000"/>
            <a:headEnd/>
            <a:tailEnd/>
          </a:ln>
          <a:effectLst/>
        </p:spPr>
      </p:pic>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643182"/>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71472" y="2571744"/>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43504" y="3357562"/>
            <a:ext cx="3500462" cy="2862322"/>
          </a:xfrm>
          <a:prstGeom prst="rect">
            <a:avLst/>
          </a:prstGeom>
          <a:noFill/>
          <a:ln w="28575">
            <a:solidFill>
              <a:schemeClr val="tx2"/>
            </a:solidFill>
          </a:ln>
        </p:spPr>
        <p:txBody>
          <a:bodyPr wrap="square" rtlCol="0">
            <a:spAutoFit/>
          </a:bodyPr>
          <a:lstStyle/>
          <a:p>
            <a:pPr algn="ctr"/>
            <a:r>
              <a:rPr lang="en-US" sz="2000" b="1" dirty="0" smtClean="0">
                <a:solidFill>
                  <a:schemeClr val="tx2"/>
                </a:solidFill>
              </a:rPr>
              <a:t>C1 = 20 + .075 Yd</a:t>
            </a:r>
          </a:p>
          <a:p>
            <a:pPr algn="ctr"/>
            <a:r>
              <a:rPr lang="en-US" sz="2000" b="1" dirty="0" smtClean="0">
                <a:solidFill>
                  <a:schemeClr val="tx2"/>
                </a:solidFill>
              </a:rPr>
              <a:t>Yd = Y – T , Y1 = 100 , T = 0.2Y</a:t>
            </a:r>
          </a:p>
          <a:p>
            <a:pPr algn="ctr"/>
            <a:r>
              <a:rPr lang="en-US" sz="2000" dirty="0" smtClean="0"/>
              <a:t>Yd1 = 100 – 0.2 (100) = 80</a:t>
            </a:r>
          </a:p>
          <a:p>
            <a:pPr algn="ctr"/>
            <a:r>
              <a:rPr lang="en-US" sz="2000" dirty="0" smtClean="0"/>
              <a:t>C1 = 20 + 0.75(80) =80</a:t>
            </a:r>
          </a:p>
          <a:p>
            <a:pPr algn="ctr"/>
            <a:r>
              <a:rPr lang="en-US" sz="2000" b="1" dirty="0" smtClean="0">
                <a:solidFill>
                  <a:schemeClr val="tx2"/>
                </a:solidFill>
              </a:rPr>
              <a:t>∆Y = 1          </a:t>
            </a:r>
            <a:r>
              <a:rPr lang="en-US" sz="2000" dirty="0" smtClean="0"/>
              <a:t>Y2 = 101</a:t>
            </a:r>
          </a:p>
          <a:p>
            <a:pPr algn="ctr"/>
            <a:r>
              <a:rPr lang="en-US" sz="2000" dirty="0" smtClean="0"/>
              <a:t>Yd2 = 101 – 0.2(101) = 80.8   </a:t>
            </a:r>
          </a:p>
          <a:p>
            <a:pPr algn="ctr"/>
            <a:r>
              <a:rPr lang="en-US" sz="2000" dirty="0" smtClean="0"/>
              <a:t> ∆Yd = 0.8 </a:t>
            </a:r>
          </a:p>
          <a:p>
            <a:pPr algn="ctr"/>
            <a:r>
              <a:rPr lang="en-US" sz="2000" dirty="0" smtClean="0"/>
              <a:t>C2 = 20 + 0.75(80.8) =80.6</a:t>
            </a:r>
          </a:p>
          <a:p>
            <a:pPr algn="ctr"/>
            <a:r>
              <a:rPr lang="en-US" sz="2000" dirty="0" smtClean="0"/>
              <a:t>∆C = C2 – C1 = 0.6 &lt; b</a:t>
            </a:r>
            <a:endParaRPr lang="ar-SA" sz="2000" dirty="0" smtClean="0"/>
          </a:p>
        </p:txBody>
      </p:sp>
      <p:cxnSp>
        <p:nvCxnSpPr>
          <p:cNvPr id="13" name="Straight Arrow Connector 12"/>
          <p:cNvCxnSpPr/>
          <p:nvPr/>
        </p:nvCxnSpPr>
        <p:spPr>
          <a:xfrm>
            <a:off x="6572264" y="4786322"/>
            <a:ext cx="428628"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43636" y="5357826"/>
            <a:ext cx="223838" cy="1111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778</TotalTime>
  <Words>2250</Words>
  <Application>Microsoft Office PowerPoint</Application>
  <PresentationFormat>عرض على الشاشة (3:4)‏</PresentationFormat>
  <Paragraphs>238</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Flow</vt:lpstr>
      <vt:lpstr>الفصل الثامن: السياسة المالية</vt:lpstr>
      <vt:lpstr>مقدمة:</vt:lpstr>
      <vt:lpstr>مقدمة:</vt:lpstr>
      <vt:lpstr>مقدمة:</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ضريبة الدخل و المضاعف:</vt:lpstr>
      <vt:lpstr>ضريبة الدخل و المضاعف:</vt:lpstr>
      <vt:lpstr>1) تأثير التغير في الانفاق الحكومي على المضاعف:</vt:lpstr>
      <vt:lpstr>1) تأثير التغير في الانفاق الحكومي على المضاعف:</vt:lpstr>
      <vt:lpstr>2) تأثير التغير الضريبي على المضاعف:</vt:lpstr>
      <vt:lpstr>2) تأثير التغير الضريبي على المضاعف:</vt:lpstr>
      <vt:lpstr>2) تأثير التغير الضريبي على المضاعف:</vt:lpstr>
      <vt:lpstr>ملاحظات:</vt:lpstr>
      <vt:lpstr>3) المدفوعات التحويلية الحكومية:</vt:lpstr>
      <vt:lpstr>3) المدفوعات التحويلية الحكومية:</vt:lpstr>
      <vt:lpstr>التخطيط للسياسة المالية التوسعية:</vt:lpstr>
      <vt:lpstr>التخطيط للسياسة المالية التوسعية:</vt:lpstr>
      <vt:lpstr>التخطيط للسياسة المالية الانكماشية:</vt:lpstr>
      <vt:lpstr>التخطيط للسياسة المالية الانكماشية:</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الخلاصة:</vt:lpstr>
      <vt:lpstr>أسئلة مراجعة ص 284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Bodour</dc:creator>
  <cp:lastModifiedBy>samalmalki</cp:lastModifiedBy>
  <cp:revision>83</cp:revision>
  <dcterms:created xsi:type="dcterms:W3CDTF">2013-06-19T14:31:03Z</dcterms:created>
  <dcterms:modified xsi:type="dcterms:W3CDTF">2017-02-26T07:30:07Z</dcterms:modified>
</cp:coreProperties>
</file>