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7"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39" d="100"/>
          <a:sy n="139" d="100"/>
        </p:scale>
        <p:origin x="1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4DF71-10B5-4720-9A78-354DEF491D00}"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84177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4DF71-10B5-4720-9A78-354DEF491D00}"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55852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4DF71-10B5-4720-9A78-354DEF491D00}"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44686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4DF71-10B5-4720-9A78-354DEF491D00}"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4339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4DF71-10B5-4720-9A78-354DEF491D00}"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348600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4DF71-10B5-4720-9A78-354DEF491D00}"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054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4DF71-10B5-4720-9A78-354DEF491D00}"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422468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4DF71-10B5-4720-9A78-354DEF491D00}"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54106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4DF71-10B5-4720-9A78-354DEF491D00}"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166940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4DF71-10B5-4720-9A78-354DEF491D00}"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421998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4DF71-10B5-4720-9A78-354DEF491D00}"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3FC4-2D61-4D84-8F83-F475036268DF}" type="slidenum">
              <a:rPr lang="en-US" smtClean="0"/>
              <a:t>‹#›</a:t>
            </a:fld>
            <a:endParaRPr lang="en-US"/>
          </a:p>
        </p:txBody>
      </p:sp>
    </p:spTree>
    <p:extLst>
      <p:ext uri="{BB962C8B-B14F-4D97-AF65-F5344CB8AC3E}">
        <p14:creationId xmlns:p14="http://schemas.microsoft.com/office/powerpoint/2010/main" val="239005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4DF71-10B5-4720-9A78-354DEF491D00}"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3FC4-2D61-4D84-8F83-F475036268DF}" type="slidenum">
              <a:rPr lang="en-US" smtClean="0"/>
              <a:t>‹#›</a:t>
            </a:fld>
            <a:endParaRPr lang="en-US"/>
          </a:p>
        </p:txBody>
      </p:sp>
    </p:spTree>
    <p:extLst>
      <p:ext uri="{BB962C8B-B14F-4D97-AF65-F5344CB8AC3E}">
        <p14:creationId xmlns:p14="http://schemas.microsoft.com/office/powerpoint/2010/main" val="359330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2732" y="1119672"/>
            <a:ext cx="10393212" cy="4098081"/>
          </a:xfrm>
          <a:prstGeom prst="flowChartDecision">
            <a:avLst/>
          </a:prstGeom>
        </p:spPr>
        <p:style>
          <a:lnRef idx="1">
            <a:schemeClr val="accent6"/>
          </a:lnRef>
          <a:fillRef idx="2">
            <a:schemeClr val="accent6"/>
          </a:fillRef>
          <a:effectRef idx="1">
            <a:schemeClr val="accent6"/>
          </a:effectRef>
          <a:fontRef idx="minor">
            <a:schemeClr val="dk1"/>
          </a:fontRef>
        </p:style>
        <p:txBody>
          <a:bodyPr>
            <a:normAutofit/>
          </a:bodyPr>
          <a:lstStyle/>
          <a:p>
            <a:r>
              <a:rPr lang="ar-SA" dirty="0" smtClean="0"/>
              <a:t> </a:t>
            </a:r>
            <a:r>
              <a:rPr lang="ar-SA" sz="4400" smtClean="0"/>
              <a:t>الباب الثان</a:t>
            </a:r>
            <a:r>
              <a:rPr lang="ar-SA" sz="4400"/>
              <a:t>ي</a:t>
            </a:r>
            <a:r>
              <a:rPr lang="ar-SA" sz="4400" smtClean="0"/>
              <a:t> </a:t>
            </a:r>
            <a:r>
              <a:rPr lang="ar-SA" sz="4400" dirty="0" smtClean="0"/>
              <a:t>:وظائف الإدارة الفصل الثالث (التخطيط)</a:t>
            </a:r>
            <a:endParaRPr lang="en-US" dirty="0"/>
          </a:p>
        </p:txBody>
      </p:sp>
    </p:spTree>
    <p:extLst>
      <p:ext uri="{BB962C8B-B14F-4D97-AF65-F5344CB8AC3E}">
        <p14:creationId xmlns:p14="http://schemas.microsoft.com/office/powerpoint/2010/main" val="1342202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التخطيط متوسط الأجل </a:t>
            </a:r>
            <a:endParaRPr lang="en-US" dirty="0"/>
          </a:p>
        </p:txBody>
      </p:sp>
      <p:sp>
        <p:nvSpPr>
          <p:cNvPr id="3" name="Content Placeholder 2"/>
          <p:cNvSpPr>
            <a:spLocks noGrp="1"/>
          </p:cNvSpPr>
          <p:nvPr>
            <p:ph sz="half" idx="1"/>
          </p:nvPr>
        </p:nvSpPr>
        <p:spPr>
          <a:xfrm>
            <a:off x="332361" y="2014722"/>
            <a:ext cx="5181600" cy="2182171"/>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عند وضع الخطط متوسطة الأجل يقوم المخططون في المنشأة بتفصيل الخطط طويلة الأجل الى خطط فرعية تتعلق بالإدارات و الأقسام مثل وضع خطه للإدارة المالية و خطة لإدارة التسويق و كذلك أدارة الإنتاج  </a:t>
            </a:r>
            <a:endParaRPr lang="en-US" dirty="0"/>
          </a:p>
        </p:txBody>
      </p:sp>
      <p:sp>
        <p:nvSpPr>
          <p:cNvPr id="4" name="Content Placeholder 3"/>
          <p:cNvSpPr>
            <a:spLocks noGrp="1"/>
          </p:cNvSpPr>
          <p:nvPr>
            <p:ph sz="half" idx="2"/>
          </p:nvPr>
        </p:nvSpPr>
        <p:spPr>
          <a:xfrm>
            <a:off x="6327843" y="2014723"/>
            <a:ext cx="5181600" cy="2182171"/>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يعد التخطيط متوسط الأجل تفصيلا للخطط </a:t>
            </a:r>
          </a:p>
          <a:p>
            <a:pPr marL="0" indent="0" algn="ctr">
              <a:buNone/>
            </a:pPr>
            <a:r>
              <a:rPr lang="ar-SA" dirty="0" smtClean="0"/>
              <a:t>طويلة الأجل و تتراوح مدة التخطيط متوسط الأجل بين سنة الى أقل من ثلاث سنوات  </a:t>
            </a:r>
          </a:p>
          <a:p>
            <a:pPr marL="0" indent="0" algn="ctr">
              <a:buNone/>
            </a:pPr>
            <a:endParaRPr lang="en-US" dirty="0"/>
          </a:p>
        </p:txBody>
      </p:sp>
      <p:sp>
        <p:nvSpPr>
          <p:cNvPr id="5" name="Title 1"/>
          <p:cNvSpPr>
            <a:spLocks noGrp="1"/>
          </p:cNvSpPr>
          <p:nvPr/>
        </p:nvSpPr>
        <p:spPr>
          <a:xfrm>
            <a:off x="1981200" y="4559841"/>
            <a:ext cx="8229600" cy="148103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3200" dirty="0" smtClean="0"/>
              <a:t>تعد الخطط متوسطة الأجل أكثر دقة للتغير قياسا بالخطط الطويلة </a:t>
            </a:r>
            <a:endParaRPr lang="en-US" sz="3200" dirty="0"/>
          </a:p>
        </p:txBody>
      </p:sp>
    </p:spTree>
    <p:extLst>
      <p:ext uri="{BB962C8B-B14F-4D97-AF65-F5344CB8AC3E}">
        <p14:creationId xmlns:p14="http://schemas.microsoft.com/office/powerpoint/2010/main" val="3688361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التخطيط قصير الأجل </a:t>
            </a:r>
            <a:endParaRPr lang="en-US" dirty="0"/>
          </a:p>
        </p:txBody>
      </p:sp>
      <p:sp>
        <p:nvSpPr>
          <p:cNvPr id="3" name="Content Placeholder 2"/>
          <p:cNvSpPr>
            <a:spLocks noGrp="1"/>
          </p:cNvSpPr>
          <p:nvPr>
            <p:ph sz="half" idx="1"/>
          </p:nvPr>
        </p:nvSpPr>
        <p:spPr>
          <a:xfrm>
            <a:off x="838200" y="1825625"/>
            <a:ext cx="5181600" cy="1394230"/>
          </a:xfrm>
        </p:spPr>
        <p:style>
          <a:lnRef idx="1">
            <a:schemeClr val="accent6"/>
          </a:lnRef>
          <a:fillRef idx="2">
            <a:schemeClr val="accent6"/>
          </a:fillRef>
          <a:effectRef idx="1">
            <a:schemeClr val="accent6"/>
          </a:effectRef>
          <a:fontRef idx="minor">
            <a:schemeClr val="dk1"/>
          </a:fontRef>
        </p:style>
        <p:txBody>
          <a:bodyPr/>
          <a:lstStyle/>
          <a:p>
            <a:pPr marL="0" indent="0">
              <a:buNone/>
            </a:pPr>
            <a:r>
              <a:rPr lang="ar-SA" dirty="0" smtClean="0"/>
              <a:t>في التخطيط قصير الأجل يتحدد الجدول اليومي أو الأسبوعي أو الشهري للعمل و كيفية أدائه ومن يؤديه </a:t>
            </a:r>
            <a:endParaRPr lang="en-US" dirty="0"/>
          </a:p>
        </p:txBody>
      </p:sp>
      <p:sp>
        <p:nvSpPr>
          <p:cNvPr id="4" name="Content Placeholder 3"/>
          <p:cNvSpPr>
            <a:spLocks noGrp="1"/>
          </p:cNvSpPr>
          <p:nvPr>
            <p:ph sz="half" idx="2"/>
          </p:nvPr>
        </p:nvSpPr>
        <p:spPr>
          <a:xfrm>
            <a:off x="6172200" y="1825625"/>
            <a:ext cx="5181600" cy="1394230"/>
          </a:xfrm>
        </p:spPr>
        <p:style>
          <a:lnRef idx="1">
            <a:schemeClr val="accent6"/>
          </a:lnRef>
          <a:fillRef idx="2">
            <a:schemeClr val="accent6"/>
          </a:fillRef>
          <a:effectRef idx="1">
            <a:schemeClr val="accent6"/>
          </a:effectRef>
          <a:fontRef idx="minor">
            <a:schemeClr val="dk1"/>
          </a:fontRef>
        </p:style>
        <p:txBody>
          <a:bodyPr/>
          <a:lstStyle/>
          <a:p>
            <a:pPr marL="0" indent="0">
              <a:buNone/>
            </a:pPr>
            <a:r>
              <a:rPr lang="ar-SA" dirty="0" smtClean="0"/>
              <a:t>ويقصد بالتخطيط قصير الأجل ذلك التخطيط الذي يتعلق بالمستقبل القريب و تكون مدته قصيره لا تتجاوز سنة </a:t>
            </a:r>
            <a:endParaRPr lang="en-US" dirty="0"/>
          </a:p>
        </p:txBody>
      </p:sp>
      <p:sp>
        <p:nvSpPr>
          <p:cNvPr id="5" name="Title 1"/>
          <p:cNvSpPr>
            <a:spLocks noGrp="1"/>
          </p:cNvSpPr>
          <p:nvPr/>
        </p:nvSpPr>
        <p:spPr>
          <a:xfrm>
            <a:off x="6264614" y="3572196"/>
            <a:ext cx="5214026" cy="1311089"/>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700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التخطيط قصير الأجل هو تفصيل للتخطيط متوسط الأجل و اكثر دقه وقدرة علو التنبؤ </a:t>
            </a:r>
            <a:endParaRPr lang="en-US" dirty="0"/>
          </a:p>
        </p:txBody>
      </p:sp>
      <p:sp>
        <p:nvSpPr>
          <p:cNvPr id="6" name="Title 1"/>
          <p:cNvSpPr>
            <a:spLocks noGrp="1"/>
          </p:cNvSpPr>
          <p:nvPr/>
        </p:nvSpPr>
        <p:spPr>
          <a:xfrm>
            <a:off x="1506164" y="5428035"/>
            <a:ext cx="8386865" cy="1099226"/>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3200" dirty="0" smtClean="0"/>
              <a:t>لكي تصبح الخطط القصيرة فاعلة و ناجحة لا بد ان توضع وفق معاير محددة </a:t>
            </a:r>
            <a:endParaRPr lang="en-US" sz="3200" dirty="0"/>
          </a:p>
        </p:txBody>
      </p:sp>
      <p:sp>
        <p:nvSpPr>
          <p:cNvPr id="7" name="Title 1"/>
          <p:cNvSpPr>
            <a:spLocks noGrp="1"/>
          </p:cNvSpPr>
          <p:nvPr/>
        </p:nvSpPr>
        <p:spPr>
          <a:xfrm>
            <a:off x="700390" y="3572196"/>
            <a:ext cx="5319409" cy="131108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550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تعد الخطط القصيرة من أهم أنواع الخطط في المنشآت اذ لا يمكن للتخطيط متوسط و طويل الأجل ان يتحققا ما للم تتحقق الخطط القصير الأجل </a:t>
            </a:r>
            <a:endParaRPr lang="en-US" dirty="0"/>
          </a:p>
        </p:txBody>
      </p:sp>
    </p:spTree>
    <p:extLst>
      <p:ext uri="{BB962C8B-B14F-4D97-AF65-F5344CB8AC3E}">
        <p14:creationId xmlns:p14="http://schemas.microsoft.com/office/powerpoint/2010/main" val="1381317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655" y="69866"/>
            <a:ext cx="10515600" cy="1325563"/>
          </a:xfrm>
          <a:prstGeom prst="flowChartPreparation">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تحقيق التكامل بين الخطط</a:t>
            </a:r>
            <a:endParaRPr lang="en-US" dirty="0"/>
          </a:p>
        </p:txBody>
      </p:sp>
      <p:sp>
        <p:nvSpPr>
          <p:cNvPr id="3" name="Title 1"/>
          <p:cNvSpPr>
            <a:spLocks noGrp="1"/>
          </p:cNvSpPr>
          <p:nvPr/>
        </p:nvSpPr>
        <p:spPr>
          <a:xfrm>
            <a:off x="1705584" y="1787617"/>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625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نظرا لطبيعة التخطيط المتداخلة فإن الخطط الزمنية الثلاث تحتاج إلى تكامل و تنسيق حتى يتم تطبيقها و تحقيق أهدافها بناح فهمي لا تعمل منعزلة عن بعضها </a:t>
            </a:r>
            <a:endParaRPr lang="en-US" dirty="0"/>
          </a:p>
        </p:txBody>
      </p:sp>
      <p:sp>
        <p:nvSpPr>
          <p:cNvPr id="4" name="Title 1"/>
          <p:cNvSpPr>
            <a:spLocks noGrp="1"/>
          </p:cNvSpPr>
          <p:nvPr/>
        </p:nvSpPr>
        <p:spPr>
          <a:xfrm>
            <a:off x="1705584" y="3089342"/>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625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تبدأ و تتحقق الخطط الطويلة عندما ننتهي من تحقيق الخطط المتوسطة و تبدأ الخطط المتوسطة الأجل عندما ننتهي من تحقيق الخطط القصيرة </a:t>
            </a:r>
            <a:endParaRPr lang="en-US" dirty="0"/>
          </a:p>
        </p:txBody>
      </p:sp>
      <p:sp>
        <p:nvSpPr>
          <p:cNvPr id="5" name="Title 1"/>
          <p:cNvSpPr>
            <a:spLocks noGrp="1"/>
          </p:cNvSpPr>
          <p:nvPr/>
        </p:nvSpPr>
        <p:spPr>
          <a:xfrm>
            <a:off x="1793132" y="4391067"/>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625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في الواقع العملي تنسى المنشآت عن خططها طويله الأجل و تركز على الخطط القصيرة في حل المشكلات التي تواجهها يوميا فيحدث تعارض و تناقض بين الخطط القصيرة و الطويلة</a:t>
            </a:r>
            <a:endParaRPr lang="en-US" dirty="0"/>
          </a:p>
        </p:txBody>
      </p:sp>
      <p:sp>
        <p:nvSpPr>
          <p:cNvPr id="6" name="Title 1"/>
          <p:cNvSpPr>
            <a:spLocks noGrp="1"/>
          </p:cNvSpPr>
          <p:nvPr/>
        </p:nvSpPr>
        <p:spPr>
          <a:xfrm>
            <a:off x="1793132" y="5715000"/>
            <a:ext cx="8229600" cy="11430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2800" dirty="0" smtClean="0"/>
              <a:t>الخطط الطويلة لا يعنى أن تكون حتميه لا ينبغي المساس بها أو تغيرها بل قد تقتضي الظروف على مراجعه الخطة </a:t>
            </a:r>
            <a:endParaRPr lang="en-US" sz="2800" dirty="0"/>
          </a:p>
        </p:txBody>
      </p:sp>
    </p:spTree>
    <p:extLst>
      <p:ext uri="{BB962C8B-B14F-4D97-AF65-F5344CB8AC3E}">
        <p14:creationId xmlns:p14="http://schemas.microsoft.com/office/powerpoint/2010/main" val="1907278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wedgeRectCallout">
            <a:avLst/>
          </a:prstGeom>
        </p:spPr>
        <p:style>
          <a:lnRef idx="1">
            <a:schemeClr val="accent4"/>
          </a:lnRef>
          <a:fillRef idx="2">
            <a:schemeClr val="accent4"/>
          </a:fillRef>
          <a:effectRef idx="1">
            <a:schemeClr val="accent4"/>
          </a:effectRef>
          <a:fontRef idx="minor">
            <a:schemeClr val="dk1"/>
          </a:fontRef>
        </p:style>
        <p:txBody>
          <a:bodyPr/>
          <a:lstStyle/>
          <a:p>
            <a:r>
              <a:rPr lang="ar-SA" dirty="0" smtClean="0"/>
              <a:t>التقسم حسب المستوى الأدري ثلاث مستويات </a:t>
            </a:r>
            <a:endParaRPr lang="en-US" dirty="0"/>
          </a:p>
        </p:txBody>
      </p:sp>
      <p:sp>
        <p:nvSpPr>
          <p:cNvPr id="4" name="Content Placeholder 3"/>
          <p:cNvSpPr>
            <a:spLocks noGrp="1"/>
          </p:cNvSpPr>
          <p:nvPr>
            <p:ph sz="half" idx="2"/>
          </p:nvPr>
        </p:nvSpPr>
        <p:spPr>
          <a:xfrm>
            <a:off x="2587556" y="2662204"/>
            <a:ext cx="6848273" cy="250318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ar-SA" sz="4400" dirty="0" smtClean="0"/>
          </a:p>
          <a:p>
            <a:pPr marL="0" indent="0" algn="ctr">
              <a:buNone/>
            </a:pPr>
            <a:r>
              <a:rPr lang="ar-SA" sz="4400" dirty="0" smtClean="0"/>
              <a:t>التخطيط على مستوى الإدارة العليا و الوسطى و الدنيا </a:t>
            </a:r>
            <a:endParaRPr lang="en-US" sz="4400" dirty="0"/>
          </a:p>
        </p:txBody>
      </p:sp>
    </p:spTree>
    <p:extLst>
      <p:ext uri="{BB962C8B-B14F-4D97-AF65-F5344CB8AC3E}">
        <p14:creationId xmlns:p14="http://schemas.microsoft.com/office/powerpoint/2010/main" val="1991806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Preparation">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التخطيط على مستوى الإدارة العليا </a:t>
            </a:r>
            <a:endParaRPr lang="en-US" dirty="0"/>
          </a:p>
        </p:txBody>
      </p:sp>
      <p:sp>
        <p:nvSpPr>
          <p:cNvPr id="3" name="Content Placeholder 2"/>
          <p:cNvSpPr>
            <a:spLocks noGrp="1"/>
          </p:cNvSpPr>
          <p:nvPr>
            <p:ph sz="half" idx="1"/>
          </p:nvPr>
        </p:nvSpPr>
        <p:spPr>
          <a:xfrm>
            <a:off x="710119" y="2117454"/>
            <a:ext cx="5181600" cy="152069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ستميز هذا النوع من التخطيط ببعده الاستراتيجي فتضع الإدارة العليا القضايا الرئيسة و الاستراتيجية التي تغطي مده زمنية معينه </a:t>
            </a:r>
            <a:endParaRPr lang="en-US" dirty="0"/>
          </a:p>
        </p:txBody>
      </p:sp>
      <p:sp>
        <p:nvSpPr>
          <p:cNvPr id="4" name="Content Placeholder 3"/>
          <p:cNvSpPr>
            <a:spLocks noGrp="1"/>
          </p:cNvSpPr>
          <p:nvPr>
            <p:ph sz="half" idx="2"/>
          </p:nvPr>
        </p:nvSpPr>
        <p:spPr>
          <a:xfrm>
            <a:off x="6172200" y="2117454"/>
            <a:ext cx="5181600" cy="152069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تهتم بمهمة هذا التخطيط الإدارة العليا في المنشآت و التي تمثل  عادة بأعضاء مجلس الإدارة أو رئيس مجلس الأدرة </a:t>
            </a:r>
            <a:endParaRPr lang="en-US" dirty="0"/>
          </a:p>
        </p:txBody>
      </p:sp>
      <p:sp>
        <p:nvSpPr>
          <p:cNvPr id="5" name="Title 1"/>
          <p:cNvSpPr>
            <a:spLocks noGrp="1"/>
          </p:cNvSpPr>
          <p:nvPr/>
        </p:nvSpPr>
        <p:spPr>
          <a:xfrm>
            <a:off x="437745" y="4580476"/>
            <a:ext cx="5453974" cy="1538221"/>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850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من أمثله هذه الاستراتيجيات تأهيل الكفاءات البشرية المستقبلية و تحديد موارد جديدة للمنشاة</a:t>
            </a:r>
            <a:endParaRPr lang="en-US" dirty="0"/>
          </a:p>
        </p:txBody>
      </p:sp>
      <p:sp>
        <p:nvSpPr>
          <p:cNvPr id="6" name="Title 1"/>
          <p:cNvSpPr>
            <a:spLocks noGrp="1"/>
          </p:cNvSpPr>
          <p:nvPr/>
        </p:nvSpPr>
        <p:spPr>
          <a:xfrm>
            <a:off x="6269476" y="4580477"/>
            <a:ext cx="5277255" cy="153822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775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يتم وضع هذه الخطط من قبل أعلى نقطه في المنشاة مع الاستنارة بآراء الإدارة الوسطى و الدنيا </a:t>
            </a:r>
            <a:endParaRPr lang="en-US" dirty="0"/>
          </a:p>
        </p:txBody>
      </p:sp>
    </p:spTree>
    <p:extLst>
      <p:ext uri="{BB962C8B-B14F-4D97-AF65-F5344CB8AC3E}">
        <p14:creationId xmlns:p14="http://schemas.microsoft.com/office/powerpoint/2010/main" val="39751052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Preparation">
            <a:avLst/>
          </a:prstGeom>
        </p:spPr>
        <p:style>
          <a:lnRef idx="1">
            <a:schemeClr val="accent4"/>
          </a:lnRef>
          <a:fillRef idx="2">
            <a:schemeClr val="accent4"/>
          </a:fillRef>
          <a:effectRef idx="1">
            <a:schemeClr val="accent4"/>
          </a:effectRef>
          <a:fontRef idx="minor">
            <a:schemeClr val="dk1"/>
          </a:fontRef>
        </p:style>
        <p:txBody>
          <a:bodyPr/>
          <a:lstStyle/>
          <a:p>
            <a:r>
              <a:rPr lang="ar-SA" dirty="0" smtClean="0"/>
              <a:t>التخطيط على مستوى الإدارة الوسطى </a:t>
            </a:r>
            <a:endParaRPr lang="en-US" dirty="0"/>
          </a:p>
        </p:txBody>
      </p:sp>
      <p:sp>
        <p:nvSpPr>
          <p:cNvPr id="3" name="Content Placeholder 2"/>
          <p:cNvSpPr>
            <a:spLocks noGrp="1"/>
          </p:cNvSpPr>
          <p:nvPr>
            <p:ph sz="half" idx="1"/>
          </p:nvPr>
        </p:nvSpPr>
        <p:spPr>
          <a:xfrm>
            <a:off x="381001" y="2185548"/>
            <a:ext cx="5181600" cy="1199677"/>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SA" dirty="0" smtClean="0"/>
              <a:t>يتميز هذا النوع من التخطيط ببعده التفصيلي و التنفيذي أو ما يسمى بعلم الإدارة بالبعد التكتيكي </a:t>
            </a:r>
            <a:endParaRPr lang="en-US" dirty="0"/>
          </a:p>
        </p:txBody>
      </p:sp>
      <p:sp>
        <p:nvSpPr>
          <p:cNvPr id="4" name="Content Placeholder 3"/>
          <p:cNvSpPr>
            <a:spLocks noGrp="1"/>
          </p:cNvSpPr>
          <p:nvPr>
            <p:ph sz="half" idx="2"/>
          </p:nvPr>
        </p:nvSpPr>
        <p:spPr>
          <a:xfrm>
            <a:off x="6308388" y="2185548"/>
            <a:ext cx="5181600" cy="129695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SA" dirty="0" smtClean="0"/>
              <a:t>تهتم بهمة هذا التخطيط الإدارة الوسطى بالمنشآت التي تتمثل عاده بمساعدي المدراء و رؤوسا الأقسام و مدراء الإدارات الفرعية </a:t>
            </a:r>
            <a:endParaRPr lang="en-US" dirty="0"/>
          </a:p>
        </p:txBody>
      </p:sp>
      <p:sp>
        <p:nvSpPr>
          <p:cNvPr id="5" name="Title 1"/>
          <p:cNvSpPr>
            <a:spLocks noGrp="1"/>
          </p:cNvSpPr>
          <p:nvPr/>
        </p:nvSpPr>
        <p:spPr>
          <a:xfrm>
            <a:off x="6318115" y="4181572"/>
            <a:ext cx="5171873" cy="1227007"/>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700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يتصف هذا التخطيط بأنه أكثر تحديدا من التخطيط الاستراتيجية يغطي مده زمنيه متوسطة </a:t>
            </a:r>
            <a:endParaRPr lang="en-US" dirty="0"/>
          </a:p>
        </p:txBody>
      </p:sp>
      <p:sp>
        <p:nvSpPr>
          <p:cNvPr id="6" name="Title 1"/>
          <p:cNvSpPr>
            <a:spLocks noGrp="1"/>
          </p:cNvSpPr>
          <p:nvPr/>
        </p:nvSpPr>
        <p:spPr>
          <a:xfrm>
            <a:off x="218062" y="4181572"/>
            <a:ext cx="5740940" cy="1193515"/>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fontScale="62500" lnSpcReduction="20000"/>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dirty="0" smtClean="0"/>
              <a:t>يتم وضع الخطط بعد استشاره المستويات الدنيا قبل تقديمها للإدارة العليا لا قراراها و تعميدها </a:t>
            </a:r>
            <a:endParaRPr lang="en-US" dirty="0"/>
          </a:p>
        </p:txBody>
      </p:sp>
    </p:spTree>
    <p:extLst>
      <p:ext uri="{BB962C8B-B14F-4D97-AF65-F5344CB8AC3E}">
        <p14:creationId xmlns:p14="http://schemas.microsoft.com/office/powerpoint/2010/main" val="3363938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Preparation">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التخطيط على مستوى الإدارة الدنيا </a:t>
            </a:r>
            <a:endParaRPr lang="en-US" dirty="0"/>
          </a:p>
        </p:txBody>
      </p:sp>
      <p:sp>
        <p:nvSpPr>
          <p:cNvPr id="3" name="Content Placeholder 2"/>
          <p:cNvSpPr>
            <a:spLocks noGrp="1"/>
          </p:cNvSpPr>
          <p:nvPr>
            <p:ph sz="half" idx="4294967295"/>
          </p:nvPr>
        </p:nvSpPr>
        <p:spPr>
          <a:xfrm>
            <a:off x="6548283" y="3690299"/>
            <a:ext cx="5181600" cy="1648616"/>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ctr">
              <a:buNone/>
            </a:pPr>
            <a:r>
              <a:rPr lang="ar-SA" dirty="0" smtClean="0"/>
              <a:t>يشترك في وضع الخطط على مستوى الإدارة الدنيا الأقسام المعينة و الأفراد بحيث تتحقق الأهداف التشغيلية و هذه الأهداف تسهم فيها بعد في تحقيق الخطط التكتيكية و الاستراتيجية </a:t>
            </a:r>
            <a:endParaRPr lang="en-US" dirty="0"/>
          </a:p>
        </p:txBody>
      </p:sp>
      <p:sp>
        <p:nvSpPr>
          <p:cNvPr id="4" name="Content Placeholder 3"/>
          <p:cNvSpPr>
            <a:spLocks noGrp="1"/>
          </p:cNvSpPr>
          <p:nvPr>
            <p:ph sz="half" idx="4294967295"/>
          </p:nvPr>
        </p:nvSpPr>
        <p:spPr>
          <a:xfrm>
            <a:off x="6548283" y="2254787"/>
            <a:ext cx="5181600" cy="858838"/>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تهتم بمهمة هذا النوع من التحيط الإدارة الدنيا </a:t>
            </a:r>
          </a:p>
          <a:p>
            <a:pPr marL="0" indent="0">
              <a:buNone/>
            </a:pPr>
            <a:endParaRPr lang="en-US" dirty="0"/>
          </a:p>
        </p:txBody>
      </p:sp>
      <p:sp>
        <p:nvSpPr>
          <p:cNvPr id="6" name="Content Placeholder 2"/>
          <p:cNvSpPr txBox="1">
            <a:spLocks/>
          </p:cNvSpPr>
          <p:nvPr/>
        </p:nvSpPr>
        <p:spPr>
          <a:xfrm>
            <a:off x="366251" y="3690554"/>
            <a:ext cx="5181600" cy="1648361"/>
          </a:xfrm>
          <a:prstGeom prst="rect">
            <a:avLst/>
          </a:prstGeom>
        </p:spPr>
        <p:style>
          <a:lnRef idx="1">
            <a:schemeClr val="accent6"/>
          </a:lnRef>
          <a:fillRef idx="2">
            <a:schemeClr val="accent6"/>
          </a:fillRef>
          <a:effectRef idx="1">
            <a:schemeClr val="accent6"/>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dirty="0" smtClean="0"/>
              <a:t>يتم خلال مدة زمنية قصيرة تون أقل من سنة </a:t>
            </a:r>
            <a:endParaRPr lang="en-US" dirty="0"/>
          </a:p>
        </p:txBody>
      </p:sp>
      <p:sp>
        <p:nvSpPr>
          <p:cNvPr id="8" name="Content Placeholder 2"/>
          <p:cNvSpPr txBox="1">
            <a:spLocks/>
          </p:cNvSpPr>
          <p:nvPr/>
        </p:nvSpPr>
        <p:spPr>
          <a:xfrm>
            <a:off x="494071" y="2255044"/>
            <a:ext cx="5181600" cy="858581"/>
          </a:xfrm>
          <a:prstGeom prst="rect">
            <a:avLst/>
          </a:prstGeom>
        </p:spPr>
        <p:style>
          <a:lnRef idx="1">
            <a:schemeClr val="accent6"/>
          </a:lnRef>
          <a:fillRef idx="2">
            <a:schemeClr val="accent6"/>
          </a:fillRef>
          <a:effectRef idx="1">
            <a:schemeClr val="accent6"/>
          </a:effectRef>
          <a:fontRef idx="minor">
            <a:schemeClr val="dk1"/>
          </a:fontRef>
        </p:style>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dirty="0" smtClean="0"/>
              <a:t>تتمثل في رؤوسا الشعب و هذا النوع من التخطيط طبيعته تشغيلية </a:t>
            </a:r>
            <a:endParaRPr lang="en-US" dirty="0"/>
          </a:p>
        </p:txBody>
      </p:sp>
    </p:spTree>
    <p:extLst>
      <p:ext uri="{BB962C8B-B14F-4D97-AF65-F5344CB8AC3E}">
        <p14:creationId xmlns:p14="http://schemas.microsoft.com/office/powerpoint/2010/main" val="55240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0700"/>
            <a:ext cx="10515600" cy="4305197"/>
          </a:xfrm>
          <a:prstGeom prst="star6">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جدول (3-3) جدول المستويات الإدارية و أنواع الخطط </a:t>
            </a:r>
            <a:endParaRPr lang="en-US" dirty="0"/>
          </a:p>
        </p:txBody>
      </p:sp>
    </p:spTree>
    <p:extLst>
      <p:ext uri="{BB962C8B-B14F-4D97-AF65-F5344CB8AC3E}">
        <p14:creationId xmlns:p14="http://schemas.microsoft.com/office/powerpoint/2010/main" val="2662684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عناصر التخطيط </a:t>
            </a:r>
            <a:endParaRPr lang="en-US" dirty="0"/>
          </a:p>
        </p:txBody>
      </p:sp>
      <p:sp>
        <p:nvSpPr>
          <p:cNvPr id="4" name="Content Placeholder 3"/>
          <p:cNvSpPr>
            <a:spLocks noGrp="1"/>
          </p:cNvSpPr>
          <p:nvPr>
            <p:ph sz="half" idx="2"/>
          </p:nvPr>
        </p:nvSpPr>
        <p:spPr>
          <a:xfrm>
            <a:off x="353961" y="3342968"/>
            <a:ext cx="10999839" cy="1543664"/>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sz="6600" dirty="0" smtClean="0"/>
              <a:t>أهداف – </a:t>
            </a:r>
            <a:r>
              <a:rPr lang="ar-SA" sz="6600" dirty="0" smtClean="0"/>
              <a:t>قواعد-سياسات-إجراءات</a:t>
            </a:r>
            <a:endParaRPr lang="en-US" sz="6600" dirty="0"/>
          </a:p>
        </p:txBody>
      </p:sp>
    </p:spTree>
    <p:extLst>
      <p:ext uri="{BB962C8B-B14F-4D97-AF65-F5344CB8AC3E}">
        <p14:creationId xmlns:p14="http://schemas.microsoft.com/office/powerpoint/2010/main" val="138179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Preparation">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 أولا : الأهداف </a:t>
            </a:r>
            <a:endParaRPr lang="en-US" dirty="0"/>
          </a:p>
        </p:txBody>
      </p:sp>
      <p:sp>
        <p:nvSpPr>
          <p:cNvPr id="3" name="Content Placeholder 2"/>
          <p:cNvSpPr>
            <a:spLocks noGrp="1"/>
          </p:cNvSpPr>
          <p:nvPr>
            <p:ph sz="half" idx="1"/>
          </p:nvPr>
        </p:nvSpPr>
        <p:spPr>
          <a:xfrm>
            <a:off x="218768" y="4667148"/>
            <a:ext cx="5405284" cy="181231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توضع الأهداف في المنشآت على شكل هرمي بحسب درجة أهميتها الأهداف الرئيسية توضع ف قمه الهرم ثم تتدرج باقي الأهداف حسب الأهمية </a:t>
            </a:r>
            <a:endParaRPr lang="en-US" dirty="0"/>
          </a:p>
        </p:txBody>
      </p:sp>
      <p:sp>
        <p:nvSpPr>
          <p:cNvPr id="4" name="Content Placeholder 3"/>
          <p:cNvSpPr>
            <a:spLocks noGrp="1"/>
          </p:cNvSpPr>
          <p:nvPr>
            <p:ph sz="half" idx="2"/>
          </p:nvPr>
        </p:nvSpPr>
        <p:spPr>
          <a:xfrm>
            <a:off x="6403257" y="2641472"/>
            <a:ext cx="5181600" cy="107489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تعريف ( الأغراض و الغايات التي يراد تحقيقها في المستقبل ) </a:t>
            </a:r>
          </a:p>
          <a:p>
            <a:pPr marL="0" indent="0">
              <a:buNone/>
            </a:pPr>
            <a:endParaRPr lang="en-US" dirty="0"/>
          </a:p>
        </p:txBody>
      </p:sp>
      <p:sp>
        <p:nvSpPr>
          <p:cNvPr id="5" name="Content Placeholder 2"/>
          <p:cNvSpPr txBox="1">
            <a:spLocks/>
          </p:cNvSpPr>
          <p:nvPr/>
        </p:nvSpPr>
        <p:spPr>
          <a:xfrm>
            <a:off x="6403257" y="4726140"/>
            <a:ext cx="5181600" cy="173365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dirty="0" smtClean="0"/>
              <a:t>الأهداف هي البنية الأساسية التي يقوم عليها التخطيط و يتحدد على ضوئها باقي العناصر الأخرى</a:t>
            </a:r>
            <a:endParaRPr lang="en-US" dirty="0"/>
          </a:p>
        </p:txBody>
      </p:sp>
      <p:sp>
        <p:nvSpPr>
          <p:cNvPr id="6" name="Content Placeholder 2"/>
          <p:cNvSpPr txBox="1">
            <a:spLocks/>
          </p:cNvSpPr>
          <p:nvPr/>
        </p:nvSpPr>
        <p:spPr>
          <a:xfrm>
            <a:off x="218768" y="2615382"/>
            <a:ext cx="5405284" cy="110098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dirty="0" smtClean="0"/>
              <a:t>تتمثل في رؤوسا الشعب و هذا النوع من التخطيط طبيعته تشغيلية </a:t>
            </a:r>
            <a:endParaRPr lang="en-US" dirty="0"/>
          </a:p>
        </p:txBody>
      </p:sp>
    </p:spTree>
    <p:extLst>
      <p:ext uri="{BB962C8B-B14F-4D97-AF65-F5344CB8AC3E}">
        <p14:creationId xmlns:p14="http://schemas.microsoft.com/office/powerpoint/2010/main" val="351846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131"/>
            <a:ext cx="9964918" cy="4845377"/>
          </a:xfrm>
          <a:prstGeom prst="rect">
            <a:avLst/>
          </a:prstGeo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t>في مجال  المنشآت الإدارية يعد التخطيط أحد اركان الإدارة المهمة و هي الوظيفة الأدرية  الأولى التي من خلالها يتم وضع الأهداف و صنع القرارات و التفكير في المستقبل عندما يغيب التخطيط تتم الأعمال عشوائيا و تصبح القرارات مجرد تصرفات ارتجالية </a:t>
            </a:r>
            <a:endParaRPr lang="en-US" dirty="0"/>
          </a:p>
        </p:txBody>
      </p:sp>
    </p:spTree>
    <p:extLst>
      <p:ext uri="{BB962C8B-B14F-4D97-AF65-F5344CB8AC3E}">
        <p14:creationId xmlns:p14="http://schemas.microsoft.com/office/powerpoint/2010/main" val="204441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غالبا توضع الأهداف بشكل عام من ثم يتم التدرج بتفعيلها بأهداف فرعية و مرحلية محددة</a:t>
            </a:r>
            <a:endParaRPr lang="en-US" dirty="0"/>
          </a:p>
        </p:txBody>
      </p:sp>
      <p:sp>
        <p:nvSpPr>
          <p:cNvPr id="4" name="Content Placeholder 3"/>
          <p:cNvSpPr>
            <a:spLocks noGrp="1"/>
          </p:cNvSpPr>
          <p:nvPr>
            <p:ph sz="half" idx="2"/>
          </p:nvPr>
        </p:nvSpPr>
        <p:spPr>
          <a:xfrm>
            <a:off x="580103" y="2395896"/>
            <a:ext cx="10636045" cy="3542788"/>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sz="3600" dirty="0" smtClean="0"/>
              <a:t>مثال </a:t>
            </a:r>
          </a:p>
          <a:p>
            <a:pPr marL="0" indent="0" algn="ctr">
              <a:buNone/>
            </a:pPr>
            <a:r>
              <a:rPr lang="ar-SA" sz="3600" dirty="0" smtClean="0"/>
              <a:t>أن تسعى المنظمة أن تحقق هدفا عاما و هو الريادة في السوق فيكون لها </a:t>
            </a:r>
          </a:p>
          <a:p>
            <a:pPr marL="0" indent="0" algn="ctr">
              <a:buNone/>
            </a:pPr>
            <a:r>
              <a:rPr lang="ar-SA" sz="3600" dirty="0" smtClean="0"/>
              <a:t>اكبر حصه سوقية ثم يلي هذا الهدف هدف أخر أكثر تفصيلا فيكون هدف</a:t>
            </a:r>
          </a:p>
          <a:p>
            <a:pPr marL="0" indent="0" algn="ctr">
              <a:buNone/>
            </a:pPr>
            <a:r>
              <a:rPr lang="ar-SA" sz="3600" dirty="0" smtClean="0"/>
              <a:t> المنشأة تحقيق زياده الأرباح 10% و يلي هذا الهدف هدفا أخر وهو </a:t>
            </a:r>
          </a:p>
          <a:p>
            <a:pPr marL="0" indent="0" algn="ctr">
              <a:buNone/>
            </a:pPr>
            <a:r>
              <a:rPr lang="ar-SA" sz="3600" dirty="0" smtClean="0"/>
              <a:t>زياده حصتها السوقية في منطقة جغرافية معينة بنسبة %15</a:t>
            </a:r>
            <a:endParaRPr lang="en-US" sz="3600" dirty="0"/>
          </a:p>
        </p:txBody>
      </p:sp>
    </p:spTree>
    <p:extLst>
      <p:ext uri="{BB962C8B-B14F-4D97-AF65-F5344CB8AC3E}">
        <p14:creationId xmlns:p14="http://schemas.microsoft.com/office/powerpoint/2010/main" val="150015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شروط وضع الأهداف  خمسة أهداف </a:t>
            </a:r>
            <a:endParaRPr lang="en-US" dirty="0"/>
          </a:p>
        </p:txBody>
      </p:sp>
      <p:sp>
        <p:nvSpPr>
          <p:cNvPr id="4" name="Content Placeholder 3"/>
          <p:cNvSpPr>
            <a:spLocks noGrp="1"/>
          </p:cNvSpPr>
          <p:nvPr>
            <p:ph sz="half" idx="2"/>
          </p:nvPr>
        </p:nvSpPr>
        <p:spPr>
          <a:xfrm>
            <a:off x="838200" y="2159922"/>
            <a:ext cx="10515600" cy="3385472"/>
          </a:xfrm>
          <a:prstGeom prst="rect">
            <a:avLst/>
          </a:prstGeo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ar-SA" sz="4000" dirty="0" smtClean="0"/>
          </a:p>
          <a:p>
            <a:pPr marL="0" indent="0" algn="ctr">
              <a:buNone/>
            </a:pPr>
            <a:r>
              <a:rPr lang="ar-SA" sz="4000" dirty="0" smtClean="0"/>
              <a:t>وضوح الأهداف-مشروعية العمل-واقعية الهدف-قابليه قياس الهدف-محدد بوقت </a:t>
            </a:r>
            <a:endParaRPr lang="en-US" sz="4000" dirty="0"/>
          </a:p>
        </p:txBody>
      </p:sp>
    </p:spTree>
    <p:extLst>
      <p:ext uri="{BB962C8B-B14F-4D97-AF65-F5344CB8AC3E}">
        <p14:creationId xmlns:p14="http://schemas.microsoft.com/office/powerpoint/2010/main" val="2461956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90" y="365125"/>
            <a:ext cx="11265310" cy="5347417"/>
          </a:xfrm>
          <a:prstGeom prst="cloud">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1-وضوح الأهداف: فيجب أن يكون الهدف المراد تنفيذه واضحا و محددا لجميع العاملين و المسؤولين عن تنفيذه في المنشأة فالغموض في الهدف يؤدي الى فهمة من قبل العملين في المنشأة بطريقه مختلفة عن ما هو مقود</a:t>
            </a:r>
            <a:endParaRPr lang="en-US" dirty="0"/>
          </a:p>
        </p:txBody>
      </p:sp>
    </p:spTree>
    <p:extLst>
      <p:ext uri="{BB962C8B-B14F-4D97-AF65-F5344CB8AC3E}">
        <p14:creationId xmlns:p14="http://schemas.microsoft.com/office/powerpoint/2010/main" val="81407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357249"/>
          </a:xfrm>
          <a:prstGeom prst="cloud">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2-مشروعية الهدف: أن يكون الهدف المراد تنفيذه من قبل الفرد أو الدولة أو المنشأة هدفا مخالف للتعاليم الدينية و التقاليد و العادات الأصلية الساده في المجتمع </a:t>
            </a:r>
            <a:endParaRPr lang="en-US" dirty="0"/>
          </a:p>
        </p:txBody>
      </p:sp>
    </p:spTree>
    <p:extLst>
      <p:ext uri="{BB962C8B-B14F-4D97-AF65-F5344CB8AC3E}">
        <p14:creationId xmlns:p14="http://schemas.microsoft.com/office/powerpoint/2010/main" val="3805333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01610"/>
          </a:xfrm>
          <a:prstGeom prst="cloud">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3-وأقعية الهدف: يجب ألا يكون الهدف المراد تنفيذه خياليا بل يجب أن يكون هدفا و اقعيا ممكن التحقيق في حدود الإمكانيات المتاحة و القدرات المتوفرة و الوقت المحدد </a:t>
            </a:r>
            <a:endParaRPr lang="en-US" dirty="0"/>
          </a:p>
        </p:txBody>
      </p:sp>
    </p:spTree>
    <p:extLst>
      <p:ext uri="{BB962C8B-B14F-4D97-AF65-F5344CB8AC3E}">
        <p14:creationId xmlns:p14="http://schemas.microsoft.com/office/powerpoint/2010/main" val="216472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216310"/>
            <a:ext cx="11513573" cy="6641690"/>
          </a:xfrm>
          <a:prstGeom prst="cloud">
            <a:avLst/>
          </a:prstGeom>
        </p:spPr>
        <p:style>
          <a:lnRef idx="1">
            <a:schemeClr val="accent4"/>
          </a:lnRef>
          <a:fillRef idx="2">
            <a:schemeClr val="accent4"/>
          </a:fillRef>
          <a:effectRef idx="1">
            <a:schemeClr val="accent4"/>
          </a:effectRef>
          <a:fontRef idx="minor">
            <a:schemeClr val="dk1"/>
          </a:fontRef>
        </p:style>
        <p:txBody>
          <a:bodyPr>
            <a:noAutofit/>
          </a:bodyPr>
          <a:lstStyle/>
          <a:p>
            <a:pPr algn="ctr"/>
            <a:r>
              <a:rPr lang="ar-SA" sz="4000" dirty="0" smtClean="0"/>
              <a:t>4-قابلية قياس الهدف: يجب أن يقسم الهدف الى فروع قابلة للقياس و المتابعة حتى يتم تقويمها و معرفة اذا كان هناك تقصير أو عدم تقدم أو انحراف عن المسار المطلوب مثال </a:t>
            </a:r>
            <a:br>
              <a:rPr lang="ar-SA" sz="4000" dirty="0" smtClean="0"/>
            </a:br>
            <a:r>
              <a:rPr lang="ar-SA" sz="4000" dirty="0" smtClean="0"/>
              <a:t/>
            </a:r>
            <a:br>
              <a:rPr lang="ar-SA" sz="4000" dirty="0" smtClean="0"/>
            </a:br>
            <a:r>
              <a:rPr lang="ar-SA" sz="4000" dirty="0" smtClean="0"/>
              <a:t> أن يكون هدف المنشأة هذا العام  تحقيق أرباح عالية فهاذا الهدف يعتبر عاما غير قابل للقياس لكن عندما يكون الهدف زياد الأرباح 10% يكون قابل للقياس    </a:t>
            </a:r>
            <a:endParaRPr lang="en-US" sz="4000" dirty="0"/>
          </a:p>
        </p:txBody>
      </p:sp>
    </p:spTree>
    <p:extLst>
      <p:ext uri="{BB962C8B-B14F-4D97-AF65-F5344CB8AC3E}">
        <p14:creationId xmlns:p14="http://schemas.microsoft.com/office/powerpoint/2010/main" val="4016991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91" y="511277"/>
            <a:ext cx="10515600" cy="5978013"/>
          </a:xfrm>
          <a:prstGeom prst="cloud">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5-محدد بوقتك فيجب أن يكون هناك فترة زمنية محددة بوقت يتحقق من خلالها الوقت فلا يجب أن يكون الوقت مفتوحا </a:t>
            </a:r>
            <a:br>
              <a:rPr lang="ar-SA" dirty="0" smtClean="0"/>
            </a:br>
            <a:r>
              <a:rPr lang="ar-SA" dirty="0" smtClean="0"/>
              <a:t>فعند وضع هدف للمنشأة مثل تعين موظفين جدد فلا بد أن يتم </a:t>
            </a:r>
            <a:r>
              <a:rPr lang="ar-SA" sz="4000" dirty="0" smtClean="0"/>
              <a:t>خلال</a:t>
            </a:r>
            <a:r>
              <a:rPr lang="ar-SA" dirty="0" smtClean="0"/>
              <a:t> فترة معينة محددة </a:t>
            </a:r>
            <a:br>
              <a:rPr lang="ar-SA" dirty="0" smtClean="0"/>
            </a:br>
            <a:r>
              <a:rPr lang="ar-SA" dirty="0" smtClean="0"/>
              <a:t>و كذلك مثل أجراء المعاملات في فتره زمنية محددة</a:t>
            </a:r>
            <a:endParaRPr lang="en-US" dirty="0"/>
          </a:p>
        </p:txBody>
      </p:sp>
    </p:spTree>
    <p:extLst>
      <p:ext uri="{BB962C8B-B14F-4D97-AF65-F5344CB8AC3E}">
        <p14:creationId xmlns:p14="http://schemas.microsoft.com/office/powerpoint/2010/main" val="4287460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ثانيا: السياسات </a:t>
            </a:r>
            <a:endParaRPr lang="en-US" dirty="0"/>
          </a:p>
        </p:txBody>
      </p:sp>
      <p:sp>
        <p:nvSpPr>
          <p:cNvPr id="3" name="Content Placeholder 2"/>
          <p:cNvSpPr>
            <a:spLocks noGrp="1"/>
          </p:cNvSpPr>
          <p:nvPr>
            <p:ph sz="half" idx="1"/>
          </p:nvPr>
        </p:nvSpPr>
        <p:spPr>
          <a:xfrm>
            <a:off x="838200" y="2592541"/>
            <a:ext cx="5181600" cy="2559562"/>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sz="3200" dirty="0" smtClean="0"/>
              <a:t>السياسيات عبارة عن الإطار  الموجه لعملية تنفيذ الأهداف و تحقيقها و هي المرشد للعاملين حول الطرق و الأساليب التي يجب اتباعها لتحقيق الأهداف </a:t>
            </a:r>
            <a:endParaRPr lang="en-US" sz="3200" dirty="0"/>
          </a:p>
        </p:txBody>
      </p:sp>
      <p:sp>
        <p:nvSpPr>
          <p:cNvPr id="4" name="Content Placeholder 3"/>
          <p:cNvSpPr>
            <a:spLocks noGrp="1"/>
          </p:cNvSpPr>
          <p:nvPr>
            <p:ph sz="half" idx="2"/>
          </p:nvPr>
        </p:nvSpPr>
        <p:spPr>
          <a:xfrm>
            <a:off x="6371304" y="2592541"/>
            <a:ext cx="5188974" cy="2559562"/>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sz="3200" dirty="0" smtClean="0"/>
              <a:t>تعريف (مجموعة المبادئ و القواعد و القوانين التي تضعها الإدارة العليا </a:t>
            </a:r>
          </a:p>
          <a:p>
            <a:pPr marL="0" indent="0" algn="ctr">
              <a:buNone/>
            </a:pPr>
            <a:r>
              <a:rPr lang="ar-SA" sz="3200" dirty="0" smtClean="0"/>
              <a:t> في المنشأة لكي تسترشد بها باقي المستويات الإدارية في المنشأة)</a:t>
            </a:r>
            <a:endParaRPr lang="en-US" sz="3200" dirty="0"/>
          </a:p>
        </p:txBody>
      </p:sp>
    </p:spTree>
    <p:extLst>
      <p:ext uri="{BB962C8B-B14F-4D97-AF65-F5344CB8AC3E}">
        <p14:creationId xmlns:p14="http://schemas.microsoft.com/office/powerpoint/2010/main" val="2459535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أهم صفات السياسات </a:t>
            </a:r>
            <a:endParaRPr lang="en-US" dirty="0"/>
          </a:p>
        </p:txBody>
      </p:sp>
      <p:sp>
        <p:nvSpPr>
          <p:cNvPr id="4" name="Content Placeholder 3"/>
          <p:cNvSpPr>
            <a:spLocks noGrp="1"/>
          </p:cNvSpPr>
          <p:nvPr>
            <p:ph sz="half" idx="2"/>
          </p:nvPr>
        </p:nvSpPr>
        <p:spPr>
          <a:xfrm>
            <a:off x="727587" y="1825625"/>
            <a:ext cx="10626213" cy="435133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أنها ثابتة و يعد أتباعها أمر ضروريا و ملزما من قبل جميع العاملين في المنشأة</a:t>
            </a:r>
          </a:p>
          <a:p>
            <a:pPr marL="0" indent="0" algn="ctr">
              <a:buNone/>
            </a:pPr>
            <a:endParaRPr lang="ar-SA" dirty="0"/>
          </a:p>
          <a:p>
            <a:pPr marL="0" indent="0" algn="ctr">
              <a:buNone/>
            </a:pPr>
            <a:r>
              <a:rPr lang="ar-SA" dirty="0" smtClean="0"/>
              <a:t> أنها واضحة لجميع المعنين و متجانسة مع بعضها</a:t>
            </a:r>
          </a:p>
          <a:p>
            <a:pPr marL="0" indent="0" algn="ctr">
              <a:buNone/>
            </a:pPr>
            <a:r>
              <a:rPr lang="ar-SA" dirty="0" smtClean="0"/>
              <a:t>أنها شاملة لجميع أفراد المنشأة</a:t>
            </a:r>
          </a:p>
          <a:p>
            <a:pPr marL="0" indent="0" algn="ctr">
              <a:buNone/>
            </a:pPr>
            <a:endParaRPr lang="ar-SA" dirty="0" smtClean="0"/>
          </a:p>
          <a:p>
            <a:pPr marL="0" indent="0" algn="ctr">
              <a:buNone/>
            </a:pPr>
            <a:r>
              <a:rPr lang="ar-SA" dirty="0" smtClean="0"/>
              <a:t>أنها تطبق على الجميع فلا تقتصر على مجموعة معينة</a:t>
            </a:r>
          </a:p>
          <a:p>
            <a:pPr marL="0" indent="0" algn="ctr">
              <a:buNone/>
            </a:pPr>
            <a:r>
              <a:rPr lang="ar-SA" dirty="0" smtClean="0"/>
              <a:t>من أمثلة تطبيق السياسات  أن تكون سياسة المنشأة التركيز على الجودة أو التركيز على السعر المنخفض </a:t>
            </a:r>
            <a:endParaRPr lang="en-US" dirty="0"/>
          </a:p>
        </p:txBody>
      </p:sp>
    </p:spTree>
    <p:extLst>
      <p:ext uri="{BB962C8B-B14F-4D97-AF65-F5344CB8AC3E}">
        <p14:creationId xmlns:p14="http://schemas.microsoft.com/office/powerpoint/2010/main" val="2984724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ثالثا :القواعد </a:t>
            </a:r>
            <a:endParaRPr lang="en-US" dirty="0"/>
          </a:p>
        </p:txBody>
      </p:sp>
      <p:sp>
        <p:nvSpPr>
          <p:cNvPr id="3" name="Content Placeholder 2"/>
          <p:cNvSpPr>
            <a:spLocks noGrp="1"/>
          </p:cNvSpPr>
          <p:nvPr>
            <p:ph sz="half" idx="1"/>
          </p:nvPr>
        </p:nvSpPr>
        <p:spPr>
          <a:xfrm>
            <a:off x="914400" y="2897342"/>
            <a:ext cx="5181600" cy="262838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تختلف القاعدة عن الأجراء بأنها لا تحدد </a:t>
            </a:r>
          </a:p>
          <a:p>
            <a:pPr marL="0" indent="0" algn="ctr">
              <a:buNone/>
            </a:pPr>
            <a:r>
              <a:rPr lang="ar-SA" dirty="0" smtClean="0"/>
              <a:t>خطوات تفصيلية للقيام بعمل ما بل تحدد بدقة </a:t>
            </a:r>
          </a:p>
          <a:p>
            <a:pPr marL="0" indent="0" algn="ctr">
              <a:buNone/>
            </a:pPr>
            <a:r>
              <a:rPr lang="ar-SA" dirty="0" smtClean="0"/>
              <a:t>ما يجب القيام به و ما يجب الامتناع عنه في ضل موقف معين </a:t>
            </a:r>
            <a:endParaRPr lang="en-US" dirty="0"/>
          </a:p>
        </p:txBody>
      </p:sp>
      <p:sp>
        <p:nvSpPr>
          <p:cNvPr id="4" name="Content Placeholder 3"/>
          <p:cNvSpPr>
            <a:spLocks noGrp="1"/>
          </p:cNvSpPr>
          <p:nvPr>
            <p:ph sz="half" idx="2"/>
          </p:nvPr>
        </p:nvSpPr>
        <p:spPr>
          <a:xfrm>
            <a:off x="6585155" y="2897342"/>
            <a:ext cx="5181600" cy="262838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تعريف ( ما يجب القيام به و ما ينبغي الامتناع هنة من سلوك أو تصرفات )</a:t>
            </a:r>
          </a:p>
          <a:p>
            <a:pPr marL="0" indent="0" algn="ctr">
              <a:buNone/>
            </a:pPr>
            <a:r>
              <a:rPr lang="ar-SA" dirty="0" smtClean="0"/>
              <a:t>يطلق على القاعدة أحيانا بالقانون أو النظام نظرا لشيوع هذا المصطلح على مستوى الأجهزة الحكومية و مشروعات الأعمال </a:t>
            </a:r>
            <a:endParaRPr lang="en-US" dirty="0"/>
          </a:p>
        </p:txBody>
      </p:sp>
    </p:spTree>
    <p:extLst>
      <p:ext uri="{BB962C8B-B14F-4D97-AF65-F5344CB8AC3E}">
        <p14:creationId xmlns:p14="http://schemas.microsoft.com/office/powerpoint/2010/main" val="367668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224" y="987294"/>
            <a:ext cx="10515600" cy="3782669"/>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t>تزداد أهميه التخطيط كلا كبر حجم المنشاء أو  أذا زادت عملياتها و عظمت مسؤولياتها و تعددت أنشطتها حينما يصعب عليها أن تستمر بنجاح دون الاعتماد على عملية التخطيط </a:t>
            </a:r>
            <a:endParaRPr lang="en-US" dirty="0"/>
          </a:p>
        </p:txBody>
      </p:sp>
    </p:spTree>
    <p:extLst>
      <p:ext uri="{BB962C8B-B14F-4D97-AF65-F5344CB8AC3E}">
        <p14:creationId xmlns:p14="http://schemas.microsoft.com/office/powerpoint/2010/main" val="2783689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747649"/>
          </a:xfrm>
          <a:prstGeom prst="cloud">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من صفات القواعد القوانين أنها تتخذ شكل أوامر أو تعليمات كما أنها تكون مرتبطة بعقاب  للمخالفين و مكافآت للمستحقين </a:t>
            </a:r>
            <a:br>
              <a:rPr lang="ar-SA" dirty="0" smtClean="0"/>
            </a:br>
            <a:r>
              <a:rPr lang="ar-SA" dirty="0" smtClean="0"/>
              <a:t>مثال (القواعد التي نعيشها يوميا وجوب وقوف السيارة عندما تكون إشارة المرور </a:t>
            </a:r>
            <a:endParaRPr lang="en-US" dirty="0"/>
          </a:p>
        </p:txBody>
      </p:sp>
    </p:spTree>
    <p:extLst>
      <p:ext uri="{BB962C8B-B14F-4D97-AF65-F5344CB8AC3E}">
        <p14:creationId xmlns:p14="http://schemas.microsoft.com/office/powerpoint/2010/main" val="551230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رابعا : الإجراءات </a:t>
            </a:r>
            <a:endParaRPr lang="en-US" dirty="0"/>
          </a:p>
        </p:txBody>
      </p:sp>
      <p:sp>
        <p:nvSpPr>
          <p:cNvPr id="4" name="Content Placeholder 3"/>
          <p:cNvSpPr>
            <a:spLocks noGrp="1"/>
          </p:cNvSpPr>
          <p:nvPr>
            <p:ph sz="half" idx="2"/>
          </p:nvPr>
        </p:nvSpPr>
        <p:spPr>
          <a:xfrm>
            <a:off x="2399071" y="2229619"/>
            <a:ext cx="6988277" cy="190080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تعريف ( سلسة الأعمال و الخطوات و المراحل التي يجب أتباعها لتنفيذ عمل ما ) </a:t>
            </a:r>
          </a:p>
          <a:p>
            <a:pPr marL="0" indent="0" algn="ctr">
              <a:buNone/>
            </a:pPr>
            <a:r>
              <a:rPr lang="ar-SA" dirty="0" smtClean="0"/>
              <a:t>فهي عبارة عن المسار الذي يجب اتباعه داخل المنشأة للإتمام عمل من الأعمال</a:t>
            </a:r>
            <a:endParaRPr lang="en-US" dirty="0"/>
          </a:p>
        </p:txBody>
      </p:sp>
      <p:sp>
        <p:nvSpPr>
          <p:cNvPr id="5" name="Content Placeholder 3"/>
          <p:cNvSpPr>
            <a:spLocks noGrp="1"/>
          </p:cNvSpPr>
          <p:nvPr>
            <p:ph sz="half" idx="2"/>
          </p:nvPr>
        </p:nvSpPr>
        <p:spPr>
          <a:xfrm>
            <a:off x="2423651" y="4669351"/>
            <a:ext cx="6963697" cy="178061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تختلف الإجراءات عن السياسات في أنها أكثر تحديدا لما </a:t>
            </a:r>
          </a:p>
          <a:p>
            <a:pPr marL="0" indent="0" algn="ctr">
              <a:buNone/>
            </a:pPr>
            <a:r>
              <a:rPr lang="ar-SA" dirty="0" smtClean="0"/>
              <a:t>يجب القيام به حين أن السياسات تعد أعم و أشمل</a:t>
            </a:r>
            <a:endParaRPr lang="en-US" dirty="0"/>
          </a:p>
        </p:txBody>
      </p:sp>
    </p:spTree>
    <p:extLst>
      <p:ext uri="{BB962C8B-B14F-4D97-AF65-F5344CB8AC3E}">
        <p14:creationId xmlns:p14="http://schemas.microsoft.com/office/powerpoint/2010/main" val="531812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4"/>
            <a:ext cx="10515600" cy="4826307"/>
          </a:xfrm>
          <a:prstGeom prst="cloud">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تتصف الإجراءات بانها متكررة و متسلسلة وفق خطوات و مراحل ثابتة تختلف باختلاف الأعمال مثال </a:t>
            </a:r>
            <a:br>
              <a:rPr lang="ar-SA" dirty="0" smtClean="0"/>
            </a:br>
            <a:r>
              <a:rPr lang="ar-SA" dirty="0" smtClean="0"/>
              <a:t>( الإجراءات التي يمر بها طالب الوظيفة غير الإجراءات التي يمر بعا طالب الإجازة </a:t>
            </a:r>
            <a:endParaRPr lang="en-US" dirty="0"/>
          </a:p>
        </p:txBody>
      </p:sp>
    </p:spTree>
    <p:extLst>
      <p:ext uri="{BB962C8B-B14F-4D97-AF65-F5344CB8AC3E}">
        <p14:creationId xmlns:p14="http://schemas.microsoft.com/office/powerpoint/2010/main" val="2428816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91778"/>
          </a:xfrm>
          <a:prstGeom prst="cloud">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كما تختلف الإجراءات باختلاف المنظمات ففهي منشأة القطاع العام هناك إجراءات مختلفة للتوظيف عن تلك الإجراءات المتبعة في القطاع الخاص </a:t>
            </a:r>
            <a:endParaRPr lang="en-US" dirty="0"/>
          </a:p>
        </p:txBody>
      </p:sp>
    </p:spTree>
    <p:extLst>
      <p:ext uri="{BB962C8B-B14F-4D97-AF65-F5344CB8AC3E}">
        <p14:creationId xmlns:p14="http://schemas.microsoft.com/office/powerpoint/2010/main" val="3865314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11443"/>
          </a:xfrm>
          <a:prstGeom prst="horizontalScroll">
            <a:avLst/>
          </a:prstGeom>
        </p:spPr>
        <p:style>
          <a:lnRef idx="1">
            <a:schemeClr val="accent4"/>
          </a:lnRef>
          <a:fillRef idx="2">
            <a:schemeClr val="accent4"/>
          </a:fillRef>
          <a:effectRef idx="1">
            <a:schemeClr val="accent4"/>
          </a:effectRef>
          <a:fontRef idx="minor">
            <a:schemeClr val="dk1"/>
          </a:fontRef>
        </p:style>
        <p:txBody>
          <a:bodyPr>
            <a:normAutofit/>
          </a:bodyPr>
          <a:lstStyle/>
          <a:p>
            <a:r>
              <a:rPr lang="ar-SA" dirty="0" smtClean="0"/>
              <a:t>في ختام هذا القسم المتعلق في التخطيط نجد أن هذه العناصر تتدرج من حيث الشمولية و العمومية من الأهداف الأكثر شمولية الى القاعدة الأكثر تفصيلا و تحديد </a:t>
            </a:r>
            <a:endParaRPr lang="en-US" dirty="0"/>
          </a:p>
        </p:txBody>
      </p:sp>
    </p:spTree>
    <p:extLst>
      <p:ext uri="{BB962C8B-B14F-4D97-AF65-F5344CB8AC3E}">
        <p14:creationId xmlns:p14="http://schemas.microsoft.com/office/powerpoint/2010/main" val="4049768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خطوات التخطيط  خمسة خطوات </a:t>
            </a:r>
            <a:endParaRPr lang="en-US" dirty="0"/>
          </a:p>
        </p:txBody>
      </p:sp>
      <p:sp>
        <p:nvSpPr>
          <p:cNvPr id="4" name="Content Placeholder 3"/>
          <p:cNvSpPr>
            <a:spLocks noGrp="1"/>
          </p:cNvSpPr>
          <p:nvPr>
            <p:ph sz="half" idx="2"/>
          </p:nvPr>
        </p:nvSpPr>
        <p:spPr>
          <a:xfrm>
            <a:off x="1445342" y="2625213"/>
            <a:ext cx="9908458" cy="1897626"/>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sz="3600" dirty="0" smtClean="0"/>
              <a:t>تحديد الهدف –جمع المعلومات-وضع الافتراضات-تحديد البدائل و الاختيار من بينها –</a:t>
            </a:r>
          </a:p>
          <a:p>
            <a:pPr marL="0" indent="0" algn="ctr">
              <a:buNone/>
            </a:pPr>
            <a:r>
              <a:rPr lang="ar-SA" sz="3600" dirty="0" smtClean="0"/>
              <a:t>التنفيذ و التقويم </a:t>
            </a:r>
          </a:p>
          <a:p>
            <a:pPr marL="0" indent="0" algn="ctr">
              <a:buNone/>
            </a:pPr>
            <a:endParaRPr lang="en-US" dirty="0"/>
          </a:p>
        </p:txBody>
      </p:sp>
    </p:spTree>
    <p:extLst>
      <p:ext uri="{BB962C8B-B14F-4D97-AF65-F5344CB8AC3E}">
        <p14:creationId xmlns:p14="http://schemas.microsoft.com/office/powerpoint/2010/main" val="3026942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الخطوة الأولى :تحديد الأهداف  </a:t>
            </a:r>
            <a:endParaRPr lang="en-US" dirty="0"/>
          </a:p>
        </p:txBody>
      </p:sp>
      <p:sp>
        <p:nvSpPr>
          <p:cNvPr id="4" name="Content Placeholder 3"/>
          <p:cNvSpPr>
            <a:spLocks noGrp="1"/>
          </p:cNvSpPr>
          <p:nvPr>
            <p:ph sz="half" idx="2"/>
          </p:nvPr>
        </p:nvSpPr>
        <p:spPr>
          <a:xfrm>
            <a:off x="838200" y="2900517"/>
            <a:ext cx="10515600" cy="3345272"/>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ar-SA" sz="4000" dirty="0" smtClean="0"/>
          </a:p>
          <a:p>
            <a:pPr marL="0" indent="0" algn="ctr">
              <a:buNone/>
            </a:pPr>
            <a:r>
              <a:rPr lang="ar-SA" sz="4000" dirty="0" smtClean="0"/>
              <a:t>و تختص هذه الخطوة بتحديد ما نريد الوصول اليه و كما ذكرنا</a:t>
            </a:r>
          </a:p>
          <a:p>
            <a:pPr marL="0" indent="0" algn="ctr">
              <a:buNone/>
            </a:pPr>
            <a:r>
              <a:rPr lang="ar-SA" sz="4000" dirty="0" smtClean="0"/>
              <a:t> سابقا يجب أن تكون الأهداف واضحة و محددة و شرعيه</a:t>
            </a:r>
          </a:p>
          <a:p>
            <a:pPr marL="0" indent="0" algn="ctr">
              <a:buNone/>
            </a:pPr>
            <a:r>
              <a:rPr lang="ar-SA" sz="4000" dirty="0" smtClean="0"/>
              <a:t> وواقعيه و قابله للقياس </a:t>
            </a:r>
            <a:endParaRPr lang="en-US" sz="4000" dirty="0"/>
          </a:p>
        </p:txBody>
      </p:sp>
    </p:spTree>
    <p:extLst>
      <p:ext uri="{BB962C8B-B14F-4D97-AF65-F5344CB8AC3E}">
        <p14:creationId xmlns:p14="http://schemas.microsoft.com/office/powerpoint/2010/main" val="4171117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الخوة الثانية: جمع المعلومات</a:t>
            </a:r>
            <a:endParaRPr lang="en-US" dirty="0"/>
          </a:p>
        </p:txBody>
      </p:sp>
      <p:sp>
        <p:nvSpPr>
          <p:cNvPr id="3" name="Content Placeholder 2"/>
          <p:cNvSpPr>
            <a:spLocks noGrp="1"/>
          </p:cNvSpPr>
          <p:nvPr>
            <p:ph sz="half" idx="1"/>
          </p:nvPr>
        </p:nvSpPr>
        <p:spPr>
          <a:xfrm>
            <a:off x="838200" y="1825625"/>
            <a:ext cx="5181600" cy="1979459"/>
          </a:xfrm>
        </p:spPr>
        <p:style>
          <a:lnRef idx="1">
            <a:schemeClr val="accent6"/>
          </a:lnRef>
          <a:fillRef idx="2">
            <a:schemeClr val="accent6"/>
          </a:fillRef>
          <a:effectRef idx="1">
            <a:schemeClr val="accent6"/>
          </a:effectRef>
          <a:fontRef idx="minor">
            <a:schemeClr val="dk1"/>
          </a:fontRef>
        </p:style>
        <p:txBody>
          <a:bodyPr/>
          <a:lstStyle/>
          <a:p>
            <a:pPr marL="0" indent="0" algn="ctr">
              <a:buNone/>
            </a:pPr>
            <a:endParaRPr lang="ar-SA" dirty="0" smtClean="0"/>
          </a:p>
          <a:p>
            <a:pPr marL="0" indent="0" algn="ctr">
              <a:buNone/>
            </a:pPr>
            <a:r>
              <a:rPr lang="ar-SA" dirty="0" smtClean="0"/>
              <a:t>كذلك تتطلب تقدير الأحداث و الظروف المستقيلة </a:t>
            </a:r>
            <a:endParaRPr lang="en-US" dirty="0"/>
          </a:p>
        </p:txBody>
      </p:sp>
      <p:sp>
        <p:nvSpPr>
          <p:cNvPr id="4" name="Content Placeholder 3"/>
          <p:cNvSpPr>
            <a:spLocks noGrp="1"/>
          </p:cNvSpPr>
          <p:nvPr>
            <p:ph sz="half" idx="2"/>
          </p:nvPr>
        </p:nvSpPr>
        <p:spPr>
          <a:xfrm>
            <a:off x="6172200" y="1825625"/>
            <a:ext cx="5181600" cy="1979459"/>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dirty="0" smtClean="0"/>
              <a:t>تتطلب هذه الخطوة جمع المعلومات عن</a:t>
            </a:r>
          </a:p>
          <a:p>
            <a:pPr marL="0" indent="0" algn="ctr">
              <a:buNone/>
            </a:pPr>
            <a:r>
              <a:rPr lang="ar-SA" dirty="0" smtClean="0"/>
              <a:t> الماضي و عن الوضع الحاضر للمنشاة و</a:t>
            </a:r>
          </a:p>
          <a:p>
            <a:pPr marL="0" indent="0" algn="ctr">
              <a:buNone/>
            </a:pPr>
            <a:r>
              <a:rPr lang="ar-SA" dirty="0" smtClean="0"/>
              <a:t> معرفة الموقف الحالي داخليا و خارجيا </a:t>
            </a:r>
            <a:endParaRPr lang="en-US" dirty="0"/>
          </a:p>
        </p:txBody>
      </p:sp>
      <p:sp>
        <p:nvSpPr>
          <p:cNvPr id="5" name="Content Placeholder 3"/>
          <p:cNvSpPr txBox="1">
            <a:spLocks/>
          </p:cNvSpPr>
          <p:nvPr/>
        </p:nvSpPr>
        <p:spPr>
          <a:xfrm>
            <a:off x="2448232" y="4593407"/>
            <a:ext cx="6963697" cy="1797561"/>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ar-SA" dirty="0" smtClean="0"/>
              <a:t>تتطلب أيضا تحليل جوانب القوه و الضعف في المنشأة</a:t>
            </a:r>
          </a:p>
          <a:p>
            <a:pPr marL="0" indent="0" algn="ctr">
              <a:buFont typeface="Arial" panose="020B0604020202020204" pitchFamily="34" charset="0"/>
              <a:buNone/>
            </a:pPr>
            <a:r>
              <a:rPr lang="ar-SA" dirty="0" smtClean="0"/>
              <a:t> ومقارنتها بالفرص التحديات الخارجية و ذلك لمعرفة إمكانية</a:t>
            </a:r>
          </a:p>
          <a:p>
            <a:pPr marL="0" indent="0" algn="ctr">
              <a:buFont typeface="Arial" panose="020B0604020202020204" pitchFamily="34" charset="0"/>
              <a:buNone/>
            </a:pPr>
            <a:r>
              <a:rPr lang="ar-SA" dirty="0" smtClean="0"/>
              <a:t> إنجاز الأهداف المنشودة </a:t>
            </a:r>
            <a:endParaRPr lang="en-US" dirty="0"/>
          </a:p>
        </p:txBody>
      </p:sp>
    </p:spTree>
    <p:extLst>
      <p:ext uri="{BB962C8B-B14F-4D97-AF65-F5344CB8AC3E}">
        <p14:creationId xmlns:p14="http://schemas.microsoft.com/office/powerpoint/2010/main" val="2211196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10926"/>
          </a:xfrm>
          <a:prstGeom prst="downArrowCallout">
            <a:avLst/>
          </a:prstGeom>
        </p:spPr>
        <p:style>
          <a:lnRef idx="1">
            <a:schemeClr val="accent4"/>
          </a:lnRef>
          <a:fillRef idx="2">
            <a:schemeClr val="accent4"/>
          </a:fillRef>
          <a:effectRef idx="1">
            <a:schemeClr val="accent4"/>
          </a:effectRef>
          <a:fontRef idx="minor">
            <a:schemeClr val="dk1"/>
          </a:fontRef>
        </p:style>
        <p:txBody>
          <a:bodyPr>
            <a:normAutofit/>
          </a:bodyPr>
          <a:lstStyle/>
          <a:p>
            <a:r>
              <a:rPr lang="ar-SA" dirty="0" smtClean="0"/>
              <a:t>من المفيد أن تجيب إدارة المنشأة عن أسئلة متعلقة بجمع المعلومات قبل الشروع في وضع الخطة ... مثل </a:t>
            </a:r>
            <a:endParaRPr lang="en-US" dirty="0"/>
          </a:p>
        </p:txBody>
      </p:sp>
      <p:sp>
        <p:nvSpPr>
          <p:cNvPr id="4" name="Content Placeholder 3"/>
          <p:cNvSpPr>
            <a:spLocks noGrp="1"/>
          </p:cNvSpPr>
          <p:nvPr>
            <p:ph sz="half" idx="2"/>
          </p:nvPr>
        </p:nvSpPr>
        <p:spPr>
          <a:xfrm>
            <a:off x="934065" y="3018503"/>
            <a:ext cx="10687663" cy="3264309"/>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ar-SA" sz="3200" dirty="0"/>
          </a:p>
          <a:p>
            <a:pPr marL="0" indent="0" algn="ctr">
              <a:buNone/>
            </a:pPr>
            <a:r>
              <a:rPr lang="ar-SA" sz="3200" dirty="0" smtClean="0"/>
              <a:t>هل تم توفير جميع المعلومات المطلوبة ؟</a:t>
            </a:r>
          </a:p>
          <a:p>
            <a:pPr marL="0" indent="0" algn="ctr">
              <a:buNone/>
            </a:pPr>
            <a:r>
              <a:rPr lang="ar-SA" sz="3200" dirty="0" smtClean="0"/>
              <a:t>هل تشمل هذه المعلومات جميع العوامل المؤثرة على وضع الخطة؟</a:t>
            </a:r>
          </a:p>
          <a:p>
            <a:pPr marL="0" indent="0" algn="ctr">
              <a:buNone/>
            </a:pPr>
            <a:r>
              <a:rPr lang="ar-SA" sz="3200" dirty="0" smtClean="0"/>
              <a:t>هل هناك معلومات لم يتم جمعها ؟</a:t>
            </a:r>
          </a:p>
          <a:p>
            <a:pPr marL="0" indent="0" algn="ctr">
              <a:buNone/>
            </a:pPr>
            <a:r>
              <a:rPr lang="ar-SA" sz="3200" dirty="0" smtClean="0"/>
              <a:t>هل تم إشراك و استشاره الأشخاص الذين سينفذون الخطة ؟  </a:t>
            </a:r>
            <a:endParaRPr lang="en-US" sz="3200" dirty="0"/>
          </a:p>
        </p:txBody>
      </p:sp>
    </p:spTree>
    <p:extLst>
      <p:ext uri="{BB962C8B-B14F-4D97-AF65-F5344CB8AC3E}">
        <p14:creationId xmlns:p14="http://schemas.microsoft.com/office/powerpoint/2010/main" val="2266323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74958"/>
            <a:ext cx="10515600" cy="1325563"/>
          </a:xfrm>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الخطوة الثالثة: وضع الافتراضات </a:t>
            </a:r>
            <a:endParaRPr lang="en-US" dirty="0"/>
          </a:p>
        </p:txBody>
      </p:sp>
      <p:sp>
        <p:nvSpPr>
          <p:cNvPr id="4" name="Content Placeholder 3"/>
          <p:cNvSpPr>
            <a:spLocks noGrp="1"/>
          </p:cNvSpPr>
          <p:nvPr>
            <p:ph sz="half" idx="2"/>
          </p:nvPr>
        </p:nvSpPr>
        <p:spPr>
          <a:xfrm>
            <a:off x="589935" y="2644877"/>
            <a:ext cx="10763865" cy="3532085"/>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sz="4800" dirty="0" smtClean="0"/>
              <a:t>بعد ان تم جمع المعلومات الخاصة بالظروف و البيئة الداخلية و الخارجية للمنشاء التي تؤثر على الخطة تضع الإدارة افتراضيات معينه متعلقة بهذه الظروف و دورها في أنجاح او عرقله تنفيذ الأهداف </a:t>
            </a:r>
            <a:endParaRPr lang="en-US" sz="4800" dirty="0"/>
          </a:p>
        </p:txBody>
      </p:sp>
    </p:spTree>
    <p:extLst>
      <p:ext uri="{BB962C8B-B14F-4D97-AF65-F5344CB8AC3E}">
        <p14:creationId xmlns:p14="http://schemas.microsoft.com/office/powerpoint/2010/main" val="376946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تعريفات التخطيط </a:t>
            </a:r>
            <a:endParaRPr lang="en-US" dirty="0"/>
          </a:p>
        </p:txBody>
      </p:sp>
      <p:sp>
        <p:nvSpPr>
          <p:cNvPr id="4" name="Content Placeholder 3"/>
          <p:cNvSpPr>
            <a:spLocks noGrp="1"/>
          </p:cNvSpPr>
          <p:nvPr>
            <p:ph sz="half" idx="2"/>
          </p:nvPr>
        </p:nvSpPr>
        <p:spPr>
          <a:xfrm>
            <a:off x="1254868" y="2117454"/>
            <a:ext cx="9505545" cy="4351338"/>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r">
              <a:buNone/>
            </a:pPr>
            <a:r>
              <a:rPr lang="ar-SA" sz="3600" dirty="0" smtClean="0"/>
              <a:t>-التخطيط هو التحديد في الوقت الحاضر لما سيتم عمله في المستقبل </a:t>
            </a:r>
          </a:p>
          <a:p>
            <a:pPr marL="0" indent="0" algn="r">
              <a:buNone/>
            </a:pPr>
            <a:endParaRPr lang="ar-SA" sz="3600" dirty="0" smtClean="0"/>
          </a:p>
          <a:p>
            <a:pPr marL="0" indent="0" algn="r">
              <a:buNone/>
            </a:pPr>
            <a:r>
              <a:rPr lang="ar-SA" sz="3600" dirty="0" smtClean="0"/>
              <a:t>-التخطيط هو تحديد أهداف المنظمة و تقرير أفضل السبل لا نجازها</a:t>
            </a:r>
          </a:p>
          <a:p>
            <a:pPr marL="0" indent="0" algn="r">
              <a:buNone/>
            </a:pPr>
            <a:endParaRPr lang="ar-SA" sz="3600" dirty="0" smtClean="0"/>
          </a:p>
          <a:p>
            <a:pPr marL="0" indent="0" algn="r">
              <a:buNone/>
            </a:pPr>
            <a:r>
              <a:rPr lang="ar-SA" sz="3600" dirty="0" smtClean="0"/>
              <a:t>-التخطيط هو التنبؤ بما سيكون عليه المستقبل مع الاستعداد لمواجهته</a:t>
            </a:r>
          </a:p>
          <a:p>
            <a:pPr marL="0" indent="0" algn="r">
              <a:buNone/>
            </a:pPr>
            <a:endParaRPr lang="ar-SA" sz="3600" dirty="0" smtClean="0"/>
          </a:p>
          <a:p>
            <a:pPr marL="0" indent="0" algn="r">
              <a:buNone/>
            </a:pPr>
            <a:r>
              <a:rPr lang="ar-SA" sz="3600" dirty="0" smtClean="0"/>
              <a:t>-التخطيط هو عملية فكريه تعتمد على المنطق و التريث</a:t>
            </a:r>
          </a:p>
          <a:p>
            <a:pPr>
              <a:buFontTx/>
              <a:buChar char="-"/>
            </a:pPr>
            <a:endParaRPr lang="ar-SA" dirty="0" smtClean="0"/>
          </a:p>
        </p:txBody>
      </p:sp>
    </p:spTree>
    <p:extLst>
      <p:ext uri="{BB962C8B-B14F-4D97-AF65-F5344CB8AC3E}">
        <p14:creationId xmlns:p14="http://schemas.microsoft.com/office/powerpoint/2010/main" val="1363607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الافتراضات لها طرفان : </a:t>
            </a:r>
            <a:endParaRPr lang="en-US" dirty="0"/>
          </a:p>
        </p:txBody>
      </p:sp>
      <p:sp>
        <p:nvSpPr>
          <p:cNvPr id="3" name="Content Placeholder 2"/>
          <p:cNvSpPr>
            <a:spLocks noGrp="1"/>
          </p:cNvSpPr>
          <p:nvPr>
            <p:ph sz="half" idx="1"/>
          </p:nvPr>
        </p:nvSpPr>
        <p:spPr>
          <a:xfrm>
            <a:off x="700549" y="2102285"/>
            <a:ext cx="5181600" cy="1261704"/>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الطرف الأخر: أن تكون الظروف المستقبلية سيئة </a:t>
            </a:r>
            <a:endParaRPr lang="en-US" dirty="0"/>
          </a:p>
        </p:txBody>
      </p:sp>
      <p:sp>
        <p:nvSpPr>
          <p:cNvPr id="4" name="Content Placeholder 3"/>
          <p:cNvSpPr>
            <a:spLocks noGrp="1"/>
          </p:cNvSpPr>
          <p:nvPr>
            <p:ph sz="half" idx="2"/>
          </p:nvPr>
        </p:nvSpPr>
        <p:spPr>
          <a:xfrm>
            <a:off x="6290188" y="2112117"/>
            <a:ext cx="5181600" cy="1261704"/>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الطرف الأول : أن تكون  الظروف المستقبلية ممتازة و مشجعة </a:t>
            </a:r>
            <a:endParaRPr lang="en-US" dirty="0"/>
          </a:p>
        </p:txBody>
      </p:sp>
      <p:sp>
        <p:nvSpPr>
          <p:cNvPr id="5" name="Content Placeholder 3"/>
          <p:cNvSpPr txBox="1">
            <a:spLocks/>
          </p:cNvSpPr>
          <p:nvPr/>
        </p:nvSpPr>
        <p:spPr>
          <a:xfrm>
            <a:off x="2172929" y="3873909"/>
            <a:ext cx="6963697" cy="226142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ar-SA" dirty="0" smtClean="0"/>
              <a:t>من الحكمة ألا يتم التفاؤل المفرط فتفترض الإدارة أنها على الطرف الأول دائما كما أنه لا يجب أن تكون المنشأة متشائمة من المستقبل فتفترض دومت على أنها على الطرف الأخر </a:t>
            </a:r>
          </a:p>
          <a:p>
            <a:pPr marL="0" indent="0" algn="ctr">
              <a:buFont typeface="Arial" panose="020B0604020202020204" pitchFamily="34" charset="0"/>
              <a:buNone/>
            </a:pPr>
            <a:r>
              <a:rPr lang="ar-SA" dirty="0" smtClean="0"/>
              <a:t>بل من الواجب أن تكون مرنة في وضع الافتراضات حتى تستطيع أن تتكيف مع الظروف المتغيرة </a:t>
            </a:r>
            <a:endParaRPr lang="en-US" dirty="0"/>
          </a:p>
        </p:txBody>
      </p:sp>
    </p:spTree>
    <p:extLst>
      <p:ext uri="{BB962C8B-B14F-4D97-AF65-F5344CB8AC3E}">
        <p14:creationId xmlns:p14="http://schemas.microsoft.com/office/powerpoint/2010/main" val="1992885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0088"/>
          </a:xfrm>
          <a:prstGeom prst="downArrowCallout">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من المفيد أن تستعين الإدارة بالإجابة على الأسئلة الأتية لوضع الافتراضات </a:t>
            </a:r>
            <a:endParaRPr lang="en-US" dirty="0"/>
          </a:p>
        </p:txBody>
      </p:sp>
      <p:sp>
        <p:nvSpPr>
          <p:cNvPr id="4" name="Content Placeholder 3"/>
          <p:cNvSpPr>
            <a:spLocks noGrp="1"/>
          </p:cNvSpPr>
          <p:nvPr>
            <p:ph sz="half" idx="2"/>
          </p:nvPr>
        </p:nvSpPr>
        <p:spPr>
          <a:xfrm>
            <a:off x="838200" y="2959509"/>
            <a:ext cx="10596716" cy="3355105"/>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ماهي الافتراضات المستقبلية التي ترتبط بإعداد الخطة ؟</a:t>
            </a:r>
          </a:p>
          <a:p>
            <a:pPr marL="0" indent="0" algn="ctr">
              <a:buNone/>
            </a:pPr>
            <a:r>
              <a:rPr lang="ar-SA" dirty="0" smtClean="0"/>
              <a:t>هل تشمل هذه الافتراضات جميع العوامل المؤثرة على وضع الخطة؟</a:t>
            </a:r>
          </a:p>
          <a:p>
            <a:pPr marL="0" indent="0" algn="ctr">
              <a:buNone/>
            </a:pPr>
            <a:r>
              <a:rPr lang="ar-SA" dirty="0" smtClean="0"/>
              <a:t>هل تم توفير جميع المعلومات المتعلقة بالافتراضات حول التأثير الداخلي و الخارجي المحتمل في المستقبل ؟</a:t>
            </a:r>
          </a:p>
          <a:p>
            <a:pPr marL="0" indent="0" algn="ctr">
              <a:buNone/>
            </a:pPr>
            <a:r>
              <a:rPr lang="ar-SA" dirty="0" smtClean="0"/>
              <a:t>ماهي العوامل التي يجب مراقبتها من أجل التغير عند تقلب الظروف</a:t>
            </a:r>
          </a:p>
        </p:txBody>
      </p:sp>
    </p:spTree>
    <p:extLst>
      <p:ext uri="{BB962C8B-B14F-4D97-AF65-F5344CB8AC3E}">
        <p14:creationId xmlns:p14="http://schemas.microsoft.com/office/powerpoint/2010/main" val="25276139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23881"/>
          </a:xfrm>
          <a:prstGeom prst="flowChartTerminator">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الافتراضيات هي مؤشرات لما سيكون عليه الظروف في المستقبل و التنبؤ ما هو الا تلمس للمستقبل بناء على ما يتوفر لدينا من معلومات عن الماضي و الحاضر </a:t>
            </a:r>
            <a:endParaRPr lang="en-US" dirty="0"/>
          </a:p>
        </p:txBody>
      </p:sp>
      <p:sp>
        <p:nvSpPr>
          <p:cNvPr id="3" name="Content Placeholder 2"/>
          <p:cNvSpPr>
            <a:spLocks noGrp="1"/>
          </p:cNvSpPr>
          <p:nvPr>
            <p:ph sz="half" idx="1"/>
          </p:nvPr>
        </p:nvSpPr>
        <p:spPr>
          <a:xfrm>
            <a:off x="437535" y="3814916"/>
            <a:ext cx="11316929" cy="2517058"/>
          </a:xfrm>
          <a:prstGeom prst="flowChartTerminator">
            <a:avLst/>
          </a:prstGeom>
        </p:spPr>
        <p:style>
          <a:lnRef idx="1">
            <a:schemeClr val="accent6"/>
          </a:lnRef>
          <a:fillRef idx="2">
            <a:schemeClr val="accent6"/>
          </a:fillRef>
          <a:effectRef idx="1">
            <a:schemeClr val="accent6"/>
          </a:effectRef>
          <a:fontRef idx="minor">
            <a:schemeClr val="dk1"/>
          </a:fontRef>
        </p:style>
        <p:txBody>
          <a:bodyPr>
            <a:noAutofit/>
          </a:bodyPr>
          <a:lstStyle/>
          <a:p>
            <a:pPr algn="ctr"/>
            <a:r>
              <a:rPr lang="ar-SA" sz="3600" dirty="0" smtClean="0"/>
              <a:t>وكذلك تساعد الافتراضات في وضع صوره تقريبه للحالة التي سيكون عليها الوضع في المستقبل و لا يجب ان يتوقع المخطط أن تكون هذه التصورات صحيحه 100% أنما هي فقط مؤشرات وأدله تساعد في تحقيق الأهداف </a:t>
            </a:r>
            <a:endParaRPr lang="en-US" sz="3600" dirty="0"/>
          </a:p>
        </p:txBody>
      </p:sp>
    </p:spTree>
    <p:extLst>
      <p:ext uri="{BB962C8B-B14F-4D97-AF65-F5344CB8AC3E}">
        <p14:creationId xmlns:p14="http://schemas.microsoft.com/office/powerpoint/2010/main" val="3298345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536" y="296299"/>
            <a:ext cx="10515600" cy="5396578"/>
          </a:xfrm>
          <a:prstGeom prst="doubleWave">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مثال على الافتراضات : يفترض وليد الذي يتاجر في منطقة القصيم أن أسعار التمور هذه السنه سوف تنخفض في منطقة القصيم نظرا لمعرفته بان عدد النخيل المنتج قد تضاعف هذا العام فبالتالي فان الإنتاج سيكون وفيرا </a:t>
            </a:r>
            <a:r>
              <a:rPr lang="ar-SA" dirty="0" err="1" smtClean="0"/>
              <a:t>فا</a:t>
            </a:r>
            <a:r>
              <a:rPr lang="ar-SA" dirty="0" smtClean="0"/>
              <a:t> سيقلل من سعره و بناء علية فسيستعين وليد بسيارات نقل للبيع في أسواق او داخليه أو خارجيه </a:t>
            </a:r>
            <a:endParaRPr lang="en-US" dirty="0"/>
          </a:p>
        </p:txBody>
      </p:sp>
    </p:spTree>
    <p:extLst>
      <p:ext uri="{BB962C8B-B14F-4D97-AF65-F5344CB8AC3E}">
        <p14:creationId xmlns:p14="http://schemas.microsoft.com/office/powerpoint/2010/main" val="1358237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الخطوة الرابعة: تحديد البدائل و الاختيار من بينها </a:t>
            </a:r>
            <a:endParaRPr lang="en-US" dirty="0"/>
          </a:p>
        </p:txBody>
      </p:sp>
      <p:sp>
        <p:nvSpPr>
          <p:cNvPr id="4" name="Content Placeholder 3"/>
          <p:cNvSpPr>
            <a:spLocks noGrp="1"/>
          </p:cNvSpPr>
          <p:nvPr>
            <p:ph sz="half" idx="2"/>
          </p:nvPr>
        </p:nvSpPr>
        <p:spPr>
          <a:xfrm>
            <a:off x="1037303" y="4183625"/>
            <a:ext cx="9797846" cy="1489588"/>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dirty="0" smtClean="0"/>
              <a:t>يتم بعد ذلك تقويم البدائل للاختيار من بينها على ضوء عده اعتبارات مثل التكلفة-الجودة –الإنسانية -الجهد المطلوب –الإمكانيات المتاحة  </a:t>
            </a:r>
            <a:endParaRPr lang="en-US" dirty="0"/>
          </a:p>
        </p:txBody>
      </p:sp>
      <p:sp>
        <p:nvSpPr>
          <p:cNvPr id="5" name="Content Placeholder 3"/>
          <p:cNvSpPr>
            <a:spLocks noGrp="1"/>
          </p:cNvSpPr>
          <p:nvPr>
            <p:ph sz="half" idx="2"/>
          </p:nvPr>
        </p:nvSpPr>
        <p:spPr>
          <a:xfrm>
            <a:off x="1037303" y="2164836"/>
            <a:ext cx="9704439" cy="1394441"/>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dirty="0" smtClean="0"/>
              <a:t>في هذه الخطوة تقوم الإدارة بتصميم عدد من الخطوات البديلة لتحقيق الهدف في ضل الافتراضات السابقة عن العوامل الداخلية و الخارجية في المستقبل </a:t>
            </a:r>
            <a:endParaRPr lang="en-US" dirty="0"/>
          </a:p>
        </p:txBody>
      </p:sp>
    </p:spTree>
    <p:extLst>
      <p:ext uri="{BB962C8B-B14F-4D97-AF65-F5344CB8AC3E}">
        <p14:creationId xmlns:p14="http://schemas.microsoft.com/office/powerpoint/2010/main" val="643845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74957"/>
            <a:ext cx="10515600" cy="2250256"/>
          </a:xfrm>
          <a:prstGeom prst="downArrowCallout">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مثال : أذا كان الهدف هو زياده المبيعات بنسبة 10% فإن البدائل لتحقيق ذلك يمكن أن تشمل </a:t>
            </a:r>
            <a:endParaRPr lang="en-US" dirty="0"/>
          </a:p>
        </p:txBody>
      </p:sp>
      <p:sp>
        <p:nvSpPr>
          <p:cNvPr id="3" name="Content Placeholder 2"/>
          <p:cNvSpPr>
            <a:spLocks noGrp="1"/>
          </p:cNvSpPr>
          <p:nvPr>
            <p:ph sz="half" idx="1"/>
          </p:nvPr>
        </p:nvSpPr>
        <p:spPr>
          <a:xfrm>
            <a:off x="904570" y="5043949"/>
            <a:ext cx="10028902" cy="1327354"/>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فهذه بدائل ثلاثة يتم اختيار واحد منها بعد المقارنة حسب المعاير المناسبة مثل التكلفة-الامكانية-الجهد و غيرها </a:t>
            </a:r>
            <a:endParaRPr lang="en-US" dirty="0"/>
          </a:p>
        </p:txBody>
      </p:sp>
      <p:sp>
        <p:nvSpPr>
          <p:cNvPr id="4" name="Content Placeholder 3"/>
          <p:cNvSpPr>
            <a:spLocks noGrp="1"/>
          </p:cNvSpPr>
          <p:nvPr>
            <p:ph sz="half" idx="2"/>
          </p:nvPr>
        </p:nvSpPr>
        <p:spPr>
          <a:xfrm>
            <a:off x="904569" y="2861187"/>
            <a:ext cx="9960076" cy="1396181"/>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البديل الأول : البيع بسعر أقل </a:t>
            </a:r>
          </a:p>
          <a:p>
            <a:pPr marL="0" indent="0" algn="ctr">
              <a:buNone/>
            </a:pPr>
            <a:r>
              <a:rPr lang="ar-SA" dirty="0" smtClean="0"/>
              <a:t>البديل الثاني : دخول أسواق جديده </a:t>
            </a:r>
          </a:p>
          <a:p>
            <a:pPr marL="0" indent="0" algn="ctr">
              <a:buNone/>
            </a:pPr>
            <a:r>
              <a:rPr lang="ar-SA" dirty="0" smtClean="0"/>
              <a:t>البديل الثالث :إدخال تغيرات على المنتج </a:t>
            </a:r>
            <a:endParaRPr lang="en-US" dirty="0"/>
          </a:p>
        </p:txBody>
      </p:sp>
    </p:spTree>
    <p:extLst>
      <p:ext uri="{BB962C8B-B14F-4D97-AF65-F5344CB8AC3E}">
        <p14:creationId xmlns:p14="http://schemas.microsoft.com/office/powerpoint/2010/main" val="17013955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4875469"/>
          </a:xfrm>
          <a:prstGeom prst="cloud">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نظرا لا هميه مرحله تحديد البدائل تستعين الإدارة بالحاسب الالي و برامج بحوث العمليات للقيام بالمفاضلة بين البدائل و ما مساعده الإدارة بتحديد افضل الخطط و فق المعاير الموضوعة  </a:t>
            </a:r>
            <a:endParaRPr lang="en-US" dirty="0"/>
          </a:p>
        </p:txBody>
      </p:sp>
    </p:spTree>
    <p:extLst>
      <p:ext uri="{BB962C8B-B14F-4D97-AF65-F5344CB8AC3E}">
        <p14:creationId xmlns:p14="http://schemas.microsoft.com/office/powerpoint/2010/main" val="3239134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Terminator">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الخطوة الخامسة : التنفيذ و تقويم النتائج </a:t>
            </a:r>
            <a:endParaRPr lang="en-US" dirty="0"/>
          </a:p>
        </p:txBody>
      </p:sp>
      <p:sp>
        <p:nvSpPr>
          <p:cNvPr id="4" name="Content Placeholder 3"/>
          <p:cNvSpPr>
            <a:spLocks noGrp="1"/>
          </p:cNvSpPr>
          <p:nvPr>
            <p:ph sz="half" idx="2"/>
          </p:nvPr>
        </p:nvSpPr>
        <p:spPr>
          <a:xfrm>
            <a:off x="639097" y="2998839"/>
            <a:ext cx="10714703" cy="3178124"/>
          </a:xfrm>
        </p:spPr>
        <p:style>
          <a:lnRef idx="1">
            <a:schemeClr val="accent6"/>
          </a:lnRef>
          <a:fillRef idx="2">
            <a:schemeClr val="accent6"/>
          </a:fillRef>
          <a:effectRef idx="1">
            <a:schemeClr val="accent6"/>
          </a:effectRef>
          <a:fontRef idx="minor">
            <a:schemeClr val="dk1"/>
          </a:fontRef>
        </p:style>
        <p:txBody>
          <a:bodyPr>
            <a:noAutofit/>
          </a:bodyPr>
          <a:lstStyle/>
          <a:p>
            <a:pPr marL="0" indent="0" algn="ctr">
              <a:buNone/>
            </a:pPr>
            <a:r>
              <a:rPr lang="ar-SA" sz="3600" dirty="0" smtClean="0"/>
              <a:t>وهذه الخطوة  هي الخطوة الأخيرة من خطوات التخطيط و هي تختص بوضع البديل الذي تم </a:t>
            </a:r>
          </a:p>
          <a:p>
            <a:pPr marL="0" indent="0" algn="ctr">
              <a:buNone/>
            </a:pPr>
            <a:r>
              <a:rPr lang="ar-SA" sz="3600" dirty="0" smtClean="0"/>
              <a:t>اعتماده موضوع التنفيذ الفعلي و بعد البدء في تنفيذه تأتي مرحله تقويم النتائج للمطابقة بين </a:t>
            </a:r>
          </a:p>
          <a:p>
            <a:pPr marL="0" indent="0" algn="ctr">
              <a:buNone/>
            </a:pPr>
            <a:r>
              <a:rPr lang="ar-SA" sz="3600" dirty="0" smtClean="0"/>
              <a:t>المخطط و المنفذ فإن كان هناك فجوه بينهما واجب إجراء تعديلات على الخطة أو طريقه التنفيذ</a:t>
            </a:r>
            <a:endParaRPr lang="en-US" sz="3600" dirty="0"/>
          </a:p>
        </p:txBody>
      </p:sp>
    </p:spTree>
    <p:extLst>
      <p:ext uri="{BB962C8B-B14F-4D97-AF65-F5344CB8AC3E}">
        <p14:creationId xmlns:p14="http://schemas.microsoft.com/office/powerpoint/2010/main" val="956502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pentag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صفات التخطيط الفعال سبعه صفات </a:t>
            </a:r>
            <a:endParaRPr lang="en-US" dirty="0"/>
          </a:p>
        </p:txBody>
      </p:sp>
      <p:sp>
        <p:nvSpPr>
          <p:cNvPr id="4" name="Content Placeholder 3"/>
          <p:cNvSpPr>
            <a:spLocks noGrp="1"/>
          </p:cNvSpPr>
          <p:nvPr>
            <p:ph sz="half" idx="2"/>
          </p:nvPr>
        </p:nvSpPr>
        <p:spPr>
          <a:xfrm>
            <a:off x="1113503" y="3320128"/>
            <a:ext cx="9655277" cy="172382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sz="3600" dirty="0" smtClean="0"/>
              <a:t>وضوح الهدف-المرونة-البساطة-المشاركة في الاعداد-الواقعية -تحقيق التوازن-</a:t>
            </a:r>
          </a:p>
          <a:p>
            <a:pPr marL="0" indent="0" algn="ctr">
              <a:buNone/>
            </a:pPr>
            <a:r>
              <a:rPr lang="ar-SA" sz="3600" dirty="0" smtClean="0"/>
              <a:t>المتابعة و التقويم </a:t>
            </a:r>
            <a:endParaRPr lang="en-US" sz="3600" dirty="0"/>
          </a:p>
        </p:txBody>
      </p:sp>
    </p:spTree>
    <p:extLst>
      <p:ext uri="{BB962C8B-B14F-4D97-AF65-F5344CB8AC3E}">
        <p14:creationId xmlns:p14="http://schemas.microsoft.com/office/powerpoint/2010/main" val="773307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209765"/>
          </a:xfrm>
          <a:prstGeom prst="plaque">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1-وضوح الهدف: يجب أن يكون للخطة هدف واضح محدد تسير على ضوئه أعمال المشروع وعندما يغيب الهدف المحدد ويكون غير واضح تصاب المنشأة بالتخبط و العشوائية المؤدية  للتعارض و الفشل </a:t>
            </a:r>
            <a:endParaRPr lang="en-US" dirty="0"/>
          </a:p>
        </p:txBody>
      </p:sp>
    </p:spTree>
    <p:extLst>
      <p:ext uri="{BB962C8B-B14F-4D97-AF65-F5344CB8AC3E}">
        <p14:creationId xmlns:p14="http://schemas.microsoft.com/office/powerpoint/2010/main" val="228500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خصائص التخطيط </a:t>
            </a:r>
            <a:endParaRPr lang="en-US" dirty="0"/>
          </a:p>
        </p:txBody>
      </p:sp>
      <p:sp>
        <p:nvSpPr>
          <p:cNvPr id="4" name="Content Placeholder 3"/>
          <p:cNvSpPr>
            <a:spLocks noGrp="1"/>
          </p:cNvSpPr>
          <p:nvPr>
            <p:ph sz="half" idx="2"/>
          </p:nvPr>
        </p:nvSpPr>
        <p:spPr>
          <a:xfrm>
            <a:off x="651753" y="2315183"/>
            <a:ext cx="10702047" cy="386178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ar-SA" dirty="0" smtClean="0"/>
              <a:t>1- إنه مستقبلي : اذ تقرر الأدرة من خلاله ما سوف تقوم به و كيفية القيام به مثل الشروع في العمل </a:t>
            </a:r>
          </a:p>
          <a:p>
            <a:pPr marL="0" indent="0" algn="ctr">
              <a:buNone/>
            </a:pPr>
            <a:r>
              <a:rPr lang="ar-SA" dirty="0" smtClean="0"/>
              <a:t>2-إنه توقعي :إذ يعتمد على تنبؤ الأحداث المستقبلية و محاولة السيطرة على الظروف غير المؤكدة و المتغيرة في العمل</a:t>
            </a:r>
          </a:p>
          <a:p>
            <a:pPr marL="0" indent="0" algn="ctr">
              <a:buNone/>
            </a:pPr>
            <a:r>
              <a:rPr lang="ar-SA" dirty="0" smtClean="0"/>
              <a:t>3-إنه يعتمد على القرارات و الإجراءات</a:t>
            </a:r>
          </a:p>
          <a:p>
            <a:pPr marL="0" indent="0" algn="ctr">
              <a:buNone/>
            </a:pPr>
            <a:r>
              <a:rPr lang="ar-SA" dirty="0" smtClean="0"/>
              <a:t>4-إنه يركز على الأهداف اذ يسعى التخطيط الى بذل الجهود اللازمة لتسهيل عملية إنجاز الأهداف المستقبلية</a:t>
            </a:r>
          </a:p>
          <a:p>
            <a:pPr marL="0" indent="0" algn="ctr">
              <a:buNone/>
            </a:pPr>
            <a:r>
              <a:rPr lang="ar-SA" dirty="0" smtClean="0"/>
              <a:t>5-إنه عمليه مستمرة فهو لا يتوقف عن حد إنجاز هدف معين طالما أن هناك اهداف فلا بد كم وجود خطط  </a:t>
            </a:r>
          </a:p>
        </p:txBody>
      </p:sp>
    </p:spTree>
    <p:extLst>
      <p:ext uri="{BB962C8B-B14F-4D97-AF65-F5344CB8AC3E}">
        <p14:creationId xmlns:p14="http://schemas.microsoft.com/office/powerpoint/2010/main" val="42798434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858" y="1033719"/>
            <a:ext cx="10515600" cy="4315030"/>
          </a:xfrm>
          <a:prstGeom prst="plaque">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SA" dirty="0" smtClean="0"/>
              <a:t>2-المرونه :يجب أن تكون الخطة مرنه يمن تعديلها وفق الظروف المتغيرة في المستقبل دون ان تسبب خسائر كبيره او تأثيرا بالغا على فعالية الخطة فالمنشآت تعيش في بيئة تتصف بالتغير المستمر و التطور.  كذلك المنشآت جزء من المجتمع فتتأثر بالتغيرات التي تحث في المجتمع  به </a:t>
            </a:r>
            <a:endParaRPr lang="en-US" dirty="0"/>
          </a:p>
        </p:txBody>
      </p:sp>
    </p:spTree>
    <p:extLst>
      <p:ext uri="{BB962C8B-B14F-4D97-AF65-F5344CB8AC3E}">
        <p14:creationId xmlns:p14="http://schemas.microsoft.com/office/powerpoint/2010/main" val="28585338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19830"/>
          </a:xfrm>
          <a:prstGeom prst="plaque">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3-البساطة: الخطة هي الدليل الذي يسترشد به جميع العاملين في المنشاة و لذلك فإنه ينبغي أن تكون الخطة بسيطة يمكن للجميع استيعابها و فهمها و تطبيقها على أرض الواقع </a:t>
            </a:r>
            <a:endParaRPr lang="en-US" dirty="0"/>
          </a:p>
        </p:txBody>
      </p:sp>
    </p:spTree>
    <p:extLst>
      <p:ext uri="{BB962C8B-B14F-4D97-AF65-F5344CB8AC3E}">
        <p14:creationId xmlns:p14="http://schemas.microsoft.com/office/powerpoint/2010/main" val="29907404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16243"/>
          </a:xfrm>
          <a:prstGeom prst="plaque">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SA" dirty="0" smtClean="0"/>
              <a:t>4-المشاركة في الأعداد: يجب أن تضع الخطط بمشاركة أكثر من شخص في المنشأة لا يستطع شخص بمفرده وضع الخطة .فالخطة تعتمد على المعلومات والمعارف و التخصصات المحتفلة مما يصعب معه على شخص واحد أن يأخذ في الاعتبار مصالح الجهات المختلفة المؤثرة و المتأثرة على بخلطه </a:t>
            </a:r>
            <a:br>
              <a:rPr lang="ar-SA" dirty="0" smtClean="0"/>
            </a:br>
            <a:r>
              <a:rPr lang="ar-SA" dirty="0" smtClean="0"/>
              <a:t>قد يتطلب الأمر الاستعانة بخبراء و الاستشاريان </a:t>
            </a:r>
            <a:endParaRPr lang="en-US" dirty="0"/>
          </a:p>
        </p:txBody>
      </p:sp>
    </p:spTree>
    <p:extLst>
      <p:ext uri="{BB962C8B-B14F-4D97-AF65-F5344CB8AC3E}">
        <p14:creationId xmlns:p14="http://schemas.microsoft.com/office/powerpoint/2010/main" val="2732731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516" y="609600"/>
            <a:ext cx="10515600" cy="4168877"/>
          </a:xfrm>
          <a:prstGeom prst="plaque">
            <a:avLst/>
          </a:prstGeom>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t>5- الواقعية: يجب أن تكون الخطة واقعيه معتمده على التنبؤات المعقولة و المناسبة للظروف المتغيرة دون أن يكون هناك مبالغة لما يمكن انجازه</a:t>
            </a:r>
            <a:endParaRPr lang="en-US" dirty="0"/>
          </a:p>
        </p:txBody>
      </p:sp>
    </p:spTree>
    <p:extLst>
      <p:ext uri="{BB962C8B-B14F-4D97-AF65-F5344CB8AC3E}">
        <p14:creationId xmlns:p14="http://schemas.microsoft.com/office/powerpoint/2010/main" val="2325254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95133"/>
          </a:xfrm>
          <a:prstGeom prst="plaque">
            <a:avLst/>
          </a:prstGeo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t>6-تحقيق التوازن: يجب أن تكون الخطة الفعالة متوازنة في جميع اجزائها و تطبيقاتها على أعمال المنشاة و ادارتها و أقسامها بحيث تشمل الخطة جميع اقسام المنشاة بشكل متوازن لا يطغى جانب على جانب و لا تهمل أداره و تركز على اداره أخرى </a:t>
            </a:r>
            <a:endParaRPr lang="en-US" dirty="0"/>
          </a:p>
        </p:txBody>
      </p:sp>
    </p:spTree>
    <p:extLst>
      <p:ext uri="{BB962C8B-B14F-4D97-AF65-F5344CB8AC3E}">
        <p14:creationId xmlns:p14="http://schemas.microsoft.com/office/powerpoint/2010/main" val="24403710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56733"/>
          </a:xfrm>
          <a:prstGeom prst="plaque">
            <a:avLst/>
          </a:prstGeom>
          <a:ln/>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7-المتابعة و القويم : أن التخيط الفعال يقتضي المتابعة الدائمة لسير الخطة و تقويمها دوما للتأكد من تقدمها في المسار الصحيح</a:t>
            </a:r>
            <a:endParaRPr lang="en-US" dirty="0"/>
          </a:p>
        </p:txBody>
      </p:sp>
      <p:sp>
        <p:nvSpPr>
          <p:cNvPr id="3" name="Content Placeholder 3"/>
          <p:cNvSpPr txBox="1">
            <a:spLocks/>
          </p:cNvSpPr>
          <p:nvPr/>
        </p:nvSpPr>
        <p:spPr>
          <a:xfrm>
            <a:off x="838200" y="3565933"/>
            <a:ext cx="10744202" cy="2323590"/>
          </a:xfrm>
          <a:prstGeom prst="plaque">
            <a:avLst/>
          </a:prstGeom>
        </p:spPr>
        <p:style>
          <a:lnRef idx="1">
            <a:schemeClr val="accent4"/>
          </a:lnRef>
          <a:fillRef idx="2">
            <a:schemeClr val="accent4"/>
          </a:fillRef>
          <a:effectRef idx="1">
            <a:schemeClr val="accent4"/>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sz="3600" dirty="0" smtClean="0"/>
              <a:t>يرى بعض العلماء أن الخطة التي تمتد لا اكثر من سنة دون مراجه و تقويم هي على درجة كبيره من الخطورة في ضل المتغيرات المتسارعة و التطورات المتلاحقة في عالمنا الحديث </a:t>
            </a:r>
            <a:endParaRPr lang="en-US" sz="3600" dirty="0"/>
          </a:p>
        </p:txBody>
      </p:sp>
    </p:spTree>
    <p:extLst>
      <p:ext uri="{BB962C8B-B14F-4D97-AF65-F5344CB8AC3E}">
        <p14:creationId xmlns:p14="http://schemas.microsoft.com/office/powerpoint/2010/main" val="2966670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91030"/>
          </a:xfrm>
          <a:prstGeom prst="downArrowCallout">
            <a:avLst/>
          </a:prstGeom>
        </p:spPr>
        <p:style>
          <a:lnRef idx="1">
            <a:schemeClr val="accent4"/>
          </a:lnRef>
          <a:fillRef idx="2">
            <a:schemeClr val="accent4"/>
          </a:fillRef>
          <a:effectRef idx="1">
            <a:schemeClr val="accent4"/>
          </a:effectRef>
          <a:fontRef idx="minor">
            <a:schemeClr val="dk1"/>
          </a:fontRef>
        </p:style>
        <p:txBody>
          <a:bodyPr/>
          <a:lstStyle/>
          <a:p>
            <a:pPr algn="ctr"/>
            <a:r>
              <a:rPr lang="ar-SA" dirty="0" smtClean="0"/>
              <a:t>معوقات التخطيط سبعه معوقات </a:t>
            </a:r>
            <a:endParaRPr lang="en-US" dirty="0"/>
          </a:p>
        </p:txBody>
      </p:sp>
      <p:sp>
        <p:nvSpPr>
          <p:cNvPr id="4" name="Content Placeholder 3"/>
          <p:cNvSpPr>
            <a:spLocks noGrp="1"/>
          </p:cNvSpPr>
          <p:nvPr>
            <p:ph sz="half" idx="2"/>
          </p:nvPr>
        </p:nvSpPr>
        <p:spPr>
          <a:xfrm>
            <a:off x="838200" y="3910064"/>
            <a:ext cx="10439400" cy="220560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endParaRPr lang="ar-SA" sz="3600" dirty="0" smtClean="0"/>
          </a:p>
          <a:p>
            <a:pPr marL="0" indent="0" algn="ctr">
              <a:buNone/>
            </a:pPr>
            <a:r>
              <a:rPr lang="ar-SA" sz="3600" dirty="0" smtClean="0"/>
              <a:t>البيئة المعقدة –نقص المعلومات-مقاومه التغير-عدم الواقعية-عدم التنسيق بين المشروعات الإدارية المختلة –وجود القيود-الوقت و التكلفة </a:t>
            </a:r>
            <a:endParaRPr lang="en-US" sz="3600" dirty="0"/>
          </a:p>
        </p:txBody>
      </p:sp>
    </p:spTree>
    <p:extLst>
      <p:ext uri="{BB962C8B-B14F-4D97-AF65-F5344CB8AC3E}">
        <p14:creationId xmlns:p14="http://schemas.microsoft.com/office/powerpoint/2010/main" val="37925487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980733"/>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t>1-البيئه المعقدة: عندما تكون البيئة المحيطة بالمنشاة متغيره فإن ذلك سيزيد من صعوبة التخطيط فيصعب جمع المعلومات الدقيقة و التنبؤ الدقيق و اتخاذ القرار المناسب للتكيف مع هذه البيئة </a:t>
            </a:r>
            <a:endParaRPr lang="en-US" dirty="0"/>
          </a:p>
        </p:txBody>
      </p:sp>
    </p:spTree>
    <p:extLst>
      <p:ext uri="{BB962C8B-B14F-4D97-AF65-F5344CB8AC3E}">
        <p14:creationId xmlns:p14="http://schemas.microsoft.com/office/powerpoint/2010/main" val="19483931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368" y="432619"/>
            <a:ext cx="10515600" cy="2143433"/>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SA" dirty="0" smtClean="0"/>
              <a:t>2-نقص المعلومات: عندما يكون جمع المعلومات الضرورية للتخطيط متعذرا أو ناقصا أو قديما فإن التخطيط سيكون صعبا للغاية</a:t>
            </a:r>
            <a:endParaRPr lang="en-US" dirty="0"/>
          </a:p>
        </p:txBody>
      </p:sp>
      <p:sp>
        <p:nvSpPr>
          <p:cNvPr id="3" name="Content Placeholder 3"/>
          <p:cNvSpPr txBox="1">
            <a:spLocks/>
          </p:cNvSpPr>
          <p:nvPr/>
        </p:nvSpPr>
        <p:spPr>
          <a:xfrm>
            <a:off x="747252" y="3919895"/>
            <a:ext cx="10596716" cy="1959796"/>
          </a:xfrm>
          <a:prstGeom prst="foldedCorner">
            <a:avLst/>
          </a:prstGeom>
        </p:spPr>
        <p:style>
          <a:lnRef idx="1">
            <a:schemeClr val="accent6"/>
          </a:lnRef>
          <a:fillRef idx="2">
            <a:schemeClr val="accent6"/>
          </a:fillRef>
          <a:effectRef idx="1">
            <a:schemeClr val="accent6"/>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ar-SA" sz="4000" dirty="0" smtClean="0"/>
              <a:t>الخطيط يركز على المعلومة الشاملة لجميع العوامل المحيطة بالمنشاة و كلما قلت هذه المعلومات و الإحصاءات زادت من صعوبة التخطيط</a:t>
            </a:r>
            <a:r>
              <a:rPr lang="ar-SA" dirty="0" smtClean="0"/>
              <a:t> </a:t>
            </a:r>
            <a:endParaRPr lang="en-US" dirty="0"/>
          </a:p>
        </p:txBody>
      </p:sp>
    </p:spTree>
    <p:extLst>
      <p:ext uri="{BB962C8B-B14F-4D97-AF65-F5344CB8AC3E}">
        <p14:creationId xmlns:p14="http://schemas.microsoft.com/office/powerpoint/2010/main" val="17169842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342" y="855406"/>
            <a:ext cx="10515600" cy="2762864"/>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SA" dirty="0" smtClean="0"/>
              <a:t>3-مقاوة التغيير: يرغب الكثير من الناس في الثبات و عدم التغير و تزداد هذه الرغبة عندما يشعرون بالخوف من المستقبل فيفضلون على البقاء على الخطط و الأهداف المعروفة في ضل الظروف المستقرة </a:t>
            </a:r>
            <a:endParaRPr lang="en-US" dirty="0"/>
          </a:p>
        </p:txBody>
      </p:sp>
      <p:sp>
        <p:nvSpPr>
          <p:cNvPr id="3" name="Content Placeholder 3"/>
          <p:cNvSpPr txBox="1">
            <a:spLocks/>
          </p:cNvSpPr>
          <p:nvPr/>
        </p:nvSpPr>
        <p:spPr>
          <a:xfrm>
            <a:off x="1150374" y="4893288"/>
            <a:ext cx="10203426" cy="1084725"/>
          </a:xfrm>
          <a:prstGeom prst="foldedCorner">
            <a:avLst/>
          </a:prstGeom>
        </p:spPr>
        <p:style>
          <a:lnRef idx="1">
            <a:schemeClr val="accent6"/>
          </a:lnRef>
          <a:fillRef idx="2">
            <a:schemeClr val="accent6"/>
          </a:fillRef>
          <a:effectRef idx="1">
            <a:schemeClr val="accent6"/>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sz="4000" dirty="0" smtClean="0"/>
              <a:t>هذا التوجه لا يتناسب مع التخطيط الذي يتطلب بطبيعته التغير و التطوير</a:t>
            </a:r>
            <a:endParaRPr lang="en-US" sz="4000" dirty="0"/>
          </a:p>
        </p:txBody>
      </p:sp>
    </p:spTree>
    <p:extLst>
      <p:ext uri="{BB962C8B-B14F-4D97-AF65-F5344CB8AC3E}">
        <p14:creationId xmlns:p14="http://schemas.microsoft.com/office/powerpoint/2010/main" val="1342350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617" y="72894"/>
            <a:ext cx="10515600" cy="1325563"/>
          </a:xfrm>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فوائد التخطيط </a:t>
            </a:r>
            <a:endParaRPr lang="en-US" dirty="0"/>
          </a:p>
        </p:txBody>
      </p:sp>
      <p:sp>
        <p:nvSpPr>
          <p:cNvPr id="4" name="Content Placeholder 3"/>
          <p:cNvSpPr>
            <a:spLocks noGrp="1"/>
          </p:cNvSpPr>
          <p:nvPr>
            <p:ph sz="half" idx="2"/>
          </p:nvPr>
        </p:nvSpPr>
        <p:spPr>
          <a:xfrm>
            <a:off x="575035" y="1687398"/>
            <a:ext cx="10778765" cy="4977353"/>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457200" lvl="1" indent="0" algn="ctr">
              <a:buNone/>
            </a:pPr>
            <a:r>
              <a:rPr lang="ar-SA" dirty="0" smtClean="0"/>
              <a:t>1-يسهم التخطيط في وضع أهداف واضحة للعمل</a:t>
            </a:r>
          </a:p>
          <a:p>
            <a:pPr marL="457200" lvl="1" indent="0" algn="ctr">
              <a:buNone/>
            </a:pPr>
            <a:endParaRPr lang="ar-SA" dirty="0" smtClean="0"/>
          </a:p>
          <a:p>
            <a:pPr marL="457200" lvl="1" indent="0" algn="ctr">
              <a:buNone/>
            </a:pPr>
            <a:r>
              <a:rPr lang="ar-SA" dirty="0" smtClean="0"/>
              <a:t>2-يحقق التخطيط التناسق بين الأهداف المتعددة و يزيل التعارض المحتمل بينهم </a:t>
            </a:r>
          </a:p>
          <a:p>
            <a:pPr marL="457200" lvl="1" indent="0" algn="ctr">
              <a:buNone/>
            </a:pPr>
            <a:endParaRPr lang="ar-SA" dirty="0" smtClean="0"/>
          </a:p>
          <a:p>
            <a:pPr marL="457200" lvl="1" indent="0" algn="ctr">
              <a:buNone/>
            </a:pPr>
            <a:r>
              <a:rPr lang="ar-SA" dirty="0" smtClean="0"/>
              <a:t>3-يسهم التخطيط في الكشف و التعرف على مشكلات المستقبل التي قد تعترض سير العمل </a:t>
            </a:r>
          </a:p>
          <a:p>
            <a:pPr marL="457200" lvl="1" indent="0" algn="ctr">
              <a:buNone/>
            </a:pPr>
            <a:endParaRPr lang="ar-SA" dirty="0" smtClean="0"/>
          </a:p>
          <a:p>
            <a:pPr marL="457200" lvl="1" indent="0" algn="ctr">
              <a:buNone/>
            </a:pPr>
            <a:r>
              <a:rPr lang="ar-SA" dirty="0" smtClean="0"/>
              <a:t>4-يساعد التخطيط في ترشيد النفقات ووضع ضوابط لاستخدام الموارد المتاحة </a:t>
            </a:r>
          </a:p>
          <a:p>
            <a:pPr marL="457200" lvl="1" indent="0" algn="ctr">
              <a:buNone/>
            </a:pPr>
            <a:endParaRPr lang="ar-SA" dirty="0" smtClean="0"/>
          </a:p>
          <a:p>
            <a:pPr marL="457200" lvl="1" indent="0" algn="ctr">
              <a:buNone/>
            </a:pPr>
            <a:endParaRPr lang="ar-SA" dirty="0" smtClean="0"/>
          </a:p>
          <a:p>
            <a:pPr marL="457200" lvl="1" indent="0" algn="ctr">
              <a:buNone/>
            </a:pPr>
            <a:r>
              <a:rPr lang="ar-SA" dirty="0" smtClean="0"/>
              <a:t>5-يسهم التخطيط في الرقابة على العمل من خلال المقاييس و المعاير الرقابية للأداء </a:t>
            </a:r>
          </a:p>
          <a:p>
            <a:pPr marL="457200" lvl="1" indent="0" algn="ctr">
              <a:buNone/>
            </a:pPr>
            <a:endParaRPr lang="ar-SA" dirty="0" smtClean="0"/>
          </a:p>
          <a:p>
            <a:pPr marL="457200" lvl="1" indent="0" algn="ctr">
              <a:buNone/>
            </a:pPr>
            <a:r>
              <a:rPr lang="ar-SA" dirty="0" smtClean="0"/>
              <a:t>6-يساعد التخطيط في وضع برامج زمنية</a:t>
            </a:r>
          </a:p>
          <a:p>
            <a:pPr marL="457200" lvl="1" indent="0" algn="ctr">
              <a:buNone/>
            </a:pPr>
            <a:endParaRPr lang="ar-SA" dirty="0" smtClean="0"/>
          </a:p>
          <a:p>
            <a:pPr marL="457200" lvl="1" indent="0" algn="ctr">
              <a:buNone/>
            </a:pPr>
            <a:r>
              <a:rPr lang="ar-SA" dirty="0" smtClean="0"/>
              <a:t>7-يساعد التخطيط في تنظيم العمل حيث يعرف كل فرد ما هو مطلوب منه </a:t>
            </a:r>
            <a:endParaRPr lang="en-US" dirty="0"/>
          </a:p>
        </p:txBody>
      </p:sp>
    </p:spTree>
    <p:extLst>
      <p:ext uri="{BB962C8B-B14F-4D97-AF65-F5344CB8AC3E}">
        <p14:creationId xmlns:p14="http://schemas.microsoft.com/office/powerpoint/2010/main" val="40945260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38" y="1279524"/>
            <a:ext cx="10515600" cy="3144991"/>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t>4-عدم الواقعية: يتم ذلك بسبب سوء التقدير أو المبالغة فيحدث إما نقص في التخطيط أو يكون التخطيط أكثر مما هو مطلوب و تكون النتائج أما تشاؤميه أو خياليه غير ممكن و يكون هذا عائقا للتوصل الى تخطيط فعال </a:t>
            </a:r>
            <a:endParaRPr lang="en-US" dirty="0"/>
          </a:p>
        </p:txBody>
      </p:sp>
    </p:spTree>
    <p:extLst>
      <p:ext uri="{BB962C8B-B14F-4D97-AF65-F5344CB8AC3E}">
        <p14:creationId xmlns:p14="http://schemas.microsoft.com/office/powerpoint/2010/main" val="12950689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516" y="639098"/>
            <a:ext cx="10515600" cy="2753032"/>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5- عدم التنسف بين المشروعات: التخطيط السليم يلتزم أن يكون هناك ربط و تنسيق بين جميع إدارات المنشأة وأجهزتها و تنظيم جميع الجهود في مسارات متوازية لتحقيق الهدف و يجيب تحاشي الازدواجية و التداخل بين البرامج و الأنشطة </a:t>
            </a:r>
            <a:endParaRPr lang="en-US" dirty="0"/>
          </a:p>
        </p:txBody>
      </p:sp>
      <p:sp>
        <p:nvSpPr>
          <p:cNvPr id="3" name="Content Placeholder 3"/>
          <p:cNvSpPr txBox="1">
            <a:spLocks/>
          </p:cNvSpPr>
          <p:nvPr/>
        </p:nvSpPr>
        <p:spPr>
          <a:xfrm>
            <a:off x="1243780" y="4195198"/>
            <a:ext cx="9704439" cy="2195770"/>
          </a:xfrm>
          <a:prstGeom prst="foldedCorner">
            <a:avLst/>
          </a:prstGeom>
        </p:spPr>
        <p:style>
          <a:lnRef idx="1">
            <a:schemeClr val="accent6"/>
          </a:lnRef>
          <a:fillRef idx="2">
            <a:schemeClr val="accent6"/>
          </a:fillRef>
          <a:effectRef idx="1">
            <a:schemeClr val="accent6"/>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sz="4000" dirty="0" smtClean="0"/>
              <a:t>عند غياب التنسيق فإن التخطيط ستتداخل و الأهداف ستتعارض و البرامج ستتناقص مما يؤدي الى تخبط المنشاة </a:t>
            </a:r>
            <a:endParaRPr lang="en-US" sz="4000" dirty="0"/>
          </a:p>
        </p:txBody>
      </p:sp>
    </p:spTree>
    <p:extLst>
      <p:ext uri="{BB962C8B-B14F-4D97-AF65-F5344CB8AC3E}">
        <p14:creationId xmlns:p14="http://schemas.microsoft.com/office/powerpoint/2010/main" val="2734400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05430"/>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a:bodyPr>
          <a:lstStyle/>
          <a:p>
            <a:r>
              <a:rPr lang="ar-SA" dirty="0" smtClean="0"/>
              <a:t>6-وجود القيود- هناك الكثير من القيود التي يمكن أن تعوق التخطيط و تحد منه و من ذلك شح الموارد المالية و ندرة الكفاءات الإدارية و عدك توقر القدرات الابتكارية  </a:t>
            </a:r>
            <a:endParaRPr lang="en-US" dirty="0"/>
          </a:p>
        </p:txBody>
      </p:sp>
    </p:spTree>
    <p:extLst>
      <p:ext uri="{BB962C8B-B14F-4D97-AF65-F5344CB8AC3E}">
        <p14:creationId xmlns:p14="http://schemas.microsoft.com/office/powerpoint/2010/main" val="13743635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045" y="176981"/>
            <a:ext cx="10515600" cy="2320413"/>
          </a:xfrm>
          <a:prstGeom prst="foldedCorner">
            <a:avLst/>
          </a:prstGeo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SA" dirty="0" smtClean="0"/>
              <a:t>7- الوقت و التكلفة- التخطيط السليم يستنزف الجهود و يستغرق الوقت و يستلزم موارد مالية كافية و يتطلب خبرات فنية و استشارية قادره على وضع التصورات المستقبلية بدقه و كفاه </a:t>
            </a:r>
            <a:endParaRPr lang="en-US" dirty="0"/>
          </a:p>
        </p:txBody>
      </p:sp>
      <p:sp>
        <p:nvSpPr>
          <p:cNvPr id="3" name="Content Placeholder 3"/>
          <p:cNvSpPr txBox="1">
            <a:spLocks/>
          </p:cNvSpPr>
          <p:nvPr/>
        </p:nvSpPr>
        <p:spPr>
          <a:xfrm>
            <a:off x="894736" y="3310294"/>
            <a:ext cx="9704439" cy="16549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ar-SA" dirty="0" smtClean="0"/>
              <a:t> </a:t>
            </a:r>
            <a:endParaRPr lang="en-US" dirty="0"/>
          </a:p>
        </p:txBody>
      </p:sp>
      <p:sp>
        <p:nvSpPr>
          <p:cNvPr id="4" name="Content Placeholder 3"/>
          <p:cNvSpPr txBox="1">
            <a:spLocks/>
          </p:cNvSpPr>
          <p:nvPr/>
        </p:nvSpPr>
        <p:spPr>
          <a:xfrm>
            <a:off x="1052052" y="3310294"/>
            <a:ext cx="9704439" cy="1920467"/>
          </a:xfrm>
          <a:prstGeom prst="foldedCorner">
            <a:avLst/>
          </a:prstGeom>
        </p:spPr>
        <p:style>
          <a:lnRef idx="1">
            <a:schemeClr val="accent6"/>
          </a:lnRef>
          <a:fillRef idx="2">
            <a:schemeClr val="accent6"/>
          </a:fillRef>
          <a:effectRef idx="1">
            <a:schemeClr val="accent6"/>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ar-SA" sz="3600" dirty="0" smtClean="0"/>
              <a:t>يتطلب التخطيط بشكل عام جمع المعلومات و البيانات التي لا تتوفر في المنشأة و هذا يكلف المنشاء كثيرا للحصول عليها و تجميعها و التأكد من صحتها </a:t>
            </a:r>
            <a:r>
              <a:rPr lang="ar-SA" dirty="0" smtClean="0"/>
              <a:t> </a:t>
            </a:r>
            <a:endParaRPr lang="en-US" dirty="0"/>
          </a:p>
        </p:txBody>
      </p:sp>
    </p:spTree>
    <p:extLst>
      <p:ext uri="{BB962C8B-B14F-4D97-AF65-F5344CB8AC3E}">
        <p14:creationId xmlns:p14="http://schemas.microsoft.com/office/powerpoint/2010/main" val="8687939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2487562" y="1712145"/>
            <a:ext cx="1329813" cy="421456"/>
          </a:xfrm>
        </p:spPr>
        <p:txBody>
          <a:bodyPr>
            <a:normAutofit fontScale="90000"/>
          </a:bodyPr>
          <a:lstStyle/>
          <a:p>
            <a:r>
              <a:rPr lang="ar-SA" dirty="0" smtClean="0"/>
              <a:t> </a:t>
            </a:r>
            <a:endParaRPr lang="en-US" dirty="0"/>
          </a:p>
        </p:txBody>
      </p:sp>
      <p:sp>
        <p:nvSpPr>
          <p:cNvPr id="4" name="Content Placeholder 3"/>
          <p:cNvSpPr>
            <a:spLocks noGrp="1"/>
          </p:cNvSpPr>
          <p:nvPr>
            <p:ph sz="half" idx="2"/>
          </p:nvPr>
        </p:nvSpPr>
        <p:spPr>
          <a:xfrm>
            <a:off x="3075038" y="930890"/>
            <a:ext cx="5181600" cy="4351338"/>
          </a:xfrm>
          <a:prstGeom prst="wedgeEllipseCallout">
            <a:avLst/>
          </a:prstGeo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SA" dirty="0" smtClean="0"/>
              <a:t>السؤال الأول 1-4-6-7</a:t>
            </a:r>
          </a:p>
          <a:p>
            <a:pPr marL="0" indent="0" algn="ctr">
              <a:buNone/>
            </a:pPr>
            <a:endParaRPr lang="ar-SA" dirty="0" smtClean="0"/>
          </a:p>
          <a:p>
            <a:pPr marL="0" indent="0">
              <a:buNone/>
            </a:pPr>
            <a:endParaRPr lang="ar-SA" dirty="0"/>
          </a:p>
          <a:p>
            <a:pPr marL="0" indent="0" algn="ctr">
              <a:buNone/>
            </a:pPr>
            <a:r>
              <a:rPr lang="ar-SA" dirty="0" smtClean="0"/>
              <a:t>السؤال الثاني 1-5-6</a:t>
            </a:r>
          </a:p>
        </p:txBody>
      </p:sp>
    </p:spTree>
    <p:extLst>
      <p:ext uri="{BB962C8B-B14F-4D97-AF65-F5344CB8AC3E}">
        <p14:creationId xmlns:p14="http://schemas.microsoft.com/office/powerpoint/2010/main" val="307668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أنوع التخطيط من حيث التقسيم </a:t>
            </a:r>
            <a:endParaRPr lang="en-US" dirty="0"/>
          </a:p>
        </p:txBody>
      </p:sp>
      <p:sp>
        <p:nvSpPr>
          <p:cNvPr id="3" name="Content Placeholder 2"/>
          <p:cNvSpPr>
            <a:spLocks noGrp="1"/>
          </p:cNvSpPr>
          <p:nvPr>
            <p:ph sz="half" idx="1"/>
          </p:nvPr>
        </p:nvSpPr>
        <p:spPr>
          <a:xfrm>
            <a:off x="734505" y="2601798"/>
            <a:ext cx="5181600" cy="282804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التقسيم حسي المستوى الإداري</a:t>
            </a:r>
          </a:p>
          <a:p>
            <a:pPr marL="0" indent="0" algn="ctr">
              <a:buNone/>
            </a:pPr>
            <a:r>
              <a:rPr lang="ar-SA" dirty="0" smtClean="0"/>
              <a:t>  </a:t>
            </a:r>
          </a:p>
          <a:p>
            <a:pPr marL="0" indent="0" algn="ctr">
              <a:buNone/>
            </a:pPr>
            <a:r>
              <a:rPr lang="ar-SA" dirty="0" smtClean="0"/>
              <a:t> (التخطيط على مستوى الأدرة العليا –التخطيط على مستوى الإدارة الوسطى التخطيط على مستوى الأدرة الدنيا )</a:t>
            </a:r>
            <a:endParaRPr lang="en-US" dirty="0"/>
          </a:p>
        </p:txBody>
      </p:sp>
      <p:sp>
        <p:nvSpPr>
          <p:cNvPr id="4" name="Content Placeholder 3"/>
          <p:cNvSpPr>
            <a:spLocks noGrp="1"/>
          </p:cNvSpPr>
          <p:nvPr>
            <p:ph sz="half" idx="2"/>
          </p:nvPr>
        </p:nvSpPr>
        <p:spPr>
          <a:xfrm>
            <a:off x="6426724" y="2601798"/>
            <a:ext cx="5181600" cy="2828041"/>
          </a:xfrm>
        </p:spPr>
        <p:style>
          <a:lnRef idx="1">
            <a:schemeClr val="accent6"/>
          </a:lnRef>
          <a:fillRef idx="2">
            <a:schemeClr val="accent6"/>
          </a:fillRef>
          <a:effectRef idx="1">
            <a:schemeClr val="accent6"/>
          </a:effectRef>
          <a:fontRef idx="minor">
            <a:schemeClr val="dk1"/>
          </a:fontRef>
        </p:style>
        <p:txBody>
          <a:bodyPr>
            <a:normAutofit/>
          </a:bodyPr>
          <a:lstStyle/>
          <a:p>
            <a:pPr marL="457200" lvl="1" indent="0" algn="ctr">
              <a:buNone/>
            </a:pPr>
            <a:r>
              <a:rPr lang="ar-SA" dirty="0" smtClean="0"/>
              <a:t>التقسم حسب المدة الزمنية </a:t>
            </a:r>
          </a:p>
          <a:p>
            <a:pPr marL="457200" lvl="1" indent="0" algn="ctr">
              <a:buNone/>
            </a:pPr>
            <a:endParaRPr lang="ar-SA" dirty="0" smtClean="0"/>
          </a:p>
          <a:p>
            <a:pPr marL="457200" lvl="1" indent="0" algn="ctr">
              <a:buNone/>
            </a:pPr>
            <a:endParaRPr lang="ar-SA" dirty="0" smtClean="0"/>
          </a:p>
          <a:p>
            <a:pPr marL="457200" lvl="1" indent="0" algn="ctr">
              <a:buNone/>
            </a:pPr>
            <a:r>
              <a:rPr lang="ar-SA" dirty="0" smtClean="0"/>
              <a:t>(تخطيط طويل الأجل –التخطيط متوسط الأجل-التخطيط قصير الأجل )</a:t>
            </a:r>
            <a:endParaRPr lang="en-US" dirty="0"/>
          </a:p>
        </p:txBody>
      </p:sp>
    </p:spTree>
    <p:extLst>
      <p:ext uri="{BB962C8B-B14F-4D97-AF65-F5344CB8AC3E}">
        <p14:creationId xmlns:p14="http://schemas.microsoft.com/office/powerpoint/2010/main" val="3206765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SA" dirty="0" smtClean="0"/>
              <a:t>التخطيط طويل الأجل </a:t>
            </a:r>
            <a:endParaRPr lang="en-US" dirty="0"/>
          </a:p>
        </p:txBody>
      </p:sp>
      <p:sp>
        <p:nvSpPr>
          <p:cNvPr id="3" name="Content Placeholder 2"/>
          <p:cNvSpPr>
            <a:spLocks noGrp="1"/>
          </p:cNvSpPr>
          <p:nvPr>
            <p:ph sz="half" idx="1"/>
          </p:nvPr>
        </p:nvSpPr>
        <p:spPr>
          <a:xfrm>
            <a:off x="461128" y="2243578"/>
            <a:ext cx="5181600" cy="147058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ar-SA" dirty="0" smtClean="0"/>
              <a:t>يهدف هذا النوع من الخطيط إلى اعطا الإدارة صوره واصحه عن المستقبل الذي ستسير المنشأة في اتجاهه</a:t>
            </a:r>
            <a:endParaRPr lang="en-US" dirty="0"/>
          </a:p>
        </p:txBody>
      </p:sp>
      <p:sp>
        <p:nvSpPr>
          <p:cNvPr id="4" name="Content Placeholder 3"/>
          <p:cNvSpPr>
            <a:spLocks noGrp="1"/>
          </p:cNvSpPr>
          <p:nvPr>
            <p:ph sz="half" idx="2"/>
          </p:nvPr>
        </p:nvSpPr>
        <p:spPr>
          <a:xfrm>
            <a:off x="6426724" y="2243578"/>
            <a:ext cx="5181600" cy="1385741"/>
          </a:xfrm>
        </p:spPr>
        <p:style>
          <a:lnRef idx="1">
            <a:schemeClr val="accent6"/>
          </a:lnRef>
          <a:fillRef idx="2">
            <a:schemeClr val="accent6"/>
          </a:fillRef>
          <a:effectRef idx="1">
            <a:schemeClr val="accent6"/>
          </a:effectRef>
          <a:fontRef idx="minor">
            <a:schemeClr val="dk1"/>
          </a:fontRef>
        </p:style>
        <p:txBody>
          <a:bodyPr>
            <a:normAutofit/>
          </a:bodyPr>
          <a:lstStyle/>
          <a:p>
            <a:pPr algn="ctr">
              <a:buFontTx/>
              <a:buChar char="-"/>
            </a:pPr>
            <a:endParaRPr lang="ar-SA" dirty="0" smtClean="0"/>
          </a:p>
          <a:p>
            <a:pPr algn="ctr">
              <a:buFontTx/>
              <a:buChar char="-"/>
            </a:pPr>
            <a:r>
              <a:rPr lang="ar-SA" dirty="0" smtClean="0"/>
              <a:t>تتراوح المدة الزمنية له بين ثلاث سنوات الى عشر سنوات أو اكثر </a:t>
            </a:r>
          </a:p>
          <a:p>
            <a:pPr marL="0" indent="0">
              <a:buNone/>
            </a:pPr>
            <a:endParaRPr lang="ar-SA" dirty="0" smtClean="0"/>
          </a:p>
          <a:p>
            <a:pPr marL="0" indent="0">
              <a:buNone/>
            </a:pPr>
            <a:endParaRPr lang="en-US" dirty="0"/>
          </a:p>
        </p:txBody>
      </p:sp>
      <p:sp>
        <p:nvSpPr>
          <p:cNvPr id="5" name="Title 1"/>
          <p:cNvSpPr>
            <a:spLocks noGrp="1"/>
          </p:cNvSpPr>
          <p:nvPr/>
        </p:nvSpPr>
        <p:spPr>
          <a:xfrm>
            <a:off x="3429000" y="4267051"/>
            <a:ext cx="5181600" cy="1417312"/>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2800" dirty="0" smtClean="0"/>
              <a:t>تحرص الدول و المنشآت الاقتصادية الكبرى على التخطيط طويل الاجل و غالبا ما يكون التخطيط 5 سنوات </a:t>
            </a:r>
            <a:endParaRPr lang="en-US" sz="2800" dirty="0"/>
          </a:p>
        </p:txBody>
      </p:sp>
    </p:spTree>
    <p:extLst>
      <p:ext uri="{BB962C8B-B14F-4D97-AF65-F5344CB8AC3E}">
        <p14:creationId xmlns:p14="http://schemas.microsoft.com/office/powerpoint/2010/main" val="1936782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flowChartDecision">
            <a:avLst/>
          </a:prstGeo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smtClean="0"/>
              <a:t>فوائد التخطيط طويل الاجل </a:t>
            </a:r>
            <a:endParaRPr lang="en-US" dirty="0"/>
          </a:p>
        </p:txBody>
      </p:sp>
      <p:sp>
        <p:nvSpPr>
          <p:cNvPr id="3" name="Content Placeholder 2"/>
          <p:cNvSpPr>
            <a:spLocks noGrp="1"/>
          </p:cNvSpPr>
          <p:nvPr>
            <p:ph sz="half" idx="1"/>
          </p:nvPr>
        </p:nvSpPr>
        <p:spPr>
          <a:xfrm>
            <a:off x="291445" y="2154671"/>
            <a:ext cx="5181600" cy="1559490"/>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dirty="0" smtClean="0"/>
              <a:t>يعطي التخطيط طويل الأجل صوره واسعة عما يطلبه العمل من قوى بشرة و موارد مالية و الات لتحقيق أهداف المنشاة </a:t>
            </a:r>
            <a:endParaRPr lang="en-US" dirty="0"/>
          </a:p>
        </p:txBody>
      </p:sp>
      <p:sp>
        <p:nvSpPr>
          <p:cNvPr id="4" name="Content Placeholder 3"/>
          <p:cNvSpPr>
            <a:spLocks noGrp="1"/>
          </p:cNvSpPr>
          <p:nvPr>
            <p:ph sz="half" idx="2"/>
          </p:nvPr>
        </p:nvSpPr>
        <p:spPr>
          <a:xfrm>
            <a:off x="6417297" y="2154671"/>
            <a:ext cx="5181600" cy="1559490"/>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ar-SA" dirty="0" smtClean="0"/>
              <a:t>يقلل من أثر المشكلات قصيرة المدى في</a:t>
            </a:r>
          </a:p>
          <a:p>
            <a:pPr marL="0" indent="0" algn="ctr">
              <a:buNone/>
            </a:pPr>
            <a:r>
              <a:rPr lang="ar-SA" dirty="0" smtClean="0"/>
              <a:t> ضوء الرؤية الشاملة للمستقبل </a:t>
            </a:r>
          </a:p>
          <a:p>
            <a:pPr marL="0" indent="0">
              <a:buNone/>
            </a:pPr>
            <a:endParaRPr lang="en-US" dirty="0"/>
          </a:p>
        </p:txBody>
      </p:sp>
      <p:sp>
        <p:nvSpPr>
          <p:cNvPr id="5" name="Title 1"/>
          <p:cNvSpPr>
            <a:spLocks noGrp="1"/>
          </p:cNvSpPr>
          <p:nvPr/>
        </p:nvSpPr>
        <p:spPr>
          <a:xfrm>
            <a:off x="1547568" y="4177250"/>
            <a:ext cx="8229600" cy="1648515"/>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1" anchor="ctr">
            <a:normAutofit/>
          </a:bodyPr>
          <a:lstStyle>
            <a:lvl1pPr algn="ctr" defTabSz="914400" rtl="1"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3200" dirty="0" smtClean="0"/>
              <a:t>يسهم في ربط الجهود الإدارية المختلفة بالأهداف العليا و يساعد على اكتشاف انحرافات العمل عن المسار الموضوع</a:t>
            </a:r>
            <a:endParaRPr lang="en-US" sz="3200" dirty="0"/>
          </a:p>
        </p:txBody>
      </p:sp>
    </p:spTree>
    <p:extLst>
      <p:ext uri="{BB962C8B-B14F-4D97-AF65-F5344CB8AC3E}">
        <p14:creationId xmlns:p14="http://schemas.microsoft.com/office/powerpoint/2010/main" val="1860294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6111</TotalTime>
  <Words>2753</Words>
  <Application>Microsoft Office PowerPoint</Application>
  <PresentationFormat>Widescreen</PresentationFormat>
  <Paragraphs>215</Paragraphs>
  <Slides>64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Calibri Light</vt:lpstr>
      <vt:lpstr>Times New Roman</vt:lpstr>
      <vt:lpstr>Office Theme</vt:lpstr>
      <vt:lpstr> الباب الثاني :وظائف الإدارة الفصل الثالث (التخطيط)</vt:lpstr>
      <vt:lpstr>في مجال  المنشآت الإدارية يعد التخطيط أحد اركان الإدارة المهمة و هي الوظيفة الأدرية  الأولى التي من خلالها يتم وضع الأهداف و صنع القرارات و التفكير في المستقبل عندما يغيب التخطيط تتم الأعمال عشوائيا و تصبح القرارات مجرد تصرفات ارتجالية </vt:lpstr>
      <vt:lpstr>تزداد أهميه التخطيط كلا كبر حجم المنشاء أو  أذا زادت عملياتها و عظمت مسؤولياتها و تعددت أنشطتها حينما يصعب عليها أن تستمر بنجاح دون الاعتماد على عملية التخطيط </vt:lpstr>
      <vt:lpstr>تعريفات التخطيط </vt:lpstr>
      <vt:lpstr>خصائص التخطيط </vt:lpstr>
      <vt:lpstr>فوائد التخطيط </vt:lpstr>
      <vt:lpstr>أنوع التخطيط من حيث التقسيم </vt:lpstr>
      <vt:lpstr>التخطيط طويل الأجل </vt:lpstr>
      <vt:lpstr>فوائد التخطيط طويل الاجل </vt:lpstr>
      <vt:lpstr>التخطيط متوسط الأجل </vt:lpstr>
      <vt:lpstr>التخطيط قصير الأجل </vt:lpstr>
      <vt:lpstr>تحقيق التكامل بين الخطط</vt:lpstr>
      <vt:lpstr>التقسم حسب المستوى الأدري ثلاث مستويات </vt:lpstr>
      <vt:lpstr>التخطيط على مستوى الإدارة العليا </vt:lpstr>
      <vt:lpstr>التخطيط على مستوى الإدارة الوسطى </vt:lpstr>
      <vt:lpstr>التخطيط على مستوى الإدارة الدنيا </vt:lpstr>
      <vt:lpstr>جدول (3-3) جدول المستويات الإدارية و أنواع الخطط </vt:lpstr>
      <vt:lpstr>عناصر التخطيط </vt:lpstr>
      <vt:lpstr> أولا : الأهداف </vt:lpstr>
      <vt:lpstr>غالبا توضع الأهداف بشكل عام من ثم يتم التدرج بتفعيلها بأهداف فرعية و مرحلية محددة</vt:lpstr>
      <vt:lpstr>شروط وضع الأهداف  خمسة أهداف </vt:lpstr>
      <vt:lpstr>1-وضوح الأهداف: فيجب أن يكون الهدف المراد تنفيذه واضحا و محددا لجميع العاملين و المسؤولين عن تنفيذه في المنشأة فالغموض في الهدف يؤدي الى فهمة من قبل العملين في المنشأة بطريقه مختلفة عن ما هو مقود</vt:lpstr>
      <vt:lpstr>2-مشروعية الهدف: أن يكون الهدف المراد تنفيذه من قبل الفرد أو الدولة أو المنشأة هدفا مخالف للتعاليم الدينية و التقاليد و العادات الأصلية الساده في المجتمع </vt:lpstr>
      <vt:lpstr>3-وأقعية الهدف: يجب ألا يكون الهدف المراد تنفيذه خياليا بل يجب أن يكون هدفا و اقعيا ممكن التحقيق في حدود الإمكانيات المتاحة و القدرات المتوفرة و الوقت المحدد </vt:lpstr>
      <vt:lpstr>4-قابلية قياس الهدف: يجب أن يقسم الهدف الى فروع قابلة للقياس و المتابعة حتى يتم تقويمها و معرفة اذا كان هناك تقصير أو عدم تقدم أو انحراف عن المسار المطلوب مثال    أن يكون هدف المنشأة هذا العام  تحقيق أرباح عالية فهاذا الهدف يعتبر عاما غير قابل للقياس لكن عندما يكون الهدف زياد الأرباح 10% يكون قابل للقياس    </vt:lpstr>
      <vt:lpstr>5-محدد بوقتك فيجب أن يكون هناك فترة زمنية محددة بوقت يتحقق من خلالها الوقت فلا يجب أن يكون الوقت مفتوحا  فعند وضع هدف للمنشأة مثل تعين موظفين جدد فلا بد أن يتم خلال فترة معينة محددة  و كذلك مثل أجراء المعاملات في فتره زمنية محددة</vt:lpstr>
      <vt:lpstr>ثانيا: السياسات </vt:lpstr>
      <vt:lpstr>أهم صفات السياسات </vt:lpstr>
      <vt:lpstr>ثالثا :القواعد </vt:lpstr>
      <vt:lpstr>من صفات القواعد القوانين أنها تتخذ شكل أوامر أو تعليمات كما أنها تكون مرتبطة بعقاب  للمخالفين و مكافآت للمستحقين  مثال (القواعد التي نعيشها يوميا وجوب وقوف السيارة عندما تكون إشارة المرور </vt:lpstr>
      <vt:lpstr>رابعا : الإجراءات </vt:lpstr>
      <vt:lpstr>تتصف الإجراءات بانها متكررة و متسلسلة وفق خطوات و مراحل ثابتة تختلف باختلاف الأعمال مثال  ( الإجراءات التي يمر بها طالب الوظيفة غير الإجراءات التي يمر بعا طالب الإجازة </vt:lpstr>
      <vt:lpstr>كما تختلف الإجراءات باختلاف المنظمات ففهي منشأة القطاع العام هناك إجراءات مختلفة للتوظيف عن تلك الإجراءات المتبعة في القطاع الخاص </vt:lpstr>
      <vt:lpstr>في ختام هذا القسم المتعلق في التخطيط نجد أن هذه العناصر تتدرج من حيث الشمولية و العمومية من الأهداف الأكثر شمولية الى القاعدة الأكثر تفصيلا و تحديد </vt:lpstr>
      <vt:lpstr>خطوات التخطيط  خمسة خطوات </vt:lpstr>
      <vt:lpstr>الخطوة الأولى :تحديد الأهداف  </vt:lpstr>
      <vt:lpstr>الخوة الثانية: جمع المعلومات</vt:lpstr>
      <vt:lpstr>من المفيد أن تجيب إدارة المنشأة عن أسئلة متعلقة بجمع المعلومات قبل الشروع في وضع الخطة ... مثل </vt:lpstr>
      <vt:lpstr>الخطوة الثالثة: وضع الافتراضات </vt:lpstr>
      <vt:lpstr>الافتراضات لها طرفان : </vt:lpstr>
      <vt:lpstr>من المفيد أن تستعين الإدارة بالإجابة على الأسئلة الأتية لوضع الافتراضات </vt:lpstr>
      <vt:lpstr>الافتراضيات هي مؤشرات لما سيكون عليه الظروف في المستقبل و التنبؤ ما هو الا تلمس للمستقبل بناء على ما يتوفر لدينا من معلومات عن الماضي و الحاضر </vt:lpstr>
      <vt:lpstr>مثال على الافتراضات : يفترض وليد الذي يتاجر في منطقة القصيم أن أسعار التمور هذه السنه سوف تنخفض في منطقة القصيم نظرا لمعرفته بان عدد النخيل المنتج قد تضاعف هذا العام فبالتالي فان الإنتاج سيكون وفيرا فا سيقلل من سعره و بناء علية فسيستعين وليد بسيارات نقل للبيع في أسواق او داخليه أو خارجيه </vt:lpstr>
      <vt:lpstr>الخطوة الرابعة: تحديد البدائل و الاختيار من بينها </vt:lpstr>
      <vt:lpstr>مثال : أذا كان الهدف هو زياده المبيعات بنسبة 10% فإن البدائل لتحقيق ذلك يمكن أن تشمل </vt:lpstr>
      <vt:lpstr>نظرا لا هميه مرحله تحديد البدائل تستعين الإدارة بالحاسب الالي و برامج بحوث العمليات للقيام بالمفاضلة بين البدائل و ما مساعده الإدارة بتحديد افضل الخطط و فق المعاير الموضوعة  </vt:lpstr>
      <vt:lpstr>الخطوة الخامسة : التنفيذ و تقويم النتائج </vt:lpstr>
      <vt:lpstr>صفات التخطيط الفعال سبعه صفات </vt:lpstr>
      <vt:lpstr>1-وضوح الهدف: يجب أن يكون للخطة هدف واضح محدد تسير على ضوئه أعمال المشروع وعندما يغيب الهدف المحدد ويكون غير واضح تصاب المنشأة بالتخبط و العشوائية المؤدية  للتعارض و الفشل </vt:lpstr>
      <vt:lpstr>2-المرونه :يجب أن تكون الخطة مرنه يمن تعديلها وفق الظروف المتغيرة في المستقبل دون ان تسبب خسائر كبيره او تأثيرا بالغا على فعالية الخطة فالمنشآت تعيش في بيئة تتصف بالتغير المستمر و التطور.  كذلك المنشآت جزء من المجتمع فتتأثر بالتغيرات التي تحث في المجتمع  به </vt:lpstr>
      <vt:lpstr>3-البساطة: الخطة هي الدليل الذي يسترشد به جميع العاملين في المنشاة و لذلك فإنه ينبغي أن تكون الخطة بسيطة يمكن للجميع استيعابها و فهمها و تطبيقها على أرض الواقع </vt:lpstr>
      <vt:lpstr>4-المشاركة في الأعداد: يجب أن تضع الخطط بمشاركة أكثر من شخص في المنشأة لا يستطع شخص بمفرده وضع الخطة .فالخطة تعتمد على المعلومات والمعارف و التخصصات المحتفلة مما يصعب معه على شخص واحد أن يأخذ في الاعتبار مصالح الجهات المختلفة المؤثرة و المتأثرة على بخلطه  قد يتطلب الأمر الاستعانة بخبراء و الاستشاريان </vt:lpstr>
      <vt:lpstr>5- الواقعية: يجب أن تكون الخطة واقعيه معتمده على التنبؤات المعقولة و المناسبة للظروف المتغيرة دون أن يكون هناك مبالغة لما يمكن انجازه</vt:lpstr>
      <vt:lpstr>6-تحقيق التوازن: يجب أن تكون الخطة الفعالة متوازنة في جميع اجزائها و تطبيقاتها على أعمال المنشاة و ادارتها و أقسامها بحيث تشمل الخطة جميع اقسام المنشاة بشكل متوازن لا يطغى جانب على جانب و لا تهمل أداره و تركز على اداره أخرى </vt:lpstr>
      <vt:lpstr>7-المتابعة و القويم : أن التخيط الفعال يقتضي المتابعة الدائمة لسير الخطة و تقويمها دوما للتأكد من تقدمها في المسار الصحيح</vt:lpstr>
      <vt:lpstr>معوقات التخطيط سبعه معوقات </vt:lpstr>
      <vt:lpstr>1-البيئه المعقدة: عندما تكون البيئة المحيطة بالمنشاة متغيره فإن ذلك سيزيد من صعوبة التخطيط فيصعب جمع المعلومات الدقيقة و التنبؤ الدقيق و اتخاذ القرار المناسب للتكيف مع هذه البيئة </vt:lpstr>
      <vt:lpstr>2-نقص المعلومات: عندما يكون جمع المعلومات الضرورية للتخطيط متعذرا أو ناقصا أو قديما فإن التخطيط سيكون صعبا للغاية</vt:lpstr>
      <vt:lpstr>3-مقاوة التغيير: يرغب الكثير من الناس في الثبات و عدم التغير و تزداد هذه الرغبة عندما يشعرون بالخوف من المستقبل فيفضلون على البقاء على الخطط و الأهداف المعروفة في ضل الظروف المستقرة </vt:lpstr>
      <vt:lpstr>4-عدم الواقعية: يتم ذلك بسبب سوء التقدير أو المبالغة فيحدث إما نقص في التخطيط أو يكون التخطيط أكثر مما هو مطلوب و تكون النتائج أما تشاؤميه أو خياليه غير ممكن و يكون هذا عائقا للتوصل الى تخطيط فعال </vt:lpstr>
      <vt:lpstr>5- عدم التنسف بين المشروعات: التخطيط السليم يلتزم أن يكون هناك ربط و تنسيق بين جميع إدارات المنشأة وأجهزتها و تنظيم جميع الجهود في مسارات متوازية لتحقيق الهدف و يجيب تحاشي الازدواجية و التداخل بين البرامج و الأنشطة </vt:lpstr>
      <vt:lpstr>6-وجود القيود- هناك الكثير من القيود التي يمكن أن تعوق التخطيط و تحد منه و من ذلك شح الموارد المالية و ندرة الكفاءات الإدارية و عدك توقر القدرات الابتكارية  </vt:lpstr>
      <vt:lpstr>7- الوقت و التكلفة- التخطيط السليم يستنزف الجهود و يستغرق الوقت و يستلزم موارد مالية كافية و يتطلب خبرات فنية و استشارية قادره على وضع التصورات المستقبلية بدقه و كفاه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(التخطيط )</dc:title>
  <dc:creator>nuha alnumair</dc:creator>
  <cp:lastModifiedBy>nuha alnumair</cp:lastModifiedBy>
  <cp:revision>72</cp:revision>
  <dcterms:created xsi:type="dcterms:W3CDTF">2016-07-19T17:40:11Z</dcterms:created>
  <dcterms:modified xsi:type="dcterms:W3CDTF">2016-11-03T20:55:17Z</dcterms:modified>
</cp:coreProperties>
</file>