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7A6DCE-D5AD-452D-8624-6E138C5F8810}"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335500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A6DCE-D5AD-452D-8624-6E138C5F8810}"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135154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A6DCE-D5AD-452D-8624-6E138C5F8810}"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194242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A6DCE-D5AD-452D-8624-6E138C5F8810}"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391534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A6DCE-D5AD-452D-8624-6E138C5F8810}"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327757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7A6DCE-D5AD-452D-8624-6E138C5F8810}"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1712371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7A6DCE-D5AD-452D-8624-6E138C5F8810}" type="datetimeFigureOut">
              <a:rPr lang="en-US" smtClean="0"/>
              <a:t>9/29/2018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363871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A6DCE-D5AD-452D-8624-6E138C5F8810}" type="datetimeFigureOut">
              <a:rPr lang="en-US" smtClean="0"/>
              <a:t>9/29/2018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221665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A6DCE-D5AD-452D-8624-6E138C5F8810}" type="datetimeFigureOut">
              <a:rPr lang="en-US" smtClean="0"/>
              <a:t>9/29/2018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47122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A6DCE-D5AD-452D-8624-6E138C5F8810}"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240150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A6DCE-D5AD-452D-8624-6E138C5F8810}"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BDF55-6C1E-46F1-85B5-85A4CD9044C1}" type="slidenum">
              <a:rPr lang="en-US" smtClean="0"/>
              <a:t>‹#›</a:t>
            </a:fld>
            <a:endParaRPr lang="en-US"/>
          </a:p>
        </p:txBody>
      </p:sp>
    </p:spTree>
    <p:extLst>
      <p:ext uri="{BB962C8B-B14F-4D97-AF65-F5344CB8AC3E}">
        <p14:creationId xmlns:p14="http://schemas.microsoft.com/office/powerpoint/2010/main" val="3273270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A6DCE-D5AD-452D-8624-6E138C5F8810}" type="datetimeFigureOut">
              <a:rPr lang="en-US" smtClean="0"/>
              <a:t>9/29/2018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BDF55-6C1E-46F1-85B5-85A4CD9044C1}" type="slidenum">
              <a:rPr lang="en-US" smtClean="0"/>
              <a:t>‹#›</a:t>
            </a:fld>
            <a:endParaRPr lang="en-US"/>
          </a:p>
        </p:txBody>
      </p:sp>
    </p:spTree>
    <p:extLst>
      <p:ext uri="{BB962C8B-B14F-4D97-AF65-F5344CB8AC3E}">
        <p14:creationId xmlns:p14="http://schemas.microsoft.com/office/powerpoint/2010/main" val="1955745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الفصل الثالث</a:t>
            </a:r>
            <a:endParaRPr lang="en-US" dirty="0"/>
          </a:p>
        </p:txBody>
      </p:sp>
      <p:sp>
        <p:nvSpPr>
          <p:cNvPr id="3" name="Subtitle 2"/>
          <p:cNvSpPr>
            <a:spLocks noGrp="1"/>
          </p:cNvSpPr>
          <p:nvPr>
            <p:ph type="subTitle" idx="1"/>
          </p:nvPr>
        </p:nvSpPr>
        <p:spPr>
          <a:xfrm>
            <a:off x="1371600" y="3657600"/>
            <a:ext cx="6400800" cy="1981200"/>
          </a:xfrm>
        </p:spPr>
        <p:txBody>
          <a:bodyPr/>
          <a:lstStyle/>
          <a:p>
            <a:endParaRPr lang="ar-SA" b="1" dirty="0" smtClean="0">
              <a:solidFill>
                <a:schemeClr val="tx1"/>
              </a:solidFill>
            </a:endParaRPr>
          </a:p>
          <a:p>
            <a:r>
              <a:rPr lang="ar-SA" b="1" dirty="0" smtClean="0">
                <a:solidFill>
                  <a:schemeClr val="tx1"/>
                </a:solidFill>
              </a:rPr>
              <a:t>الميزانية العامة للدولة</a:t>
            </a:r>
          </a:p>
          <a:p>
            <a:endParaRPr lang="ar-SA" b="1" dirty="0" smtClean="0">
              <a:solidFill>
                <a:schemeClr val="tx1"/>
              </a:solidFill>
            </a:endParaRPr>
          </a:p>
          <a:p>
            <a:endParaRPr lang="ar-SA" b="1" dirty="0" smtClean="0">
              <a:solidFill>
                <a:schemeClr val="tx1"/>
              </a:solidFill>
            </a:endParaRPr>
          </a:p>
          <a:p>
            <a:endParaRPr lang="ar-SA" dirty="0" smtClean="0"/>
          </a:p>
          <a:p>
            <a:endParaRPr lang="en-US" dirty="0"/>
          </a:p>
        </p:txBody>
      </p:sp>
    </p:spTree>
    <p:extLst>
      <p:ext uri="{BB962C8B-B14F-4D97-AF65-F5344CB8AC3E}">
        <p14:creationId xmlns:p14="http://schemas.microsoft.com/office/powerpoint/2010/main" val="3697628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75000"/>
                  </a:schemeClr>
                </a:solidFill>
                <a:ea typeface="Times New Roman"/>
              </a:rPr>
              <a:t>طرق تبويب الميزانية</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gn="r" rtl="1"/>
            <a:r>
              <a:rPr lang="ar-SA" sz="2000" dirty="0" smtClean="0">
                <a:effectLst/>
                <a:ea typeface="Times New Roman"/>
                <a:cs typeface="Times New Roman"/>
              </a:rPr>
              <a:t>تعني كلمة </a:t>
            </a:r>
            <a:r>
              <a:rPr lang="ar-SA" sz="2000" b="1" u="sng" dirty="0" smtClean="0">
                <a:solidFill>
                  <a:schemeClr val="accent2">
                    <a:lumMod val="75000"/>
                  </a:schemeClr>
                </a:solidFill>
                <a:effectLst/>
                <a:ea typeface="Times New Roman"/>
                <a:cs typeface="Times New Roman"/>
              </a:rPr>
              <a:t>تبويب الميزانية</a:t>
            </a:r>
            <a:r>
              <a:rPr lang="ar-SA" sz="2000" dirty="0" smtClean="0">
                <a:effectLst/>
                <a:ea typeface="Times New Roman"/>
                <a:cs typeface="Times New Roman"/>
              </a:rPr>
              <a:t>: تصنيف البيانات المتعلقة بوظيفة معينة أو نشاط معين أو إدارة معينة على حدة وتجميعها في مجموعات رئيسية وفرعية متشابهة في خصائص معينة ومحدودة.</a:t>
            </a:r>
            <a:endParaRPr lang="ar-SA" sz="2000" dirty="0">
              <a:ea typeface="Times New Roman"/>
              <a:cs typeface="Times New Roman"/>
            </a:endParaRPr>
          </a:p>
          <a:p>
            <a:pPr algn="r" rtl="1"/>
            <a:r>
              <a:rPr lang="ar-SA" sz="2000" dirty="0" smtClean="0">
                <a:effectLst/>
                <a:ea typeface="Times New Roman"/>
                <a:cs typeface="Times New Roman"/>
              </a:rPr>
              <a:t>كلما تعددت الأهداف المرغوب تحقيقها من الميزانية كلما تعددت طرق التبويب المستحقة بحيث تكون كل طريقة مكملة للأخرى وليست بديلة لها. ويمكن توضيح ذلك فيما يلي :</a:t>
            </a:r>
          </a:p>
          <a:p>
            <a:pPr algn="r" rtl="1"/>
            <a:r>
              <a:rPr lang="ar-SA" sz="2000" b="1" u="sng" dirty="0" smtClean="0">
                <a:effectLst/>
                <a:ea typeface="Times New Roman"/>
                <a:cs typeface="Times New Roman"/>
              </a:rPr>
              <a:t>(أ) تبويب النفقات:</a:t>
            </a:r>
          </a:p>
          <a:p>
            <a:pPr marL="0" indent="0" algn="r" rtl="1">
              <a:buNone/>
            </a:pPr>
            <a:r>
              <a:rPr lang="ar-SA" sz="2000" dirty="0" smtClean="0">
                <a:effectLst/>
                <a:ea typeface="Times New Roman"/>
                <a:cs typeface="Times New Roman"/>
              </a:rPr>
              <a:t>تتعدد طرق تبويب النفقات في الميزانية العامة حتى تتهيأ فرصة أكبر لتجميع وتحليل البيانات بطرق مختلفة وأغراض متباينة.</a:t>
            </a:r>
          </a:p>
          <a:p>
            <a:pPr marL="0" indent="0" algn="r" rtl="1">
              <a:buNone/>
            </a:pPr>
            <a:r>
              <a:rPr lang="ar-SA" sz="2000" dirty="0" smtClean="0">
                <a:effectLst/>
                <a:ea typeface="Times New Roman"/>
                <a:cs typeface="Times New Roman"/>
              </a:rPr>
              <a:t>تشمل طرق تبويب النفقات: </a:t>
            </a:r>
          </a:p>
          <a:p>
            <a:pPr marL="457200" indent="-457200" algn="r" rtl="1">
              <a:buFont typeface="+mj-lt"/>
              <a:buAutoNum type="arabicPeriod"/>
            </a:pPr>
            <a:r>
              <a:rPr lang="ar-SA" sz="2000" b="1" u="sng" dirty="0" smtClean="0">
                <a:effectLst/>
                <a:latin typeface="Times New Roman"/>
                <a:ea typeface="Times New Roman"/>
                <a:cs typeface="Times New Roman"/>
              </a:rPr>
              <a:t>طرق التبويب  النوعي  الإداري الثلاثي الأبعاد</a:t>
            </a:r>
            <a:r>
              <a:rPr lang="ar-SA" sz="2000" b="1" u="sng" dirty="0" smtClean="0">
                <a:effectLst/>
                <a:ea typeface="Times New Roman"/>
                <a:cs typeface="Times New Roman"/>
              </a:rPr>
              <a:t>( نوعي، طبيعي، إداري )</a:t>
            </a:r>
            <a:endParaRPr lang="ar-SA" sz="2000" b="1" u="sng" dirty="0" smtClean="0">
              <a:effectLst/>
              <a:latin typeface="Times New Roman"/>
              <a:ea typeface="Times New Roman"/>
              <a:cs typeface="Times New Roman"/>
            </a:endParaRPr>
          </a:p>
          <a:p>
            <a:pPr marL="457200" indent="-457200" algn="r" rtl="1">
              <a:buFont typeface="+mj-lt"/>
              <a:buAutoNum type="arabicPeriod"/>
            </a:pPr>
            <a:r>
              <a:rPr lang="ar-SA" sz="2000" b="1" u="sng" dirty="0" smtClean="0">
                <a:effectLst/>
                <a:ea typeface="Times New Roman"/>
                <a:cs typeface="Times New Roman"/>
              </a:rPr>
              <a:t>طرق التبويب الوظيفي ثلاثي الأبعاد( الوظيفي، البرامجي ،الأنشطة )</a:t>
            </a:r>
            <a:endParaRPr lang="en-US" sz="2000" dirty="0" smtClean="0">
              <a:effectLst/>
              <a:latin typeface="Times New Roman"/>
              <a:ea typeface="Times New Roman"/>
              <a:cs typeface="AL-Mohanad Bold"/>
            </a:endParaRPr>
          </a:p>
        </p:txBody>
      </p:sp>
    </p:spTree>
    <p:extLst>
      <p:ext uri="{BB962C8B-B14F-4D97-AF65-F5344CB8AC3E}">
        <p14:creationId xmlns:p14="http://schemas.microsoft.com/office/powerpoint/2010/main" val="617291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u="sng" dirty="0">
                <a:solidFill>
                  <a:schemeClr val="accent2">
                    <a:lumMod val="75000"/>
                  </a:schemeClr>
                </a:solidFill>
              </a:rPr>
              <a:t>أولاً: طرق التبويب  النوعي  الإداري الثلاثي الأبعاد</a:t>
            </a:r>
            <a:r>
              <a:rPr lang="en-US" sz="2800" dirty="0">
                <a:solidFill>
                  <a:schemeClr val="accent2">
                    <a:lumMod val="75000"/>
                  </a:schemeClr>
                </a:solidFill>
              </a:rPr>
              <a:t/>
            </a:r>
            <a:br>
              <a:rPr lang="en-US" sz="2800" dirty="0">
                <a:solidFill>
                  <a:schemeClr val="accent2">
                    <a:lumMod val="75000"/>
                  </a:schemeClr>
                </a:solidFill>
              </a:rPr>
            </a:br>
            <a:endParaRPr lang="en-US" sz="2800" dirty="0">
              <a:solidFill>
                <a:schemeClr val="accent2">
                  <a:lumMod val="75000"/>
                </a:schemeClr>
              </a:solidFill>
            </a:endParaRPr>
          </a:p>
        </p:txBody>
      </p:sp>
      <p:sp>
        <p:nvSpPr>
          <p:cNvPr id="3" name="Content Placeholder 2"/>
          <p:cNvSpPr>
            <a:spLocks noGrp="1"/>
          </p:cNvSpPr>
          <p:nvPr>
            <p:ph idx="1"/>
          </p:nvPr>
        </p:nvSpPr>
        <p:spPr>
          <a:xfrm>
            <a:off x="304800" y="1143000"/>
            <a:ext cx="8382000" cy="5638800"/>
          </a:xfrm>
        </p:spPr>
        <p:txBody>
          <a:bodyPr>
            <a:normAutofit fontScale="40000" lnSpcReduction="20000"/>
          </a:bodyPr>
          <a:lstStyle/>
          <a:p>
            <a:pPr marL="0" indent="0" algn="justLow" rtl="1">
              <a:spcAft>
                <a:spcPts val="0"/>
              </a:spcAft>
              <a:buNone/>
            </a:pPr>
            <a:r>
              <a:rPr lang="ar-SA" b="1" dirty="0" smtClean="0">
                <a:effectLst/>
                <a:latin typeface="Times New Roman"/>
                <a:ea typeface="Times New Roman"/>
                <a:cs typeface="Times New Roman"/>
              </a:rPr>
              <a:t> (1) </a:t>
            </a:r>
            <a:r>
              <a:rPr lang="ar-SA" u="sng" dirty="0" smtClean="0">
                <a:effectLst/>
                <a:latin typeface="Times New Roman"/>
                <a:ea typeface="Times New Roman"/>
                <a:cs typeface="Times New Roman"/>
              </a:rPr>
              <a:t> </a:t>
            </a:r>
            <a:r>
              <a:rPr lang="ar-SA" sz="4200" b="1" u="sng" dirty="0" smtClean="0">
                <a:effectLst/>
                <a:latin typeface="Times New Roman"/>
                <a:ea typeface="Times New Roman"/>
                <a:cs typeface="Times New Roman"/>
              </a:rPr>
              <a:t>التبويب النوعي أو الموضوعي</a:t>
            </a:r>
            <a:r>
              <a:rPr lang="ar-SA" sz="4200" b="1" dirty="0" smtClean="0">
                <a:effectLst/>
                <a:latin typeface="Times New Roman"/>
                <a:ea typeface="Times New Roman"/>
                <a:cs typeface="Times New Roman"/>
              </a:rPr>
              <a:t> : ـ  ( هذا هو التبويب المعتمد في ميزانية المملكة ) </a:t>
            </a:r>
            <a:endParaRPr lang="en-US" sz="4200" dirty="0" smtClean="0">
              <a:effectLst/>
              <a:latin typeface="Times New Roman"/>
              <a:ea typeface="Times New Roman"/>
              <a:cs typeface="AL-Mohanad Bold"/>
            </a:endParaRPr>
          </a:p>
          <a:p>
            <a:pPr algn="justLow" rtl="1">
              <a:spcAft>
                <a:spcPts val="0"/>
              </a:spcAft>
            </a:pPr>
            <a:r>
              <a:rPr lang="ar-SA" sz="4200" dirty="0" smtClean="0">
                <a:effectLst/>
                <a:latin typeface="Times New Roman"/>
                <a:ea typeface="Times New Roman"/>
                <a:cs typeface="Times New Roman"/>
              </a:rPr>
              <a:t>- وفقاً لهذا التبويب يتم تبويب النفقة وفقاً لأنوعها أي وفقاً لنوع الخدمة أو الغرض من النفقة.</a:t>
            </a:r>
            <a:endParaRPr lang="en-US" sz="4200" dirty="0" smtClean="0">
              <a:effectLst/>
              <a:latin typeface="Times New Roman"/>
              <a:ea typeface="Times New Roman"/>
              <a:cs typeface="AL-Mohanad Bold"/>
            </a:endParaRPr>
          </a:p>
          <a:p>
            <a:pPr marL="0" indent="0" algn="justLow" rtl="1">
              <a:spcAft>
                <a:spcPts val="0"/>
              </a:spcAft>
              <a:buNone/>
            </a:pPr>
            <a:endParaRPr lang="en-US" sz="4200" dirty="0" smtClean="0">
              <a:effectLst/>
              <a:latin typeface="Times New Roman"/>
              <a:ea typeface="Times New Roman"/>
              <a:cs typeface="AL-Mohanad Bold"/>
            </a:endParaRPr>
          </a:p>
          <a:p>
            <a:pPr algn="justLow" rtl="1">
              <a:spcAft>
                <a:spcPts val="0"/>
              </a:spcAft>
            </a:pPr>
            <a:r>
              <a:rPr lang="ar-SA" sz="4200" dirty="0" smtClean="0">
                <a:effectLst/>
                <a:latin typeface="Times New Roman"/>
                <a:ea typeface="Times New Roman"/>
                <a:cs typeface="Times New Roman"/>
              </a:rPr>
              <a:t>وبالتالي تبوب النفقات إلى أربعة أبواب رئيسية وكل باب إلى مجموعات وكل مجموعة إلى بنود وكل بند إلى أنواع كالتالي: </a:t>
            </a:r>
            <a:endParaRPr lang="en-US" sz="4200" dirty="0" smtClean="0">
              <a:effectLst/>
              <a:latin typeface="Times New Roman"/>
              <a:ea typeface="Times New Roman"/>
              <a:cs typeface="AL-Mohanad Bold"/>
            </a:endParaRPr>
          </a:p>
          <a:p>
            <a:pPr marL="0" indent="0" algn="justLow" rtl="1">
              <a:spcAft>
                <a:spcPts val="0"/>
              </a:spcAft>
              <a:buNone/>
            </a:pPr>
            <a:endParaRPr lang="en-US" sz="4200" dirty="0" smtClean="0">
              <a:effectLst/>
              <a:latin typeface="Times New Roman"/>
              <a:ea typeface="Times New Roman"/>
              <a:cs typeface="AL-Mohanad Bold"/>
            </a:endParaRPr>
          </a:p>
          <a:p>
            <a:pPr algn="justLow" rtl="1">
              <a:spcAft>
                <a:spcPts val="0"/>
              </a:spcAft>
            </a:pPr>
            <a:r>
              <a:rPr lang="ar-SA" sz="4200" b="1" u="sng" dirty="0" smtClean="0">
                <a:effectLst/>
                <a:latin typeface="Times New Roman"/>
                <a:ea typeface="Times New Roman"/>
                <a:cs typeface="Times New Roman"/>
              </a:rPr>
              <a:t>الباب الأول:</a:t>
            </a:r>
            <a:r>
              <a:rPr lang="ar-SA" sz="4200" dirty="0" smtClean="0">
                <a:effectLst/>
                <a:latin typeface="Times New Roman"/>
                <a:ea typeface="Times New Roman"/>
                <a:cs typeface="Times New Roman"/>
              </a:rPr>
              <a:t> يتضمن النفقات التي تدفع في شكل رواتب وأجور ومكافآت وأي مزايا أخرى تدفع للعاملين مثل معاشات التعاقد والتأمين الصحي . ( نفقات خدمات الأشخاص ) </a:t>
            </a:r>
            <a:endParaRPr lang="en-US" sz="4200" dirty="0" smtClean="0">
              <a:effectLst/>
              <a:latin typeface="Times New Roman"/>
              <a:ea typeface="Times New Roman"/>
              <a:cs typeface="AL-Mohanad Bold"/>
            </a:endParaRPr>
          </a:p>
          <a:p>
            <a:pPr marL="0" indent="0" algn="justLow" rtl="1">
              <a:spcAft>
                <a:spcPts val="0"/>
              </a:spcAft>
              <a:buNone/>
            </a:pPr>
            <a:endParaRPr lang="en-US" sz="4200" dirty="0" smtClean="0">
              <a:effectLst/>
              <a:latin typeface="Times New Roman"/>
              <a:ea typeface="Times New Roman"/>
              <a:cs typeface="AL-Mohanad Bold"/>
            </a:endParaRPr>
          </a:p>
          <a:p>
            <a:pPr algn="justLow" rtl="1">
              <a:spcAft>
                <a:spcPts val="0"/>
              </a:spcAft>
            </a:pPr>
            <a:r>
              <a:rPr lang="ar-SA" sz="4200" b="1" u="sng" dirty="0" smtClean="0">
                <a:effectLst/>
                <a:latin typeface="Times New Roman"/>
                <a:ea typeface="Times New Roman"/>
                <a:cs typeface="Times New Roman"/>
              </a:rPr>
              <a:t>الباب الثاني:</a:t>
            </a:r>
            <a:r>
              <a:rPr lang="ar-SA" sz="4200" dirty="0" smtClean="0">
                <a:effectLst/>
                <a:latin typeface="Times New Roman"/>
                <a:ea typeface="Times New Roman"/>
                <a:cs typeface="Times New Roman"/>
              </a:rPr>
              <a:t> تتضمن النفقات التي تستهلك أو تستنفذ باستخدامها كالمهمات والمعدات المكتبية ومواد الوقود ومواد النظافة ومهمات الإصلاح والصيانة . ( نفقات المهمات والمواد ) </a:t>
            </a:r>
            <a:endParaRPr lang="en-US" sz="4200" dirty="0" smtClean="0">
              <a:effectLst/>
              <a:latin typeface="Times New Roman"/>
              <a:ea typeface="Times New Roman"/>
              <a:cs typeface="AL-Mohanad Bold"/>
            </a:endParaRPr>
          </a:p>
          <a:p>
            <a:pPr marL="0" indent="0" algn="justLow" rtl="1">
              <a:spcAft>
                <a:spcPts val="0"/>
              </a:spcAft>
              <a:buNone/>
            </a:pPr>
            <a:endParaRPr lang="en-US" sz="4200" dirty="0" smtClean="0">
              <a:effectLst/>
              <a:latin typeface="Times New Roman"/>
              <a:ea typeface="Times New Roman"/>
              <a:cs typeface="AL-Mohanad Bold"/>
            </a:endParaRPr>
          </a:p>
          <a:p>
            <a:pPr algn="justLow" rtl="1">
              <a:spcAft>
                <a:spcPts val="0"/>
              </a:spcAft>
            </a:pPr>
            <a:r>
              <a:rPr lang="ar-SA" sz="4200" b="1" u="sng" dirty="0" smtClean="0">
                <a:effectLst/>
                <a:latin typeface="Times New Roman"/>
                <a:ea typeface="Times New Roman"/>
                <a:cs typeface="Times New Roman"/>
              </a:rPr>
              <a:t>الباب الثالث</a:t>
            </a:r>
            <a:r>
              <a:rPr lang="ar-SA" sz="4200" b="1" dirty="0" smtClean="0">
                <a:effectLst/>
                <a:latin typeface="Times New Roman"/>
                <a:ea typeface="Times New Roman"/>
                <a:cs typeface="Times New Roman"/>
              </a:rPr>
              <a:t>:</a:t>
            </a:r>
            <a:r>
              <a:rPr lang="ar-SA" sz="4200" dirty="0" smtClean="0">
                <a:effectLst/>
                <a:latin typeface="Times New Roman"/>
                <a:ea typeface="Times New Roman"/>
                <a:cs typeface="Times New Roman"/>
              </a:rPr>
              <a:t> يتضمن نفقات الخدمات والأعباء الأخرى مثل الأتعاب المهنية ونفقات البرق والبريد والهاتف والنقل والمواصلات والإعلان والتأمين والإيجار والكهرباء والمياه وإصلاح وصيانة العقارات والمعدات .</a:t>
            </a:r>
            <a:endParaRPr lang="en-US" sz="4200" dirty="0" smtClean="0">
              <a:effectLst/>
              <a:latin typeface="Times New Roman"/>
              <a:ea typeface="Times New Roman"/>
              <a:cs typeface="AL-Mohanad Bold"/>
            </a:endParaRPr>
          </a:p>
          <a:p>
            <a:pPr marL="0" indent="0" algn="justLow" rtl="1">
              <a:spcAft>
                <a:spcPts val="0"/>
              </a:spcAft>
              <a:buNone/>
            </a:pPr>
            <a:endParaRPr lang="en-US" sz="4200" dirty="0" smtClean="0">
              <a:effectLst/>
              <a:latin typeface="Times New Roman"/>
              <a:ea typeface="Times New Roman"/>
              <a:cs typeface="AL-Mohanad Bold"/>
            </a:endParaRPr>
          </a:p>
          <a:p>
            <a:pPr algn="justLow" rtl="1">
              <a:spcAft>
                <a:spcPts val="0"/>
              </a:spcAft>
            </a:pPr>
            <a:r>
              <a:rPr lang="ar-SA" sz="4200" b="1" u="sng" dirty="0" smtClean="0">
                <a:effectLst/>
                <a:latin typeface="Times New Roman"/>
                <a:ea typeface="Times New Roman"/>
                <a:cs typeface="Times New Roman"/>
              </a:rPr>
              <a:t>الباب الرابع</a:t>
            </a:r>
            <a:r>
              <a:rPr lang="ar-SA" sz="4200" dirty="0" smtClean="0">
                <a:effectLst/>
                <a:latin typeface="Times New Roman"/>
                <a:ea typeface="Times New Roman"/>
                <a:cs typeface="Times New Roman"/>
              </a:rPr>
              <a:t> : يتضمن النفقات الرأسمالية التي يترتب عليها حيازة الأصول (الأراضي، المباني، الأجهزة) والتحسينات الرأسمالية .</a:t>
            </a:r>
            <a:endParaRPr lang="en-US" sz="4200" dirty="0" smtClean="0">
              <a:effectLst/>
              <a:latin typeface="Times New Roman"/>
              <a:ea typeface="Times New Roman"/>
              <a:cs typeface="AL-Mohanad Bold"/>
            </a:endParaRPr>
          </a:p>
          <a:p>
            <a:pPr marL="0" indent="0" algn="justLow" rtl="1">
              <a:spcAft>
                <a:spcPts val="0"/>
              </a:spcAft>
              <a:buNone/>
            </a:pPr>
            <a:endParaRPr lang="en-US" sz="4200" dirty="0" smtClean="0">
              <a:effectLst/>
              <a:latin typeface="Times New Roman"/>
              <a:ea typeface="Times New Roman"/>
              <a:cs typeface="AL-Mohanad Bold"/>
            </a:endParaRPr>
          </a:p>
          <a:p>
            <a:pPr algn="justLow" rtl="1">
              <a:spcAft>
                <a:spcPts val="0"/>
              </a:spcAft>
            </a:pPr>
            <a:r>
              <a:rPr lang="ar-SA" sz="4200" dirty="0" smtClean="0">
                <a:effectLst/>
                <a:latin typeface="Times New Roman"/>
                <a:ea typeface="Times New Roman"/>
                <a:cs typeface="Times New Roman"/>
              </a:rPr>
              <a:t>***لا يمكن الاعتماد على هذا التبويب في تقييم الأداء وقياس الكفاءة وفاعلية الأنشطة الحكومية.</a:t>
            </a:r>
            <a:endParaRPr lang="en-US" sz="4200" dirty="0" smtClean="0">
              <a:effectLst/>
              <a:latin typeface="Times New Roman"/>
              <a:ea typeface="Times New Roman"/>
              <a:cs typeface="AL-Mohanad Bold"/>
            </a:endParaRPr>
          </a:p>
          <a:p>
            <a:pPr marL="0" indent="0" algn="justLow" rtl="1">
              <a:spcAft>
                <a:spcPts val="0"/>
              </a:spcAft>
              <a:buNone/>
            </a:pPr>
            <a:endParaRPr lang="en-US" sz="4200" dirty="0" smtClean="0">
              <a:effectLst/>
              <a:latin typeface="Times New Roman"/>
              <a:ea typeface="Times New Roman"/>
              <a:cs typeface="AL-Mohanad Bold"/>
            </a:endParaRPr>
          </a:p>
          <a:p>
            <a:pPr marL="0" indent="0" algn="r" rtl="1">
              <a:buNone/>
            </a:pPr>
            <a:r>
              <a:rPr lang="ar-SA" sz="4200" dirty="0" smtClean="0">
                <a:effectLst/>
                <a:ea typeface="Times New Roman"/>
                <a:cs typeface="Times New Roman"/>
              </a:rPr>
              <a:t>- يتميز هذا التبويب بالسهولة والبساطة والوضوح في إعداد الميزانية وتحقيق المتابعة والرقابة عليه</a:t>
            </a:r>
            <a:endParaRPr lang="en-US" sz="4200" dirty="0"/>
          </a:p>
        </p:txBody>
      </p:sp>
    </p:spTree>
    <p:extLst>
      <p:ext uri="{BB962C8B-B14F-4D97-AF65-F5344CB8AC3E}">
        <p14:creationId xmlns:p14="http://schemas.microsoft.com/office/powerpoint/2010/main" val="2632965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u="sng" dirty="0">
                <a:solidFill>
                  <a:srgbClr val="C0504D">
                    <a:lumMod val="75000"/>
                  </a:srgbClr>
                </a:solidFill>
              </a:rPr>
              <a:t>أولاً: طرق التبويب  النوعي  الإداري الثلاثي الأبعاد</a:t>
            </a:r>
            <a:endParaRPr lang="en-US"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ar-SA" b="1" u="sng" dirty="0" smtClean="0">
                <a:effectLst/>
                <a:ea typeface="Times New Roman"/>
                <a:cs typeface="Times New Roman"/>
              </a:rPr>
              <a:t>(2)التبويب الطبيعي أو الاقتصادي :</a:t>
            </a:r>
          </a:p>
          <a:p>
            <a:pPr marL="0" indent="0" algn="justLow" rtl="1">
              <a:spcAft>
                <a:spcPts val="0"/>
              </a:spcAft>
              <a:buNone/>
            </a:pPr>
            <a:r>
              <a:rPr lang="ar-SA" dirty="0" smtClean="0">
                <a:effectLst/>
                <a:latin typeface="Times New Roman"/>
                <a:ea typeface="Times New Roman"/>
                <a:cs typeface="Times New Roman"/>
              </a:rPr>
              <a:t>- يعتمد هذا التبويب على نوع النفقة ولكن مع التمييز بين النفقات وفقاً للبعد الزمني. وبالتالي يتم التميز بين نوعين من النفقات وفقاً لهذا التبويب :</a:t>
            </a:r>
            <a:endParaRPr lang="en-US" sz="3600" dirty="0" smtClean="0">
              <a:effectLst/>
              <a:latin typeface="Times New Roman"/>
              <a:ea typeface="Times New Roman"/>
              <a:cs typeface="AL-Mohanad Bold"/>
            </a:endParaRPr>
          </a:p>
          <a:p>
            <a:pPr lvl="0" algn="justLow" rtl="1">
              <a:buFont typeface="+mj-cs"/>
              <a:buAutoNum type="arabic1Minus"/>
              <a:tabLst>
                <a:tab pos="-170180" algn="l"/>
              </a:tabLst>
            </a:pPr>
            <a:r>
              <a:rPr lang="ar-SA" b="1" u="sng" dirty="0" smtClean="0">
                <a:effectLst/>
                <a:latin typeface="Times New Roman"/>
                <a:ea typeface="Times New Roman"/>
                <a:cs typeface="Times New Roman"/>
              </a:rPr>
              <a:t>النفقات الجارية :</a:t>
            </a:r>
            <a:r>
              <a:rPr lang="ar-SA" dirty="0" smtClean="0">
                <a:effectLst/>
                <a:latin typeface="Times New Roman"/>
                <a:ea typeface="Times New Roman"/>
                <a:cs typeface="Times New Roman"/>
              </a:rPr>
              <a:t> </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 وتشمل النفقات التي تحقق المنفعة في الفترة المالية القصيرة وهي نفقات تأدية الخدمات العامة العادية المتكررة دورياً والتي تفيد الفترة المالية الجارية ولا يترتب عليها تكوين رأسمالي لأصول جديدة.</a:t>
            </a:r>
            <a:endParaRPr lang="en-US" sz="3600" dirty="0" smtClean="0">
              <a:effectLst/>
              <a:latin typeface="Times New Roman"/>
              <a:ea typeface="Times New Roman"/>
              <a:cs typeface="AL-Mohanad Bold"/>
            </a:endParaRPr>
          </a:p>
          <a:p>
            <a:pPr marL="0" indent="0" algn="justLow" rtl="1">
              <a:spcAft>
                <a:spcPts val="0"/>
              </a:spcAft>
              <a:buNone/>
            </a:pPr>
            <a:endParaRPr lang="en-US" sz="3600" dirty="0" smtClean="0">
              <a:effectLst/>
              <a:latin typeface="Times New Roman"/>
              <a:ea typeface="Times New Roman"/>
              <a:cs typeface="AL-Mohanad Bold"/>
            </a:endParaRPr>
          </a:p>
          <a:p>
            <a:pPr marL="0" indent="0" algn="justLow" rtl="1">
              <a:spcAft>
                <a:spcPts val="0"/>
              </a:spcAft>
              <a:buNone/>
            </a:pPr>
            <a:r>
              <a:rPr lang="ar-SA" b="1" u="sng" dirty="0" smtClean="0">
                <a:effectLst/>
                <a:latin typeface="Times New Roman"/>
                <a:ea typeface="Times New Roman"/>
                <a:cs typeface="Times New Roman"/>
              </a:rPr>
              <a:t>(ب)  النفقات الرأسمالية:</a:t>
            </a:r>
            <a:r>
              <a:rPr lang="ar-SA" dirty="0" smtClean="0">
                <a:effectLst/>
                <a:latin typeface="Times New Roman"/>
                <a:ea typeface="Times New Roman"/>
                <a:cs typeface="Times New Roman"/>
              </a:rPr>
              <a:t> </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 تشمل نفقات التكوين الرأسمالي والأصول الجديدة والنفقات الرأسمالية التي تتعلق بفترات مالية مستقبلية ( الدفعات المقدمة للاستيراد أصول جديدة ) . </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 </a:t>
            </a:r>
            <a:endParaRPr lang="en-US" sz="3600" dirty="0" smtClean="0">
              <a:effectLst/>
              <a:latin typeface="Times New Roman"/>
              <a:ea typeface="Times New Roman"/>
              <a:cs typeface="AL-Mohanad Bold"/>
            </a:endParaRPr>
          </a:p>
          <a:p>
            <a:pPr marL="0" indent="0" algn="r" rtl="1">
              <a:buNone/>
            </a:pPr>
            <a:endParaRPr lang="en-US" dirty="0"/>
          </a:p>
        </p:txBody>
      </p:sp>
    </p:spTree>
    <p:extLst>
      <p:ext uri="{BB962C8B-B14F-4D97-AF65-F5344CB8AC3E}">
        <p14:creationId xmlns:p14="http://schemas.microsoft.com/office/powerpoint/2010/main" val="1185495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u="sng" dirty="0">
                <a:solidFill>
                  <a:srgbClr val="C0504D">
                    <a:lumMod val="75000"/>
                  </a:srgbClr>
                </a:solidFill>
              </a:rPr>
              <a:t>أولاً: طرق التبويب  النوعي  الإداري الثلاثي الأبعاد</a:t>
            </a:r>
            <a:endParaRPr lang="en-US" dirty="0"/>
          </a:p>
        </p:txBody>
      </p:sp>
      <p:sp>
        <p:nvSpPr>
          <p:cNvPr id="3" name="Content Placeholder 2"/>
          <p:cNvSpPr>
            <a:spLocks noGrp="1"/>
          </p:cNvSpPr>
          <p:nvPr>
            <p:ph idx="1"/>
          </p:nvPr>
        </p:nvSpPr>
        <p:spPr/>
        <p:txBody>
          <a:bodyPr>
            <a:normAutofit fontScale="70000" lnSpcReduction="20000"/>
          </a:bodyPr>
          <a:lstStyle/>
          <a:p>
            <a:pPr marL="0" indent="0" algn="justLow" rtl="1">
              <a:spcAft>
                <a:spcPts val="0"/>
              </a:spcAft>
              <a:buNone/>
            </a:pPr>
            <a:r>
              <a:rPr lang="ar-SA" sz="3600" b="1" dirty="0" smtClean="0">
                <a:effectLst/>
                <a:latin typeface="Times New Roman"/>
                <a:ea typeface="Times New Roman"/>
                <a:cs typeface="Times New Roman"/>
              </a:rPr>
              <a:t>(3) </a:t>
            </a:r>
            <a:r>
              <a:rPr lang="ar-SA" sz="3600" b="1" u="sng" dirty="0" smtClean="0">
                <a:effectLst/>
                <a:latin typeface="Times New Roman"/>
                <a:ea typeface="Times New Roman"/>
                <a:cs typeface="Times New Roman"/>
              </a:rPr>
              <a:t>التبويب الإداري أو التنظيمي :</a:t>
            </a:r>
            <a:r>
              <a:rPr lang="ar-SA" dirty="0" smtClean="0">
                <a:effectLst/>
                <a:latin typeface="Times New Roman"/>
                <a:ea typeface="Times New Roman"/>
                <a:cs typeface="Times New Roman"/>
              </a:rPr>
              <a:t>  </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Times New Roman"/>
              </a:rPr>
              <a:t>وفقاً لهذا التبويب يتم تبويب نفقات الدولة وفقاً للوحدات الإدارية الحكومية التي تتولى إنجاز أو تقديم الخدمات حيث يخصص لكل وزارة أو مصلحة أو مؤسسة عامة اعتمادات خاصة في الميزانية العامة مع الأخذ في الاعتبار وجود بعض النفقات التي لا يمكن ربطها بوحدة إدارية معينة وإنما تأخذ شكل برنامج أو نفقات أو إعانات أو قروض أو تحويل عملة، مما يحول دون معرفة الجهة المسئولة عن اعتمادها.</a:t>
            </a:r>
          </a:p>
          <a:p>
            <a:pPr marL="0" indent="0" algn="justLow" rtl="1">
              <a:spcAft>
                <a:spcPts val="0"/>
              </a:spcAft>
              <a:buNone/>
            </a:pPr>
            <a:endParaRPr lang="en-US" sz="3600" dirty="0" smtClean="0">
              <a:effectLst/>
              <a:latin typeface="Times New Roman"/>
              <a:ea typeface="Times New Roman"/>
              <a:cs typeface="AL-Mohanad Bold"/>
            </a:endParaRPr>
          </a:p>
          <a:p>
            <a:pPr algn="justLow" rtl="1">
              <a:spcAft>
                <a:spcPts val="0"/>
              </a:spcAft>
              <a:buFontTx/>
              <a:buChar char="-"/>
            </a:pPr>
            <a:r>
              <a:rPr lang="ar-SA" dirty="0" smtClean="0">
                <a:effectLst/>
                <a:latin typeface="Times New Roman"/>
                <a:ea typeface="Times New Roman"/>
                <a:cs typeface="Times New Roman"/>
              </a:rPr>
              <a:t>يتم في هذا التبويب تجميع البيانات من أسفل إلى أعلى أو توزيعها من أعلى إلى أسفل. أي أنه يتم تقسيم النفقات على مستوى الوزارات وتقسيم الوزارات إلى مصالح حكومية تقسم إلى إدارات باعتبارها الوحدات التنفيذية التي تؤدي الخدمة. </a:t>
            </a:r>
            <a:endParaRPr lang="ar-SA" sz="3600" dirty="0">
              <a:latin typeface="Times New Roman"/>
              <a:ea typeface="Times New Roman"/>
              <a:cs typeface="Times New Roman"/>
            </a:endParaRPr>
          </a:p>
          <a:p>
            <a:pPr marL="0" indent="0" algn="justLow" rtl="1">
              <a:spcAft>
                <a:spcPts val="0"/>
              </a:spcAft>
              <a:buNone/>
            </a:pPr>
            <a:r>
              <a:rPr lang="en-US" b="1" u="none" strike="noStrike" dirty="0" smtClean="0">
                <a:effectLst/>
                <a:latin typeface="Times New Roman"/>
                <a:ea typeface="Times New Roman"/>
                <a:cs typeface="Times New Roman"/>
              </a:rPr>
              <a:t> </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Times New Roman"/>
              </a:rPr>
              <a:t>- لا يساعد هذا التبويب على قياس كفاءة وفعالية الأنشطة الحكومية. بل يساعد على إعداد تقديرات الميزانية على أساس الخدمات أو السلع التي تقدمها الوحدة الإدارية.</a:t>
            </a:r>
            <a:endParaRPr lang="en-US" sz="3600" dirty="0" smtClean="0">
              <a:effectLst/>
              <a:latin typeface="Times New Roman"/>
              <a:ea typeface="Times New Roman"/>
              <a:cs typeface="AL-Mohanad Bold"/>
            </a:endParaRPr>
          </a:p>
          <a:p>
            <a:pPr algn="r" rtl="1"/>
            <a:endParaRPr lang="en-US" dirty="0"/>
          </a:p>
        </p:txBody>
      </p:sp>
    </p:spTree>
    <p:extLst>
      <p:ext uri="{BB962C8B-B14F-4D97-AF65-F5344CB8AC3E}">
        <p14:creationId xmlns:p14="http://schemas.microsoft.com/office/powerpoint/2010/main" val="379634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ar-SA" sz="3200" b="1" u="sng" dirty="0" smtClean="0">
                <a:solidFill>
                  <a:schemeClr val="accent2">
                    <a:lumMod val="75000"/>
                  </a:schemeClr>
                </a:solidFill>
                <a:ea typeface="Times New Roman"/>
              </a:rPr>
              <a:t>ثانياً:طرق </a:t>
            </a:r>
            <a:r>
              <a:rPr lang="ar-SA" sz="3200" b="1" u="sng" dirty="0">
                <a:solidFill>
                  <a:schemeClr val="accent2">
                    <a:lumMod val="75000"/>
                  </a:schemeClr>
                </a:solidFill>
                <a:ea typeface="Times New Roman"/>
              </a:rPr>
              <a:t>التبويب الوظيفي ثلاثي الأبعاد:</a:t>
            </a:r>
            <a:endParaRPr lang="en-US" sz="3200" dirty="0">
              <a:solidFill>
                <a:schemeClr val="accent2">
                  <a:lumMod val="75000"/>
                </a:schemeClr>
              </a:solidFill>
            </a:endParaRPr>
          </a:p>
        </p:txBody>
      </p:sp>
      <p:sp>
        <p:nvSpPr>
          <p:cNvPr id="3" name="Content Placeholder 2"/>
          <p:cNvSpPr>
            <a:spLocks noGrp="1"/>
          </p:cNvSpPr>
          <p:nvPr>
            <p:ph idx="1"/>
          </p:nvPr>
        </p:nvSpPr>
        <p:spPr>
          <a:xfrm>
            <a:off x="76200" y="990600"/>
            <a:ext cx="8991600" cy="6629400"/>
          </a:xfrm>
        </p:spPr>
        <p:txBody>
          <a:bodyPr>
            <a:noAutofit/>
          </a:bodyPr>
          <a:lstStyle/>
          <a:p>
            <a:pPr algn="justLow" rtl="1">
              <a:spcAft>
                <a:spcPts val="0"/>
              </a:spcAft>
            </a:pPr>
            <a:r>
              <a:rPr lang="ar-SA" sz="2000" b="1" dirty="0" smtClean="0">
                <a:effectLst/>
                <a:latin typeface="Times New Roman"/>
                <a:ea typeface="Times New Roman"/>
                <a:cs typeface="Times New Roman"/>
              </a:rPr>
              <a:t>(1) </a:t>
            </a:r>
            <a:r>
              <a:rPr lang="ar-SA" sz="2000" b="1" u="sng" dirty="0" smtClean="0">
                <a:effectLst/>
                <a:latin typeface="Times New Roman"/>
                <a:ea typeface="Times New Roman"/>
                <a:cs typeface="Times New Roman"/>
              </a:rPr>
              <a:t>التبويب الوظيفي :</a:t>
            </a:r>
            <a:r>
              <a:rPr lang="ar-SA" sz="2000" dirty="0" smtClean="0">
                <a:effectLst/>
                <a:latin typeface="Times New Roman"/>
                <a:ea typeface="Times New Roman"/>
                <a:cs typeface="Times New Roman"/>
              </a:rPr>
              <a:t>  </a:t>
            </a:r>
            <a:r>
              <a:rPr lang="ar-SA" sz="2000" b="1" dirty="0" smtClean="0">
                <a:effectLst/>
                <a:latin typeface="Times New Roman"/>
                <a:ea typeface="Times New Roman"/>
                <a:cs typeface="Times New Roman"/>
              </a:rPr>
              <a:t>تعرف الوظيفة بأنها مجموعة من الخدمات التي تهدف إلى إنجاز غرض معين</a:t>
            </a:r>
            <a:r>
              <a:rPr lang="ar-SA" sz="2000" dirty="0" smtClean="0">
                <a:effectLst/>
                <a:latin typeface="Times New Roman"/>
                <a:ea typeface="Times New Roman"/>
                <a:cs typeface="Times New Roman"/>
              </a:rPr>
              <a:t>.</a:t>
            </a:r>
            <a:endParaRPr lang="ar-SA" sz="2000" dirty="0">
              <a:latin typeface="Times New Roman"/>
              <a:ea typeface="Times New Roman"/>
              <a:cs typeface="Times New Roman"/>
            </a:endParaRPr>
          </a:p>
          <a:p>
            <a:pPr marL="0" indent="0" algn="justLow" rtl="1">
              <a:spcAft>
                <a:spcPts val="0"/>
              </a:spcAft>
              <a:buNone/>
            </a:pPr>
            <a:r>
              <a:rPr lang="ar-SA" sz="2000" dirty="0" smtClean="0">
                <a:effectLst/>
                <a:latin typeface="Times New Roman"/>
                <a:ea typeface="Times New Roman"/>
                <a:cs typeface="Times New Roman"/>
              </a:rPr>
              <a:t>  - وفقأ لهذا التبويب يتم تبويب نفقات الدولة وفقاً للأنشطة ووظائف الدولة التي يتم تخصيص النفقات لأدائها مثل الدفاع والتعليم والصحة. أي تنسب النفقات لنوع الوظيفة أو الخدمة بصرف النظر عن الوحدة الحكومية القائمة على أدائها. بحيث يوفر بيانات عن الاعتمادات المخصصة لكل وظيفة من الوظائف التي تقدمها الدولة </a:t>
            </a:r>
            <a:endParaRPr lang="en-US" sz="2000" dirty="0" smtClean="0">
              <a:effectLst/>
              <a:latin typeface="Times New Roman"/>
              <a:ea typeface="Times New Roman"/>
              <a:cs typeface="AL-Mohanad Bold"/>
            </a:endParaRPr>
          </a:p>
          <a:p>
            <a:pPr marL="0" indent="0" algn="justLow" rtl="1">
              <a:spcAft>
                <a:spcPts val="0"/>
              </a:spcAft>
              <a:buNone/>
            </a:pPr>
            <a:r>
              <a:rPr lang="ar-SA" sz="2000" b="1" u="sng" dirty="0" smtClean="0">
                <a:effectLst/>
                <a:latin typeface="Times New Roman"/>
                <a:ea typeface="Times New Roman"/>
                <a:cs typeface="Times New Roman"/>
              </a:rPr>
              <a:t>(2) التبويب حسب البرامج :</a:t>
            </a:r>
            <a:endParaRPr lang="en-US" sz="20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يعتبر هذا التبويب تفريعاً للتبويب الوظيفي أي أن الوظيفة تقسم إلى عدة برامج. </a:t>
            </a:r>
            <a:endParaRPr lang="en-US" sz="20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وفقاً لهذا التبويب يتم تبويب النفقات وفقاً للبرامج التي يتم من خلالها تقديم خدمة مميزة (في نطاق البرنامج الرئيسي ) أو تقديم خدمة لنطاق معين من أفراد المجتمع.</a:t>
            </a:r>
            <a:endParaRPr lang="en-US" sz="20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أي أنه يتم إعداد الميزانية على أساس البرامج بغض النظر عن الوحدات الحكومية القائمة على أدائها حيث يتم تقسيم الاعتمادات الرئيسية على البرامج وكل برنامج رئيسي إلى عدة برامج فرعية </a:t>
            </a:r>
          </a:p>
          <a:p>
            <a:pPr algn="justLow" rtl="1">
              <a:spcAft>
                <a:spcPts val="0"/>
              </a:spcAft>
            </a:pPr>
            <a:r>
              <a:rPr lang="ar-SA" sz="2000" dirty="0" smtClean="0">
                <a:effectLst/>
                <a:ea typeface="Times New Roman"/>
                <a:cs typeface="Times New Roman"/>
              </a:rPr>
              <a:t>يعاب على هذا التبويب أنه يحتاج إلى مزيد من الوقت والدراسة والتكاليف والمهارات الإدارية ذات الكفاءة داخل الوحدات الحكومية</a:t>
            </a:r>
          </a:p>
          <a:p>
            <a:pPr algn="justLow" rtl="1">
              <a:spcAft>
                <a:spcPts val="0"/>
              </a:spcAft>
            </a:pPr>
            <a:r>
              <a:rPr lang="ar-SA" sz="2000" b="1" dirty="0" smtClean="0">
                <a:effectLst/>
                <a:latin typeface="Times New Roman"/>
                <a:ea typeface="Times New Roman"/>
                <a:cs typeface="Times New Roman"/>
              </a:rPr>
              <a:t>(3)</a:t>
            </a:r>
            <a:r>
              <a:rPr lang="ar-SA" sz="2000" b="1" u="sng" dirty="0" smtClean="0">
                <a:effectLst/>
                <a:latin typeface="Times New Roman"/>
                <a:ea typeface="Times New Roman"/>
                <a:cs typeface="Times New Roman"/>
              </a:rPr>
              <a:t>التبويب حسب الأنشطة</a:t>
            </a:r>
            <a:r>
              <a:rPr lang="ar-SA" sz="2000" b="1" dirty="0" smtClean="0">
                <a:effectLst/>
                <a:latin typeface="Times New Roman"/>
                <a:ea typeface="Times New Roman"/>
                <a:cs typeface="Times New Roman"/>
              </a:rPr>
              <a:t>: </a:t>
            </a:r>
            <a:endParaRPr lang="en-US" sz="20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يعتبر هذا التبويب تفريعاً للتبويب وفقاً للبرامج. حيث يتم تقسيم البرامج إلى عدة أنشطة. تقوم الوحدة الحكومية (أصغر تنظيم حكومي) بإنجاز الأنشطة التي تحقق أهداف برنامج واحد وأكثر.</a:t>
            </a:r>
            <a:endParaRPr lang="en-US" sz="20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يتم بموجب هذا التبويب تقسيم الاعتمادات المالية على البرامج الرئيسية أولاً وكل برنامج رئيسي إلى عدة برامج فرعية وكل برنامج فرعي إلى أنشطة. </a:t>
            </a:r>
            <a:endParaRPr lang="en-US" sz="2000" dirty="0" smtClean="0">
              <a:effectLst/>
              <a:latin typeface="Times New Roman"/>
              <a:ea typeface="Times New Roman"/>
              <a:cs typeface="AL-Mohanad Bold"/>
            </a:endParaRPr>
          </a:p>
          <a:p>
            <a:pPr algn="justLow" rtl="1">
              <a:spcAft>
                <a:spcPts val="0"/>
              </a:spcAft>
            </a:pPr>
            <a:endParaRPr lang="en-US" sz="2000" dirty="0" smtClean="0">
              <a:effectLst/>
              <a:latin typeface="Times New Roman"/>
              <a:ea typeface="Times New Roman"/>
              <a:cs typeface="AL-Mohanad Bold"/>
            </a:endParaRPr>
          </a:p>
          <a:p>
            <a:pPr algn="justLow" rtl="1">
              <a:spcAft>
                <a:spcPts val="0"/>
              </a:spcAft>
            </a:pPr>
            <a:endParaRPr lang="en-US" sz="2000" dirty="0" smtClean="0">
              <a:effectLst/>
              <a:latin typeface="Times New Roman"/>
              <a:ea typeface="Times New Roman"/>
              <a:cs typeface="AL-Mohanad Bold"/>
            </a:endParaRPr>
          </a:p>
          <a:p>
            <a:pPr marL="0" indent="0" algn="r" rtl="1">
              <a:buNone/>
            </a:pPr>
            <a:endParaRPr lang="en-US" sz="2000" dirty="0"/>
          </a:p>
        </p:txBody>
      </p:sp>
    </p:spTree>
    <p:extLst>
      <p:ext uri="{BB962C8B-B14F-4D97-AF65-F5344CB8AC3E}">
        <p14:creationId xmlns:p14="http://schemas.microsoft.com/office/powerpoint/2010/main" val="3791765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pPr rtl="1"/>
            <a:r>
              <a:rPr lang="ar-SA" b="1" u="sng" dirty="0" smtClean="0">
                <a:solidFill>
                  <a:schemeClr val="accent2">
                    <a:lumMod val="75000"/>
                  </a:schemeClr>
                </a:solidFill>
                <a:latin typeface="Times New Roman"/>
                <a:ea typeface="Times New Roman"/>
              </a:rPr>
              <a:t/>
            </a:r>
            <a:br>
              <a:rPr lang="ar-SA" b="1" u="sng" dirty="0" smtClean="0">
                <a:solidFill>
                  <a:schemeClr val="accent2">
                    <a:lumMod val="75000"/>
                  </a:schemeClr>
                </a:solidFill>
                <a:latin typeface="Times New Roman"/>
                <a:ea typeface="Times New Roman"/>
              </a:rPr>
            </a:br>
            <a:r>
              <a:rPr lang="ar-SA" b="1" u="sng" dirty="0" smtClean="0">
                <a:solidFill>
                  <a:schemeClr val="accent2">
                    <a:lumMod val="75000"/>
                  </a:schemeClr>
                </a:solidFill>
                <a:latin typeface="Times New Roman"/>
                <a:ea typeface="Times New Roman"/>
              </a:rPr>
              <a:t>ب- </a:t>
            </a:r>
            <a:r>
              <a:rPr lang="ar-SA" b="1" u="sng" dirty="0">
                <a:solidFill>
                  <a:schemeClr val="accent2">
                    <a:lumMod val="75000"/>
                  </a:schemeClr>
                </a:solidFill>
                <a:latin typeface="Times New Roman"/>
                <a:ea typeface="Times New Roman"/>
              </a:rPr>
              <a:t>تبويب الإيرادات :</a:t>
            </a:r>
            <a:r>
              <a:rPr lang="en-US" dirty="0" smtClean="0">
                <a:solidFill>
                  <a:schemeClr val="accent2">
                    <a:lumMod val="75000"/>
                  </a:schemeClr>
                </a:solidFill>
                <a:effectLst/>
                <a:latin typeface="Times New Roman"/>
                <a:ea typeface="Times New Roman"/>
                <a:cs typeface="AL-Mohanad Bold"/>
              </a:rPr>
              <a:t/>
            </a:r>
            <a:br>
              <a:rPr lang="en-US" dirty="0" smtClean="0">
                <a:solidFill>
                  <a:schemeClr val="accent2">
                    <a:lumMod val="75000"/>
                  </a:schemeClr>
                </a:solidFill>
                <a:effectLst/>
                <a:latin typeface="Times New Roman"/>
                <a:ea typeface="Times New Roman"/>
                <a:cs typeface="AL-Mohanad Bold"/>
              </a:rPr>
            </a:br>
            <a:endParaRPr lang="en-US" dirty="0">
              <a:solidFill>
                <a:schemeClr val="accent2">
                  <a:lumMod val="75000"/>
                </a:schemeClr>
              </a:solidFill>
            </a:endParaRPr>
          </a:p>
        </p:txBody>
      </p:sp>
      <p:sp>
        <p:nvSpPr>
          <p:cNvPr id="3" name="Content Placeholder 2"/>
          <p:cNvSpPr>
            <a:spLocks noGrp="1"/>
          </p:cNvSpPr>
          <p:nvPr>
            <p:ph idx="1"/>
          </p:nvPr>
        </p:nvSpPr>
        <p:spPr>
          <a:xfrm>
            <a:off x="152400" y="990600"/>
            <a:ext cx="8534400" cy="5715000"/>
          </a:xfrm>
        </p:spPr>
        <p:txBody>
          <a:bodyPr>
            <a:normAutofit fontScale="92500" lnSpcReduction="20000"/>
          </a:bodyPr>
          <a:lstStyle/>
          <a:p>
            <a:pPr algn="justLow" rtl="1">
              <a:spcAft>
                <a:spcPts val="0"/>
              </a:spcAft>
            </a:pPr>
            <a:r>
              <a:rPr lang="ar-SA" sz="2000" dirty="0" smtClean="0">
                <a:effectLst/>
                <a:latin typeface="Times New Roman"/>
                <a:ea typeface="Times New Roman"/>
                <a:cs typeface="Times New Roman"/>
              </a:rPr>
              <a:t>وفقاً للمحاسبة الحكومية يمكن </a:t>
            </a:r>
            <a:r>
              <a:rPr lang="ar-SA" sz="2000" u="sng" dirty="0" smtClean="0">
                <a:solidFill>
                  <a:schemeClr val="accent2">
                    <a:lumMod val="75000"/>
                  </a:schemeClr>
                </a:solidFill>
                <a:effectLst/>
                <a:latin typeface="Times New Roman"/>
                <a:ea typeface="Times New Roman"/>
                <a:cs typeface="Times New Roman"/>
              </a:rPr>
              <a:t>تعريف الإيرادات </a:t>
            </a:r>
            <a:r>
              <a:rPr lang="ar-SA" sz="2000" dirty="0" smtClean="0">
                <a:effectLst/>
                <a:latin typeface="Times New Roman"/>
                <a:ea typeface="Times New Roman"/>
                <a:cs typeface="Times New Roman"/>
              </a:rPr>
              <a:t>بأنها الزيادة في الموارد المالية بخلاف التحويلات الداخلية والمحصل من القروض .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يتم الاعتراف بالإيرادات الحكومية  وفقاً لأساس الاستحقاق إذا أمكن التنبؤ بها وقياسها بدرجة معقولة من الدقة أو وفقاً للأساس النقدي إذا لم يتوفر هذا الشرط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لا تسهم النفقات الحكومية في توفير الإيرادات وذلك لأن الإيرادات تتحقق من مصادر سيادية بنص القانون ثم تستخدم في تمويل النفقات.</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عندما تقوم الوحدات الحكومية بتحصيل الإيراد فهي لا تحصله لحسابها وإنما لحساب المال العام ولذلك لا تتفق طرق تبويب الإيرادات والنفقات في الميزانية العامة.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يتم تبويب الإيرادات في الميزانية العامة وفقاً للتبويب النوعي ( أو الموضوعي ) حيث تبوب الإيرادات وفقاً لمصادرها الرئيسية. و قد يستلزم الأمر أحياناً تبويب كل نوع رئيسي للإيرادات إلى تبويبات فرعية لأغراض قد تكون تخطيطية أو رقابية.</a:t>
            </a:r>
          </a:p>
          <a:p>
            <a:pPr algn="justLow" rtl="1">
              <a:spcAft>
                <a:spcPts val="0"/>
              </a:spcAft>
            </a:pPr>
            <a:r>
              <a:rPr lang="ar-SA" sz="2400" b="1" u="sng" dirty="0" smtClean="0">
                <a:solidFill>
                  <a:schemeClr val="accent2">
                    <a:lumMod val="75000"/>
                  </a:schemeClr>
                </a:solidFill>
                <a:effectLst/>
                <a:latin typeface="Times New Roman"/>
                <a:ea typeface="Times New Roman"/>
                <a:cs typeface="Times New Roman"/>
              </a:rPr>
              <a:t>يمكن تبويب الإيرادات وفقاً لمصادرها الرئيسية إلى: </a:t>
            </a:r>
            <a:endParaRPr lang="en-US" sz="2800" b="1" u="sng" dirty="0" smtClean="0">
              <a:solidFill>
                <a:schemeClr val="accent2">
                  <a:lumMod val="75000"/>
                </a:schemeClr>
              </a:solidFill>
              <a:effectLst/>
              <a:latin typeface="Times New Roman"/>
              <a:ea typeface="Times New Roman"/>
              <a:cs typeface="AL-Mohanad Bold"/>
            </a:endParaRPr>
          </a:p>
          <a:p>
            <a:pPr marL="457200" indent="-457200" algn="justLow" rtl="1">
              <a:spcAft>
                <a:spcPts val="0"/>
              </a:spcAft>
              <a:buFont typeface="+mj-lt"/>
              <a:buAutoNum type="arabicParenR"/>
            </a:pPr>
            <a:r>
              <a:rPr lang="ar-SA" sz="2400" dirty="0" smtClean="0">
                <a:effectLst/>
                <a:latin typeface="Times New Roman"/>
                <a:ea typeface="Times New Roman"/>
                <a:cs typeface="AL-Mohanad Bold"/>
              </a:rPr>
              <a:t>الضرائب </a:t>
            </a:r>
          </a:p>
          <a:p>
            <a:pPr marL="457200" indent="-457200" algn="justLow" rtl="1">
              <a:spcAft>
                <a:spcPts val="0"/>
              </a:spcAft>
              <a:buFont typeface="+mj-lt"/>
              <a:buAutoNum type="arabicParenR"/>
            </a:pPr>
            <a:r>
              <a:rPr lang="ar-SA" sz="2400" dirty="0" smtClean="0">
                <a:latin typeface="Times New Roman"/>
                <a:ea typeface="Times New Roman"/>
                <a:cs typeface="AL-Mohanad Bold"/>
              </a:rPr>
              <a:t>رسوم الرخص والتصاريح</a:t>
            </a:r>
          </a:p>
          <a:p>
            <a:pPr marL="457200" indent="-457200" algn="justLow" rtl="1">
              <a:spcAft>
                <a:spcPts val="0"/>
              </a:spcAft>
              <a:buFont typeface="+mj-lt"/>
              <a:buAutoNum type="arabicParenR"/>
            </a:pPr>
            <a:r>
              <a:rPr lang="ar-SA" sz="2400" dirty="0" smtClean="0">
                <a:effectLst/>
                <a:latin typeface="Times New Roman"/>
                <a:ea typeface="Times New Roman"/>
                <a:cs typeface="AL-Mohanad Bold"/>
              </a:rPr>
              <a:t>الإيرادات المتبادلة بين الوحدات الحكومية</a:t>
            </a:r>
          </a:p>
          <a:p>
            <a:pPr marL="457200" indent="-457200" algn="justLow" rtl="1">
              <a:spcAft>
                <a:spcPts val="0"/>
              </a:spcAft>
              <a:buFont typeface="+mj-lt"/>
              <a:buAutoNum type="arabicParenR"/>
            </a:pPr>
            <a:r>
              <a:rPr lang="ar-SA" sz="2400" dirty="0" smtClean="0">
                <a:latin typeface="Times New Roman"/>
                <a:ea typeface="Times New Roman"/>
                <a:cs typeface="AL-Mohanad Bold"/>
              </a:rPr>
              <a:t>الإيرادات مقابل الخدمات</a:t>
            </a:r>
          </a:p>
          <a:p>
            <a:pPr marL="457200" indent="-457200" algn="justLow" rtl="1">
              <a:spcAft>
                <a:spcPts val="0"/>
              </a:spcAft>
              <a:buFont typeface="+mj-lt"/>
              <a:buAutoNum type="arabicParenR"/>
            </a:pPr>
            <a:r>
              <a:rPr lang="ar-SA" sz="2400" dirty="0" smtClean="0">
                <a:effectLst/>
                <a:latin typeface="Times New Roman"/>
                <a:ea typeface="Times New Roman"/>
                <a:cs typeface="AL-Mohanad Bold"/>
              </a:rPr>
              <a:t>الغرامات والمصادر</a:t>
            </a:r>
          </a:p>
          <a:p>
            <a:pPr marL="457200" indent="-457200" algn="justLow" rtl="1">
              <a:spcAft>
                <a:spcPts val="0"/>
              </a:spcAft>
              <a:buFont typeface="+mj-lt"/>
              <a:buAutoNum type="arabicParenR"/>
            </a:pPr>
            <a:r>
              <a:rPr lang="ar-SA" sz="2400" dirty="0" smtClean="0">
                <a:latin typeface="Times New Roman"/>
                <a:ea typeface="Times New Roman"/>
                <a:cs typeface="AL-Mohanad Bold"/>
              </a:rPr>
              <a:t>الإيرادات المتنوعة</a:t>
            </a:r>
            <a:endParaRPr lang="en-US" sz="2400" dirty="0">
              <a:effectLst/>
              <a:latin typeface="Times New Roman"/>
              <a:ea typeface="Times New Roman"/>
              <a:cs typeface="AL-Mohanad Bold"/>
            </a:endParaRPr>
          </a:p>
        </p:txBody>
      </p:sp>
    </p:spTree>
    <p:extLst>
      <p:ext uri="{BB962C8B-B14F-4D97-AF65-F5344CB8AC3E}">
        <p14:creationId xmlns:p14="http://schemas.microsoft.com/office/powerpoint/2010/main" val="496975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75000"/>
                  </a:schemeClr>
                </a:solidFill>
                <a:ea typeface="Times New Roman"/>
              </a:rPr>
              <a:t>طرق تقدير عناصر الميزانية</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85000" lnSpcReduction="20000"/>
          </a:bodyPr>
          <a:lstStyle/>
          <a:p>
            <a:pPr marL="0" indent="0" algn="justLow" rtl="1">
              <a:spcAft>
                <a:spcPts val="0"/>
              </a:spcAft>
              <a:buNone/>
            </a:pPr>
            <a:r>
              <a:rPr lang="ar-SA" sz="2400" b="1" u="sng" dirty="0" smtClean="0">
                <a:effectLst/>
                <a:latin typeface="Times New Roman"/>
                <a:ea typeface="Times New Roman"/>
                <a:cs typeface="Times New Roman"/>
              </a:rPr>
              <a:t>أ) طرق تقدير النفقات:</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في المحاسبة الحكومية يتم التمييز بين النفقات الجارية والنفقات الرأسمالية عند </a:t>
            </a:r>
            <a:r>
              <a:rPr lang="ar-SA" sz="2000" u="sng" dirty="0" smtClean="0">
                <a:effectLst/>
                <a:latin typeface="Times New Roman"/>
                <a:ea typeface="Times New Roman"/>
                <a:cs typeface="Times New Roman"/>
              </a:rPr>
              <a:t>تقدير نفقات</a:t>
            </a:r>
            <a:r>
              <a:rPr lang="ar-SA" sz="2000" dirty="0" smtClean="0">
                <a:effectLst/>
                <a:latin typeface="Times New Roman"/>
                <a:ea typeface="Times New Roman"/>
                <a:cs typeface="Times New Roman"/>
              </a:rPr>
              <a:t> الميزانية. </a:t>
            </a:r>
            <a:endParaRPr lang="en-US" sz="2400" dirty="0" smtClean="0">
              <a:effectLst/>
              <a:latin typeface="Times New Roman"/>
              <a:ea typeface="Times New Roman"/>
              <a:cs typeface="AL-Mohanad Bold"/>
            </a:endParaRPr>
          </a:p>
          <a:p>
            <a:pPr marL="0" indent="0" algn="justLow" rtl="1">
              <a:spcAft>
                <a:spcPts val="0"/>
              </a:spcAft>
              <a:buNone/>
            </a:pPr>
            <a:r>
              <a:rPr lang="ar-SA" sz="2000" u="sng" dirty="0" smtClean="0">
                <a:effectLst/>
                <a:latin typeface="Times New Roman"/>
                <a:ea typeface="Times New Roman"/>
                <a:cs typeface="Times New Roman"/>
              </a:rPr>
              <a:t>النفقات الجارية:</a:t>
            </a:r>
            <a:r>
              <a:rPr lang="ar-SA" sz="2000" dirty="0" smtClean="0">
                <a:effectLst/>
                <a:latin typeface="Times New Roman"/>
                <a:ea typeface="Times New Roman"/>
                <a:cs typeface="Times New Roman"/>
              </a:rPr>
              <a:t> ترتبط بإدارة عمليات الوحدة الحكومية ومن طبيعتها الاستمرار والتكرار سنوياً. </a:t>
            </a:r>
            <a:endParaRPr lang="en-US" sz="2400" dirty="0" smtClean="0">
              <a:effectLst/>
              <a:latin typeface="Times New Roman"/>
              <a:ea typeface="Times New Roman"/>
              <a:cs typeface="AL-Mohanad Bold"/>
            </a:endParaRPr>
          </a:p>
          <a:p>
            <a:pPr marL="0" indent="0" algn="justLow" rtl="1">
              <a:spcAft>
                <a:spcPts val="0"/>
              </a:spcAft>
              <a:buNone/>
            </a:pPr>
            <a:r>
              <a:rPr lang="ar-SA" sz="2000" u="sng" dirty="0" smtClean="0">
                <a:effectLst/>
                <a:latin typeface="Times New Roman"/>
                <a:ea typeface="Times New Roman"/>
                <a:cs typeface="Times New Roman"/>
              </a:rPr>
              <a:t>النفقات الرأسمالية</a:t>
            </a:r>
            <a:r>
              <a:rPr lang="ar-SA" sz="2000" dirty="0" smtClean="0">
                <a:effectLst/>
                <a:latin typeface="Times New Roman"/>
                <a:ea typeface="Times New Roman"/>
                <a:cs typeface="Times New Roman"/>
              </a:rPr>
              <a:t>: لا تتكرر باستمرار ولكنها تتوقف بعد الحصول على الأصل الرأسمالي.</a:t>
            </a:r>
            <a:endParaRPr lang="en-US" sz="2400" dirty="0" smtClean="0">
              <a:effectLst/>
              <a:latin typeface="Times New Roman"/>
              <a:ea typeface="Times New Roman"/>
              <a:cs typeface="AL-Mohanad Bold"/>
            </a:endParaRPr>
          </a:p>
          <a:p>
            <a:pPr marL="0" indent="0" algn="justLow" rtl="1">
              <a:spcAft>
                <a:spcPts val="0"/>
              </a:spcAft>
              <a:buNone/>
            </a:pPr>
            <a:r>
              <a:rPr lang="ar-SA" sz="2000" b="1" u="sng" dirty="0" smtClean="0">
                <a:effectLst/>
                <a:latin typeface="Times New Roman"/>
                <a:ea typeface="Times New Roman"/>
                <a:cs typeface="Times New Roman"/>
              </a:rPr>
              <a:t>(1)  تقديرات النفقات الجارية:  </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 - يتم تقدير نفقات الميزانية الجارية وفقاً لإحدى الطرق التالية: </a:t>
            </a:r>
            <a:endParaRPr lang="en-US" sz="2400" dirty="0" smtClean="0">
              <a:effectLst/>
              <a:latin typeface="Times New Roman"/>
              <a:ea typeface="Times New Roman"/>
              <a:cs typeface="AL-Mohanad Bold"/>
            </a:endParaRPr>
          </a:p>
          <a:p>
            <a:pPr algn="justLow" rtl="1">
              <a:spcAft>
                <a:spcPts val="0"/>
              </a:spcAft>
            </a:pPr>
            <a:endParaRPr lang="en-US" sz="2400" dirty="0" smtClean="0">
              <a:effectLst/>
              <a:latin typeface="Times New Roman"/>
              <a:ea typeface="Times New Roman"/>
              <a:cs typeface="AL-Mohanad Bold"/>
            </a:endParaRPr>
          </a:p>
          <a:p>
            <a:pPr marL="0" indent="0" algn="justLow" rtl="1">
              <a:spcAft>
                <a:spcPts val="0"/>
              </a:spcAft>
              <a:buNone/>
            </a:pPr>
            <a:r>
              <a:rPr lang="ar-SA" sz="2000" u="sng" dirty="0" smtClean="0">
                <a:effectLst/>
                <a:latin typeface="Times New Roman"/>
                <a:ea typeface="Times New Roman"/>
                <a:cs typeface="Times New Roman"/>
              </a:rPr>
              <a:t>(1/أ) الطريقة التقليدية</a:t>
            </a:r>
            <a:r>
              <a:rPr lang="ar-SA" sz="2000" dirty="0" smtClean="0">
                <a:effectLst/>
                <a:latin typeface="Times New Roman"/>
                <a:ea typeface="Times New Roman"/>
                <a:cs typeface="Times New Roman"/>
              </a:rPr>
              <a:t>:</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 يتم وفقاً لهذه الطريقة تقدير اعتمادات السنة التالية على ضوء متوسط نفقات السنوات الثلاثة السابقة مع تعديل هذا المتوسط زيادة أو نقصاً استنادا للتغيرات المتوقع أن تسود في السنة المالية التالية. تعتبر هذه الطريقة هي الطريقة الأكثر شيوعاً في الممارسة العملية. تسمي الميزانية المعدة وفقاً لهذه الطريقة باسم الميزانية المضافة.</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 بالرغم من انتشار استخدام هذه الطريقة إلا أن لها الكثير من الانتقادات وهي: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1-احتمال انتقال أخطاء التقدير من سنة إلى أخرى.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2-عدم الاحتكام إلى معايير موضوعية حيث تتم بطريقة حكمية.</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3-عدم توفر المعلومات التي تمكن من المفاضلة بين البرامج البديلة أو بين أساليب العمل البديلة لكل برنامج.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4-الإسراف وسؤ استخدام الموارد وذلك بإنفاق كافة الموارد المتبقاه قرب نهاية كل عام مالي بطريقة غير ملائمة وغير ضرورية. </a:t>
            </a:r>
            <a:endParaRPr lang="en-US" sz="2400" dirty="0" smtClean="0">
              <a:effectLst/>
              <a:latin typeface="Times New Roman"/>
              <a:ea typeface="Times New Roman"/>
              <a:cs typeface="AL-Mohanad Bold"/>
            </a:endParaRPr>
          </a:p>
        </p:txBody>
      </p:sp>
    </p:spTree>
    <p:extLst>
      <p:ext uri="{BB962C8B-B14F-4D97-AF65-F5344CB8AC3E}">
        <p14:creationId xmlns:p14="http://schemas.microsoft.com/office/powerpoint/2010/main" val="4151919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ea typeface="Times New Roman"/>
              </a:rPr>
              <a:t>طرق تقدير عناصر الميزانية</a:t>
            </a:r>
            <a:endParaRPr lang="en-US" dirty="0"/>
          </a:p>
        </p:txBody>
      </p:sp>
      <p:sp>
        <p:nvSpPr>
          <p:cNvPr id="3" name="Content Placeholder 2"/>
          <p:cNvSpPr>
            <a:spLocks noGrp="1"/>
          </p:cNvSpPr>
          <p:nvPr>
            <p:ph idx="1"/>
          </p:nvPr>
        </p:nvSpPr>
        <p:spPr/>
        <p:txBody>
          <a:bodyPr>
            <a:normAutofit fontScale="85000" lnSpcReduction="20000"/>
          </a:bodyPr>
          <a:lstStyle/>
          <a:p>
            <a:pPr algn="justLow" rtl="1">
              <a:spcAft>
                <a:spcPts val="0"/>
              </a:spcAft>
            </a:pPr>
            <a:r>
              <a:rPr lang="ar-SA" sz="2000" u="sng" dirty="0" smtClean="0">
                <a:effectLst/>
                <a:latin typeface="Times New Roman"/>
                <a:ea typeface="Times New Roman"/>
                <a:cs typeface="Times New Roman"/>
              </a:rPr>
              <a:t>(1/ب) التقديرات علي ضوء المنافع المتوقعة: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يطلق على هذه الطريقة اسم نظام " التخطيط والبرمجة والميزانية ".</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يتم وفقاً لهذه الطريقة بناء الميزانية على أساس البرامج والأنشطة التي تنجزها كل وحدة حكومية لتحقيق الخطة الوطنية طويلة الأجل والأهداف الوطنية المطلوب إنجازها من قبل هذه الوحدات.</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u="sng" dirty="0" smtClean="0">
                <a:effectLst/>
                <a:latin typeface="Times New Roman"/>
                <a:ea typeface="Times New Roman"/>
                <a:cs typeface="Times New Roman"/>
              </a:rPr>
              <a:t>(1/جـ)التقديرات علي الأساس الصفري:</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لا تتعارض هذه الطريقة مع السابقة بل تدعمها. كم أنها تعتمد على نفس إجراءات القياس والتقويم وخاصة تحليل التكلفة والمنفعة لكل برنامج.</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lvl="0" algn="justLow" rtl="1">
              <a:buFont typeface="+mj-lt"/>
              <a:buAutoNum type="arabicParenBoth" startAt="2"/>
              <a:tabLst>
                <a:tab pos="-170180" algn="l"/>
              </a:tabLst>
            </a:pPr>
            <a:r>
              <a:rPr lang="ar-SA" sz="2000" b="1" u="sng" dirty="0" smtClean="0">
                <a:effectLst/>
                <a:latin typeface="Times New Roman"/>
                <a:ea typeface="Times New Roman"/>
                <a:cs typeface="Times New Roman"/>
              </a:rPr>
              <a:t>تقدير النفقات الرأسمالية: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تختلف طريقة تقدير النفقات الرأسمالية حسب الطريقة التي يتم بها حيازة الأصول:</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u="sng" dirty="0" smtClean="0">
                <a:effectLst/>
                <a:latin typeface="Times New Roman"/>
                <a:ea typeface="Times New Roman"/>
                <a:cs typeface="Times New Roman"/>
              </a:rPr>
              <a:t>(2/أ)حيازة الأصول عن طريق الشراء:</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إذا كان التخطيط علي أن يتم شراء الأصل من الغير فإن تكلفته الكلية في ميزانية السنة التي تغرر حيازة الأصل من خلالها .</a:t>
            </a:r>
            <a:endParaRPr lang="en-US" sz="2400" dirty="0" smtClean="0">
              <a:effectLst/>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3873539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ea typeface="Times New Roman"/>
              </a:rPr>
              <a:t>طرق تقدير عناصر الميزانية</a:t>
            </a:r>
            <a:endParaRPr lang="en-US" dirty="0"/>
          </a:p>
        </p:txBody>
      </p:sp>
      <p:sp>
        <p:nvSpPr>
          <p:cNvPr id="3" name="Content Placeholder 2"/>
          <p:cNvSpPr>
            <a:spLocks noGrp="1"/>
          </p:cNvSpPr>
          <p:nvPr>
            <p:ph idx="1"/>
          </p:nvPr>
        </p:nvSpPr>
        <p:spPr>
          <a:xfrm>
            <a:off x="152400" y="1295400"/>
            <a:ext cx="8839200" cy="5257800"/>
          </a:xfrm>
        </p:spPr>
        <p:txBody>
          <a:bodyPr>
            <a:normAutofit fontScale="92500" lnSpcReduction="20000"/>
          </a:bodyPr>
          <a:lstStyle/>
          <a:p>
            <a:pPr algn="justLow" rtl="1">
              <a:spcAft>
                <a:spcPts val="0"/>
              </a:spcAft>
            </a:pPr>
            <a:r>
              <a:rPr lang="ar-SA" sz="2000" u="sng" dirty="0" smtClean="0">
                <a:effectLst/>
                <a:latin typeface="Times New Roman"/>
                <a:ea typeface="Times New Roman"/>
                <a:cs typeface="Times New Roman"/>
              </a:rPr>
              <a:t>(</a:t>
            </a:r>
            <a:r>
              <a:rPr lang="ar-SA" sz="2600" u="sng" dirty="0" smtClean="0">
                <a:effectLst/>
                <a:latin typeface="Times New Roman"/>
                <a:ea typeface="Times New Roman"/>
                <a:cs typeface="Times New Roman"/>
              </a:rPr>
              <a:t>2/ب) حيازة الأصول عن طريق الإنشاء:</a:t>
            </a:r>
            <a:endParaRPr lang="en-US" sz="2600" dirty="0" smtClean="0">
              <a:effectLst/>
              <a:latin typeface="Times New Roman"/>
              <a:ea typeface="Times New Roman"/>
              <a:cs typeface="AL-Mohanad Bold"/>
            </a:endParaRPr>
          </a:p>
          <a:p>
            <a:pPr algn="justLow" rtl="1">
              <a:spcAft>
                <a:spcPts val="0"/>
              </a:spcAft>
            </a:pPr>
            <a:r>
              <a:rPr lang="ar-SA" sz="2600" dirty="0" smtClean="0">
                <a:effectLst/>
                <a:latin typeface="Times New Roman"/>
                <a:ea typeface="Times New Roman"/>
                <a:cs typeface="Times New Roman"/>
              </a:rPr>
              <a:t>إذا كان من المخطط أن يتم إنشاء الأصل داخلياً فإن ذلك لا يتم غالباً في سنة واحدة بل على مدى عدة سنوات. وفي حال تطلب إنشاء الأصل عدة سنوات فإنه يجب توزيع تكاليف إنشائه المقدرة على السنوات المقدرة لإنهائه. أي أنه ستتضمن ميزانية كل سنة من سنوات إنشاء الأصل جزءاً من تكلفة إنشائه. وبالتالي يلزم إعداد ميزانية تقديرية لاعتمادات مشروع إنشاء الأصل موزعة على عدد من السنوات.</a:t>
            </a:r>
          </a:p>
          <a:p>
            <a:pPr algn="justLow" rtl="1">
              <a:spcAft>
                <a:spcPts val="0"/>
              </a:spcAft>
            </a:pPr>
            <a:r>
              <a:rPr lang="ar-SA" sz="2600" b="1" u="sng" dirty="0" smtClean="0">
                <a:effectLst/>
                <a:latin typeface="Times New Roman"/>
                <a:ea typeface="Times New Roman"/>
                <a:cs typeface="Times New Roman"/>
              </a:rPr>
              <a:t>ب) طرق تقدير الإيرادات:</a:t>
            </a:r>
            <a:endParaRPr lang="en-US" sz="2600" dirty="0" smtClean="0">
              <a:effectLst/>
              <a:latin typeface="Times New Roman"/>
              <a:ea typeface="Times New Roman"/>
              <a:cs typeface="AL-Mohanad Bold"/>
            </a:endParaRPr>
          </a:p>
          <a:p>
            <a:pPr marL="0" indent="0" algn="justLow" rtl="1">
              <a:spcAft>
                <a:spcPts val="0"/>
              </a:spcAft>
              <a:buNone/>
            </a:pPr>
            <a:r>
              <a:rPr lang="ar-SA" sz="2600" dirty="0" smtClean="0">
                <a:effectLst/>
                <a:latin typeface="Times New Roman"/>
                <a:ea typeface="Times New Roman"/>
                <a:cs typeface="Times New Roman"/>
              </a:rPr>
              <a:t>تختلف طرق تقدير الإيرادات وفقاً لاختلاف مصادرها كالتالي:</a:t>
            </a:r>
            <a:endParaRPr lang="en-US" sz="2600" dirty="0" smtClean="0">
              <a:effectLst/>
              <a:latin typeface="Times New Roman"/>
              <a:ea typeface="Times New Roman"/>
              <a:cs typeface="AL-Mohanad Bold"/>
            </a:endParaRPr>
          </a:p>
          <a:p>
            <a:pPr marL="0" indent="0" algn="justLow" rtl="1">
              <a:spcAft>
                <a:spcPts val="0"/>
              </a:spcAft>
              <a:buNone/>
            </a:pPr>
            <a:endParaRPr lang="en-US" sz="2600" dirty="0" smtClean="0">
              <a:effectLst/>
              <a:latin typeface="Times New Roman"/>
              <a:ea typeface="Times New Roman"/>
              <a:cs typeface="AL-Mohanad Bold"/>
            </a:endParaRPr>
          </a:p>
          <a:p>
            <a:pPr algn="justLow" rtl="1">
              <a:spcAft>
                <a:spcPts val="0"/>
              </a:spcAft>
            </a:pPr>
            <a:r>
              <a:rPr lang="ar-SA" sz="2600" u="sng" dirty="0">
                <a:latin typeface="Times New Roman"/>
                <a:ea typeface="Times New Roman"/>
                <a:cs typeface="Times New Roman"/>
              </a:rPr>
              <a:t>1</a:t>
            </a:r>
            <a:r>
              <a:rPr lang="ar-SA" sz="2600" u="sng" dirty="0" smtClean="0">
                <a:effectLst/>
                <a:latin typeface="Times New Roman"/>
                <a:ea typeface="Times New Roman"/>
                <a:cs typeface="Times New Roman"/>
              </a:rPr>
              <a:t>- الإيرادات من الضرائب:</a:t>
            </a:r>
            <a:endParaRPr lang="en-US" sz="2600" dirty="0" smtClean="0">
              <a:effectLst/>
              <a:latin typeface="Times New Roman"/>
              <a:ea typeface="Times New Roman"/>
              <a:cs typeface="AL-Mohanad Bold"/>
            </a:endParaRPr>
          </a:p>
          <a:p>
            <a:pPr marL="0" indent="0" algn="justLow" rtl="1">
              <a:spcAft>
                <a:spcPts val="0"/>
              </a:spcAft>
              <a:buNone/>
            </a:pPr>
            <a:r>
              <a:rPr lang="ar-SA" sz="2600" dirty="0" smtClean="0">
                <a:effectLst/>
                <a:latin typeface="Times New Roman"/>
                <a:ea typeface="Times New Roman"/>
                <a:cs typeface="Times New Roman"/>
              </a:rPr>
              <a:t>توفر الضرائب في معظم الدول الحجم الأكبر من الموارد اللازمة لتمويل النفقات العامة. وتعتبر الضريبة على الممتلكات من أهم مصادر الإيرادات في بعض الدول بينما تعتبر الضريبة على المبيعات أكثر أهمية في دول أخرى.</a:t>
            </a:r>
            <a:endParaRPr lang="en-US" sz="2600" dirty="0" smtClean="0">
              <a:effectLst/>
              <a:latin typeface="Times New Roman"/>
              <a:ea typeface="Times New Roman"/>
              <a:cs typeface="AL-Mohanad Bold"/>
            </a:endParaRPr>
          </a:p>
          <a:p>
            <a:pPr marL="0" indent="0" algn="justLow" rtl="1">
              <a:spcAft>
                <a:spcPts val="0"/>
              </a:spcAft>
              <a:buNone/>
            </a:pPr>
            <a:r>
              <a:rPr lang="ar-SA" sz="2600" dirty="0" smtClean="0">
                <a:effectLst/>
                <a:latin typeface="Times New Roman"/>
                <a:ea typeface="Times New Roman"/>
                <a:cs typeface="Times New Roman"/>
              </a:rPr>
              <a:t>ويتم تقدير الضريبة على الممتلكات باستخدام أساس الاستحقاق وذلك لأن هذه الضرائب سهلة التنبؤ لأن المبالغ  المتوقع تحصيلها يمكن تقديرها بدرجة معقولة من الدقة.</a:t>
            </a:r>
            <a:endParaRPr lang="en-US" sz="2600" dirty="0" smtClean="0">
              <a:effectLst/>
              <a:latin typeface="Times New Roman"/>
              <a:ea typeface="Times New Roman"/>
              <a:cs typeface="AL-Mohanad Bold"/>
            </a:endParaRPr>
          </a:p>
          <a:p>
            <a:pPr marL="0" indent="0" algn="justLow" rtl="1">
              <a:spcAft>
                <a:spcPts val="0"/>
              </a:spcAft>
              <a:buNone/>
            </a:pPr>
            <a:endParaRPr lang="en-US" sz="2600" dirty="0">
              <a:effectLst/>
              <a:latin typeface="Times New Roman"/>
              <a:ea typeface="Times New Roman"/>
              <a:cs typeface="AL-Mohanad Bold"/>
            </a:endParaRPr>
          </a:p>
        </p:txBody>
      </p:sp>
    </p:spTree>
    <p:extLst>
      <p:ext uri="{BB962C8B-B14F-4D97-AF65-F5344CB8AC3E}">
        <p14:creationId xmlns:p14="http://schemas.microsoft.com/office/powerpoint/2010/main" val="2153063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ea typeface="Times New Roman"/>
              </a:rPr>
              <a:t>طرق تقدير عناصر الميزانية</a:t>
            </a:r>
            <a:endParaRPr lang="en-US" dirty="0"/>
          </a:p>
        </p:txBody>
      </p:sp>
      <p:sp>
        <p:nvSpPr>
          <p:cNvPr id="3" name="Content Placeholder 2"/>
          <p:cNvSpPr>
            <a:spLocks noGrp="1"/>
          </p:cNvSpPr>
          <p:nvPr>
            <p:ph idx="1"/>
          </p:nvPr>
        </p:nvSpPr>
        <p:spPr/>
        <p:txBody>
          <a:bodyPr>
            <a:normAutofit/>
          </a:bodyPr>
          <a:lstStyle/>
          <a:p>
            <a:pPr algn="justLow" rtl="1">
              <a:spcAft>
                <a:spcPts val="0"/>
              </a:spcAft>
            </a:pPr>
            <a:r>
              <a:rPr lang="ar-SA" sz="2000" dirty="0" smtClean="0">
                <a:effectLst/>
                <a:latin typeface="Times New Roman"/>
                <a:ea typeface="Times New Roman"/>
                <a:cs typeface="Times New Roman"/>
              </a:rPr>
              <a:t>2ـ </a:t>
            </a:r>
            <a:r>
              <a:rPr lang="ar-SA" sz="2000" u="sng" dirty="0" smtClean="0">
                <a:effectLst/>
                <a:latin typeface="Times New Roman"/>
                <a:ea typeface="Times New Roman"/>
                <a:cs typeface="Times New Roman"/>
              </a:rPr>
              <a:t>رسوم الرخص والتصاريح</a:t>
            </a:r>
            <a:r>
              <a:rPr lang="ar-SA" sz="2000" dirty="0" smtClean="0">
                <a:effectLst/>
                <a:latin typeface="Times New Roman"/>
                <a:ea typeface="Times New Roman"/>
                <a:cs typeface="Times New Roman"/>
              </a:rPr>
              <a:t> :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يتم تحصيل رسوم الرخص والتصاريح من الأفراد أو منشآت قطاع الأعمال مقابل منحهم حقوق امتياز أو الترخيص لهم بمباشرة أعمال لمدة معينة.</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u="sng" dirty="0" smtClean="0">
                <a:solidFill>
                  <a:schemeClr val="accent2">
                    <a:lumMod val="75000"/>
                  </a:schemeClr>
                </a:solidFill>
                <a:effectLst/>
                <a:latin typeface="Times New Roman"/>
                <a:ea typeface="Times New Roman"/>
                <a:cs typeface="Times New Roman"/>
              </a:rPr>
              <a:t>تنقسم هذه الرسوم إلى ثلاثة أنواع : </a:t>
            </a:r>
            <a:endParaRPr lang="en-US" sz="2400" u="sng" dirty="0" smtClean="0">
              <a:solidFill>
                <a:schemeClr val="accent2">
                  <a:lumMod val="75000"/>
                </a:schemeClr>
              </a:solidFill>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1-الرسوم التي تفرض كوسيلة لتنظيم أداء الخدمة وضماناً لجدية طلبها وليس من أجل تحصيل الإيرادات.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2-الرسوم التي تفرض كوسيلة للتنظيم ولكنها توفر حصيلة معقولة من الإيرادات (تراخيص السيارات).</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3-الرسوم التي تفرض أصلاً لتوليد الإيرادات ( مثل الرسوم الجمركية).</a:t>
            </a:r>
            <a:endParaRPr lang="en-US" sz="2400" dirty="0" smtClean="0">
              <a:effectLst/>
              <a:latin typeface="Times New Roman"/>
              <a:ea typeface="Times New Roman"/>
              <a:cs typeface="AL-Mohanad Bold"/>
            </a:endParaRPr>
          </a:p>
        </p:txBody>
      </p:sp>
    </p:spTree>
    <p:extLst>
      <p:ext uri="{BB962C8B-B14F-4D97-AF65-F5344CB8AC3E}">
        <p14:creationId xmlns:p14="http://schemas.microsoft.com/office/powerpoint/2010/main" val="105009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chemeClr val="accent2">
                    <a:lumMod val="75000"/>
                  </a:schemeClr>
                </a:solidFill>
              </a:rPr>
              <a:t>أهمية الميزانية العامة للدولة </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62500" lnSpcReduction="20000"/>
          </a:bodyPr>
          <a:lstStyle/>
          <a:p>
            <a:pPr marL="514350" indent="-514350" algn="r" rtl="1">
              <a:buFont typeface="+mj-lt"/>
              <a:buAutoNum type="arabicParenR"/>
            </a:pPr>
            <a:r>
              <a:rPr lang="ar-SA" dirty="0" smtClean="0"/>
              <a:t>       تلعب دوراً هاماً في تنفيذ خطط التنمية الإقتصادية والإجتماعية للدولة.</a:t>
            </a:r>
          </a:p>
          <a:p>
            <a:pPr marL="514350" indent="-514350" algn="justLow" rtl="1">
              <a:spcAft>
                <a:spcPts val="0"/>
              </a:spcAft>
              <a:buFont typeface="+mj-lt"/>
              <a:buAutoNum type="arabicParenR"/>
            </a:pPr>
            <a:r>
              <a:rPr lang="ar-SA" dirty="0" smtClean="0">
                <a:effectLst/>
                <a:latin typeface="Times New Roman"/>
                <a:ea typeface="Times New Roman"/>
                <a:cs typeface="Times New Roman"/>
              </a:rPr>
              <a:t>        تشمل الميزانية العامة وتوزيعها للاعتماد على مختلف بنود الإنفاق. </a:t>
            </a:r>
            <a:endParaRPr lang="en-US" sz="3600" dirty="0" smtClean="0">
              <a:effectLst/>
              <a:latin typeface="Times New Roman"/>
              <a:ea typeface="Times New Roman"/>
              <a:cs typeface="AL-Mohanad Bold"/>
            </a:endParaRPr>
          </a:p>
          <a:p>
            <a:pPr marL="514350" indent="-514350" algn="justLow" rtl="1">
              <a:spcAft>
                <a:spcPts val="0"/>
              </a:spcAft>
              <a:buFont typeface="+mj-lt"/>
              <a:buAutoNum type="arabicParenR"/>
            </a:pPr>
            <a:r>
              <a:rPr lang="ar-SA" dirty="0" smtClean="0">
                <a:effectLst/>
                <a:latin typeface="Times New Roman"/>
                <a:ea typeface="Times New Roman"/>
                <a:cs typeface="Times New Roman"/>
              </a:rPr>
              <a:t>       توضح الميزانية العامة الكيفية التي يتم من خلالها حصول الدولة على مواردها لتمويل هذه الاعتمادات.</a:t>
            </a:r>
          </a:p>
          <a:p>
            <a:pPr marL="514350" indent="-514350" algn="justLow" rtl="1">
              <a:spcAft>
                <a:spcPts val="0"/>
              </a:spcAft>
              <a:buFont typeface="+mj-lt"/>
              <a:buAutoNum type="arabicParenR"/>
            </a:pPr>
            <a:r>
              <a:rPr lang="ar-SA" dirty="0" smtClean="0">
                <a:effectLst/>
                <a:latin typeface="Times New Roman"/>
                <a:ea typeface="Times New Roman"/>
                <a:cs typeface="Times New Roman"/>
              </a:rPr>
              <a:t>بدون الميزانية العامة يصعب على الجهاز الحكومي القيام بمهامه وتحقيق أهدافه، إذ هي بمثابة وثيقة قانونية تقدر فيها نفقات الدولة وإيراداتها عن السنة مالية مقبلة، وتخول بموجبها الوحدات الحكومية بالجباية والإنفاق على الأغراض المخططة وذلك ضمن إطار الخطة العامة للتنمية الاقتصادية والاجتماعية وطبقاً للسياسة العامة للدولة.</a:t>
            </a:r>
            <a:endParaRPr lang="ar-SA" sz="3600" dirty="0">
              <a:latin typeface="Times New Roman"/>
              <a:ea typeface="Times New Roman"/>
              <a:cs typeface="Times New Roman"/>
            </a:endParaRPr>
          </a:p>
          <a:p>
            <a:pPr marL="514350" indent="-514350" algn="justLow" rtl="1">
              <a:spcAft>
                <a:spcPts val="0"/>
              </a:spcAft>
              <a:buFont typeface="+mj-lt"/>
              <a:buAutoNum type="arabicParenR"/>
            </a:pPr>
            <a:r>
              <a:rPr lang="ar-SA" dirty="0" smtClean="0">
                <a:effectLst/>
                <a:latin typeface="Times New Roman"/>
                <a:ea typeface="Times New Roman"/>
                <a:cs typeface="Times New Roman"/>
              </a:rPr>
              <a:t>      يتم إعداد الميزانية العامة بمعرفة السلطة التنفيذية ( وزارة المالية ) وفقاً لإجراءات معينة وتوقيت محدد ثم ترفع بعد ذلك إلى السلطة التنظيمية ( مجلس الوزراء ) لاعتمادها وإصدارها بقانون. عندئذ تعتبر الميزانية ملزمة لمديري الوحدات الحكومية خلال السنة التي تغطيها الميزانية. </a:t>
            </a:r>
            <a:endParaRPr lang="en-US" sz="3600" dirty="0" smtClean="0">
              <a:effectLst/>
              <a:latin typeface="Times New Roman"/>
              <a:ea typeface="Times New Roman"/>
              <a:cs typeface="AL-Mohanad Bold"/>
            </a:endParaRPr>
          </a:p>
          <a:p>
            <a:pPr marL="514350" indent="-514350" algn="justLow" rtl="1">
              <a:spcAft>
                <a:spcPts val="0"/>
              </a:spcAft>
              <a:buFont typeface="+mj-lt"/>
              <a:buAutoNum type="arabicParenR"/>
            </a:pPr>
            <a:r>
              <a:rPr lang="ar-SA" dirty="0" smtClean="0">
                <a:effectLst/>
                <a:latin typeface="Times New Roman"/>
                <a:ea typeface="Times New Roman"/>
                <a:cs typeface="Times New Roman"/>
              </a:rPr>
              <a:t>    تعتبر الميزانية العامة بعد اعتمادها تصريحاً رسميا للوحدات الإدارية الحكومية بإنفاق الاعتماد على الأغراض المخططة وهي في نفس الوقت تعتبر تصريحاً بجابية الموارد التي تمول هذه الاعتمادات. </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لا يجوز تعديل بيانات الميزانية العامة أو الخروج عليها أو الإضافة إليها إلا بنص قانوني.</a:t>
            </a:r>
            <a:endParaRPr lang="en-US" sz="3600" dirty="0" smtClean="0">
              <a:effectLst/>
              <a:latin typeface="Times New Roman"/>
              <a:ea typeface="Times New Roman"/>
              <a:cs typeface="AL-Mohanad Bold"/>
            </a:endParaRPr>
          </a:p>
          <a:p>
            <a:pPr marL="0" indent="0" algn="r" rtl="1">
              <a:buNone/>
            </a:pPr>
            <a:endParaRPr lang="ar-SA" dirty="0" smtClean="0"/>
          </a:p>
        </p:txBody>
      </p:sp>
    </p:spTree>
    <p:extLst>
      <p:ext uri="{BB962C8B-B14F-4D97-AF65-F5344CB8AC3E}">
        <p14:creationId xmlns:p14="http://schemas.microsoft.com/office/powerpoint/2010/main" val="420621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ea typeface="Times New Roman"/>
              </a:rPr>
              <a:t>طرق تقدير عناصر الميزانية</a:t>
            </a:r>
            <a:endParaRPr lang="en-US" dirty="0"/>
          </a:p>
        </p:txBody>
      </p:sp>
      <p:sp>
        <p:nvSpPr>
          <p:cNvPr id="3" name="Content Placeholder 2"/>
          <p:cNvSpPr>
            <a:spLocks noGrp="1"/>
          </p:cNvSpPr>
          <p:nvPr>
            <p:ph idx="1"/>
          </p:nvPr>
        </p:nvSpPr>
        <p:spPr/>
        <p:txBody>
          <a:bodyPr>
            <a:normAutofit fontScale="92500" lnSpcReduction="10000"/>
          </a:bodyPr>
          <a:lstStyle/>
          <a:p>
            <a:pPr algn="justLow" rtl="1">
              <a:spcAft>
                <a:spcPts val="0"/>
              </a:spcAft>
            </a:pPr>
            <a:r>
              <a:rPr lang="ar-SA" sz="2000" u="sng" dirty="0" smtClean="0">
                <a:effectLst/>
                <a:latin typeface="Times New Roman"/>
                <a:ea typeface="Times New Roman"/>
                <a:cs typeface="Times New Roman"/>
              </a:rPr>
              <a:t>3- الإيرادات المتبادلة بين الوحدات الحكومية : ـ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هناك ثلاثة أنواع لهذه الإيرادات  وهي ، الهبات ، والمخصصات الممنوحة والإيرادات المشتركة .</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b="1" dirty="0" smtClean="0">
                <a:effectLst/>
                <a:latin typeface="Times New Roman"/>
                <a:ea typeface="Times New Roman"/>
                <a:cs typeface="Times New Roman"/>
              </a:rPr>
              <a:t>أ- الهبات: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قد تكون شكل نقدية أو أي أصول أخري وقد تكون مقيدة الاستخدام بحث تخصص  للحصول على عقارات أو أجهزة وغيرها أو تكون غير مقيدة الاستخدام حيث تستخدم في تمويل العمليات الجارية.</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 </a:t>
            </a:r>
            <a:endParaRPr lang="en-US" sz="2400" dirty="0" smtClean="0">
              <a:effectLst/>
              <a:latin typeface="Times New Roman"/>
              <a:ea typeface="Times New Roman"/>
              <a:cs typeface="AL-Mohanad Bold"/>
            </a:endParaRPr>
          </a:p>
          <a:p>
            <a:pPr algn="justLow" rtl="1">
              <a:spcAft>
                <a:spcPts val="0"/>
              </a:spcAft>
            </a:pPr>
            <a:r>
              <a:rPr lang="ar-SA" sz="2000" b="1" dirty="0" smtClean="0">
                <a:effectLst/>
                <a:latin typeface="Times New Roman"/>
                <a:ea typeface="Times New Roman"/>
                <a:cs typeface="Times New Roman"/>
              </a:rPr>
              <a:t>ب- المخصصات الممنوحة :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وهي المبالغ التي تدفعها الحكومة المركزية إلى الولايات أو الإدارات المحلية وفقاً لمعايير محددة للتخصيص.</a:t>
            </a:r>
            <a:endParaRPr lang="en-US" sz="2400" dirty="0" smtClean="0">
              <a:effectLst/>
              <a:latin typeface="Times New Roman"/>
              <a:ea typeface="Times New Roman"/>
              <a:cs typeface="AL-Mohanad Bold"/>
            </a:endParaRPr>
          </a:p>
          <a:p>
            <a:pPr algn="justLow" rtl="1">
              <a:spcAft>
                <a:spcPts val="0"/>
              </a:spcAft>
            </a:pPr>
            <a:r>
              <a:rPr lang="en-US" sz="2000" dirty="0" smtClean="0">
                <a:effectLst/>
                <a:latin typeface="Times New Roman"/>
                <a:ea typeface="Times New Roman"/>
                <a:cs typeface="Times New Roman"/>
              </a:rPr>
              <a:t> </a:t>
            </a:r>
            <a:endParaRPr lang="en-US" sz="2400" dirty="0" smtClean="0">
              <a:effectLst/>
              <a:latin typeface="Times New Roman"/>
              <a:ea typeface="Times New Roman"/>
              <a:cs typeface="AL-Mohanad Bold"/>
            </a:endParaRPr>
          </a:p>
          <a:p>
            <a:pPr algn="justLow" rtl="1">
              <a:spcAft>
                <a:spcPts val="0"/>
              </a:spcAft>
            </a:pPr>
            <a:r>
              <a:rPr lang="ar-SA" sz="2000" b="1" dirty="0" smtClean="0">
                <a:effectLst/>
                <a:latin typeface="Times New Roman"/>
                <a:ea typeface="Times New Roman"/>
                <a:cs typeface="Times New Roman"/>
              </a:rPr>
              <a:t>جـ - الإيرادات المشتركة :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هي الإيرادات التي تشترك فيها أكثر من وحدة حكومية. غالباً ما تتم المحاسبة عن هذه الإيرادات وفقاً للأساس النقدي وفقاً للمبالغ المحصلة فعلاً. </a:t>
            </a:r>
            <a:endParaRPr lang="en-US" sz="2400" dirty="0" smtClean="0">
              <a:effectLst/>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1906025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ea typeface="Times New Roman"/>
              </a:rPr>
              <a:t>طرق تقدير عناصر الميزانية</a:t>
            </a:r>
            <a:endParaRPr lang="en-US" dirty="0"/>
          </a:p>
        </p:txBody>
      </p:sp>
      <p:sp>
        <p:nvSpPr>
          <p:cNvPr id="3" name="Content Placeholder 2"/>
          <p:cNvSpPr>
            <a:spLocks noGrp="1"/>
          </p:cNvSpPr>
          <p:nvPr>
            <p:ph idx="1"/>
          </p:nvPr>
        </p:nvSpPr>
        <p:spPr/>
        <p:txBody>
          <a:bodyPr>
            <a:normAutofit lnSpcReduction="10000"/>
          </a:bodyPr>
          <a:lstStyle/>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u="sng" dirty="0" smtClean="0">
                <a:effectLst/>
                <a:latin typeface="Times New Roman"/>
                <a:ea typeface="Times New Roman"/>
                <a:cs typeface="Times New Roman"/>
              </a:rPr>
              <a:t>4- الإيرادات مقابل الخدمات :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هذه الإيرادات هي التي تتولد من الخدمات والأنشطة التي تقوم بها الوحدات الحكومية مثل : مثل رسوم المقاضاة ، رسوم مواقف السيارات ، رسوم المكتبات ... الخ. و تتم المحاسبة عن هذه الإيرادات وفقا </a:t>
            </a:r>
            <a:r>
              <a:rPr lang="ar-SA" sz="2000" dirty="0" smtClean="0">
                <a:latin typeface="Times New Roman"/>
                <a:ea typeface="Times New Roman"/>
                <a:cs typeface="Times New Roman"/>
              </a:rPr>
              <a:t>لأساس الإستحقاق.</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5- </a:t>
            </a:r>
            <a:r>
              <a:rPr lang="ar-SA" sz="2000" u="sng" dirty="0" smtClean="0">
                <a:effectLst/>
                <a:latin typeface="Times New Roman"/>
                <a:ea typeface="Times New Roman"/>
                <a:cs typeface="Times New Roman"/>
              </a:rPr>
              <a:t>الغرامات والمصادرات</a:t>
            </a:r>
            <a:r>
              <a:rPr lang="ar-SA" sz="2000" dirty="0" smtClean="0">
                <a:effectLst/>
                <a:latin typeface="Times New Roman"/>
                <a:ea typeface="Times New Roman"/>
                <a:cs typeface="Times New Roman"/>
              </a:rPr>
              <a:t> :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 تفرض الغرامات نتيجة مخالفة شروط تعاقدية أو مخالفة النظام أو الإهمال. أما المصادرات فهي الأشياء التي تتم مصادرتها لما تسببه من تلفيات وخسائر.</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 تتم المحاسبة عن هذا النوع من الإيرادات </a:t>
            </a:r>
            <a:r>
              <a:rPr lang="ar-SA" sz="2000" dirty="0" smtClean="0">
                <a:effectLst/>
                <a:latin typeface="Times New Roman"/>
                <a:ea typeface="Times New Roman"/>
                <a:cs typeface="Times New Roman"/>
              </a:rPr>
              <a:t>وفقاً لأساس الإستحقاق. </a:t>
            </a:r>
            <a:endParaRPr lang="en-US" sz="2400" dirty="0" smtClean="0">
              <a:effectLst/>
              <a:latin typeface="Times New Roman"/>
              <a:ea typeface="Times New Roman"/>
              <a:cs typeface="AL-Mohanad Bold"/>
            </a:endParaRPr>
          </a:p>
          <a:p>
            <a:pPr algn="justLow" rtl="1">
              <a:spcAft>
                <a:spcPts val="0"/>
              </a:spcAft>
            </a:pPr>
            <a:r>
              <a:rPr lang="ar-SA" sz="2000" u="sng" dirty="0" smtClean="0">
                <a:effectLst/>
                <a:latin typeface="Times New Roman"/>
                <a:ea typeface="Times New Roman"/>
                <a:cs typeface="Times New Roman"/>
              </a:rPr>
              <a:t>6- الإيرادات المتنوعة :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تشمل هذه الإيرادات كل الإيرادات غير المتكررة أو غير العادية مثل المبيعات من الأصول الثابتة المستعملة والأرصدة التي تحول من الأموال التي توقف نشاطها إلى أموال أخرى والإيجارات المحصلة..... الخ. وتتم المحاسبة عن هذا النوع من الإيرادات باستخدام أساس الإستحقاق.</a:t>
            </a:r>
            <a:endParaRPr lang="en-US" sz="2400" dirty="0" smtClean="0">
              <a:effectLst/>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2853946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ea typeface="Times New Roman"/>
              </a:rPr>
              <a:t>طرق تقدير عناصر الميزانية</a:t>
            </a:r>
            <a:endParaRPr lang="en-US" dirty="0"/>
          </a:p>
        </p:txBody>
      </p:sp>
      <p:sp>
        <p:nvSpPr>
          <p:cNvPr id="3" name="Content Placeholder 2"/>
          <p:cNvSpPr>
            <a:spLocks noGrp="1"/>
          </p:cNvSpPr>
          <p:nvPr>
            <p:ph idx="1"/>
          </p:nvPr>
        </p:nvSpPr>
        <p:spPr>
          <a:xfrm>
            <a:off x="228600" y="1600200"/>
            <a:ext cx="8458200" cy="5257800"/>
          </a:xfrm>
        </p:spPr>
        <p:txBody>
          <a:bodyPr>
            <a:normAutofit lnSpcReduction="10000"/>
          </a:bodyPr>
          <a:lstStyle/>
          <a:p>
            <a:pPr algn="justLow" rtl="1">
              <a:spcAft>
                <a:spcPts val="0"/>
              </a:spcAft>
            </a:pPr>
            <a:r>
              <a:rPr lang="ar-SA" sz="2000" u="sng" dirty="0" smtClean="0">
                <a:effectLst/>
                <a:latin typeface="Times New Roman"/>
                <a:ea typeface="Times New Roman"/>
                <a:cs typeface="Times New Roman"/>
              </a:rPr>
              <a:t>7- الإيرادات المتولدة من العمليات التي بين الأموال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تحدث هذه الإيرادات من العمليات ( شبه الخارجية ) التي تحدث بين الأموال الحكومية</a:t>
            </a:r>
          </a:p>
          <a:p>
            <a:pPr algn="justLow" rtl="1">
              <a:spcAft>
                <a:spcPts val="0"/>
              </a:spcAft>
            </a:pPr>
            <a:r>
              <a:rPr lang="ar-SA" sz="2000" b="1" u="sng" dirty="0" smtClean="0">
                <a:solidFill>
                  <a:schemeClr val="accent2">
                    <a:lumMod val="75000"/>
                  </a:schemeClr>
                </a:solidFill>
                <a:effectLst/>
                <a:latin typeface="Times New Roman"/>
                <a:ea typeface="Times New Roman"/>
                <a:cs typeface="Times New Roman"/>
              </a:rPr>
              <a:t>هناك أنواع أخري من هذه الإيرادات هي : </a:t>
            </a:r>
            <a:endParaRPr lang="en-US" sz="2400" b="1" u="sng" dirty="0" smtClean="0">
              <a:solidFill>
                <a:schemeClr val="accent2">
                  <a:lumMod val="75000"/>
                </a:schemeClr>
              </a:solidFill>
              <a:effectLst/>
              <a:latin typeface="Times New Roman"/>
              <a:ea typeface="Times New Roman"/>
              <a:cs typeface="AL-Mohanad Bold"/>
            </a:endParaRPr>
          </a:p>
          <a:p>
            <a:pPr algn="justLow" rtl="1">
              <a:spcAft>
                <a:spcPts val="0"/>
              </a:spcAft>
            </a:pPr>
            <a:r>
              <a:rPr lang="ar-SA" sz="2000" b="1" dirty="0" smtClean="0">
                <a:effectLst/>
                <a:latin typeface="Times New Roman"/>
                <a:ea typeface="Times New Roman"/>
                <a:cs typeface="Times New Roman"/>
              </a:rPr>
              <a:t>أ- التعويضات:</a:t>
            </a:r>
            <a:endParaRPr lang="en-US" sz="2400" dirty="0" smtClean="0">
              <a:effectLst/>
              <a:latin typeface="Times New Roman"/>
              <a:ea typeface="Times New Roman"/>
              <a:cs typeface="AL-Mohanad Bold"/>
            </a:endParaRPr>
          </a:p>
          <a:p>
            <a:pPr algn="justLow" rtl="1">
              <a:spcAft>
                <a:spcPts val="0"/>
              </a:spcAft>
            </a:pPr>
            <a:r>
              <a:rPr lang="en-US" sz="2000" dirty="0" smtClean="0">
                <a:effectLst/>
                <a:latin typeface="Times New Roman"/>
                <a:ea typeface="Times New Roman"/>
                <a:cs typeface="Times New Roman"/>
              </a:rPr>
              <a:t> </a:t>
            </a:r>
            <a:r>
              <a:rPr lang="ar-SA" sz="2000" dirty="0" smtClean="0">
                <a:effectLst/>
                <a:latin typeface="Times New Roman"/>
                <a:ea typeface="Times New Roman"/>
                <a:cs typeface="Times New Roman"/>
              </a:rPr>
              <a:t> عندما يتم تحميل أحد الأموال بنفقات مال أخر ثم يقوم المال الثاني بتعويض الأول مقابل ما دفعه فإن هذه المبالغ (التعويضات) ستسجل كتخفيض للنفقات وليست كالإيرادات.</a:t>
            </a:r>
            <a:endParaRPr lang="en-US" sz="2400" dirty="0" smtClean="0">
              <a:effectLst/>
              <a:latin typeface="Times New Roman"/>
              <a:ea typeface="Times New Roman"/>
              <a:cs typeface="AL-Mohanad Bold"/>
            </a:endParaRPr>
          </a:p>
          <a:p>
            <a:pPr algn="justLow" rtl="1">
              <a:spcAft>
                <a:spcPts val="0"/>
              </a:spcAft>
            </a:pPr>
            <a:r>
              <a:rPr lang="ar-SA" sz="2000" b="1" dirty="0" smtClean="0">
                <a:effectLst/>
                <a:latin typeface="Times New Roman"/>
                <a:ea typeface="Times New Roman"/>
                <a:cs typeface="Times New Roman"/>
              </a:rPr>
              <a:t>ب- التحويلات الجارية لتمويل العمليات:</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 يقصد بهذا النوع المبالغ التي يحصلها المال العام من الضرائب ثم يقوم بتحويلها لحساب مال آخر لتمويل نفقاته كاستخدام الضرائب لتمويل مال خدمة الدين مثلاً.</a:t>
            </a:r>
            <a:endParaRPr lang="en-US" sz="2400" dirty="0" smtClean="0">
              <a:effectLst/>
              <a:latin typeface="Times New Roman"/>
              <a:ea typeface="Times New Roman"/>
              <a:cs typeface="AL-Mohanad Bold"/>
            </a:endParaRPr>
          </a:p>
          <a:p>
            <a:pPr algn="justLow" rtl="1">
              <a:spcAft>
                <a:spcPts val="0"/>
              </a:spcAft>
            </a:pPr>
            <a:r>
              <a:rPr lang="ar-SA" sz="2000" b="1" dirty="0" smtClean="0">
                <a:effectLst/>
                <a:latin typeface="Times New Roman"/>
                <a:ea typeface="Times New Roman"/>
                <a:cs typeface="Times New Roman"/>
              </a:rPr>
              <a:t>جـ -التحويلات بين أرصدة الأموال :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 قد تتم تحويلات بين الأموال بصفة دورية منتظمة أو مرة واحدة (في حال إنشاء مال جديد عن طريق تحويل الموارد إليه من مال أخر موجود أو مال تقرر إلغاؤه) .</a:t>
            </a:r>
            <a:endParaRPr lang="en-US" sz="2400" dirty="0" smtClean="0">
              <a:effectLst/>
              <a:latin typeface="Times New Roman"/>
              <a:ea typeface="Times New Roman"/>
              <a:cs typeface="AL-Mohanad Bold"/>
            </a:endParaRPr>
          </a:p>
          <a:p>
            <a:pPr algn="justLow" rtl="1">
              <a:spcAft>
                <a:spcPts val="0"/>
              </a:spcAft>
            </a:pPr>
            <a:r>
              <a:rPr lang="ar-SA" sz="2000" b="1" dirty="0" smtClean="0">
                <a:effectLst/>
                <a:latin typeface="Times New Roman"/>
                <a:ea typeface="Times New Roman"/>
                <a:cs typeface="Times New Roman"/>
              </a:rPr>
              <a:t>د- المتحصلات في شكل القروض: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 يتم تسجيلها في حساب حصيلة السندات أو في حساب " قروض طويلة الأجل " وتظهر هذه القروض في القطاع المخصص " للموارد المالية الأخرى " من القوائم المالية. </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p:txBody>
      </p:sp>
    </p:spTree>
    <p:extLst>
      <p:ext uri="{BB962C8B-B14F-4D97-AF65-F5344CB8AC3E}">
        <p14:creationId xmlns:p14="http://schemas.microsoft.com/office/powerpoint/2010/main" val="3914695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75000"/>
                  </a:schemeClr>
                </a:solidFill>
                <a:ea typeface="Times New Roman"/>
              </a:rPr>
              <a:t>قواعد وإحكام إعدادا الميزانية</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gn="justLow" rtl="1">
              <a:spcAft>
                <a:spcPts val="0"/>
              </a:spcAft>
            </a:pPr>
            <a:r>
              <a:rPr lang="ar-SA" sz="2000" dirty="0" smtClean="0">
                <a:effectLst/>
                <a:latin typeface="Times New Roman"/>
                <a:ea typeface="Times New Roman"/>
                <a:cs typeface="Times New Roman"/>
              </a:rPr>
              <a:t>تغطي الميزانية والحسابات الحكومية في المملكة مدة سنة ولكن الفترة الحقيقية لدورة الميزانية تبدأ بتحضير مشروع الميزانية وتنتهي باعتماد الحسابات الختامية من قبل مجلس الوزراء. وغالباً ما تمتد هذه الدورة لأكثر من سنة.</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 </a:t>
            </a:r>
            <a:r>
              <a:rPr lang="ar-SA" sz="2000" dirty="0" smtClean="0">
                <a:effectLst/>
                <a:ea typeface="Times New Roman"/>
                <a:cs typeface="Times New Roman"/>
              </a:rPr>
              <a:t>- تبدأ السنة المالية في يوم </a:t>
            </a:r>
            <a:r>
              <a:rPr lang="ar-SA" sz="2000" u="sng" dirty="0" smtClean="0">
                <a:effectLst/>
                <a:ea typeface="Times New Roman"/>
                <a:cs typeface="Times New Roman"/>
              </a:rPr>
              <a:t>العاشر من برج الجدي</a:t>
            </a:r>
            <a:r>
              <a:rPr lang="ar-SA" sz="2000" dirty="0" smtClean="0">
                <a:effectLst/>
                <a:ea typeface="Times New Roman"/>
                <a:cs typeface="Times New Roman"/>
              </a:rPr>
              <a:t> كل عام. وقد تغيرت السنة المالية للمملكة عدة مرات قبل اعتماد بداية السنة المالية الحالية. فقد كانت بداية السنة المالية في غرة شعبان ثم عدلت لتكون في غرة محرم ثم تم تعديلها لتكون في غرة رجب وأخيراً صارت في العاشر من برج الجدي</a:t>
            </a:r>
          </a:p>
          <a:p>
            <a:pPr algn="justLow" rtl="1">
              <a:spcAft>
                <a:spcPts val="0"/>
              </a:spcAft>
            </a:pPr>
            <a:r>
              <a:rPr lang="ar-SA" sz="2000" dirty="0" smtClean="0">
                <a:effectLst/>
                <a:latin typeface="Times New Roman"/>
                <a:ea typeface="Times New Roman"/>
                <a:cs typeface="Times New Roman"/>
              </a:rPr>
              <a:t>في حالة ظهرت الحاجة لزيادة النفقات أحد بنود الميزانية فلا يجوز ذلك إلا بموجب مرسوم ملكي.</a:t>
            </a:r>
            <a:endParaRPr lang="en-US" sz="2400" dirty="0" smtClean="0">
              <a:effectLst/>
              <a:latin typeface="Times New Roman"/>
              <a:ea typeface="Times New Roman"/>
              <a:cs typeface="AL-Mohanad Bold"/>
            </a:endParaRPr>
          </a:p>
          <a:p>
            <a:pPr marL="0" indent="0" algn="justLow" rtl="1">
              <a:spcAft>
                <a:spcPts val="0"/>
              </a:spcAft>
              <a:buNone/>
            </a:pPr>
            <a:r>
              <a:rPr lang="ar-SA" sz="2000" smtClean="0">
                <a:effectLst/>
                <a:latin typeface="Times New Roman"/>
                <a:ea typeface="Times New Roman"/>
                <a:cs typeface="Times New Roman"/>
              </a:rPr>
              <a:t>*</a:t>
            </a:r>
            <a:r>
              <a:rPr lang="ar-SA" sz="2000" dirty="0" smtClean="0">
                <a:effectLst/>
                <a:latin typeface="Times New Roman"/>
                <a:ea typeface="Times New Roman"/>
                <a:cs typeface="Times New Roman"/>
              </a:rPr>
              <a:t>تقسم ميزانية الدولة العامة إلى فصول بحيث يخصص كل فصل لكل وزارة أو دائرة مستقلة، وتقسم ميزانية كل وزارة أو دائرة إلى فروع بعدد ما يتبعها من المصالح التي تصدر لها ميزانيات مستقلة.و تشمل ميزانية الدولة العامة على جميع الإيرادات المقرر تحصيلها والمصروفات المقرر صرفها خلال السنة المالية القادمة.</a:t>
            </a:r>
            <a:endParaRPr lang="en-US" sz="2400" dirty="0" smtClean="0">
              <a:effectLst/>
              <a:latin typeface="Times New Roman"/>
              <a:ea typeface="Times New Roman"/>
              <a:cs typeface="AL-Mohanad Bold"/>
            </a:endParaRPr>
          </a:p>
          <a:p>
            <a:pPr marL="0" indent="0" algn="r" rtl="1">
              <a:buNone/>
            </a:pPr>
            <a:r>
              <a:rPr lang="ar-SA" sz="2000" dirty="0" smtClean="0">
                <a:effectLst/>
                <a:ea typeface="Times New Roman"/>
                <a:cs typeface="Times New Roman"/>
              </a:rPr>
              <a:t>*تتكون الميزانية العامة للدولة من </a:t>
            </a:r>
            <a:r>
              <a:rPr lang="ar-SA" sz="2000" u="sng" dirty="0" smtClean="0">
                <a:effectLst/>
                <a:ea typeface="Times New Roman"/>
                <a:cs typeface="Times New Roman"/>
              </a:rPr>
              <a:t>ميزانية عامة أساسية</a:t>
            </a:r>
            <a:r>
              <a:rPr lang="ar-SA" sz="2000" dirty="0" smtClean="0">
                <a:effectLst/>
                <a:ea typeface="Times New Roman"/>
                <a:cs typeface="Times New Roman"/>
              </a:rPr>
              <a:t> </a:t>
            </a:r>
            <a:r>
              <a:rPr lang="ar-SA" sz="2000" u="sng" dirty="0" smtClean="0">
                <a:effectLst/>
                <a:ea typeface="Times New Roman"/>
                <a:cs typeface="Times New Roman"/>
              </a:rPr>
              <a:t>وسبع وعشرون ميزانية ملحقة ومستقلة</a:t>
            </a:r>
            <a:r>
              <a:rPr lang="ar-SA" sz="2000" dirty="0" smtClean="0">
                <a:effectLst/>
                <a:ea typeface="Times New Roman"/>
                <a:cs typeface="Times New Roman"/>
              </a:rPr>
              <a:t> (جدول ص/93).</a:t>
            </a:r>
            <a:endParaRPr lang="en-US" sz="2000" dirty="0"/>
          </a:p>
        </p:txBody>
      </p:sp>
    </p:spTree>
    <p:extLst>
      <p:ext uri="{BB962C8B-B14F-4D97-AF65-F5344CB8AC3E}">
        <p14:creationId xmlns:p14="http://schemas.microsoft.com/office/powerpoint/2010/main" val="392861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75000"/>
                  </a:schemeClr>
                </a:solidFill>
              </a:rPr>
              <a:t>طرق إعداد الميزانية</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justLow" rtl="1">
              <a:spcAft>
                <a:spcPts val="0"/>
              </a:spcAft>
              <a:buNone/>
            </a:pPr>
            <a:r>
              <a:rPr lang="ar-SA" sz="2000" dirty="0" smtClean="0">
                <a:effectLst/>
                <a:latin typeface="Times New Roman"/>
                <a:ea typeface="Times New Roman"/>
                <a:cs typeface="Times New Roman"/>
              </a:rPr>
              <a:t>- يتم إعداد مشروع الميزانية العامة للدولة بمعرفة </a:t>
            </a:r>
            <a:r>
              <a:rPr lang="ar-SA" sz="2000" b="1" u="sng" dirty="0" smtClean="0">
                <a:effectLst/>
                <a:latin typeface="Times New Roman"/>
                <a:ea typeface="Times New Roman"/>
                <a:cs typeface="Times New Roman"/>
              </a:rPr>
              <a:t>السلطة التنفيذية</a:t>
            </a:r>
            <a:r>
              <a:rPr lang="ar-SA" sz="2000" dirty="0" smtClean="0">
                <a:effectLst/>
                <a:latin typeface="Times New Roman"/>
                <a:ea typeface="Times New Roman"/>
                <a:cs typeface="Times New Roman"/>
              </a:rPr>
              <a:t> باعتبارها المسئولة عن تنفيذها لأنها أكثر قدرة على التنبؤ والتقدير لاقترابها من واقع العمليات في القطاعات المختلفة.</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 تتم عملية إعداد الميزانية بمشاركة مجموعة من المختصين بشئون الميزانية والمالية والتخطيط بالإضافة إلى الموظفين والتنظيم والإدارة ورجال السياسة من مختلف السلطات الثلاثة: التنفيذية والتنظيمية والعليا.</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 </a:t>
            </a:r>
            <a:r>
              <a:rPr lang="ar-SA" sz="2000" dirty="0" smtClean="0">
                <a:solidFill>
                  <a:schemeClr val="accent2">
                    <a:lumMod val="75000"/>
                  </a:schemeClr>
                </a:solidFill>
                <a:effectLst/>
                <a:latin typeface="Times New Roman"/>
                <a:ea typeface="Times New Roman"/>
                <a:cs typeface="Times New Roman"/>
              </a:rPr>
              <a:t>هناك أربعة طرق لإعداد الميزانية العامة للدولة:</a:t>
            </a:r>
            <a:endParaRPr lang="en-US" sz="2400" dirty="0" smtClean="0">
              <a:solidFill>
                <a:schemeClr val="accent2">
                  <a:lumMod val="75000"/>
                </a:schemeClr>
              </a:solidFill>
              <a:effectLst/>
              <a:latin typeface="Times New Roman"/>
              <a:ea typeface="Times New Roman"/>
              <a:cs typeface="AL-Mohanad Bold"/>
            </a:endParaRPr>
          </a:p>
          <a:p>
            <a:pPr marL="457200" indent="-457200" algn="r" rtl="1">
              <a:buFont typeface="+mj-lt"/>
              <a:buAutoNum type="arabicParenR"/>
            </a:pPr>
            <a:r>
              <a:rPr lang="ar-SA" sz="2000" dirty="0" smtClean="0"/>
              <a:t>طريقة الرقابة</a:t>
            </a:r>
          </a:p>
          <a:p>
            <a:pPr marL="457200" indent="-457200" algn="r" rtl="1">
              <a:buFont typeface="+mj-lt"/>
              <a:buAutoNum type="arabicParenR"/>
            </a:pPr>
            <a:r>
              <a:rPr lang="ar-SA" sz="2000" dirty="0" smtClean="0"/>
              <a:t>طريقة الأداء</a:t>
            </a:r>
          </a:p>
          <a:p>
            <a:pPr marL="457200" indent="-457200" algn="r" rtl="1">
              <a:buFont typeface="+mj-lt"/>
              <a:buAutoNum type="arabicParenR"/>
            </a:pPr>
            <a:r>
              <a:rPr lang="ar-SA" sz="2000" dirty="0" smtClean="0"/>
              <a:t>طريقة التخطيط والبرمجة والميزانية</a:t>
            </a:r>
          </a:p>
          <a:p>
            <a:pPr marL="457200" indent="-457200" algn="r" rtl="1">
              <a:buFont typeface="+mj-lt"/>
              <a:buAutoNum type="arabicParenR"/>
            </a:pPr>
            <a:r>
              <a:rPr lang="ar-SA" sz="2000" dirty="0" smtClean="0"/>
              <a:t>طريقة الأساس الصفري</a:t>
            </a:r>
            <a:endParaRPr lang="en-US" sz="2000" dirty="0"/>
          </a:p>
        </p:txBody>
      </p:sp>
    </p:spTree>
    <p:extLst>
      <p:ext uri="{BB962C8B-B14F-4D97-AF65-F5344CB8AC3E}">
        <p14:creationId xmlns:p14="http://schemas.microsoft.com/office/powerpoint/2010/main" val="534359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75000"/>
                  </a:schemeClr>
                </a:solidFill>
              </a:rPr>
              <a:t>طريقة الرقابة </a:t>
            </a:r>
            <a:endParaRPr lang="en-US" dirty="0">
              <a:solidFill>
                <a:schemeClr val="accent2">
                  <a:lumMod val="75000"/>
                </a:schemeClr>
              </a:solidFill>
            </a:endParaRPr>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marL="0" indent="0" algn="justLow" rtl="1">
              <a:spcAft>
                <a:spcPts val="0"/>
              </a:spcAft>
              <a:buNone/>
            </a:pPr>
            <a:r>
              <a:rPr lang="ar-SA" sz="2000" dirty="0" smtClean="0">
                <a:effectLst/>
                <a:latin typeface="Times New Roman"/>
                <a:ea typeface="Times New Roman"/>
                <a:cs typeface="Times New Roman"/>
              </a:rPr>
              <a:t>تعتبر هذه الطريقة هي الطريقة </a:t>
            </a:r>
            <a:r>
              <a:rPr lang="ar-SA" sz="2000" u="sng" dirty="0" smtClean="0">
                <a:effectLst/>
                <a:latin typeface="Times New Roman"/>
                <a:ea typeface="Times New Roman"/>
                <a:cs typeface="Times New Roman"/>
              </a:rPr>
              <a:t>التقليدية</a:t>
            </a:r>
            <a:r>
              <a:rPr lang="ar-SA" sz="2000" dirty="0" smtClean="0">
                <a:effectLst/>
                <a:latin typeface="Times New Roman"/>
                <a:ea typeface="Times New Roman"/>
                <a:cs typeface="Times New Roman"/>
              </a:rPr>
              <a:t> لإعداد الميزانية العامة. وهي الطريقة </a:t>
            </a:r>
            <a:r>
              <a:rPr lang="ar-SA" sz="2000" u="sng" dirty="0" smtClean="0">
                <a:effectLst/>
                <a:latin typeface="Times New Roman"/>
                <a:ea typeface="Times New Roman"/>
                <a:cs typeface="Times New Roman"/>
              </a:rPr>
              <a:t>الأكثر شيوعاً</a:t>
            </a:r>
            <a:r>
              <a:rPr lang="ar-SA" sz="2000" dirty="0" smtClean="0">
                <a:effectLst/>
                <a:latin typeface="Times New Roman"/>
                <a:ea typeface="Times New Roman"/>
                <a:cs typeface="Times New Roman"/>
              </a:rPr>
              <a:t> في الوقت الحاضر والمطبقة في المملكة العربية السعودية.</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 </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 وفقاً لهذه الطريقة يتم إعداد الميزانية العامة باعتبار أن الهدف الأساسي للميزانية مقصور على تحقيق الرقابة المالية والقانونية وذلك للتأكد من تحصيل الإيرادات وفقاً للقوانين ثم إنفاقها في الأغراض المخصصة وفي حدود الاعتمادات المصرح بها .</a:t>
            </a:r>
            <a:endParaRPr lang="en-US" sz="2400" dirty="0" smtClean="0">
              <a:effectLst/>
              <a:latin typeface="Times New Roman"/>
              <a:ea typeface="Times New Roman"/>
              <a:cs typeface="AL-Mohanad Bold"/>
            </a:endParaRPr>
          </a:p>
          <a:p>
            <a:pPr algn="justLow" rtl="1">
              <a:spcAft>
                <a:spcPts val="0"/>
              </a:spcAft>
              <a:buFontTx/>
              <a:buChar char="-"/>
            </a:pPr>
            <a:r>
              <a:rPr lang="ar-SA" sz="2000" dirty="0" smtClean="0">
                <a:effectLst/>
                <a:latin typeface="Times New Roman"/>
                <a:ea typeface="Times New Roman"/>
                <a:cs typeface="Times New Roman"/>
              </a:rPr>
              <a:t>بالرغم من كثرة استخدام هذه الطريقة إلا أن لها انتقادات كثيرة:</a:t>
            </a:r>
          </a:p>
          <a:p>
            <a:pPr marL="0" indent="0" algn="justLow" rtl="1">
              <a:spcAft>
                <a:spcPts val="0"/>
              </a:spcAft>
              <a:buNone/>
            </a:pPr>
            <a:r>
              <a:rPr lang="ar-SA" sz="2000" dirty="0" smtClean="0">
                <a:effectLst/>
                <a:latin typeface="Times New Roman"/>
                <a:ea typeface="Times New Roman"/>
                <a:cs typeface="Times New Roman"/>
              </a:rPr>
              <a:t> </a:t>
            </a:r>
            <a:endParaRPr lang="en-US" sz="2400" dirty="0" smtClean="0">
              <a:effectLst/>
              <a:latin typeface="Times New Roman"/>
              <a:ea typeface="Times New Roman"/>
              <a:cs typeface="AL-Mohanad Bold"/>
            </a:endParaRPr>
          </a:p>
          <a:p>
            <a:pPr marL="457200" indent="-457200" algn="justLow" rtl="1">
              <a:spcAft>
                <a:spcPts val="0"/>
              </a:spcAft>
              <a:buAutoNum type="arabicParenBoth"/>
            </a:pPr>
            <a:r>
              <a:rPr lang="ar-SA" sz="2000" dirty="0" smtClean="0">
                <a:effectLst/>
                <a:latin typeface="Times New Roman"/>
                <a:ea typeface="Times New Roman"/>
                <a:cs typeface="Times New Roman"/>
              </a:rPr>
              <a:t>تركز هذه الطريقة فقط على </a:t>
            </a:r>
            <a:r>
              <a:rPr lang="ar-SA" sz="2000" u="sng" dirty="0" smtClean="0">
                <a:effectLst/>
                <a:latin typeface="Times New Roman"/>
                <a:ea typeface="Times New Roman"/>
                <a:cs typeface="Times New Roman"/>
              </a:rPr>
              <a:t>الرقابة المالية والقانونية</a:t>
            </a:r>
            <a:r>
              <a:rPr lang="ar-SA" sz="2000" dirty="0" smtClean="0">
                <a:effectLst/>
                <a:latin typeface="Times New Roman"/>
                <a:ea typeface="Times New Roman"/>
                <a:cs typeface="Times New Roman"/>
              </a:rPr>
              <a:t> والتحقق من الدقة والأمانة في تنفيذ الاعتمادات والعمل على صيانة الأموال دون المساهمة في ترشيد الإنفاق الحكومي.</a:t>
            </a:r>
          </a:p>
          <a:p>
            <a:pPr marL="0" indent="0" algn="justLow" rtl="1">
              <a:spcAft>
                <a:spcPts val="0"/>
              </a:spcAft>
              <a:buNone/>
            </a:pP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(2) هذه الطريقة غير قادرة على توفير معلومات عن أنواع الخدمات التي تقوم كل وحدة إدارية بتقديمها أو كمية هذه الخدمات أو مستوى تأديتها أو التغيير الذي يطرأ عليها من سنة لأخرى. </a:t>
            </a:r>
          </a:p>
          <a:p>
            <a:pPr marL="0" indent="0" algn="justLow" rtl="1">
              <a:spcAft>
                <a:spcPts val="0"/>
              </a:spcAft>
              <a:buNone/>
            </a:pP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(3) يعني ذلك أن هذه الطريقة غير قادرة على مساعدة الإدارة الحكومية في التخطيط واتخاذ القرار.</a:t>
            </a:r>
          </a:p>
          <a:p>
            <a:pPr marL="0" indent="0" algn="justLow" rtl="1">
              <a:spcAft>
                <a:spcPts val="0"/>
              </a:spcAft>
              <a:buNone/>
            </a:pP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(4) تركز هذه الطريقة على المدخلات وتدبير الأموال دون الاهتمام بالمخرجات التي تتمثل بإنتاجية القطاع الحكومي مما يترتب عليه قدم القدرة على التعرف على كفاءة الموارد الاقتصادية الموظفة وعدم إمكانية متابعة وتقييم أداء البرامج والأنشطة الحكومية نظراً لتوزيع الاستخدامات والموارد على الوحدات و الإدارات المتعددة أو الحسابات المتنوعة.</a:t>
            </a:r>
            <a:endParaRPr lang="en-US" sz="2400" dirty="0" smtClean="0">
              <a:effectLst/>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39782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75000"/>
                  </a:schemeClr>
                </a:solidFill>
                <a:ea typeface="Times New Roman"/>
              </a:rPr>
              <a:t>طريقة الأداء</a:t>
            </a:r>
            <a:endParaRPr lang="en-US" dirty="0">
              <a:solidFill>
                <a:schemeClr val="accent2">
                  <a:lumMod val="75000"/>
                </a:schemeClr>
              </a:solidFill>
            </a:endParaRPr>
          </a:p>
        </p:txBody>
      </p:sp>
      <p:sp>
        <p:nvSpPr>
          <p:cNvPr id="3" name="Content Placeholder 2"/>
          <p:cNvSpPr>
            <a:spLocks noGrp="1"/>
          </p:cNvSpPr>
          <p:nvPr>
            <p:ph idx="1"/>
          </p:nvPr>
        </p:nvSpPr>
        <p:spPr>
          <a:xfrm>
            <a:off x="457200" y="1371600"/>
            <a:ext cx="8229600" cy="5105400"/>
          </a:xfrm>
        </p:spPr>
        <p:txBody>
          <a:bodyPr>
            <a:normAutofit fontScale="85000" lnSpcReduction="20000"/>
          </a:bodyPr>
          <a:lstStyle/>
          <a:p>
            <a:pPr lvl="0" algn="justLow" rtl="1">
              <a:buFont typeface="Times New Roman"/>
              <a:buChar char="-"/>
              <a:tabLst>
                <a:tab pos="-170180" algn="l"/>
              </a:tabLst>
            </a:pPr>
            <a:r>
              <a:rPr lang="ar-SA" sz="2000" dirty="0" smtClean="0">
                <a:effectLst/>
                <a:latin typeface="Times New Roman"/>
                <a:ea typeface="Times New Roman"/>
                <a:cs typeface="Times New Roman"/>
              </a:rPr>
              <a:t>يطلق على الميزانية المعدة وفقاً لهذه الطريقة </a:t>
            </a:r>
            <a:r>
              <a:rPr lang="ar-SA" sz="2000" dirty="0" smtClean="0">
                <a:solidFill>
                  <a:schemeClr val="accent2">
                    <a:lumMod val="75000"/>
                  </a:schemeClr>
                </a:solidFill>
                <a:effectLst/>
                <a:latin typeface="Times New Roman"/>
                <a:ea typeface="Times New Roman"/>
                <a:cs typeface="Times New Roman"/>
              </a:rPr>
              <a:t>ميزانية الإدارة أو ميزانية البرامج والأداء.</a:t>
            </a:r>
          </a:p>
          <a:p>
            <a:pPr marL="0" lvl="0" indent="0" algn="justLow" rtl="1">
              <a:buNone/>
              <a:tabLst>
                <a:tab pos="-170180" algn="l"/>
              </a:tabLst>
            </a:pPr>
            <a:endParaRPr lang="en-US" sz="2400" dirty="0" smtClean="0">
              <a:solidFill>
                <a:schemeClr val="accent2">
                  <a:lumMod val="75000"/>
                </a:schemeClr>
              </a:solidFill>
              <a:effectLst/>
              <a:latin typeface="Times New Roman"/>
              <a:ea typeface="Times New Roman"/>
              <a:cs typeface="AL-Mohanad Bold"/>
            </a:endParaRPr>
          </a:p>
          <a:p>
            <a:pPr lvl="0" algn="justLow" rtl="1">
              <a:buFont typeface="Times New Roman"/>
              <a:buChar char="-"/>
              <a:tabLst>
                <a:tab pos="-170180" algn="l"/>
              </a:tabLst>
            </a:pPr>
            <a:r>
              <a:rPr lang="ar-SA" sz="2000" dirty="0" smtClean="0">
                <a:effectLst/>
                <a:latin typeface="Times New Roman"/>
                <a:ea typeface="Times New Roman"/>
                <a:cs typeface="Times New Roman"/>
              </a:rPr>
              <a:t>تستخدم هذه الطريقة لتوفير معلومات تساعد الإدارة على تخصيص واستغلال الموارد المتاحة بكفاءة وفاعلية هذا بالإضافة إلى فرض الرقابة على الأموال (كما في طريقة الرقابة).</a:t>
            </a:r>
          </a:p>
          <a:p>
            <a:pPr marL="0" lvl="0" indent="0" algn="justLow" rtl="1">
              <a:buNone/>
              <a:tabLst>
                <a:tab pos="-170180" algn="l"/>
              </a:tabLst>
            </a:pPr>
            <a:endParaRPr lang="en-US" sz="2400" dirty="0" smtClean="0">
              <a:effectLst/>
              <a:latin typeface="Times New Roman"/>
              <a:ea typeface="Times New Roman"/>
              <a:cs typeface="AL-Mohanad Bold"/>
            </a:endParaRPr>
          </a:p>
          <a:p>
            <a:pPr lvl="0" algn="justLow" rtl="1">
              <a:buFont typeface="Times New Roman"/>
              <a:buChar char="-"/>
              <a:tabLst>
                <a:tab pos="-170180" algn="l"/>
              </a:tabLst>
            </a:pPr>
            <a:r>
              <a:rPr lang="ar-SA" sz="2000" dirty="0" smtClean="0">
                <a:effectLst/>
                <a:latin typeface="Times New Roman"/>
                <a:ea typeface="Times New Roman"/>
                <a:cs typeface="Times New Roman"/>
              </a:rPr>
              <a:t>ظهرت هذه الطريقة كاستجابة لتحول اهتمام المحاسبة الحكومية من مجرد فرض الرقابة على الأموال إلى توفير معلومات تساعد الإدارة على الكفاءة في تخصيص واستغلال الموارد المتاحة.</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lvl="0" algn="justLow" rtl="1">
              <a:buFont typeface="Times New Roman"/>
              <a:buChar char="-"/>
              <a:tabLst>
                <a:tab pos="-170180" algn="l"/>
              </a:tabLst>
            </a:pPr>
            <a:r>
              <a:rPr lang="ar-SA" sz="2000" dirty="0" smtClean="0">
                <a:effectLst/>
                <a:latin typeface="Times New Roman"/>
                <a:ea typeface="Times New Roman"/>
                <a:cs typeface="Times New Roman"/>
              </a:rPr>
              <a:t>حتى يتم إعداد الميزانية العامة وفقاً لهذه الطريقة، يتم الربط بين مدخلاتها والتي تتمثل بالنفقات ومخرجاتها التي تتمثل في الأعمال والخدمات المنجزة. يعني ذلك أن ميزانية البرامج والأداء تركز على الأعمال والأنشطة التي تقوم بها الوحدات الحكومية وليس فقط على وسائل تنفيذ الأعمال كما في ميزانية الرقابة.</a:t>
            </a:r>
          </a:p>
          <a:p>
            <a:pPr marL="0" lvl="0" indent="0" algn="justLow" rtl="1">
              <a:buNone/>
              <a:tabLst>
                <a:tab pos="-170180" algn="l"/>
              </a:tabLst>
            </a:pPr>
            <a:endParaRPr lang="en-US" sz="2400" dirty="0" smtClean="0">
              <a:effectLst/>
              <a:latin typeface="Times New Roman"/>
              <a:ea typeface="Times New Roman"/>
              <a:cs typeface="AL-Mohanad Bold"/>
            </a:endParaRPr>
          </a:p>
          <a:p>
            <a:pPr lvl="0" algn="justLow" rtl="1">
              <a:buFont typeface="Times New Roman"/>
              <a:buChar char="-"/>
              <a:tabLst>
                <a:tab pos="-170180" algn="l"/>
              </a:tabLst>
            </a:pPr>
            <a:r>
              <a:rPr lang="ar-SA" sz="2000" dirty="0" smtClean="0">
                <a:effectLst/>
                <a:latin typeface="Times New Roman"/>
                <a:ea typeface="Times New Roman"/>
                <a:cs typeface="Times New Roman"/>
              </a:rPr>
              <a:t>يتطلب تنفيذ هذه الطريقة تقسيم الميزانية إلى وظائف والوظائف إلى برامج والبرامج إلى أنشطة بحيث يتم تبويب هذه الأنشطة نوعياً حسب بنود الإنفاق المختلفة.</a:t>
            </a:r>
            <a:endParaRPr lang="en-US" sz="2400" dirty="0" smtClean="0">
              <a:effectLst/>
              <a:latin typeface="Times New Roman"/>
              <a:ea typeface="Times New Roman"/>
              <a:cs typeface="AL-Mohanad Bold"/>
            </a:endParaRPr>
          </a:p>
          <a:p>
            <a:pPr lvl="0" algn="justLow" rtl="1">
              <a:buFont typeface="Times New Roman"/>
              <a:buChar char="-"/>
              <a:tabLst>
                <a:tab pos="-170180" algn="l"/>
              </a:tabLst>
            </a:pPr>
            <a:r>
              <a:rPr lang="ar-SA" sz="2000" b="1" u="sng" dirty="0" smtClean="0">
                <a:solidFill>
                  <a:schemeClr val="accent2">
                    <a:lumMod val="75000"/>
                  </a:schemeClr>
                </a:solidFill>
                <a:effectLst/>
                <a:latin typeface="Times New Roman"/>
                <a:ea typeface="Times New Roman"/>
                <a:cs typeface="Times New Roman"/>
              </a:rPr>
              <a:t>يعاب على هذه الطريقة ما يلي : </a:t>
            </a:r>
            <a:endParaRPr lang="en-US" sz="2400" b="1" u="sng" dirty="0" smtClean="0">
              <a:solidFill>
                <a:schemeClr val="accent2">
                  <a:lumMod val="75000"/>
                </a:schemeClr>
              </a:solidFill>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(1) يتطلب هذا النظام الكثير من الوقت والجهد مقارنة بالطريقة السابقة ومزيداً من الخبرة المتخصصة في كل مجال .</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(2) يصعب وفقاً لهذه الطريقة تحديد وحدات الأداء في العديد من الأنشطة والخدمات الحكومية. </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(3) تعتبر هذه الطريقة مكلفة حيث ترتفع تكلفة تطبيقها. </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(4) يصعب علي المحاسبة الحكومية الوفاء بمتطلبات هذه الطريقة. </a:t>
            </a:r>
            <a:endParaRPr lang="en-US" sz="2400" dirty="0" smtClean="0">
              <a:effectLst/>
              <a:latin typeface="Times New Roman"/>
              <a:ea typeface="Times New Roman"/>
              <a:cs typeface="AL-Mohanad Bold"/>
            </a:endParaRPr>
          </a:p>
        </p:txBody>
      </p:sp>
    </p:spTree>
    <p:extLst>
      <p:ext uri="{BB962C8B-B14F-4D97-AF65-F5344CB8AC3E}">
        <p14:creationId xmlns:p14="http://schemas.microsoft.com/office/powerpoint/2010/main" val="108170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75000"/>
                  </a:schemeClr>
                </a:solidFill>
              </a:rPr>
              <a:t>طريقة التخطيط والبرمجة والميزانية </a:t>
            </a:r>
            <a:endParaRPr lang="en-US" dirty="0">
              <a:solidFill>
                <a:schemeClr val="accent2">
                  <a:lumMod val="75000"/>
                </a:schemeClr>
              </a:solidFill>
            </a:endParaRP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pPr algn="justLow" rtl="1">
              <a:spcAft>
                <a:spcPts val="0"/>
              </a:spcAft>
            </a:pPr>
            <a:r>
              <a:rPr lang="ar-SA" sz="2000" dirty="0" smtClean="0">
                <a:effectLst/>
                <a:latin typeface="Times New Roman"/>
                <a:ea typeface="Times New Roman"/>
                <a:cs typeface="Times New Roman"/>
              </a:rPr>
              <a:t>ظهرت الحاجة لاستخدام هذه الطريقة عند تحول اهتمام الميزانية الأساسي من فرض الرقابة المالية وخدمة الإدارة إلى خدمة عملية التخطيط طويلة الأجل.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وفقاً لهذه الطريقة تعتبر الميزانية وسيلة تمويل وتنفيذ لأهداف خطة التنمية للدولة. حيث يتم عن طريقها الربط بين السياسات المالية والاقتصادية للحكومة وبين خطة اقتصادية محددة تنفذ عن طريق مجموعة من البرامج والأنشطة.</a:t>
            </a:r>
            <a:endParaRPr lang="en-US" sz="2400" dirty="0" smtClean="0">
              <a:effectLst/>
              <a:latin typeface="Times New Roman"/>
              <a:ea typeface="Times New Roman"/>
              <a:cs typeface="AL-Mohanad Bold"/>
            </a:endParaRPr>
          </a:p>
          <a:p>
            <a:pPr algn="justLow" rtl="1">
              <a:spcAft>
                <a:spcPts val="0"/>
              </a:spcAft>
            </a:pPr>
            <a:r>
              <a:rPr lang="ar-SA" sz="2000" b="1" u="sng" dirty="0" smtClean="0">
                <a:solidFill>
                  <a:schemeClr val="accent2">
                    <a:lumMod val="75000"/>
                  </a:schemeClr>
                </a:solidFill>
                <a:effectLst/>
                <a:latin typeface="Times New Roman"/>
                <a:ea typeface="Times New Roman"/>
                <a:cs typeface="Times New Roman"/>
              </a:rPr>
              <a:t>تهدف هذه الطريقة إلى:</a:t>
            </a:r>
            <a:endParaRPr lang="en-US" sz="2400" b="1" u="sng" dirty="0" smtClean="0">
              <a:solidFill>
                <a:schemeClr val="accent2">
                  <a:lumMod val="75000"/>
                </a:schemeClr>
              </a:solidFill>
              <a:effectLst/>
              <a:latin typeface="Times New Roman"/>
              <a:ea typeface="Times New Roman"/>
              <a:cs typeface="AL-Mohanad Bold"/>
            </a:endParaRPr>
          </a:p>
          <a:p>
            <a:pPr marL="457200" indent="-457200" algn="justLow" rtl="1">
              <a:spcAft>
                <a:spcPts val="0"/>
              </a:spcAft>
              <a:buFont typeface="+mj-lt"/>
              <a:buAutoNum type="arabicParenR"/>
            </a:pPr>
            <a:r>
              <a:rPr lang="ar-SA" sz="2000" dirty="0" smtClean="0">
                <a:effectLst/>
                <a:latin typeface="Times New Roman"/>
                <a:ea typeface="Times New Roman"/>
                <a:cs typeface="Times New Roman"/>
              </a:rPr>
              <a:t>توفير المعلومات اللازمة للتخطيط طويل الأجل.</a:t>
            </a:r>
            <a:endParaRPr lang="ar-SA" sz="2400" dirty="0">
              <a:latin typeface="Times New Roman"/>
              <a:ea typeface="Times New Roman"/>
              <a:cs typeface="Times New Roman"/>
            </a:endParaRPr>
          </a:p>
          <a:p>
            <a:pPr marL="457200" indent="-457200" algn="justLow" rtl="1">
              <a:spcAft>
                <a:spcPts val="0"/>
              </a:spcAft>
              <a:buFont typeface="+mj-lt"/>
              <a:buAutoNum type="arabicParenR"/>
            </a:pPr>
            <a:r>
              <a:rPr lang="ar-SA" sz="2000" dirty="0" smtClean="0">
                <a:effectLst/>
                <a:latin typeface="Times New Roman"/>
                <a:ea typeface="Times New Roman"/>
                <a:cs typeface="Times New Roman"/>
              </a:rPr>
              <a:t>توفير المعلومات اللازمة لخدمة إدارة الوحدة الحكومية. </a:t>
            </a:r>
            <a:endParaRPr lang="en-US" sz="2400" dirty="0" smtClean="0">
              <a:effectLst/>
              <a:latin typeface="Times New Roman"/>
              <a:ea typeface="Times New Roman"/>
              <a:cs typeface="AL-Mohanad Bold"/>
            </a:endParaRPr>
          </a:p>
          <a:p>
            <a:pPr marL="457200" lvl="0" indent="-457200" algn="justLow" rtl="1">
              <a:buFont typeface="+mj-lt"/>
              <a:buAutoNum type="arabicParenR"/>
              <a:tabLst>
                <a:tab pos="58420" algn="l"/>
              </a:tabLst>
            </a:pPr>
            <a:r>
              <a:rPr lang="ar-SA" sz="2000" dirty="0" smtClean="0">
                <a:effectLst/>
                <a:latin typeface="Times New Roman"/>
                <a:ea typeface="Times New Roman"/>
                <a:cs typeface="Times New Roman"/>
              </a:rPr>
              <a:t>توفير المعلومات اللازمة لتحقيق الرقابة الرقابة المالية والقانونية والكفاءة و الفعالية.</a:t>
            </a:r>
            <a:endParaRPr lang="en-US" sz="2400" dirty="0" smtClean="0">
              <a:effectLst/>
              <a:latin typeface="Times New Roman"/>
              <a:ea typeface="Times New Roman"/>
              <a:cs typeface="AL-Mohanad Bold"/>
            </a:endParaRPr>
          </a:p>
          <a:p>
            <a:pPr marL="457200" indent="-457200" algn="justLow" rtl="1">
              <a:spcAft>
                <a:spcPts val="0"/>
              </a:spcAft>
              <a:buFont typeface="+mj-lt"/>
              <a:buAutoNum type="arabicParenR"/>
            </a:pPr>
            <a:r>
              <a:rPr lang="ar-SA" sz="2000" dirty="0" smtClean="0">
                <a:effectLst/>
                <a:latin typeface="Times New Roman"/>
                <a:ea typeface="Times New Roman"/>
                <a:cs typeface="Times New Roman"/>
              </a:rPr>
              <a:t>يهدف لجعل الميزانية أداة للتخطيط والإدارة والرقابة. </a:t>
            </a:r>
            <a:endParaRPr lang="en-US" sz="2400" dirty="0" smtClean="0">
              <a:effectLst/>
              <a:latin typeface="Times New Roman"/>
              <a:ea typeface="Times New Roman"/>
              <a:cs typeface="AL-Mohanad Bold"/>
            </a:endParaRPr>
          </a:p>
          <a:p>
            <a:pPr marL="0" indent="0" algn="justLow" rtl="1">
              <a:spcAft>
                <a:spcPts val="0"/>
              </a:spcAft>
              <a:buNone/>
            </a:pPr>
            <a:r>
              <a:rPr lang="ar-SA" sz="2000" b="1" u="sng" dirty="0" smtClean="0">
                <a:solidFill>
                  <a:schemeClr val="accent2">
                    <a:lumMod val="75000"/>
                  </a:schemeClr>
                </a:solidFill>
                <a:effectLst/>
                <a:latin typeface="Times New Roman"/>
                <a:ea typeface="Times New Roman"/>
                <a:cs typeface="Times New Roman"/>
              </a:rPr>
              <a:t>- يتم إتباع الخطوات التالية عند تنفيذ هذا النظام: </a:t>
            </a:r>
            <a:endParaRPr lang="en-US" sz="2400" b="1" u="sng" dirty="0" smtClean="0">
              <a:solidFill>
                <a:schemeClr val="accent2">
                  <a:lumMod val="75000"/>
                </a:schemeClr>
              </a:solidFill>
              <a:effectLst/>
              <a:latin typeface="Times New Roman"/>
              <a:ea typeface="Times New Roman"/>
              <a:cs typeface="AL-Mohanad Bold"/>
            </a:endParaRPr>
          </a:p>
          <a:p>
            <a:pPr marL="457200" indent="-457200" algn="justLow" rtl="1">
              <a:spcAft>
                <a:spcPts val="0"/>
              </a:spcAft>
              <a:buFont typeface="+mj-lt"/>
              <a:buAutoNum type="arabicParenR"/>
            </a:pPr>
            <a:r>
              <a:rPr lang="ar-SA" sz="2000" dirty="0" smtClean="0">
                <a:effectLst/>
                <a:latin typeface="Times New Roman"/>
                <a:ea typeface="Times New Roman"/>
                <a:cs typeface="Times New Roman"/>
              </a:rPr>
              <a:t>  تحديد الأهداف الرئيسية لسياسة الحكومة وترتيب أولوياتها.</a:t>
            </a:r>
            <a:endParaRPr lang="en-US" sz="2400" dirty="0" smtClean="0">
              <a:effectLst/>
              <a:latin typeface="Times New Roman"/>
              <a:ea typeface="Times New Roman"/>
              <a:cs typeface="AL-Mohanad Bold"/>
            </a:endParaRPr>
          </a:p>
          <a:p>
            <a:pPr marL="457200" indent="-457200" algn="justLow" rtl="1">
              <a:spcAft>
                <a:spcPts val="0"/>
              </a:spcAft>
              <a:buFont typeface="+mj-lt"/>
              <a:buAutoNum type="arabicParenR"/>
            </a:pPr>
            <a:r>
              <a:rPr lang="ar-SA" sz="2000" dirty="0" smtClean="0">
                <a:effectLst/>
                <a:latin typeface="Times New Roman"/>
                <a:ea typeface="Times New Roman"/>
                <a:cs typeface="Times New Roman"/>
              </a:rPr>
              <a:t>  برمجة الأهداف في شكل برامج. </a:t>
            </a:r>
            <a:endParaRPr lang="en-US" sz="2400" dirty="0" smtClean="0">
              <a:effectLst/>
              <a:latin typeface="Times New Roman"/>
              <a:ea typeface="Times New Roman"/>
              <a:cs typeface="AL-Mohanad Bold"/>
            </a:endParaRPr>
          </a:p>
          <a:p>
            <a:pPr marL="457200" indent="-457200" algn="justLow" rtl="1">
              <a:spcAft>
                <a:spcPts val="0"/>
              </a:spcAft>
              <a:buFont typeface="+mj-lt"/>
              <a:buAutoNum type="arabicParenR"/>
            </a:pPr>
            <a:r>
              <a:rPr lang="ar-SA" sz="2000" dirty="0" smtClean="0">
                <a:effectLst/>
                <a:latin typeface="Times New Roman"/>
                <a:ea typeface="Times New Roman"/>
                <a:cs typeface="Times New Roman"/>
              </a:rPr>
              <a:t>  المفاضلة بين البرامج البديلة باستخدام أسلوب تحليل التكلفة والمنفعة لاختيار أحسن البدائل التي تحقق الأهداف.</a:t>
            </a:r>
            <a:endParaRPr lang="ar-SA" sz="2400" dirty="0">
              <a:latin typeface="Times New Roman"/>
              <a:ea typeface="Times New Roman"/>
              <a:cs typeface="Times New Roman"/>
            </a:endParaRPr>
          </a:p>
          <a:p>
            <a:pPr marL="457200" indent="-457200" algn="justLow" rtl="1">
              <a:spcAft>
                <a:spcPts val="0"/>
              </a:spcAft>
              <a:buFont typeface="+mj-lt"/>
              <a:buAutoNum type="arabicParenR"/>
            </a:pPr>
            <a:r>
              <a:rPr lang="ar-SA" sz="2000" dirty="0" smtClean="0">
                <a:effectLst/>
                <a:latin typeface="Times New Roman"/>
                <a:ea typeface="Times New Roman"/>
                <a:cs typeface="Times New Roman"/>
              </a:rPr>
              <a:t>  تصميم خطة لكل برنامج على مدى عدة سنوات. </a:t>
            </a:r>
            <a:endParaRPr lang="en-US" sz="2400" dirty="0" smtClean="0">
              <a:effectLst/>
              <a:latin typeface="Times New Roman"/>
              <a:ea typeface="Times New Roman"/>
              <a:cs typeface="AL-Mohanad Bold"/>
            </a:endParaRPr>
          </a:p>
          <a:p>
            <a:pPr marL="457200" lvl="0" indent="-457200" algn="justLow" rtl="1">
              <a:buFont typeface="+mj-lt"/>
              <a:buAutoNum type="arabicParenR"/>
              <a:tabLst>
                <a:tab pos="-170180" algn="l"/>
                <a:tab pos="58420" algn="l"/>
              </a:tabLst>
            </a:pPr>
            <a:r>
              <a:rPr lang="ar-SA" sz="2000" dirty="0" smtClean="0">
                <a:effectLst/>
                <a:latin typeface="Times New Roman"/>
                <a:ea typeface="Times New Roman"/>
                <a:cs typeface="Times New Roman"/>
              </a:rPr>
              <a:t>  صياغة الاحتياجات السنوية لكل برامج في شكل ميزانية.</a:t>
            </a:r>
            <a:endParaRPr lang="ar-SA" sz="2400" dirty="0" smtClean="0">
              <a:effectLst/>
              <a:latin typeface="Times New Roman"/>
              <a:ea typeface="Times New Roman"/>
              <a:cs typeface="AL-Mohanad Bold"/>
            </a:endParaRPr>
          </a:p>
          <a:p>
            <a:pPr marL="0" indent="0" algn="r" rtl="1">
              <a:buNone/>
            </a:pPr>
            <a:endParaRPr lang="en-US" sz="2000" dirty="0"/>
          </a:p>
        </p:txBody>
      </p:sp>
    </p:spTree>
    <p:extLst>
      <p:ext uri="{BB962C8B-B14F-4D97-AF65-F5344CB8AC3E}">
        <p14:creationId xmlns:p14="http://schemas.microsoft.com/office/powerpoint/2010/main" val="3035032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rPr>
              <a:t>طريقة التخطيط والبرمجة والميزانية </a:t>
            </a:r>
            <a:endParaRPr lang="en-US" dirty="0"/>
          </a:p>
        </p:txBody>
      </p:sp>
      <p:sp>
        <p:nvSpPr>
          <p:cNvPr id="3" name="Content Placeholder 2"/>
          <p:cNvSpPr>
            <a:spLocks noGrp="1"/>
          </p:cNvSpPr>
          <p:nvPr>
            <p:ph idx="1"/>
          </p:nvPr>
        </p:nvSpPr>
        <p:spPr/>
        <p:txBody>
          <a:bodyPr>
            <a:normAutofit/>
          </a:bodyPr>
          <a:lstStyle/>
          <a:p>
            <a:pPr algn="justLow" rtl="1">
              <a:spcAft>
                <a:spcPts val="0"/>
              </a:spcAft>
            </a:pPr>
            <a:r>
              <a:rPr lang="ar-SA" dirty="0" smtClean="0">
                <a:effectLst/>
                <a:latin typeface="Times New Roman"/>
                <a:ea typeface="Times New Roman"/>
                <a:cs typeface="Times New Roman"/>
              </a:rPr>
              <a:t>لم يحقق هذا النظام الأهداف المرجوة بسبب العيوب التالية: </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(1) كبر حجم واتساع نطاق الوحدات الحكومية.</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(2) تعدد وتنوع البرامج التي تنجزها الوحدات. </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(3) كثافة الوقت والجهد اللازمين لتوفير المعلومات. </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(4) المشاكل المتعلقة بالتنبؤات والقياس.</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(5) صعوبة التعبير الكمي عن مخرجات معظم البرامج. </a:t>
            </a:r>
            <a:endParaRPr lang="en-US" sz="3600" dirty="0" smtClean="0">
              <a:effectLst/>
              <a:latin typeface="Times New Roman"/>
              <a:ea typeface="Times New Roman"/>
              <a:cs typeface="AL-Mohanad Bold"/>
            </a:endParaRPr>
          </a:p>
          <a:p>
            <a:pPr marL="0" indent="0" algn="justLow" rtl="1">
              <a:spcAft>
                <a:spcPts val="0"/>
              </a:spcAft>
              <a:buNone/>
            </a:pPr>
            <a:r>
              <a:rPr lang="ar-SA" dirty="0" smtClean="0">
                <a:effectLst/>
                <a:latin typeface="Times New Roman"/>
                <a:ea typeface="Times New Roman"/>
                <a:cs typeface="Times New Roman"/>
              </a:rPr>
              <a:t>(6) التركيز على البرامج الجديدة التي تنفذ لأول مرة.</a:t>
            </a:r>
            <a:endParaRPr lang="en-US" sz="3600" dirty="0" smtClean="0">
              <a:effectLst/>
              <a:latin typeface="Times New Roman"/>
              <a:ea typeface="Times New Roman"/>
              <a:cs typeface="AL-Mohanad Bold"/>
            </a:endParaRPr>
          </a:p>
        </p:txBody>
      </p:sp>
    </p:spTree>
    <p:extLst>
      <p:ext uri="{BB962C8B-B14F-4D97-AF65-F5344CB8AC3E}">
        <p14:creationId xmlns:p14="http://schemas.microsoft.com/office/powerpoint/2010/main" val="251305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pPr rtl="1"/>
            <a:r>
              <a:rPr lang="ar-SA" sz="3600" b="1" u="sng" dirty="0">
                <a:solidFill>
                  <a:schemeClr val="accent2">
                    <a:lumMod val="75000"/>
                  </a:schemeClr>
                </a:solidFill>
                <a:ea typeface="Times New Roman"/>
              </a:rPr>
              <a:t>طريقة الأساس الصفري</a:t>
            </a:r>
            <a:endParaRPr lang="en-US" sz="3600" dirty="0">
              <a:solidFill>
                <a:schemeClr val="accent2">
                  <a:lumMod val="75000"/>
                </a:schemeClr>
              </a:solidFill>
            </a:endParaRPr>
          </a:p>
        </p:txBody>
      </p:sp>
      <p:sp>
        <p:nvSpPr>
          <p:cNvPr id="3" name="Content Placeholder 2"/>
          <p:cNvSpPr>
            <a:spLocks noGrp="1"/>
          </p:cNvSpPr>
          <p:nvPr>
            <p:ph idx="1"/>
          </p:nvPr>
        </p:nvSpPr>
        <p:spPr>
          <a:xfrm>
            <a:off x="0" y="838200"/>
            <a:ext cx="8915400" cy="6477000"/>
          </a:xfrm>
        </p:spPr>
        <p:txBody>
          <a:bodyPr>
            <a:noAutofit/>
          </a:bodyPr>
          <a:lstStyle/>
          <a:p>
            <a:pPr algn="justLow" rtl="1">
              <a:spcAft>
                <a:spcPts val="0"/>
              </a:spcAft>
            </a:pPr>
            <a:r>
              <a:rPr lang="ar-SA" sz="2000" dirty="0" smtClean="0">
                <a:effectLst/>
                <a:latin typeface="Times New Roman"/>
                <a:ea typeface="Times New Roman"/>
                <a:cs typeface="Times New Roman"/>
              </a:rPr>
              <a:t>يطلق على الميزانية المعدة وفقاً لهذه الطريقة </a:t>
            </a:r>
            <a:r>
              <a:rPr lang="ar-SA" sz="2000" u="sng" dirty="0" smtClean="0">
                <a:solidFill>
                  <a:schemeClr val="accent2">
                    <a:lumMod val="75000"/>
                  </a:schemeClr>
                </a:solidFill>
                <a:effectLst/>
                <a:latin typeface="Times New Roman"/>
                <a:ea typeface="Times New Roman"/>
                <a:cs typeface="Times New Roman"/>
              </a:rPr>
              <a:t>"الميزانية الصفرية".</a:t>
            </a:r>
            <a:endParaRPr lang="en-US" sz="2000" u="sng" dirty="0" smtClean="0">
              <a:solidFill>
                <a:schemeClr val="accent2">
                  <a:lumMod val="75000"/>
                </a:schemeClr>
              </a:solidFill>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 تعتبر الميزانية الصفرية أداة تخطيط و رقابة تتطلب من كل مدير إعادة النظر في أنشطة إدارته ابتداء من نقطة الصفر (أي كما لو كانت هذه الأنشطة تنفذ لأول مرة ) كما تتطلب تحديد مدى وجدوى النشاط وملائمة تكلفته ودراسة الطرق البديلة لإنجازه.</a:t>
            </a:r>
            <a:endParaRPr lang="en-US" sz="20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Times New Roman"/>
              </a:rPr>
              <a:t>هذه الطريقة تساعد على تقييم البرامج القائمة ( الجاري تنفيذها ) بالإضافة إلى البرامج الجديدة كما تساعد هذه الطريقة على تدعيم نظام التخطيط والبرمجة والموازنة.</a:t>
            </a:r>
            <a:endParaRPr lang="en-US" sz="2000" dirty="0" smtClean="0">
              <a:effectLst/>
              <a:latin typeface="Times New Roman"/>
              <a:ea typeface="Times New Roman"/>
              <a:cs typeface="AL-Mohanad Bold"/>
            </a:endParaRPr>
          </a:p>
          <a:p>
            <a:pPr algn="justLow" rtl="1">
              <a:spcAft>
                <a:spcPts val="0"/>
              </a:spcAft>
            </a:pPr>
            <a:r>
              <a:rPr lang="ar-SA" sz="2000" u="sng" dirty="0" smtClean="0">
                <a:solidFill>
                  <a:schemeClr val="accent2">
                    <a:lumMod val="75000"/>
                  </a:schemeClr>
                </a:solidFill>
                <a:effectLst/>
                <a:latin typeface="Times New Roman"/>
                <a:ea typeface="Times New Roman"/>
                <a:cs typeface="Times New Roman"/>
              </a:rPr>
              <a:t>تتطلب هذه الطريقة القيام بالخطوات التالية:  </a:t>
            </a:r>
            <a:endParaRPr lang="en-US" sz="2000" u="sng" dirty="0" smtClean="0">
              <a:solidFill>
                <a:schemeClr val="accent2">
                  <a:lumMod val="75000"/>
                </a:schemeClr>
              </a:solidFill>
              <a:effectLst/>
              <a:latin typeface="Times New Roman"/>
              <a:ea typeface="Times New Roman"/>
              <a:cs typeface="AL-Mohanad Bold"/>
            </a:endParaRPr>
          </a:p>
          <a:p>
            <a:pPr lvl="1" algn="justLow" rtl="1">
              <a:buFont typeface="+mj-lt"/>
              <a:buAutoNum type="arabicParenBoth"/>
              <a:tabLst>
                <a:tab pos="287020" algn="l"/>
              </a:tabLst>
            </a:pPr>
            <a:r>
              <a:rPr lang="ar-SA" sz="2000" dirty="0" smtClean="0">
                <a:effectLst/>
                <a:latin typeface="Times New Roman"/>
                <a:ea typeface="Times New Roman"/>
                <a:cs typeface="Times New Roman"/>
              </a:rPr>
              <a:t>صياغة الأهداف. </a:t>
            </a:r>
            <a:endParaRPr lang="en-US" sz="2000" dirty="0" smtClean="0">
              <a:effectLst/>
              <a:latin typeface="Times New Roman"/>
              <a:ea typeface="Times New Roman"/>
              <a:cs typeface="Times New Roman"/>
            </a:endParaRPr>
          </a:p>
          <a:p>
            <a:pPr lvl="1" algn="justLow" rtl="1">
              <a:buFont typeface="+mj-lt"/>
              <a:buAutoNum type="arabicParenBoth"/>
              <a:tabLst>
                <a:tab pos="287020" algn="l"/>
              </a:tabLst>
            </a:pPr>
            <a:r>
              <a:rPr lang="ar-SA" sz="2000" dirty="0" smtClean="0">
                <a:effectLst/>
                <a:latin typeface="Times New Roman"/>
                <a:ea typeface="Times New Roman"/>
                <a:cs typeface="Times New Roman"/>
              </a:rPr>
              <a:t>تقديم البرامج التي تساعد على تحقيق الأهداف والمفاضلة بين هذه البرامج. </a:t>
            </a:r>
            <a:endParaRPr lang="en-US" sz="2000" dirty="0" smtClean="0">
              <a:effectLst/>
              <a:latin typeface="Times New Roman"/>
              <a:ea typeface="Times New Roman"/>
              <a:cs typeface="Times New Roman"/>
            </a:endParaRPr>
          </a:p>
          <a:p>
            <a:pPr lvl="1" algn="justLow" rtl="1">
              <a:buFont typeface="+mj-lt"/>
              <a:buAutoNum type="arabicParenBoth"/>
              <a:tabLst>
                <a:tab pos="287020" algn="l"/>
              </a:tabLst>
            </a:pPr>
            <a:r>
              <a:rPr lang="ar-SA" sz="2000" dirty="0" smtClean="0">
                <a:effectLst/>
                <a:latin typeface="Times New Roman"/>
                <a:ea typeface="Times New Roman"/>
                <a:cs typeface="Times New Roman"/>
              </a:rPr>
              <a:t>اتخاذ قرار يتعلق بالبرنامج الذي تم إخياره.</a:t>
            </a:r>
            <a:endParaRPr lang="en-US" sz="2000" dirty="0" smtClean="0">
              <a:effectLst/>
              <a:latin typeface="Times New Roman"/>
              <a:ea typeface="Times New Roman"/>
              <a:cs typeface="Times New Roman"/>
            </a:endParaRPr>
          </a:p>
          <a:p>
            <a:pPr lvl="1" algn="justLow" rtl="1">
              <a:buFont typeface="+mj-lt"/>
              <a:buAutoNum type="arabicParenBoth"/>
              <a:tabLst>
                <a:tab pos="287020" algn="l"/>
              </a:tabLst>
            </a:pPr>
            <a:r>
              <a:rPr lang="ar-SA" sz="2000" dirty="0" smtClean="0">
                <a:effectLst/>
                <a:latin typeface="Times New Roman"/>
                <a:ea typeface="Times New Roman"/>
                <a:cs typeface="Times New Roman"/>
              </a:rPr>
              <a:t>إعداد الميزانية</a:t>
            </a:r>
            <a:endParaRPr lang="en-US" sz="2000" dirty="0" smtClean="0">
              <a:effectLst/>
              <a:latin typeface="Times New Roman"/>
              <a:ea typeface="Times New Roman"/>
              <a:cs typeface="Times New Roman"/>
            </a:endParaRPr>
          </a:p>
          <a:p>
            <a:pPr marL="0" indent="0" algn="justLow" rtl="1">
              <a:spcAft>
                <a:spcPts val="0"/>
              </a:spcAft>
              <a:buNone/>
            </a:pPr>
            <a:r>
              <a:rPr lang="ar-SA" sz="2000" u="sng" dirty="0" smtClean="0">
                <a:solidFill>
                  <a:schemeClr val="accent2">
                    <a:lumMod val="75000"/>
                  </a:schemeClr>
                </a:solidFill>
                <a:effectLst/>
                <a:latin typeface="Times New Roman"/>
                <a:ea typeface="Times New Roman"/>
                <a:cs typeface="Times New Roman"/>
              </a:rPr>
              <a:t>قد يتضمن القرار المتخذ بشأن البرامج أحد القرارات التالية: </a:t>
            </a:r>
            <a:endParaRPr lang="en-US" sz="2000" u="sng" dirty="0" smtClean="0">
              <a:solidFill>
                <a:schemeClr val="accent2">
                  <a:lumMod val="75000"/>
                </a:schemeClr>
              </a:solidFill>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(1) </a:t>
            </a:r>
            <a:r>
              <a:rPr lang="ar-SA" sz="2000" b="1" u="sng" dirty="0" smtClean="0">
                <a:effectLst/>
                <a:latin typeface="Times New Roman"/>
                <a:ea typeface="Times New Roman"/>
                <a:cs typeface="Times New Roman"/>
              </a:rPr>
              <a:t>إلغاء العملية :</a:t>
            </a:r>
            <a:r>
              <a:rPr lang="ar-SA" sz="2000" dirty="0" smtClean="0">
                <a:effectLst/>
                <a:latin typeface="Times New Roman"/>
                <a:ea typeface="Times New Roman"/>
                <a:cs typeface="Times New Roman"/>
              </a:rPr>
              <a:t> التوصية بعدم الاستمرار بتنفيذ البرنامج. </a:t>
            </a:r>
            <a:endParaRPr lang="en-US" sz="20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 (2) </a:t>
            </a:r>
            <a:r>
              <a:rPr lang="ar-SA" sz="2000" b="1" u="sng" dirty="0" smtClean="0">
                <a:effectLst/>
                <a:latin typeface="Times New Roman"/>
                <a:ea typeface="Times New Roman"/>
                <a:cs typeface="Times New Roman"/>
              </a:rPr>
              <a:t>مستوي منخفض</a:t>
            </a:r>
            <a:r>
              <a:rPr lang="ar-SA" sz="2000" dirty="0" smtClean="0">
                <a:effectLst/>
                <a:latin typeface="Times New Roman"/>
                <a:ea typeface="Times New Roman"/>
                <a:cs typeface="Times New Roman"/>
              </a:rPr>
              <a:t>: الاقتراح بتخفيض مستوى التمويل لمستوى أدنى بهدف المحافظة على وجود واستمرارية المستوى الأدنى من الإنجاز.</a:t>
            </a:r>
            <a:endParaRPr lang="en-US" sz="20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Times New Roman"/>
              </a:rPr>
              <a:t>(3) </a:t>
            </a:r>
            <a:r>
              <a:rPr lang="ar-SA" sz="2000" b="1" u="sng" dirty="0" smtClean="0">
                <a:effectLst/>
                <a:latin typeface="Times New Roman"/>
                <a:ea typeface="Times New Roman"/>
                <a:cs typeface="Times New Roman"/>
              </a:rPr>
              <a:t>المستوي الحالي:</a:t>
            </a:r>
            <a:r>
              <a:rPr lang="ar-SA" sz="2000" dirty="0" smtClean="0">
                <a:effectLst/>
                <a:latin typeface="Times New Roman"/>
                <a:ea typeface="Times New Roman"/>
                <a:cs typeface="Times New Roman"/>
              </a:rPr>
              <a:t> الاقتراح بالاستمرار بالمستوى الحالي للخدمات .</a:t>
            </a:r>
            <a:endParaRPr lang="en-US" sz="2000" dirty="0" smtClean="0">
              <a:effectLst/>
              <a:latin typeface="Times New Roman"/>
              <a:ea typeface="Times New Roman"/>
              <a:cs typeface="AL-Mohanad Bold"/>
            </a:endParaRPr>
          </a:p>
          <a:p>
            <a:pPr marL="0" indent="0" algn="r">
              <a:buNone/>
            </a:pPr>
            <a:r>
              <a:rPr lang="ar-SA" sz="2000" dirty="0" smtClean="0">
                <a:effectLst/>
                <a:ea typeface="Times New Roman"/>
                <a:cs typeface="Times New Roman"/>
              </a:rPr>
              <a:t>(4) </a:t>
            </a:r>
            <a:r>
              <a:rPr lang="ar-SA" sz="2000" b="1" u="sng" dirty="0" smtClean="0">
                <a:effectLst/>
                <a:ea typeface="Times New Roman"/>
                <a:cs typeface="Times New Roman"/>
              </a:rPr>
              <a:t>المستوي المرتفع :</a:t>
            </a:r>
            <a:r>
              <a:rPr lang="ar-SA" sz="2000" dirty="0" smtClean="0">
                <a:effectLst/>
                <a:ea typeface="Times New Roman"/>
                <a:cs typeface="Times New Roman"/>
              </a:rPr>
              <a:t> الاقتراح يشمل مستويات مرتفعة من التمويل ومستويات إنجاز أكبر من المستوى الحالي</a:t>
            </a:r>
            <a:endParaRPr lang="en-US" sz="2000" dirty="0" smtClean="0">
              <a:effectLst/>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387606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smtClean="0">
                <a:solidFill>
                  <a:schemeClr val="accent2">
                    <a:lumMod val="75000"/>
                  </a:schemeClr>
                </a:solidFill>
              </a:rPr>
              <a:t/>
            </a:r>
            <a:br>
              <a:rPr lang="ar-SA" b="1" u="sng" dirty="0" smtClean="0">
                <a:solidFill>
                  <a:schemeClr val="accent2">
                    <a:lumMod val="75000"/>
                  </a:schemeClr>
                </a:solidFill>
              </a:rPr>
            </a:br>
            <a:r>
              <a:rPr lang="ar-SA" b="1" u="sng" dirty="0" smtClean="0">
                <a:solidFill>
                  <a:schemeClr val="accent2">
                    <a:lumMod val="75000"/>
                  </a:schemeClr>
                </a:solidFill>
              </a:rPr>
              <a:t>قواعد </a:t>
            </a:r>
            <a:r>
              <a:rPr lang="ar-SA" b="1" u="sng" dirty="0">
                <a:solidFill>
                  <a:schemeClr val="accent2">
                    <a:lumMod val="75000"/>
                  </a:schemeClr>
                </a:solidFill>
              </a:rPr>
              <a:t>إعداد الميزانية </a:t>
            </a:r>
            <a:r>
              <a:rPr lang="en-US" dirty="0"/>
              <a:t/>
            </a:r>
            <a:br>
              <a:rPr lang="en-US" dirty="0"/>
            </a:br>
            <a:endParaRPr lang="en-US" dirty="0"/>
          </a:p>
        </p:txBody>
      </p:sp>
      <p:sp>
        <p:nvSpPr>
          <p:cNvPr id="3" name="Content Placeholder 2"/>
          <p:cNvSpPr>
            <a:spLocks noGrp="1"/>
          </p:cNvSpPr>
          <p:nvPr>
            <p:ph idx="1"/>
          </p:nvPr>
        </p:nvSpPr>
        <p:spPr>
          <a:xfrm>
            <a:off x="457200" y="1447800"/>
            <a:ext cx="8229600" cy="4953000"/>
          </a:xfrm>
        </p:spPr>
        <p:txBody>
          <a:bodyPr>
            <a:normAutofit fontScale="85000" lnSpcReduction="20000"/>
          </a:bodyPr>
          <a:lstStyle/>
          <a:p>
            <a:pPr algn="r" rtl="1"/>
            <a:r>
              <a:rPr lang="ar-SA" sz="2000" dirty="0"/>
              <a:t>بصفة عامة تخضع الميزانية العامة للدولة في إعدادها إلى مجموعة من المبادئ والقواعد المتعارف عليها في مجال المحاسبة الحكومية يمكن إيجازها فيما يلي : </a:t>
            </a:r>
            <a:endParaRPr lang="ar-SA" sz="2000" dirty="0" smtClean="0"/>
          </a:p>
          <a:p>
            <a:pPr marL="514350" indent="-514350" algn="r" rtl="1">
              <a:buFont typeface="+mj-lt"/>
              <a:buAutoNum type="arabicPeriod"/>
            </a:pPr>
            <a:r>
              <a:rPr lang="ar-SA" sz="2000" b="1" u="sng" dirty="0" smtClean="0">
                <a:effectLst/>
                <a:ea typeface="Times New Roman"/>
                <a:cs typeface="Times New Roman"/>
              </a:rPr>
              <a:t>قاعدة السنوية </a:t>
            </a:r>
            <a:r>
              <a:rPr lang="ar-SA" sz="2000" dirty="0" smtClean="0">
                <a:effectLst/>
                <a:ea typeface="Times New Roman"/>
                <a:cs typeface="Times New Roman"/>
              </a:rPr>
              <a:t>:تقضي هذه القاعدة بأن تعد الميزانية العامة للدولة عن فترة مالية محددة تكون عادةً سنة واحدة قادمة وذلك بغض النظر عن كونها هجرية أو ميلادية وبصرف النظر عن تاريخ البداية أو النهاية</a:t>
            </a:r>
          </a:p>
          <a:p>
            <a:pPr marL="514350" indent="-514350" algn="r" rtl="1">
              <a:buFont typeface="+mj-lt"/>
              <a:buAutoNum type="arabicPeriod"/>
            </a:pPr>
            <a:r>
              <a:rPr lang="ar-SA" sz="2000" b="1" u="sng" dirty="0" smtClean="0">
                <a:effectLst/>
                <a:ea typeface="Times New Roman"/>
                <a:cs typeface="Times New Roman"/>
              </a:rPr>
              <a:t>قاعدة الوحدة: </a:t>
            </a:r>
            <a:r>
              <a:rPr lang="ar-SA" sz="2000" dirty="0" smtClean="0">
                <a:effectLst/>
                <a:ea typeface="Times New Roman"/>
                <a:cs typeface="Times New Roman"/>
              </a:rPr>
              <a:t>تقضي هذه القاعدة بأن يتم إدراج كافة إيرادات الدولة ونفقاتها في ميزانية واحدة مما يحقق سهولة معرفة المركز المالي للدولة</a:t>
            </a:r>
            <a:endParaRPr lang="en-US" sz="2000" dirty="0" smtClean="0">
              <a:effectLst/>
              <a:ea typeface="Times New Roman"/>
              <a:cs typeface="Times New Roman"/>
            </a:endParaRPr>
          </a:p>
          <a:p>
            <a:pPr marL="514350" indent="-514350" algn="r" rtl="1">
              <a:buFont typeface="+mj-lt"/>
              <a:buAutoNum type="arabicPeriod"/>
            </a:pPr>
            <a:r>
              <a:rPr lang="ar-SA" sz="2000" b="1" u="sng" dirty="0">
                <a:ea typeface="Times New Roman"/>
                <a:cs typeface="Times New Roman"/>
              </a:rPr>
              <a:t> قاعدة الشمول:</a:t>
            </a:r>
          </a:p>
          <a:p>
            <a:pPr marL="514350" indent="-514350" algn="r" rtl="1">
              <a:buFont typeface="+mj-lt"/>
              <a:buAutoNum type="arabicPeriod"/>
            </a:pPr>
            <a:r>
              <a:rPr lang="ar-SA" sz="2000" dirty="0">
                <a:ea typeface="Times New Roman"/>
                <a:cs typeface="Times New Roman"/>
              </a:rPr>
              <a:t>- تقتضي هذه القاعدة إدراج كافة أوجه النشاط الحكومي سواء كان نشاطاً خدمياً أو اقتصاديا في ميزانيتها العامة، وإدراج كافة النفقات والإيرادات فيها دون إجراء لأي مقاصة بينها</a:t>
            </a:r>
            <a:r>
              <a:rPr lang="ar-SA" sz="2000" dirty="0" smtClean="0">
                <a:ea typeface="Times New Roman"/>
                <a:cs typeface="Times New Roman"/>
              </a:rPr>
              <a:t>.</a:t>
            </a:r>
            <a:endParaRPr lang="en-US" sz="2000" dirty="0" smtClean="0">
              <a:ea typeface="Times New Roman"/>
              <a:cs typeface="Times New Roman"/>
            </a:endParaRPr>
          </a:p>
          <a:p>
            <a:pPr marL="514350" indent="-514350" algn="r" rtl="1">
              <a:buFont typeface="+mj-lt"/>
              <a:buAutoNum type="arabicPeriod"/>
            </a:pPr>
            <a:endParaRPr lang="ar-SA" sz="2000" dirty="0">
              <a:ea typeface="Times New Roman"/>
              <a:cs typeface="Times New Roman"/>
            </a:endParaRPr>
          </a:p>
          <a:p>
            <a:pPr marL="457200" indent="-457200" algn="r" rtl="1">
              <a:buFont typeface="+mj-lt"/>
              <a:buAutoNum type="arabicPeriod"/>
            </a:pPr>
            <a:r>
              <a:rPr lang="ar-SA" sz="2000" b="1" u="sng" dirty="0" smtClean="0">
                <a:effectLst/>
                <a:ea typeface="Times New Roman"/>
                <a:cs typeface="Times New Roman"/>
              </a:rPr>
              <a:t>قاعدة العمومية والشيوع : </a:t>
            </a:r>
            <a:r>
              <a:rPr lang="ar-SA" sz="2000" dirty="0" smtClean="0">
                <a:effectLst/>
                <a:ea typeface="Times New Roman"/>
                <a:cs typeface="Times New Roman"/>
              </a:rPr>
              <a:t>تقضي هذه القاعدة عدم تخصيص إيرادات بعينها لمقابلة نفقات بعينها على مستوى الوحدة الإدارية الحكومية، بل يتم تجميع الإيرادات في جانب ويقابلها في الجانب الأخر كل النفقات المتعلقة بالسنة المالية. وبالتالي يطلق على هذه القاعدة اسم قاعدة "عدم التخصيص</a:t>
            </a:r>
          </a:p>
          <a:p>
            <a:pPr marL="514350" indent="-514350" algn="r" rtl="1">
              <a:buFont typeface="+mj-lt"/>
              <a:buAutoNum type="arabicPeriod"/>
            </a:pPr>
            <a:r>
              <a:rPr lang="ar-SA" sz="2000" b="1" u="sng" dirty="0" smtClean="0">
                <a:effectLst/>
                <a:ea typeface="Times New Roman"/>
                <a:cs typeface="Times New Roman"/>
              </a:rPr>
              <a:t>قاعدة الوضوح والمرونة:</a:t>
            </a:r>
          </a:p>
          <a:p>
            <a:pPr algn="justLow" rtl="1">
              <a:spcAft>
                <a:spcPts val="0"/>
              </a:spcAft>
            </a:pPr>
            <a:r>
              <a:rPr lang="ar-SA" sz="2000" b="1" u="sng" dirty="0" smtClean="0">
                <a:effectLst/>
                <a:latin typeface="Times New Roman"/>
                <a:ea typeface="Times New Roman"/>
                <a:cs typeface="Times New Roman"/>
              </a:rPr>
              <a:t>الوضوح</a:t>
            </a:r>
            <a:r>
              <a:rPr lang="ar-SA" sz="2000" u="sng" dirty="0" smtClean="0">
                <a:effectLst/>
                <a:latin typeface="Times New Roman"/>
                <a:ea typeface="Times New Roman"/>
                <a:cs typeface="Times New Roman"/>
              </a:rPr>
              <a:t> :</a:t>
            </a:r>
            <a:r>
              <a:rPr lang="ar-SA" sz="2000" dirty="0" smtClean="0">
                <a:effectLst/>
                <a:latin typeface="Times New Roman"/>
                <a:ea typeface="Times New Roman"/>
                <a:cs typeface="Times New Roman"/>
              </a:rPr>
              <a:t> ينبغي أن تتسم الميزانية العامة للدولة بالوضوح والبساطة حتى يمكن فهمها واستيعابها من قبل جميع القائمين على تنفيذها داخل الوحدات الحكومية المختلفة أو من القائمين على الرقابة عليها من الأجهزة الرقابية المختصة أو من أعضاء السلطة التنفيذية أو من أفراد الشعب (الممولين الرئيسيين للميزانية).</a:t>
            </a:r>
            <a:endParaRPr lang="en-US" sz="2400" dirty="0" smtClean="0">
              <a:effectLst/>
              <a:latin typeface="Times New Roman"/>
              <a:ea typeface="Times New Roman"/>
              <a:cs typeface="AL-Mohanad Bold"/>
            </a:endParaRPr>
          </a:p>
          <a:p>
            <a:pPr algn="justLow" rtl="1">
              <a:spcAft>
                <a:spcPts val="0"/>
              </a:spcAft>
            </a:pPr>
            <a:r>
              <a:rPr lang="ar-SA" sz="2000" u="sng" dirty="0" smtClean="0">
                <a:effectLst/>
                <a:latin typeface="Times New Roman"/>
                <a:ea typeface="Times New Roman"/>
                <a:cs typeface="Times New Roman"/>
              </a:rPr>
              <a:t>- </a:t>
            </a:r>
            <a:r>
              <a:rPr lang="ar-SA" sz="2000" b="1" u="sng" dirty="0" smtClean="0">
                <a:effectLst/>
                <a:latin typeface="Times New Roman"/>
                <a:ea typeface="Times New Roman"/>
                <a:cs typeface="Times New Roman"/>
              </a:rPr>
              <a:t>المرونة</a:t>
            </a:r>
            <a:r>
              <a:rPr lang="ar-SA" sz="2000" u="sng" dirty="0" smtClean="0">
                <a:effectLst/>
                <a:latin typeface="Times New Roman"/>
                <a:ea typeface="Times New Roman"/>
                <a:cs typeface="Times New Roman"/>
              </a:rPr>
              <a:t>:</a:t>
            </a:r>
            <a:r>
              <a:rPr lang="ar-SA" sz="2000" dirty="0" smtClean="0">
                <a:effectLst/>
                <a:latin typeface="Times New Roman"/>
                <a:ea typeface="Times New Roman"/>
                <a:cs typeface="Times New Roman"/>
              </a:rPr>
              <a:t> ينبغي أن تتصف الميزانية بالمرونة التي تمكن إدارة الوحدة الحكومية من الحرية في إنفاق الموارد المتاحة والمخصصة لها وفقاً لظروف المحتملة التي لم تكن في الحساب عند إعداد تقديراتها.</a:t>
            </a:r>
            <a:endParaRPr lang="en-US" sz="2400" dirty="0" smtClean="0">
              <a:effectLst/>
              <a:latin typeface="Times New Roman"/>
              <a:ea typeface="Times New Roman"/>
              <a:cs typeface="AL-Mohanad Bold"/>
            </a:endParaRPr>
          </a:p>
          <a:p>
            <a:pPr algn="justLow" rtl="1">
              <a:spcAft>
                <a:spcPts val="0"/>
              </a:spcAft>
            </a:pPr>
            <a:endParaRPr lang="en-US" sz="2400" dirty="0" smtClean="0">
              <a:effectLst/>
              <a:latin typeface="Times New Roman"/>
              <a:ea typeface="Times New Roman"/>
              <a:cs typeface="AL-Mohanad Bold"/>
            </a:endParaRPr>
          </a:p>
          <a:p>
            <a:pPr marL="0" indent="0" algn="r" rtl="1">
              <a:buNone/>
            </a:pPr>
            <a:endParaRPr lang="en-US" sz="2000" dirty="0"/>
          </a:p>
        </p:txBody>
      </p:sp>
    </p:spTree>
    <p:extLst>
      <p:ext uri="{BB962C8B-B14F-4D97-AF65-F5344CB8AC3E}">
        <p14:creationId xmlns:p14="http://schemas.microsoft.com/office/powerpoint/2010/main" val="2024999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1946</TotalTime>
  <Words>3277</Words>
  <Application>Microsoft Office PowerPoint</Application>
  <PresentationFormat>On-screen Show (4:3)</PresentationFormat>
  <Paragraphs>247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الفصل الثالث</vt:lpstr>
      <vt:lpstr>أهمية الميزانية العامة للدولة </vt:lpstr>
      <vt:lpstr>طرق إعداد الميزانية</vt:lpstr>
      <vt:lpstr>طريقة الرقابة </vt:lpstr>
      <vt:lpstr>طريقة الأداء</vt:lpstr>
      <vt:lpstr>طريقة التخطيط والبرمجة والميزانية </vt:lpstr>
      <vt:lpstr>طريقة التخطيط والبرمجة والميزانية </vt:lpstr>
      <vt:lpstr>طريقة الأساس الصفري</vt:lpstr>
      <vt:lpstr> قواعد إعداد الميزانية  </vt:lpstr>
      <vt:lpstr>طرق تبويب الميزانية</vt:lpstr>
      <vt:lpstr>أولاً: طرق التبويب  النوعي  الإداري الثلاثي الأبعاد </vt:lpstr>
      <vt:lpstr>أولاً: طرق التبويب  النوعي  الإداري الثلاثي الأبعاد</vt:lpstr>
      <vt:lpstr>أولاً: طرق التبويب  النوعي  الإداري الثلاثي الأبعاد</vt:lpstr>
      <vt:lpstr>ثانياً:طرق التبويب الوظيفي ثلاثي الأبعاد:</vt:lpstr>
      <vt:lpstr> ب- تبويب الإيرادات : </vt:lpstr>
      <vt:lpstr>طرق تقدير عناصر الميزانية</vt:lpstr>
      <vt:lpstr>طرق تقدير عناصر الميزانية</vt:lpstr>
      <vt:lpstr>طرق تقدير عناصر الميزانية</vt:lpstr>
      <vt:lpstr>طرق تقدير عناصر الميزانية</vt:lpstr>
      <vt:lpstr>طرق تقدير عناصر الميزانية</vt:lpstr>
      <vt:lpstr>طرق تقدير عناصر الميزانية</vt:lpstr>
      <vt:lpstr>طرق تقدير عناصر الميزانية</vt:lpstr>
      <vt:lpstr>قواعد وإحكام إعدادا الميزانية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dc:title>
  <dc:creator>adel</dc:creator>
  <cp:lastModifiedBy>adel</cp:lastModifiedBy>
  <cp:revision>14</cp:revision>
  <dcterms:created xsi:type="dcterms:W3CDTF">2018-07-21T16:12:34Z</dcterms:created>
  <dcterms:modified xsi:type="dcterms:W3CDTF">2018-09-29T15:08:04Z</dcterms:modified>
</cp:coreProperties>
</file>