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84" r:id="rId1"/>
  </p:sldMasterIdLst>
  <p:notesMasterIdLst>
    <p:notesMasterId r:id="rId17"/>
  </p:notesMasterIdLst>
  <p:sldIdLst>
    <p:sldId id="256" r:id="rId2"/>
    <p:sldId id="267" r:id="rId3"/>
    <p:sldId id="268" r:id="rId4"/>
    <p:sldId id="269" r:id="rId5"/>
    <p:sldId id="257" r:id="rId6"/>
    <p:sldId id="258" r:id="rId7"/>
    <p:sldId id="270" r:id="rId8"/>
    <p:sldId id="271" r:id="rId9"/>
    <p:sldId id="260" r:id="rId10"/>
    <p:sldId id="261" r:id="rId11"/>
    <p:sldId id="263" r:id="rId12"/>
    <p:sldId id="262" r:id="rId13"/>
    <p:sldId id="264" r:id="rId14"/>
    <p:sldId id="265" r:id="rId15"/>
    <p:sldId id="266"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29CD"/>
    <a:srgbClr val="FCC0F8"/>
    <a:srgbClr val="0099FF"/>
    <a:srgbClr val="E0C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640" autoAdjust="0"/>
  </p:normalViewPr>
  <p:slideViewPr>
    <p:cSldViewPr>
      <p:cViewPr>
        <p:scale>
          <a:sx n="94" d="100"/>
          <a:sy n="94" d="100"/>
        </p:scale>
        <p:origin x="-1284"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54FC0F-C4B3-4365-AD90-2C39B1F544A4}" type="datetimeFigureOut">
              <a:rPr lang="ar-SA" smtClean="0"/>
              <a:t>11/05/40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7F49D1F-3382-455D-90EA-A10D85ACD116}" type="slidenum">
              <a:rPr lang="ar-SA" smtClean="0"/>
              <a:t>‹#›</a:t>
            </a:fld>
            <a:endParaRPr lang="ar-SA"/>
          </a:p>
        </p:txBody>
      </p:sp>
    </p:spTree>
    <p:extLst>
      <p:ext uri="{BB962C8B-B14F-4D97-AF65-F5344CB8AC3E}">
        <p14:creationId xmlns:p14="http://schemas.microsoft.com/office/powerpoint/2010/main" val="25803419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56DC786-5A88-48F9-9BDC-608E907EAF90}" type="datetime1">
              <a:rPr lang="ar-SA" smtClean="0"/>
              <a:t>11/05/40</a:t>
            </a:fld>
            <a:endParaRPr lang="ar-SA"/>
          </a:p>
        </p:txBody>
      </p:sp>
      <p:sp>
        <p:nvSpPr>
          <p:cNvPr id="5" name="Footer Placeholder 4"/>
          <p:cNvSpPr>
            <a:spLocks noGrp="1"/>
          </p:cNvSpPr>
          <p:nvPr>
            <p:ph type="ftr" sz="quarter" idx="11"/>
          </p:nvPr>
        </p:nvSpPr>
        <p:spPr>
          <a:xfrm>
            <a:off x="1174044" y="5357592"/>
            <a:ext cx="5034845" cy="365125"/>
          </a:xfrm>
        </p:spPr>
        <p:txBody>
          <a:bodyPr/>
          <a:lstStyle/>
          <a:p>
            <a:r>
              <a:rPr lang="ar-SA" smtClean="0"/>
              <a:t>أ.سميرة المالكي</a:t>
            </a:r>
            <a:endParaRPr lang="ar-S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0FC52EF-F808-409B-8875-C9855999ABC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6642D69-FD39-4C7A-A413-47085D7C2A80}"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FC52EF-F808-409B-8875-C9855999ABC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E740AF3-D2C7-4BE9-B551-6A29DE92954E}"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FC52EF-F808-409B-8875-C9855999ABC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A7CDF08-F58D-44A1-9F31-A11FF963CAAD}"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FC52EF-F808-409B-8875-C9855999ABC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D26DCCC-22FA-4730-A2F6-F3C80ABC7EE8}"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FC52EF-F808-409B-8875-C9855999ABC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EEA6AB31-E388-4695-868E-CC15E28956BD}" type="datetime1">
              <a:rPr lang="ar-SA" smtClean="0"/>
              <a:t>11/05/40</a:t>
            </a:fld>
            <a:endParaRPr lang="ar-SA"/>
          </a:p>
        </p:txBody>
      </p:sp>
      <p:sp>
        <p:nvSpPr>
          <p:cNvPr id="6" name="Footer Placeholder 5"/>
          <p:cNvSpPr>
            <a:spLocks noGrp="1"/>
          </p:cNvSpPr>
          <p:nvPr>
            <p:ph type="ftr" sz="quarter" idx="11"/>
          </p:nvPr>
        </p:nvSpPr>
        <p:spPr/>
        <p:txBody>
          <a:bodyPr/>
          <a:lstStyle/>
          <a:p>
            <a:r>
              <a:rPr lang="ar-SA" smtClean="0"/>
              <a:t>أ.سميرة المالكي</a:t>
            </a:r>
            <a:endParaRPr lang="ar-SA"/>
          </a:p>
        </p:txBody>
      </p:sp>
      <p:sp>
        <p:nvSpPr>
          <p:cNvPr id="7" name="Slide Number Placeholder 6"/>
          <p:cNvSpPr>
            <a:spLocks noGrp="1"/>
          </p:cNvSpPr>
          <p:nvPr>
            <p:ph type="sldNum" sz="quarter" idx="12"/>
          </p:nvPr>
        </p:nvSpPr>
        <p:spPr/>
        <p:txBody>
          <a:bodyPr/>
          <a:lstStyle/>
          <a:p>
            <a:fld id="{90FC52EF-F808-409B-8875-C9855999ABC1}" type="slidenum">
              <a:rPr lang="ar-SA" smtClean="0"/>
              <a:t>‹#›</a:t>
            </a:fld>
            <a:endParaRPr lang="ar-SA"/>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C8971489-F634-4A44-B1F4-D8B51209F551}" type="datetime1">
              <a:rPr lang="ar-SA" smtClean="0"/>
              <a:t>11/05/40</a:t>
            </a:fld>
            <a:endParaRPr lang="ar-SA"/>
          </a:p>
        </p:txBody>
      </p:sp>
      <p:sp>
        <p:nvSpPr>
          <p:cNvPr id="8" name="Footer Placeholder 7"/>
          <p:cNvSpPr>
            <a:spLocks noGrp="1"/>
          </p:cNvSpPr>
          <p:nvPr>
            <p:ph type="ftr" sz="quarter" idx="11"/>
          </p:nvPr>
        </p:nvSpPr>
        <p:spPr/>
        <p:txBody>
          <a:bodyPr/>
          <a:lstStyle/>
          <a:p>
            <a:r>
              <a:rPr lang="ar-SA" smtClean="0"/>
              <a:t>أ.سميرة المالكي</a:t>
            </a:r>
            <a:endParaRPr lang="ar-SA"/>
          </a:p>
        </p:txBody>
      </p:sp>
      <p:sp>
        <p:nvSpPr>
          <p:cNvPr id="9" name="Slide Number Placeholder 8"/>
          <p:cNvSpPr>
            <a:spLocks noGrp="1"/>
          </p:cNvSpPr>
          <p:nvPr>
            <p:ph type="sldNum" sz="quarter" idx="12"/>
          </p:nvPr>
        </p:nvSpPr>
        <p:spPr/>
        <p:txBody>
          <a:bodyPr/>
          <a:lstStyle/>
          <a:p>
            <a:fld id="{90FC52EF-F808-409B-8875-C9855999ABC1}" type="slidenum">
              <a:rPr lang="ar-SA" smtClean="0"/>
              <a:t>‹#›</a:t>
            </a:fld>
            <a:endParaRPr lang="ar-SA"/>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92713B1-6410-486B-8F07-F55EEB7D183E}" type="datetime1">
              <a:rPr lang="ar-SA" smtClean="0"/>
              <a:t>11/05/40</a:t>
            </a:fld>
            <a:endParaRPr lang="ar-SA"/>
          </a:p>
        </p:txBody>
      </p:sp>
      <p:sp>
        <p:nvSpPr>
          <p:cNvPr id="4" name="Footer Placeholder 3"/>
          <p:cNvSpPr>
            <a:spLocks noGrp="1"/>
          </p:cNvSpPr>
          <p:nvPr>
            <p:ph type="ftr" sz="quarter" idx="11"/>
          </p:nvPr>
        </p:nvSpPr>
        <p:spPr/>
        <p:txBody>
          <a:bodyPr/>
          <a:lstStyle/>
          <a:p>
            <a:r>
              <a:rPr lang="ar-SA" smtClean="0"/>
              <a:t>أ.سميرة المالكي</a:t>
            </a:r>
            <a:endParaRPr lang="ar-SA"/>
          </a:p>
        </p:txBody>
      </p:sp>
      <p:sp>
        <p:nvSpPr>
          <p:cNvPr id="5" name="Slide Number Placeholder 4"/>
          <p:cNvSpPr>
            <a:spLocks noGrp="1"/>
          </p:cNvSpPr>
          <p:nvPr>
            <p:ph type="sldNum" sz="quarter" idx="12"/>
          </p:nvPr>
        </p:nvSpPr>
        <p:spPr/>
        <p:txBody>
          <a:bodyPr/>
          <a:lstStyle/>
          <a:p>
            <a:fld id="{90FC52EF-F808-409B-8875-C9855999ABC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B98DE-A826-46C6-B751-C92A557E6843}" type="datetime1">
              <a:rPr lang="ar-SA" smtClean="0"/>
              <a:t>11/05/40</a:t>
            </a:fld>
            <a:endParaRPr lang="ar-SA"/>
          </a:p>
        </p:txBody>
      </p:sp>
      <p:sp>
        <p:nvSpPr>
          <p:cNvPr id="3" name="Footer Placeholder 2"/>
          <p:cNvSpPr>
            <a:spLocks noGrp="1"/>
          </p:cNvSpPr>
          <p:nvPr>
            <p:ph type="ftr" sz="quarter" idx="11"/>
          </p:nvPr>
        </p:nvSpPr>
        <p:spPr/>
        <p:txBody>
          <a:bodyPr/>
          <a:lstStyle/>
          <a:p>
            <a:r>
              <a:rPr lang="ar-SA" smtClean="0"/>
              <a:t>أ.سميرة المالكي</a:t>
            </a:r>
            <a:endParaRPr lang="ar-SA"/>
          </a:p>
        </p:txBody>
      </p:sp>
      <p:sp>
        <p:nvSpPr>
          <p:cNvPr id="4" name="Slide Number Placeholder 3"/>
          <p:cNvSpPr>
            <a:spLocks noGrp="1"/>
          </p:cNvSpPr>
          <p:nvPr>
            <p:ph type="sldNum" sz="quarter" idx="12"/>
          </p:nvPr>
        </p:nvSpPr>
        <p:spPr/>
        <p:txBody>
          <a:bodyPr/>
          <a:lstStyle/>
          <a:p>
            <a:fld id="{90FC52EF-F808-409B-8875-C9855999ABC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EB01A519-3ECD-48AF-B68A-E97A1EA9EEC1}" type="datetime1">
              <a:rPr lang="ar-SA" smtClean="0"/>
              <a:t>11/05/40</a:t>
            </a:fld>
            <a:endParaRPr lang="ar-SA"/>
          </a:p>
        </p:txBody>
      </p:sp>
      <p:sp>
        <p:nvSpPr>
          <p:cNvPr id="6" name="Footer Placeholder 5"/>
          <p:cNvSpPr>
            <a:spLocks noGrp="1"/>
          </p:cNvSpPr>
          <p:nvPr>
            <p:ph type="ftr" sz="quarter" idx="11"/>
          </p:nvPr>
        </p:nvSpPr>
        <p:spPr>
          <a:xfrm rot="-60000">
            <a:off x="914554" y="5829261"/>
            <a:ext cx="3522607" cy="365125"/>
          </a:xfrm>
        </p:spPr>
        <p:txBody>
          <a:bodyPr/>
          <a:lstStyle/>
          <a:p>
            <a:r>
              <a:rPr lang="ar-SA" smtClean="0"/>
              <a:t>أ.سميرة المالكي</a:t>
            </a:r>
            <a:endParaRPr lang="ar-SA"/>
          </a:p>
        </p:txBody>
      </p:sp>
      <p:sp>
        <p:nvSpPr>
          <p:cNvPr id="7" name="Slide Number Placeholder 6"/>
          <p:cNvSpPr>
            <a:spLocks noGrp="1"/>
          </p:cNvSpPr>
          <p:nvPr>
            <p:ph type="sldNum" sz="quarter" idx="12"/>
          </p:nvPr>
        </p:nvSpPr>
        <p:spPr>
          <a:xfrm rot="60000">
            <a:off x="7557313" y="5896961"/>
            <a:ext cx="554023" cy="365125"/>
          </a:xfrm>
        </p:spPr>
        <p:txBody>
          <a:bodyPr/>
          <a:lstStyle/>
          <a:p>
            <a:fld id="{90FC52EF-F808-409B-8875-C9855999ABC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62848CD8-0E8D-4591-9A6F-9A10A69B75CA}" type="datetime1">
              <a:rPr lang="ar-SA" smtClean="0"/>
              <a:t>11/05/40</a:t>
            </a:fld>
            <a:endParaRPr lang="ar-SA"/>
          </a:p>
        </p:txBody>
      </p:sp>
      <p:sp>
        <p:nvSpPr>
          <p:cNvPr id="6" name="Footer Placeholder 5"/>
          <p:cNvSpPr>
            <a:spLocks noGrp="1"/>
          </p:cNvSpPr>
          <p:nvPr>
            <p:ph type="ftr" sz="quarter" idx="11"/>
          </p:nvPr>
        </p:nvSpPr>
        <p:spPr>
          <a:xfrm rot="-60000">
            <a:off x="914569" y="5831037"/>
            <a:ext cx="3319043" cy="365125"/>
          </a:xfrm>
        </p:spPr>
        <p:txBody>
          <a:bodyPr/>
          <a:lstStyle/>
          <a:p>
            <a:r>
              <a:rPr lang="ar-SA" smtClean="0"/>
              <a:t>أ.سميرة المالكي</a:t>
            </a:r>
            <a:endParaRPr lang="ar-SA"/>
          </a:p>
        </p:txBody>
      </p:sp>
      <p:sp>
        <p:nvSpPr>
          <p:cNvPr id="7" name="Slide Number Placeholder 6"/>
          <p:cNvSpPr>
            <a:spLocks noGrp="1"/>
          </p:cNvSpPr>
          <p:nvPr>
            <p:ph type="sldNum" sz="quarter" idx="12"/>
          </p:nvPr>
        </p:nvSpPr>
        <p:spPr>
          <a:xfrm rot="60000">
            <a:off x="7562089" y="5900026"/>
            <a:ext cx="554023" cy="365125"/>
          </a:xfrm>
        </p:spPr>
        <p:txBody>
          <a:bodyPr/>
          <a:lstStyle/>
          <a:p>
            <a:fld id="{90FC52EF-F808-409B-8875-C9855999ABC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00742EE-C2AD-483A-93E1-D809EA1E6670}" type="datetime1">
              <a:rPr lang="ar-SA" smtClean="0"/>
              <a:t>11/05/40</a:t>
            </a:fld>
            <a:endParaRPr lang="ar-S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r>
              <a:rPr lang="ar-SA" smtClean="0"/>
              <a:t>أ.سميرة المالكي</a:t>
            </a:r>
            <a:endParaRPr lang="ar-S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0FC52EF-F808-409B-8875-C9855999ABC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p:txBody>
          <a:bodyPr anchor="ctr"/>
          <a:lstStyle/>
          <a:p>
            <a:pPr algn="ctr"/>
            <a:r>
              <a:rPr lang="ar-SA" sz="3600" dirty="0" smtClean="0"/>
              <a:t>مبادئ الاقتصاد الجزئي </a:t>
            </a:r>
            <a:br>
              <a:rPr lang="ar-SA" sz="3600" dirty="0" smtClean="0"/>
            </a:br>
            <a:r>
              <a:rPr lang="en-US" sz="3600" dirty="0" smtClean="0"/>
              <a:t>101</a:t>
            </a:r>
            <a:r>
              <a:rPr lang="ar-SA" sz="3600" dirty="0" smtClean="0"/>
              <a:t> قصد </a:t>
            </a:r>
            <a:endParaRPr lang="ar-SA" sz="3600" dirty="0"/>
          </a:p>
        </p:txBody>
      </p:sp>
      <p:sp>
        <p:nvSpPr>
          <p:cNvPr id="6" name="عنوان فرعي 5"/>
          <p:cNvSpPr>
            <a:spLocks noGrp="1"/>
          </p:cNvSpPr>
          <p:nvPr>
            <p:ph type="subTitle" idx="1"/>
          </p:nvPr>
        </p:nvSpPr>
        <p:spPr>
          <a:xfrm>
            <a:off x="1115616" y="4509120"/>
            <a:ext cx="6461760" cy="1066800"/>
          </a:xfrm>
        </p:spPr>
        <p:txBody>
          <a:bodyPr/>
          <a:lstStyle/>
          <a:p>
            <a:pPr algn="ctr"/>
            <a:r>
              <a:rPr lang="ar-SA" dirty="0" smtClean="0"/>
              <a:t> </a:t>
            </a:r>
            <a:r>
              <a:rPr lang="ar-SA" dirty="0" smtClean="0"/>
              <a:t> الفصل الثالث</a:t>
            </a:r>
            <a:endParaRPr lang="ar-SA" dirty="0" smtClean="0"/>
          </a:p>
          <a:p>
            <a:pPr algn="ctr"/>
            <a:r>
              <a:rPr lang="ar-SA" dirty="0" smtClean="0"/>
              <a:t>قسم الاقتصاد – كلية ادارة الأعمال</a:t>
            </a:r>
            <a:endParaRPr lang="ar-SA" dirty="0"/>
          </a:p>
        </p:txBody>
      </p:sp>
    </p:spTree>
    <p:extLst>
      <p:ext uri="{BB962C8B-B14F-4D97-AF65-F5344CB8AC3E}">
        <p14:creationId xmlns:p14="http://schemas.microsoft.com/office/powerpoint/2010/main" val="3404034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1332609" y="34072"/>
            <a:ext cx="6965245" cy="579225"/>
          </a:xfrm>
        </p:spPr>
        <p:txBody>
          <a:bodyPr>
            <a:normAutofit fontScale="90000"/>
          </a:bodyPr>
          <a:lstStyle/>
          <a:p>
            <a:r>
              <a:rPr lang="ar-SA" sz="1800" b="1" dirty="0">
                <a:solidFill>
                  <a:srgbClr val="0070C0"/>
                </a:solidFill>
              </a:rPr>
              <a:t>مقارنة بين النظام الرأسمالي الحر والنظام الاشتراكي:</a:t>
            </a:r>
            <a:br>
              <a:rPr lang="ar-SA" sz="1800" b="1" dirty="0">
                <a:solidFill>
                  <a:srgbClr val="0070C0"/>
                </a:solidFill>
              </a:rPr>
            </a:br>
            <a:endParaRPr lang="ar-SA" sz="1800" b="1" dirty="0">
              <a:solidFill>
                <a:srgbClr val="0070C0"/>
              </a:solidFill>
            </a:endParaRPr>
          </a:p>
        </p:txBody>
      </p:sp>
      <p:sp>
        <p:nvSpPr>
          <p:cNvPr id="8" name="عنصر نائب للمحتوى 7"/>
          <p:cNvSpPr>
            <a:spLocks noGrp="1"/>
          </p:cNvSpPr>
          <p:nvPr>
            <p:ph idx="1"/>
          </p:nvPr>
        </p:nvSpPr>
        <p:spPr/>
        <p:txBody>
          <a:bodyPr/>
          <a:lstStyle/>
          <a:p>
            <a:endParaRPr lang="ar-SA"/>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6" name="عنصر نائب لرقم الشريحة 5"/>
          <p:cNvSpPr>
            <a:spLocks noGrp="1"/>
          </p:cNvSpPr>
          <p:nvPr>
            <p:ph type="sldNum" sz="quarter" idx="12"/>
          </p:nvPr>
        </p:nvSpPr>
        <p:spPr/>
        <p:txBody>
          <a:bodyPr/>
          <a:lstStyle/>
          <a:p>
            <a:fld id="{90FC52EF-F808-409B-8875-C9855999ABC1}" type="slidenum">
              <a:rPr lang="ar-SA" smtClean="0"/>
              <a:t>10</a:t>
            </a:fld>
            <a:endParaRPr lang="ar-SA"/>
          </a:p>
        </p:txBody>
      </p:sp>
      <p:graphicFrame>
        <p:nvGraphicFramePr>
          <p:cNvPr id="4" name="جدول 3"/>
          <p:cNvGraphicFramePr>
            <a:graphicFrameLocks noGrp="1"/>
          </p:cNvGraphicFramePr>
          <p:nvPr>
            <p:extLst>
              <p:ext uri="{D42A27DB-BD31-4B8C-83A1-F6EECF244321}">
                <p14:modId xmlns:p14="http://schemas.microsoft.com/office/powerpoint/2010/main" val="1002299687"/>
              </p:ext>
            </p:extLst>
          </p:nvPr>
        </p:nvGraphicFramePr>
        <p:xfrm>
          <a:off x="1043608" y="1020799"/>
          <a:ext cx="7200799" cy="4784465"/>
        </p:xfrm>
        <a:graphic>
          <a:graphicData uri="http://schemas.openxmlformats.org/drawingml/2006/table">
            <a:tbl>
              <a:tblPr rtl="1" firstRow="1" bandRow="1">
                <a:tableStyleId>{5C22544A-7EE6-4342-B048-85BDC9FD1C3A}</a:tableStyleId>
              </a:tblPr>
              <a:tblGrid>
                <a:gridCol w="1200132"/>
                <a:gridCol w="1200132"/>
                <a:gridCol w="3032529"/>
                <a:gridCol w="1768006"/>
              </a:tblGrid>
              <a:tr h="457802">
                <a:tc gridSpan="2">
                  <a:txBody>
                    <a:bodyPr/>
                    <a:lstStyle/>
                    <a:p>
                      <a:pPr rtl="1"/>
                      <a:endParaRPr lang="ar-SA" sz="1200" dirty="0"/>
                    </a:p>
                  </a:txBody>
                  <a:tcPr/>
                </a:tc>
                <a:tc hMerge="1">
                  <a:txBody>
                    <a:bodyPr/>
                    <a:lstStyle/>
                    <a:p>
                      <a:pPr rtl="1"/>
                      <a:endParaRPr lang="ar-SA"/>
                    </a:p>
                  </a:txBody>
                  <a:tcPr/>
                </a:tc>
                <a:tc>
                  <a:txBody>
                    <a:bodyPr/>
                    <a:lstStyle/>
                    <a:p>
                      <a:pPr rtl="1"/>
                      <a:r>
                        <a:rPr lang="ar-SA" sz="1400" dirty="0" smtClean="0"/>
                        <a:t>النظام الرأسمالي الحر</a:t>
                      </a:r>
                      <a:endParaRPr lang="ar-SA" sz="1400" dirty="0"/>
                    </a:p>
                  </a:txBody>
                  <a:tcPr/>
                </a:tc>
                <a:tc>
                  <a:txBody>
                    <a:bodyPr/>
                    <a:lstStyle/>
                    <a:p>
                      <a:pPr rtl="1"/>
                      <a:r>
                        <a:rPr lang="ar-SA" sz="1400" dirty="0" smtClean="0"/>
                        <a:t>النظام الاشتراكي</a:t>
                      </a:r>
                      <a:endParaRPr lang="ar-SA" sz="1400" dirty="0"/>
                    </a:p>
                  </a:txBody>
                  <a:tcPr/>
                </a:tc>
              </a:tr>
              <a:tr h="457802">
                <a:tc gridSpan="2">
                  <a:txBody>
                    <a:bodyPr/>
                    <a:lstStyle/>
                    <a:p>
                      <a:pPr rtl="1"/>
                      <a:r>
                        <a:rPr lang="ar-SA" sz="1200" b="1" dirty="0" smtClean="0">
                          <a:solidFill>
                            <a:srgbClr val="0070C0"/>
                          </a:solidFill>
                        </a:rPr>
                        <a:t>ملكية موارد الانتاج</a:t>
                      </a:r>
                      <a:endParaRPr lang="ar-SA" sz="1200" b="1" dirty="0">
                        <a:solidFill>
                          <a:srgbClr val="0070C0"/>
                        </a:solidFill>
                      </a:endParaRPr>
                    </a:p>
                  </a:txBody>
                  <a:tcPr/>
                </a:tc>
                <a:tc hMerge="1">
                  <a:txBody>
                    <a:bodyPr/>
                    <a:lstStyle/>
                    <a:p>
                      <a:pPr rtl="1"/>
                      <a:endParaRPr lang="ar-SA"/>
                    </a:p>
                  </a:txBody>
                  <a:tcPr/>
                </a:tc>
                <a:tc>
                  <a:txBody>
                    <a:bodyPr/>
                    <a:lstStyle/>
                    <a:p>
                      <a:pPr rtl="1"/>
                      <a:r>
                        <a:rPr lang="ar-SA" sz="1200" dirty="0" smtClean="0"/>
                        <a:t>ملكية خاصة (الفرد)</a:t>
                      </a:r>
                      <a:endParaRPr lang="ar-SA" sz="1200" dirty="0"/>
                    </a:p>
                  </a:txBody>
                  <a:tcPr/>
                </a:tc>
                <a:tc>
                  <a:txBody>
                    <a:bodyPr/>
                    <a:lstStyle/>
                    <a:p>
                      <a:pPr rtl="1"/>
                      <a:r>
                        <a:rPr lang="ar-SA" sz="1200" dirty="0" smtClean="0"/>
                        <a:t>ملكية (عامة)</a:t>
                      </a:r>
                      <a:endParaRPr lang="ar-SA" sz="1200" dirty="0"/>
                    </a:p>
                  </a:txBody>
                  <a:tcPr/>
                </a:tc>
              </a:tr>
              <a:tr h="899205">
                <a:tc gridSpan="2">
                  <a:txBody>
                    <a:bodyPr/>
                    <a:lstStyle/>
                    <a:p>
                      <a:pPr rtl="1"/>
                      <a:r>
                        <a:rPr lang="ar-SA" sz="1200" b="1" dirty="0" smtClean="0">
                          <a:solidFill>
                            <a:srgbClr val="0070C0"/>
                          </a:solidFill>
                        </a:rPr>
                        <a:t>الدافع المحرك</a:t>
                      </a:r>
                      <a:endParaRPr lang="ar-SA" sz="1200" b="1" dirty="0">
                        <a:solidFill>
                          <a:srgbClr val="0070C0"/>
                        </a:solidFill>
                      </a:endParaRPr>
                    </a:p>
                  </a:txBody>
                  <a:tcPr/>
                </a:tc>
                <a:tc hMerge="1">
                  <a:txBody>
                    <a:bodyPr/>
                    <a:lstStyle/>
                    <a:p>
                      <a:pPr rtl="1"/>
                      <a:endParaRPr lang="ar-SA"/>
                    </a:p>
                  </a:txBody>
                  <a:tcPr/>
                </a:tc>
                <a:tc>
                  <a:txBody>
                    <a:bodyPr/>
                    <a:lstStyle/>
                    <a:p>
                      <a:pPr rtl="1"/>
                      <a:r>
                        <a:rPr lang="ar-SA" sz="1200" dirty="0" smtClean="0"/>
                        <a:t>يسيطر دافع تحقيق</a:t>
                      </a:r>
                      <a:r>
                        <a:rPr lang="ar-SA" sz="1200" baseline="0" dirty="0" smtClean="0"/>
                        <a:t> المصلحة الخاصة.</a:t>
                      </a:r>
                    </a:p>
                    <a:p>
                      <a:pPr rtl="1"/>
                      <a:r>
                        <a:rPr lang="ar-SA" sz="1200" baseline="0" dirty="0" smtClean="0"/>
                        <a:t>(المنتج يسعى لتحقيق أقصى ربح، والمستهلك يسعى لتحقيق أقصى إشباع، والعامل يسعى لتحقيق أقصى أجر)</a:t>
                      </a:r>
                      <a:endParaRPr lang="ar-SA" sz="1200" dirty="0"/>
                    </a:p>
                  </a:txBody>
                  <a:tcPr/>
                </a:tc>
                <a:tc>
                  <a:txBody>
                    <a:bodyPr/>
                    <a:lstStyle/>
                    <a:p>
                      <a:pPr rtl="1"/>
                      <a:r>
                        <a:rPr lang="ar-SA" sz="1200" dirty="0" smtClean="0"/>
                        <a:t>دافع</a:t>
                      </a:r>
                      <a:r>
                        <a:rPr lang="ar-SA" sz="1200" baseline="0" dirty="0" smtClean="0"/>
                        <a:t> تحقيق المصلحة العامة</a:t>
                      </a:r>
                      <a:endParaRPr lang="ar-SA" sz="1200" dirty="0"/>
                    </a:p>
                  </a:txBody>
                  <a:tcPr/>
                </a:tc>
              </a:tr>
              <a:tr h="654003">
                <a:tc gridSpan="2">
                  <a:txBody>
                    <a:bodyPr/>
                    <a:lstStyle/>
                    <a:p>
                      <a:pPr rtl="1"/>
                      <a:r>
                        <a:rPr lang="ar-SA" sz="1200" b="1" dirty="0" smtClean="0">
                          <a:solidFill>
                            <a:srgbClr val="0070C0"/>
                          </a:solidFill>
                        </a:rPr>
                        <a:t>الدور الأساسي </a:t>
                      </a:r>
                      <a:endParaRPr lang="ar-SA" sz="1200" b="1" dirty="0">
                        <a:solidFill>
                          <a:srgbClr val="0070C0"/>
                        </a:solidFill>
                      </a:endParaRPr>
                    </a:p>
                  </a:txBody>
                  <a:tcPr/>
                </a:tc>
                <a:tc hMerge="1">
                  <a:txBody>
                    <a:bodyPr/>
                    <a:lstStyle/>
                    <a:p>
                      <a:pPr rtl="1"/>
                      <a:endParaRPr lang="ar-SA"/>
                    </a:p>
                  </a:txBody>
                  <a:tcPr/>
                </a:tc>
                <a:tc>
                  <a:txBody>
                    <a:bodyPr/>
                    <a:lstStyle/>
                    <a:p>
                      <a:pPr rtl="1"/>
                      <a:r>
                        <a:rPr lang="ar-SA" sz="1200" dirty="0" smtClean="0"/>
                        <a:t>للسوق ونظام الأسعار (قوى العرض والطلب)</a:t>
                      </a:r>
                      <a:endParaRPr lang="ar-SA" sz="1200" dirty="0"/>
                    </a:p>
                  </a:txBody>
                  <a:tcPr/>
                </a:tc>
                <a:tc>
                  <a:txBody>
                    <a:bodyPr/>
                    <a:lstStyle/>
                    <a:p>
                      <a:pPr rtl="1"/>
                      <a:r>
                        <a:rPr lang="ar-SA" sz="1200" dirty="0" smtClean="0"/>
                        <a:t>نظام التخطيط المركزي</a:t>
                      </a:r>
                      <a:endParaRPr lang="ar-SA" sz="1200" dirty="0"/>
                    </a:p>
                  </a:txBody>
                  <a:tcPr/>
                </a:tc>
              </a:tr>
              <a:tr h="850204">
                <a:tc rowSpan="3">
                  <a:txBody>
                    <a:bodyPr/>
                    <a:lstStyle/>
                    <a:p>
                      <a:pPr rtl="1"/>
                      <a:endParaRPr lang="ar-SA" sz="1200" dirty="0"/>
                    </a:p>
                  </a:txBody>
                  <a:tcPr/>
                </a:tc>
                <a:tc>
                  <a:txBody>
                    <a:bodyPr/>
                    <a:lstStyle/>
                    <a:p>
                      <a:pPr rtl="1"/>
                      <a:r>
                        <a:rPr lang="ar-SA" sz="1200" b="1" dirty="0" smtClean="0">
                          <a:solidFill>
                            <a:srgbClr val="C00000"/>
                          </a:solidFill>
                        </a:rPr>
                        <a:t>ماذا ننتج؟</a:t>
                      </a:r>
                      <a:endParaRPr lang="ar-SA" sz="1200" b="1" dirty="0">
                        <a:solidFill>
                          <a:srgbClr val="C00000"/>
                        </a:solidFill>
                      </a:endParaRPr>
                    </a:p>
                  </a:txBody>
                  <a:tcPr/>
                </a:tc>
                <a:tc>
                  <a:txBody>
                    <a:bodyPr/>
                    <a:lstStyle/>
                    <a:p>
                      <a:pPr rtl="1"/>
                      <a:r>
                        <a:rPr lang="ar-SA" sz="1200" dirty="0" smtClean="0"/>
                        <a:t>تحددها رغبات المستهلكين</a:t>
                      </a:r>
                      <a:endParaRPr lang="ar-SA" sz="1200" dirty="0"/>
                    </a:p>
                  </a:txBody>
                  <a:tcPr/>
                </a:tc>
                <a:tc>
                  <a:txBody>
                    <a:bodyPr/>
                    <a:lstStyle/>
                    <a:p>
                      <a:pPr rtl="1"/>
                      <a:r>
                        <a:rPr lang="ar-SA" sz="1200" dirty="0" smtClean="0"/>
                        <a:t>الدولة هي التي تحدد (ماذا وكيف ولمن)</a:t>
                      </a:r>
                      <a:endParaRPr lang="ar-SA" sz="1200" dirty="0"/>
                    </a:p>
                  </a:txBody>
                  <a:tcPr/>
                </a:tc>
              </a:tr>
              <a:tr h="615245">
                <a:tc vMerge="1">
                  <a:txBody>
                    <a:bodyPr/>
                    <a:lstStyle/>
                    <a:p>
                      <a:pPr rtl="1"/>
                      <a:endParaRPr lang="ar-SA" dirty="0"/>
                    </a:p>
                  </a:txBody>
                  <a:tcPr/>
                </a:tc>
                <a:tc>
                  <a:txBody>
                    <a:bodyPr/>
                    <a:lstStyle/>
                    <a:p>
                      <a:pPr rtl="1"/>
                      <a:r>
                        <a:rPr lang="ar-SA" sz="1200" b="1" dirty="0" smtClean="0">
                          <a:solidFill>
                            <a:srgbClr val="C00000"/>
                          </a:solidFill>
                        </a:rPr>
                        <a:t>كيف ننتج؟</a:t>
                      </a:r>
                      <a:endParaRPr lang="ar-SA" sz="1200" b="1" dirty="0">
                        <a:solidFill>
                          <a:srgbClr val="C00000"/>
                        </a:solidFill>
                      </a:endParaRPr>
                    </a:p>
                  </a:txBody>
                  <a:tcPr/>
                </a:tc>
                <a:tc>
                  <a:txBody>
                    <a:bodyPr/>
                    <a:lstStyle/>
                    <a:p>
                      <a:pPr rtl="1"/>
                      <a:r>
                        <a:rPr lang="ar-SA" sz="1200" dirty="0" smtClean="0"/>
                        <a:t>عن طريق المنافسة الكاملة،</a:t>
                      </a:r>
                      <a:r>
                        <a:rPr lang="ar-SA" sz="1200" baseline="0" dirty="0" smtClean="0"/>
                        <a:t> كل منتج يسعى لزيادة أرباحه وتخفيض تكاليفه مما يؤدي إلى اختيار أفضل طرق الإنتاج</a:t>
                      </a:r>
                      <a:endParaRPr lang="ar-SA" sz="1200" dirty="0"/>
                    </a:p>
                  </a:txBody>
                  <a:tcPr/>
                </a:tc>
                <a:tc>
                  <a:txBody>
                    <a:bodyPr/>
                    <a:lstStyle/>
                    <a:p>
                      <a:pPr rtl="1"/>
                      <a:endParaRPr lang="ar-SA" sz="1200" dirty="0"/>
                    </a:p>
                  </a:txBody>
                  <a:tcPr/>
                </a:tc>
              </a:tr>
              <a:tr h="850204">
                <a:tc vMerge="1">
                  <a:txBody>
                    <a:bodyPr/>
                    <a:lstStyle/>
                    <a:p>
                      <a:pPr rtl="1"/>
                      <a:endParaRPr lang="ar-SA" dirty="0"/>
                    </a:p>
                  </a:txBody>
                  <a:tcPr/>
                </a:tc>
                <a:tc>
                  <a:txBody>
                    <a:bodyPr/>
                    <a:lstStyle/>
                    <a:p>
                      <a:pPr rtl="1"/>
                      <a:r>
                        <a:rPr lang="ar-SA" sz="1200" b="1" dirty="0" smtClean="0">
                          <a:solidFill>
                            <a:srgbClr val="C00000"/>
                          </a:solidFill>
                        </a:rPr>
                        <a:t>لمن ننتج؟</a:t>
                      </a:r>
                      <a:endParaRPr lang="ar-SA" sz="1200" b="1" dirty="0">
                        <a:solidFill>
                          <a:srgbClr val="C00000"/>
                        </a:solidFill>
                      </a:endParaRPr>
                    </a:p>
                  </a:txBody>
                  <a:tcPr/>
                </a:tc>
                <a:tc>
                  <a:txBody>
                    <a:bodyPr/>
                    <a:lstStyle/>
                    <a:p>
                      <a:pPr rtl="1"/>
                      <a:r>
                        <a:rPr lang="ar-SA" sz="1200" dirty="0" smtClean="0"/>
                        <a:t>المورد</a:t>
                      </a:r>
                      <a:r>
                        <a:rPr lang="ar-SA" sz="1200" baseline="0" dirty="0" smtClean="0"/>
                        <a:t> يحصل على قدر إسهامه. يوزع الإنتاج على من لديه القدرة الشرائية للحصول على هذه الخدمة أو السلعة المنتجة</a:t>
                      </a:r>
                      <a:endParaRPr lang="ar-SA" sz="1200" dirty="0"/>
                    </a:p>
                  </a:txBody>
                  <a:tcPr/>
                </a:tc>
                <a:tc>
                  <a:txBody>
                    <a:bodyPr/>
                    <a:lstStyle/>
                    <a:p>
                      <a:pPr rtl="1"/>
                      <a:r>
                        <a:rPr lang="ar-SA" sz="1200" dirty="0" smtClean="0"/>
                        <a:t>التوزيع بمقدار العمل المبذول</a:t>
                      </a:r>
                      <a:endParaRPr lang="ar-SA" sz="1200" dirty="0"/>
                    </a:p>
                  </a:txBody>
                  <a:tcPr/>
                </a:tc>
              </a:tr>
            </a:tbl>
          </a:graphicData>
        </a:graphic>
      </p:graphicFrame>
      <p:sp>
        <p:nvSpPr>
          <p:cNvPr id="5" name="مستطيل 4"/>
          <p:cNvSpPr/>
          <p:nvPr/>
        </p:nvSpPr>
        <p:spPr>
          <a:xfrm>
            <a:off x="3779912" y="620688"/>
            <a:ext cx="2285694" cy="400110"/>
          </a:xfrm>
          <a:prstGeom prst="rect">
            <a:avLst/>
          </a:prstGeom>
          <a:noFill/>
        </p:spPr>
        <p:txBody>
          <a:bodyPr wrap="square" lIns="91440" tIns="45720" rIns="91440" bIns="45720">
            <a:spAutoFit/>
          </a:bodyPr>
          <a:lstStyle/>
          <a:p>
            <a:pPr algn="ctr"/>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كيف يجيب على الأسئلة</a:t>
            </a:r>
            <a:endPar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28702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7620000" cy="634082"/>
          </a:xfrm>
        </p:spPr>
        <p:txBody>
          <a:bodyPr/>
          <a:lstStyle/>
          <a:p>
            <a:pPr marL="114300" lvl="0" algn="r">
              <a:spcBef>
                <a:spcPct val="20000"/>
              </a:spcBef>
            </a:pPr>
            <a:r>
              <a:rPr lang="ar-SA" sz="2200" b="1" spc="0" dirty="0">
                <a:solidFill>
                  <a:srgbClr val="002060"/>
                </a:solidFill>
                <a:latin typeface="Calibri"/>
                <a:ea typeface="+mn-ea"/>
                <a:cs typeface="Arial"/>
              </a:rPr>
              <a:t>ثالثا: معايير تقييم النظام الاقتصادي </a:t>
            </a:r>
            <a:r>
              <a:rPr lang="ar-SA" sz="2200" b="1" spc="0" dirty="0" smtClean="0">
                <a:solidFill>
                  <a:srgbClr val="002060"/>
                </a:solidFill>
                <a:latin typeface="Calibri"/>
                <a:ea typeface="+mn-ea"/>
                <a:cs typeface="Arial"/>
              </a:rPr>
              <a:t>وسياساته</a:t>
            </a:r>
            <a:endParaRPr lang="ar-SA" dirty="0"/>
          </a:p>
        </p:txBody>
      </p:sp>
      <p:sp>
        <p:nvSpPr>
          <p:cNvPr id="3" name="عنصر نائب للمحتوى 2"/>
          <p:cNvSpPr>
            <a:spLocks noGrp="1"/>
          </p:cNvSpPr>
          <p:nvPr>
            <p:ph idx="1"/>
          </p:nvPr>
        </p:nvSpPr>
        <p:spPr>
          <a:xfrm>
            <a:off x="457200" y="1412776"/>
            <a:ext cx="7620000" cy="4988024"/>
          </a:xfrm>
        </p:spPr>
        <p:txBody>
          <a:bodyPr>
            <a:normAutofit/>
          </a:bodyPr>
          <a:lstStyle/>
          <a:p>
            <a:pPr marL="114300" indent="0">
              <a:buNone/>
            </a:pPr>
            <a:r>
              <a:rPr lang="ar-SA" sz="2800" dirty="0" smtClean="0"/>
              <a:t>هناك بعض المعايير المستخدمة لتقييم أداء الاقتصاد:</a:t>
            </a:r>
          </a:p>
          <a:p>
            <a:pPr marL="571500" indent="-457200">
              <a:buFont typeface="+mj-lt"/>
              <a:buAutoNum type="arabicPeriod"/>
            </a:pPr>
            <a:r>
              <a:rPr lang="ar-SA" sz="2800" dirty="0" smtClean="0">
                <a:solidFill>
                  <a:srgbClr val="0099FF"/>
                </a:solidFill>
              </a:rPr>
              <a:t>معيار النمو الاقتصادي</a:t>
            </a:r>
          </a:p>
          <a:p>
            <a:pPr marL="571500" indent="-457200">
              <a:buFont typeface="+mj-lt"/>
              <a:buAutoNum type="arabicPeriod"/>
            </a:pPr>
            <a:r>
              <a:rPr lang="ar-SA" sz="2800" dirty="0" smtClean="0">
                <a:solidFill>
                  <a:srgbClr val="0099FF"/>
                </a:solidFill>
              </a:rPr>
              <a:t> معيار الكفاءة</a:t>
            </a:r>
          </a:p>
          <a:p>
            <a:pPr marL="571500" indent="-457200">
              <a:buFont typeface="+mj-lt"/>
              <a:buAutoNum type="arabicPeriod"/>
            </a:pPr>
            <a:r>
              <a:rPr lang="ar-SA" sz="2800" dirty="0" smtClean="0">
                <a:solidFill>
                  <a:srgbClr val="0099FF"/>
                </a:solidFill>
              </a:rPr>
              <a:t>معيار توزيع الدخل</a:t>
            </a:r>
          </a:p>
          <a:p>
            <a:pPr marL="571500" indent="-457200">
              <a:buFont typeface="+mj-lt"/>
              <a:buAutoNum type="arabicPeriod"/>
            </a:pPr>
            <a:r>
              <a:rPr lang="ar-SA" sz="2800" dirty="0" smtClean="0">
                <a:solidFill>
                  <a:srgbClr val="0099FF"/>
                </a:solidFill>
              </a:rPr>
              <a:t>معيار الاستقرار</a:t>
            </a:r>
          </a:p>
        </p:txBody>
      </p:sp>
      <p:sp>
        <p:nvSpPr>
          <p:cNvPr id="5" name="عنصر نائب للتذييل 4"/>
          <p:cNvSpPr>
            <a:spLocks noGrp="1"/>
          </p:cNvSpPr>
          <p:nvPr>
            <p:ph type="ftr" sz="quarter" idx="11"/>
          </p:nvPr>
        </p:nvSpPr>
        <p:spPr/>
        <p:txBody>
          <a:bodyPr/>
          <a:lstStyle/>
          <a:p>
            <a:r>
              <a:rPr lang="ar-SA" smtClean="0"/>
              <a:t>أ.سميرة المالكي</a:t>
            </a:r>
            <a:endParaRPr lang="ar-SA"/>
          </a:p>
        </p:txBody>
      </p:sp>
      <p:sp>
        <p:nvSpPr>
          <p:cNvPr id="6" name="عنصر نائب لرقم الشريحة 5"/>
          <p:cNvSpPr>
            <a:spLocks noGrp="1"/>
          </p:cNvSpPr>
          <p:nvPr>
            <p:ph type="sldNum" sz="quarter" idx="12"/>
          </p:nvPr>
        </p:nvSpPr>
        <p:spPr/>
        <p:txBody>
          <a:bodyPr/>
          <a:lstStyle/>
          <a:p>
            <a:fld id="{90FC52EF-F808-409B-8875-C9855999ABC1}" type="slidenum">
              <a:rPr lang="ar-SA" smtClean="0"/>
              <a:t>11</a:t>
            </a:fld>
            <a:endParaRPr lang="ar-SA"/>
          </a:p>
        </p:txBody>
      </p:sp>
      <p:sp>
        <p:nvSpPr>
          <p:cNvPr id="4" name="وسيلة شرح بيضاوية 3"/>
          <p:cNvSpPr/>
          <p:nvPr/>
        </p:nvSpPr>
        <p:spPr>
          <a:xfrm>
            <a:off x="2771800" y="4077072"/>
            <a:ext cx="4608512" cy="1728192"/>
          </a:xfrm>
          <a:prstGeom prst="wedgeEllipseCallout">
            <a:avLst/>
          </a:prstGeom>
          <a:solidFill>
            <a:srgbClr val="FCC0F8"/>
          </a:solidFill>
          <a:ln>
            <a:solidFill>
              <a:srgbClr val="FCC0F8"/>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002060"/>
                </a:solidFill>
              </a:rPr>
              <a:t>المعايير متشابكة وترتبط ببعضها البعض</a:t>
            </a:r>
            <a:endParaRPr lang="ar-SA" sz="2800" b="1" dirty="0">
              <a:solidFill>
                <a:srgbClr val="002060"/>
              </a:solidFill>
            </a:endParaRPr>
          </a:p>
        </p:txBody>
      </p:sp>
    </p:spTree>
    <p:extLst>
      <p:ext uri="{BB962C8B-B14F-4D97-AF65-F5344CB8AC3E}">
        <p14:creationId xmlns:p14="http://schemas.microsoft.com/office/powerpoint/2010/main" val="318209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7620000" cy="6212160"/>
          </a:xfrm>
        </p:spPr>
        <p:txBody>
          <a:bodyPr>
            <a:normAutofit/>
          </a:bodyPr>
          <a:lstStyle/>
          <a:p>
            <a:pPr marL="114300" indent="0">
              <a:buNone/>
            </a:pPr>
            <a:r>
              <a:rPr lang="ar-SA" sz="2800" u="sng" dirty="0" smtClean="0">
                <a:solidFill>
                  <a:srgbClr val="00B050"/>
                </a:solidFill>
              </a:rPr>
              <a:t>معيار النمو الاقتصادي</a:t>
            </a:r>
            <a:r>
              <a:rPr lang="ar-SA" sz="2800" dirty="0" smtClean="0">
                <a:solidFill>
                  <a:srgbClr val="00B050"/>
                </a:solidFill>
              </a:rPr>
              <a:t>: </a:t>
            </a:r>
          </a:p>
          <a:p>
            <a:pPr marL="114300" indent="0">
              <a:buNone/>
            </a:pPr>
            <a:endParaRPr lang="ar-SA" dirty="0" smtClean="0"/>
          </a:p>
          <a:p>
            <a:pPr marL="114300" indent="0">
              <a:buNone/>
            </a:pPr>
            <a:endParaRPr lang="ar-SA" dirty="0"/>
          </a:p>
          <a:p>
            <a:pPr marL="114300" indent="0">
              <a:buNone/>
            </a:pPr>
            <a:endParaRPr lang="ar-SA" dirty="0" smtClean="0"/>
          </a:p>
          <a:p>
            <a:pPr marL="114300" indent="0">
              <a:buNone/>
            </a:pPr>
            <a:r>
              <a:rPr lang="ar-SA" sz="2000" dirty="0" smtClean="0"/>
              <a:t>يُقاس عن طريق </a:t>
            </a:r>
            <a:r>
              <a:rPr lang="en-US" sz="2000" dirty="0" smtClean="0"/>
              <a:t>GDP</a:t>
            </a:r>
            <a:r>
              <a:rPr lang="ar-SA" sz="2000" dirty="0" smtClean="0"/>
              <a:t> (</a:t>
            </a:r>
            <a:r>
              <a:rPr lang="en-US" sz="2000" dirty="0" smtClean="0"/>
              <a:t>Gross Domestic Product</a:t>
            </a:r>
            <a:r>
              <a:rPr lang="ar-SA" sz="2000" dirty="0" smtClean="0"/>
              <a:t>) </a:t>
            </a:r>
            <a:r>
              <a:rPr lang="ar-SA" sz="2000" u="sng" dirty="0" smtClean="0"/>
              <a:t>وهو نسبة التغير المئوي في الناتج المحلي الإجمالي أو نسبة الزيادة في حصة الفرد في ذلك الإنتاج</a:t>
            </a:r>
            <a:r>
              <a:rPr lang="ar-SA" sz="2000" dirty="0" smtClean="0"/>
              <a:t>. </a:t>
            </a:r>
          </a:p>
          <a:p>
            <a:pPr marL="114300" indent="0">
              <a:buNone/>
            </a:pPr>
            <a:endParaRPr lang="ar-SA" dirty="0"/>
          </a:p>
          <a:p>
            <a:pPr marL="114300" indent="0">
              <a:buNone/>
            </a:pPr>
            <a:endParaRPr lang="ar-SA" dirty="0" smtClean="0"/>
          </a:p>
          <a:p>
            <a:pPr marL="114300" indent="0">
              <a:buNone/>
            </a:pPr>
            <a:r>
              <a:rPr lang="ar-SA" dirty="0" smtClean="0"/>
              <a:t>يُعاب عليه          أنه غير كامل في قياس أداء النظام إذ ليس المهم الزيادة في الإنتاج فحسب بل نوعية الإنتاج وتوزيعه.</a:t>
            </a: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8" name="عنصر نائب لرقم الشريحة 7"/>
          <p:cNvSpPr>
            <a:spLocks noGrp="1"/>
          </p:cNvSpPr>
          <p:nvPr>
            <p:ph type="sldNum" sz="quarter" idx="12"/>
          </p:nvPr>
        </p:nvSpPr>
        <p:spPr/>
        <p:txBody>
          <a:bodyPr/>
          <a:lstStyle/>
          <a:p>
            <a:fld id="{90FC52EF-F808-409B-8875-C9855999ABC1}" type="slidenum">
              <a:rPr lang="ar-SA" smtClean="0"/>
              <a:t>12</a:t>
            </a:fld>
            <a:endParaRPr lang="ar-SA"/>
          </a:p>
        </p:txBody>
      </p:sp>
      <p:sp>
        <p:nvSpPr>
          <p:cNvPr id="4" name="مستطيل مستدير الزوايا 3"/>
          <p:cNvSpPr/>
          <p:nvPr/>
        </p:nvSpPr>
        <p:spPr>
          <a:xfrm>
            <a:off x="2123728" y="1340768"/>
            <a:ext cx="5040560" cy="576064"/>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يشير الى الزيادة في حجم الإنتاج الكلي الذي يحققه الاقتصاد،</a:t>
            </a:r>
            <a:endParaRPr lang="ar-SA" b="1" dirty="0">
              <a:solidFill>
                <a:schemeClr val="tx1"/>
              </a:solidFill>
            </a:endParaRPr>
          </a:p>
        </p:txBody>
      </p:sp>
      <p:sp>
        <p:nvSpPr>
          <p:cNvPr id="5" name="مستطيل مستدير الزوايا 4"/>
          <p:cNvSpPr/>
          <p:nvPr/>
        </p:nvSpPr>
        <p:spPr>
          <a:xfrm>
            <a:off x="611560" y="2240902"/>
            <a:ext cx="7416824" cy="936104"/>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5"/>
          <p:cNvSpPr/>
          <p:nvPr/>
        </p:nvSpPr>
        <p:spPr>
          <a:xfrm>
            <a:off x="611560" y="3645024"/>
            <a:ext cx="7416824" cy="936104"/>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سهم إلى اليسار 6"/>
          <p:cNvSpPr/>
          <p:nvPr/>
        </p:nvSpPr>
        <p:spPr>
          <a:xfrm>
            <a:off x="6228184" y="4113076"/>
            <a:ext cx="504056" cy="216024"/>
          </a:xfrm>
          <a:prstGeom prst="lef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74556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7620000" cy="5492080"/>
          </a:xfrm>
        </p:spPr>
        <p:txBody>
          <a:bodyPr>
            <a:normAutofit/>
          </a:bodyPr>
          <a:lstStyle/>
          <a:p>
            <a:pPr marL="114300" indent="0">
              <a:buNone/>
            </a:pPr>
            <a:r>
              <a:rPr lang="ar-SA" sz="2800" b="1" u="sng" dirty="0">
                <a:solidFill>
                  <a:srgbClr val="00B050"/>
                </a:solidFill>
              </a:rPr>
              <a:t>معيار الكفاءة</a:t>
            </a:r>
            <a:r>
              <a:rPr lang="ar-SA" sz="2800" b="1" dirty="0" smtClean="0">
                <a:solidFill>
                  <a:srgbClr val="00B050"/>
                </a:solidFill>
              </a:rPr>
              <a:t>:</a:t>
            </a:r>
          </a:p>
          <a:p>
            <a:pPr marL="114300" indent="0">
              <a:buNone/>
            </a:pPr>
            <a:endParaRPr lang="ar-SA" dirty="0"/>
          </a:p>
          <a:p>
            <a:pPr marL="114300" indent="0">
              <a:buNone/>
            </a:pPr>
            <a:r>
              <a:rPr lang="ar-SA" dirty="0" smtClean="0"/>
              <a:t> </a:t>
            </a:r>
            <a:r>
              <a:rPr lang="ar-SA" sz="2000" dirty="0" smtClean="0"/>
              <a:t>يشير إلى        </a:t>
            </a:r>
            <a:r>
              <a:rPr lang="ar-SA" sz="2000" dirty="0" smtClean="0"/>
              <a:t>   </a:t>
            </a:r>
            <a:r>
              <a:rPr lang="ar-SA" sz="2000" dirty="0" smtClean="0"/>
              <a:t>مدى </a:t>
            </a:r>
            <a:r>
              <a:rPr lang="ar-SA" sz="2000" dirty="0"/>
              <a:t>فعالية النظام الاقتصادي في استخدام موارده في وقت معين أو خلال فترة </a:t>
            </a:r>
            <a:r>
              <a:rPr lang="ar-SA" sz="2000" dirty="0" smtClean="0"/>
              <a:t>زمنية</a:t>
            </a:r>
            <a:r>
              <a:rPr lang="ar-SA" sz="2000" dirty="0"/>
              <a:t> </a:t>
            </a:r>
            <a:r>
              <a:rPr lang="ar-SA" sz="2000" dirty="0" smtClean="0"/>
              <a:t>معينة.</a:t>
            </a:r>
          </a:p>
          <a:p>
            <a:pPr marL="114300" indent="0">
              <a:buNone/>
            </a:pPr>
            <a:endParaRPr lang="ar-SA" sz="2000" u="sng" dirty="0" smtClean="0"/>
          </a:p>
          <a:p>
            <a:pPr marL="114300" indent="0">
              <a:buNone/>
            </a:pPr>
            <a:r>
              <a:rPr lang="ar-SA" sz="2000" dirty="0" smtClean="0"/>
              <a:t>ولقياس </a:t>
            </a:r>
            <a:r>
              <a:rPr lang="ar-SA" sz="2000" dirty="0"/>
              <a:t>الكفاءة احتساب نسبة الإنتاج المتحقق إلى عناصر الإنتاج </a:t>
            </a:r>
            <a:r>
              <a:rPr lang="ar-SA" sz="2000" dirty="0" smtClean="0"/>
              <a:t>المستخدمة</a:t>
            </a:r>
            <a:r>
              <a:rPr lang="ar-SA" sz="2000" dirty="0"/>
              <a:t> </a:t>
            </a:r>
            <a:r>
              <a:rPr lang="ar-SA" sz="2000" dirty="0" smtClean="0"/>
              <a:t>فيه.</a:t>
            </a:r>
          </a:p>
          <a:p>
            <a:pPr marL="114300" indent="0">
              <a:buNone/>
            </a:pPr>
            <a:r>
              <a:rPr lang="ar-SA" sz="2000" dirty="0" smtClean="0"/>
              <a:t>كلما زادت النسبة           زادت كفاءة النظام</a:t>
            </a:r>
          </a:p>
          <a:p>
            <a:pPr marL="114300" indent="0">
              <a:buNone/>
            </a:pPr>
            <a:endParaRPr lang="ar-SA" dirty="0" smtClean="0"/>
          </a:p>
          <a:p>
            <a:pPr marL="114300" indent="0" algn="ctr">
              <a:buNone/>
            </a:pPr>
            <a:r>
              <a:rPr lang="ar-SA" dirty="0" smtClean="0"/>
              <a:t>  </a:t>
            </a:r>
            <a:r>
              <a:rPr lang="ar-SA" sz="1800" dirty="0" smtClean="0"/>
              <a:t>الإنتاج</a:t>
            </a:r>
          </a:p>
          <a:p>
            <a:pPr marL="114300" indent="0" algn="ctr">
              <a:buNone/>
            </a:pPr>
            <a:r>
              <a:rPr lang="ar-SA" sz="1800" dirty="0" smtClean="0"/>
              <a:t>   ________________</a:t>
            </a:r>
          </a:p>
          <a:p>
            <a:pPr marL="114300" indent="0" algn="ctr">
              <a:buNone/>
            </a:pPr>
            <a:r>
              <a:rPr lang="ar-SA" sz="1800" dirty="0" smtClean="0"/>
              <a:t>عناصر الإنتاج المستخدمة</a:t>
            </a:r>
            <a:endParaRPr lang="ar-SA" dirty="0" smtClean="0"/>
          </a:p>
          <a:p>
            <a:pPr marL="114300" indent="0" algn="ctr">
              <a:buNone/>
            </a:pPr>
            <a:r>
              <a:rPr lang="ar-SA" dirty="0" smtClean="0"/>
              <a:t>     </a:t>
            </a: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7" name="عنصر نائب لرقم الشريحة 6"/>
          <p:cNvSpPr>
            <a:spLocks noGrp="1"/>
          </p:cNvSpPr>
          <p:nvPr>
            <p:ph type="sldNum" sz="quarter" idx="12"/>
          </p:nvPr>
        </p:nvSpPr>
        <p:spPr/>
        <p:txBody>
          <a:bodyPr/>
          <a:lstStyle/>
          <a:p>
            <a:fld id="{90FC52EF-F808-409B-8875-C9855999ABC1}" type="slidenum">
              <a:rPr lang="ar-SA" smtClean="0"/>
              <a:t>13</a:t>
            </a:fld>
            <a:endParaRPr lang="ar-SA"/>
          </a:p>
        </p:txBody>
      </p:sp>
      <p:sp>
        <p:nvSpPr>
          <p:cNvPr id="5" name="سهم إلى اليسار 4"/>
          <p:cNvSpPr/>
          <p:nvPr/>
        </p:nvSpPr>
        <p:spPr>
          <a:xfrm>
            <a:off x="6372200" y="2098522"/>
            <a:ext cx="576064" cy="144016"/>
          </a:xfrm>
          <a:prstGeom prst="lef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إلى اليسار 8"/>
          <p:cNvSpPr/>
          <p:nvPr/>
        </p:nvSpPr>
        <p:spPr>
          <a:xfrm>
            <a:off x="5811232" y="3501008"/>
            <a:ext cx="576064" cy="144016"/>
          </a:xfrm>
          <a:prstGeom prst="leftArrow">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a:endParaRPr lang="ar-SA"/>
          </a:p>
        </p:txBody>
      </p:sp>
      <p:sp>
        <p:nvSpPr>
          <p:cNvPr id="10" name="مستطيل 9"/>
          <p:cNvSpPr/>
          <p:nvPr/>
        </p:nvSpPr>
        <p:spPr>
          <a:xfrm>
            <a:off x="2915816" y="4221088"/>
            <a:ext cx="2376264" cy="1224136"/>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366222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114300" indent="0">
              <a:buNone/>
            </a:pPr>
            <a:r>
              <a:rPr lang="ar-SA" sz="2800" b="1" u="sng" dirty="0">
                <a:solidFill>
                  <a:srgbClr val="00B050"/>
                </a:solidFill>
              </a:rPr>
              <a:t>معيار توزيع الدخل</a:t>
            </a:r>
            <a:r>
              <a:rPr lang="ar-SA" sz="2800" b="1" dirty="0" smtClean="0">
                <a:solidFill>
                  <a:srgbClr val="00B050"/>
                </a:solidFill>
              </a:rPr>
              <a:t>:</a:t>
            </a:r>
          </a:p>
          <a:p>
            <a:pPr marL="114300" indent="0">
              <a:buNone/>
            </a:pPr>
            <a:endParaRPr lang="ar-SA" dirty="0"/>
          </a:p>
          <a:p>
            <a:pPr marL="114300" indent="0">
              <a:buNone/>
            </a:pPr>
            <a:r>
              <a:rPr lang="ar-SA" dirty="0" smtClean="0"/>
              <a:t> </a:t>
            </a:r>
            <a:r>
              <a:rPr lang="ar-SA" dirty="0"/>
              <a:t>يشير إلى مدى عدالة النظام في توزيع الناتج بين أفراده. </a:t>
            </a:r>
            <a:endParaRPr lang="ar-SA" dirty="0" smtClean="0"/>
          </a:p>
          <a:p>
            <a:pPr marL="114300" indent="0">
              <a:buNone/>
            </a:pPr>
            <a:endParaRPr lang="ar-SA" dirty="0"/>
          </a:p>
          <a:p>
            <a:pPr marL="114300" indent="0">
              <a:buNone/>
            </a:pPr>
            <a:r>
              <a:rPr lang="ar-SA" dirty="0" smtClean="0"/>
              <a:t>يقاس        كلما </a:t>
            </a:r>
            <a:r>
              <a:rPr lang="ar-SA" dirty="0"/>
              <a:t>كانت هناك نسبة ضئيلة من السكان تحصل على حصة أعلى من الدخل كلما يدل ذلك على سوء توزيع الدخل في </a:t>
            </a:r>
            <a:r>
              <a:rPr lang="ar-SA" dirty="0" smtClean="0"/>
              <a:t>النظام الاقتصادي.</a:t>
            </a:r>
            <a:endParaRPr lang="ar-SA" dirty="0"/>
          </a:p>
          <a:p>
            <a:pPr marL="114300" indent="0">
              <a:buNone/>
            </a:pP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6" name="عنصر نائب لرقم الشريحة 5"/>
          <p:cNvSpPr>
            <a:spLocks noGrp="1"/>
          </p:cNvSpPr>
          <p:nvPr>
            <p:ph type="sldNum" sz="quarter" idx="12"/>
          </p:nvPr>
        </p:nvSpPr>
        <p:spPr/>
        <p:txBody>
          <a:bodyPr/>
          <a:lstStyle/>
          <a:p>
            <a:fld id="{90FC52EF-F808-409B-8875-C9855999ABC1}" type="slidenum">
              <a:rPr lang="ar-SA" smtClean="0"/>
              <a:t>14</a:t>
            </a:fld>
            <a:endParaRPr lang="ar-SA"/>
          </a:p>
        </p:txBody>
      </p:sp>
      <p:sp>
        <p:nvSpPr>
          <p:cNvPr id="4" name="سهم إلى اليسار 3"/>
          <p:cNvSpPr/>
          <p:nvPr/>
        </p:nvSpPr>
        <p:spPr>
          <a:xfrm>
            <a:off x="6372200" y="4077072"/>
            <a:ext cx="576064" cy="288032"/>
          </a:xfrm>
          <a:prstGeom prst="leftArrow">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76526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114300" indent="0">
              <a:buNone/>
            </a:pPr>
            <a:r>
              <a:rPr lang="ar-SA" sz="2800" b="1" u="sng" dirty="0">
                <a:solidFill>
                  <a:srgbClr val="00B050"/>
                </a:solidFill>
              </a:rPr>
              <a:t>معيار الاستقرار</a:t>
            </a:r>
            <a:r>
              <a:rPr lang="ar-SA" sz="2800" b="1" dirty="0" smtClean="0">
                <a:solidFill>
                  <a:srgbClr val="00B050"/>
                </a:solidFill>
              </a:rPr>
              <a:t>:</a:t>
            </a:r>
          </a:p>
          <a:p>
            <a:pPr marL="114300" indent="0">
              <a:buNone/>
            </a:pPr>
            <a:endParaRPr lang="ar-SA" dirty="0"/>
          </a:p>
          <a:p>
            <a:pPr marL="114300" indent="0">
              <a:buNone/>
            </a:pPr>
            <a:r>
              <a:rPr lang="ar-S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يشير </a:t>
            </a:r>
            <a:r>
              <a:rPr lang="ar-S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إلى:</a:t>
            </a:r>
          </a:p>
          <a:p>
            <a:pPr>
              <a:buFont typeface="Wingdings" pitchFamily="2" charset="2"/>
              <a:buChar char="Ø"/>
            </a:pPr>
            <a:r>
              <a:rPr lang="ar-SA" dirty="0" smtClean="0"/>
              <a:t>كثرة </a:t>
            </a:r>
            <a:r>
              <a:rPr lang="ar-SA" dirty="0"/>
              <a:t>أو قلة الهزات </a:t>
            </a:r>
            <a:r>
              <a:rPr lang="ar-SA" dirty="0" smtClean="0"/>
              <a:t>الاقتصادية</a:t>
            </a:r>
            <a:r>
              <a:rPr lang="ar-SA" dirty="0"/>
              <a:t>.</a:t>
            </a:r>
            <a:endParaRPr lang="ar-SA" dirty="0" smtClean="0"/>
          </a:p>
          <a:p>
            <a:pPr>
              <a:buFont typeface="Wingdings" pitchFamily="2" charset="2"/>
              <a:buChar char="Ø"/>
            </a:pPr>
            <a:r>
              <a:rPr lang="ar-SA" dirty="0" smtClean="0"/>
              <a:t>قدرة النظام الاقتصادي على مواجهتها وكيفية </a:t>
            </a:r>
            <a:r>
              <a:rPr lang="ar-SA" dirty="0"/>
              <a:t>الخروج منها والتكاليف المترتبة </a:t>
            </a:r>
            <a:r>
              <a:rPr lang="ar-SA" dirty="0" smtClean="0"/>
              <a:t>على ذلك.</a:t>
            </a:r>
          </a:p>
          <a:p>
            <a:pPr>
              <a:buFont typeface="Wingdings" pitchFamily="2" charset="2"/>
              <a:buChar char="Ø"/>
            </a:pPr>
            <a:r>
              <a:rPr lang="ar-SA" dirty="0" smtClean="0"/>
              <a:t>كيفية </a:t>
            </a:r>
            <a:r>
              <a:rPr lang="ar-SA" dirty="0"/>
              <a:t>تحقيق معدلات متدنية من البطالة أو التضخم.</a:t>
            </a:r>
          </a:p>
          <a:p>
            <a:pPr marL="114300" indent="0">
              <a:buNone/>
            </a:pP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FC52EF-F808-409B-8875-C9855999ABC1}" type="slidenum">
              <a:rPr lang="ar-SA" smtClean="0"/>
              <a:t>15</a:t>
            </a:fld>
            <a:endParaRPr lang="ar-SA"/>
          </a:p>
        </p:txBody>
      </p:sp>
    </p:spTree>
    <p:extLst>
      <p:ext uri="{BB962C8B-B14F-4D97-AF65-F5344CB8AC3E}">
        <p14:creationId xmlns:p14="http://schemas.microsoft.com/office/powerpoint/2010/main" val="2312043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ph type="ctrTitle"/>
          </p:nvPr>
        </p:nvSpPr>
        <p:spPr>
          <a:xfrm>
            <a:off x="685800" y="1905000"/>
            <a:ext cx="7543800" cy="3108176"/>
          </a:xfrm>
        </p:spPr>
        <p:txBody>
          <a:bodyPr/>
          <a:lstStyle/>
          <a:p>
            <a:pPr algn="r"/>
            <a:r>
              <a:rPr lang="ar-SA" dirty="0" smtClean="0"/>
              <a:t>الفصل الثالث: الأنظمة الاقتصادية وتحليلها للمشكلة الاقتصادية</a:t>
            </a:r>
            <a:endParaRPr lang="ar-SA" dirty="0"/>
          </a:p>
        </p:txBody>
      </p:sp>
    </p:spTree>
    <p:extLst>
      <p:ext uri="{BB962C8B-B14F-4D97-AF65-F5344CB8AC3E}">
        <p14:creationId xmlns:p14="http://schemas.microsoft.com/office/powerpoint/2010/main" val="130975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الأهداف</a:t>
            </a:r>
            <a:endParaRPr lang="ar-SA" dirty="0"/>
          </a:p>
        </p:txBody>
      </p:sp>
      <p:sp>
        <p:nvSpPr>
          <p:cNvPr id="3" name="عنصر نائب للمحتوى 2"/>
          <p:cNvSpPr>
            <a:spLocks noGrp="1"/>
          </p:cNvSpPr>
          <p:nvPr>
            <p:ph idx="1"/>
          </p:nvPr>
        </p:nvSpPr>
        <p:spPr/>
        <p:txBody>
          <a:bodyPr/>
          <a:lstStyle/>
          <a:p>
            <a:pPr>
              <a:lnSpc>
                <a:spcPct val="150000"/>
              </a:lnSpc>
            </a:pPr>
            <a:r>
              <a:rPr lang="ar-SA" sz="2400" dirty="0"/>
              <a:t>تعريف </a:t>
            </a:r>
            <a:r>
              <a:rPr lang="ar-SA" sz="2400" dirty="0" smtClean="0"/>
              <a:t>النظام الاقتصادي</a:t>
            </a:r>
            <a:endParaRPr lang="ar-SA" sz="2400" dirty="0"/>
          </a:p>
          <a:p>
            <a:pPr>
              <a:lnSpc>
                <a:spcPct val="150000"/>
              </a:lnSpc>
            </a:pPr>
            <a:r>
              <a:rPr lang="ar-SA" sz="2400" dirty="0"/>
              <a:t>ابراز الفرضيات التي تقوم عليها </a:t>
            </a:r>
            <a:r>
              <a:rPr lang="ar-SA" sz="2400"/>
              <a:t>الانظمة </a:t>
            </a:r>
            <a:r>
              <a:rPr lang="ar-SA" sz="2400" smtClean="0"/>
              <a:t>الاقتصادية</a:t>
            </a:r>
          </a:p>
          <a:p>
            <a:pPr>
              <a:lnSpc>
                <a:spcPct val="150000"/>
              </a:lnSpc>
            </a:pPr>
            <a:r>
              <a:rPr lang="ar-SA" sz="2400" smtClean="0"/>
              <a:t>معايير تقييم النظام الاقتصادي</a:t>
            </a: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FC52EF-F808-409B-8875-C9855999ABC1}" type="slidenum">
              <a:rPr lang="ar-SA" smtClean="0"/>
              <a:t>3</a:t>
            </a:fld>
            <a:endParaRPr lang="ar-SA"/>
          </a:p>
        </p:txBody>
      </p:sp>
    </p:spTree>
    <p:extLst>
      <p:ext uri="{BB962C8B-B14F-4D97-AF65-F5344CB8AC3E}">
        <p14:creationId xmlns:p14="http://schemas.microsoft.com/office/powerpoint/2010/main" val="172324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المفردات </a:t>
            </a:r>
            <a:endParaRPr lang="ar-SA" dirty="0"/>
          </a:p>
        </p:txBody>
      </p:sp>
      <p:sp>
        <p:nvSpPr>
          <p:cNvPr id="3" name="عنصر نائب للمحتوى 2"/>
          <p:cNvSpPr>
            <a:spLocks noGrp="1"/>
          </p:cNvSpPr>
          <p:nvPr>
            <p:ph idx="1"/>
          </p:nvPr>
        </p:nvSpPr>
        <p:spPr/>
        <p:txBody>
          <a:bodyPr/>
          <a:lstStyle/>
          <a:p>
            <a:pPr marL="0">
              <a:lnSpc>
                <a:spcPct val="120000"/>
              </a:lnSpc>
              <a:buNone/>
            </a:pPr>
            <a:r>
              <a:rPr lang="ar-SA" dirty="0" smtClean="0"/>
              <a:t>الأنظمة </a:t>
            </a:r>
            <a:r>
              <a:rPr lang="ar-SA" dirty="0"/>
              <a:t>الاقتصادية</a:t>
            </a:r>
          </a:p>
          <a:p>
            <a:pPr marL="0">
              <a:lnSpc>
                <a:spcPct val="120000"/>
              </a:lnSpc>
              <a:buNone/>
            </a:pPr>
            <a:r>
              <a:rPr lang="ar-SA" dirty="0"/>
              <a:t>المشكلة الاقتصادية</a:t>
            </a:r>
          </a:p>
          <a:p>
            <a:pPr marL="0">
              <a:lnSpc>
                <a:spcPct val="120000"/>
              </a:lnSpc>
              <a:buNone/>
            </a:pPr>
            <a:r>
              <a:rPr lang="ar-SA" dirty="0"/>
              <a:t>المصلحة الخاصة والمصلحة العامة</a:t>
            </a:r>
          </a:p>
          <a:p>
            <a:pPr marL="0">
              <a:lnSpc>
                <a:spcPct val="120000"/>
              </a:lnSpc>
              <a:buNone/>
            </a:pPr>
            <a:r>
              <a:rPr lang="ar-SA" dirty="0" smtClean="0"/>
              <a:t>النمو </a:t>
            </a:r>
            <a:r>
              <a:rPr lang="ar-SA" dirty="0"/>
              <a:t>الاقتصادي </a:t>
            </a:r>
            <a:endParaRPr lang="ar-SA" dirty="0" smtClean="0"/>
          </a:p>
          <a:p>
            <a:pPr marL="0">
              <a:lnSpc>
                <a:spcPct val="120000"/>
              </a:lnSpc>
              <a:buNone/>
            </a:pPr>
            <a:r>
              <a:rPr lang="ar-SA" dirty="0"/>
              <a:t>توزيع الدخل </a:t>
            </a:r>
          </a:p>
          <a:p>
            <a:pPr marL="0">
              <a:lnSpc>
                <a:spcPct val="120000"/>
              </a:lnSpc>
              <a:buNone/>
            </a:pPr>
            <a:r>
              <a:rPr lang="ar-SA" dirty="0" smtClean="0"/>
              <a:t>الاستقرار </a:t>
            </a:r>
            <a:r>
              <a:rPr lang="ar-SA" dirty="0"/>
              <a:t>الاقتصادي </a:t>
            </a:r>
          </a:p>
          <a:p>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dirty="0"/>
          </a:p>
        </p:txBody>
      </p:sp>
      <p:sp>
        <p:nvSpPr>
          <p:cNvPr id="5" name="عنصر نائب لرقم الشريحة 4"/>
          <p:cNvSpPr>
            <a:spLocks noGrp="1"/>
          </p:cNvSpPr>
          <p:nvPr>
            <p:ph type="sldNum" sz="quarter" idx="12"/>
          </p:nvPr>
        </p:nvSpPr>
        <p:spPr/>
        <p:txBody>
          <a:bodyPr/>
          <a:lstStyle/>
          <a:p>
            <a:fld id="{90FC52EF-F808-409B-8875-C9855999ABC1}" type="slidenum">
              <a:rPr lang="ar-SA" smtClean="0"/>
              <a:t>4</a:t>
            </a:fld>
            <a:endParaRPr lang="ar-SA"/>
          </a:p>
        </p:txBody>
      </p:sp>
    </p:spTree>
    <p:extLst>
      <p:ext uri="{BB962C8B-B14F-4D97-AF65-F5344CB8AC3E}">
        <p14:creationId xmlns:p14="http://schemas.microsoft.com/office/powerpoint/2010/main" val="316063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548680"/>
            <a:ext cx="7416824" cy="5824656"/>
          </a:xfrm>
        </p:spPr>
        <p:txBody>
          <a:bodyPr>
            <a:normAutofit/>
          </a:bodyPr>
          <a:lstStyle/>
          <a:p>
            <a:r>
              <a:rPr lang="ar-SA" sz="2400" dirty="0" smtClean="0"/>
              <a:t>أن جميع المجتمعات بغض النظر عن النظم الاقتصادية والاجتماعية والسياسية السائدة فيها تواجه </a:t>
            </a:r>
            <a:r>
              <a:rPr lang="ar-SA" sz="2400" u="sng" dirty="0" smtClean="0">
                <a:solidFill>
                  <a:srgbClr val="FF0000"/>
                </a:solidFill>
              </a:rPr>
              <a:t>الأسئلة الاقتصادية الآتية</a:t>
            </a:r>
            <a:r>
              <a:rPr lang="ar-SA" sz="2400" dirty="0" smtClean="0">
                <a:solidFill>
                  <a:srgbClr val="FF0000"/>
                </a:solidFill>
              </a:rPr>
              <a:t>: </a:t>
            </a:r>
          </a:p>
          <a:p>
            <a:pPr marL="571500" indent="-457200">
              <a:buFont typeface="+mj-lt"/>
              <a:buAutoNum type="arabicPeriod"/>
            </a:pPr>
            <a:r>
              <a:rPr lang="ar-SA" sz="2400" dirty="0" smtClean="0">
                <a:solidFill>
                  <a:srgbClr val="00B0F0"/>
                </a:solidFill>
              </a:rPr>
              <a:t>ماذا يجب أن ننتج؟</a:t>
            </a:r>
          </a:p>
          <a:p>
            <a:pPr marL="571500" indent="-457200">
              <a:buFont typeface="+mj-lt"/>
              <a:buAutoNum type="arabicPeriod"/>
            </a:pPr>
            <a:r>
              <a:rPr lang="ar-SA" sz="2400" dirty="0" smtClean="0">
                <a:solidFill>
                  <a:srgbClr val="00B0F0"/>
                </a:solidFill>
              </a:rPr>
              <a:t>كيف يمكن أن يتم الانتاج؟</a:t>
            </a:r>
          </a:p>
          <a:p>
            <a:pPr marL="571500" indent="-457200">
              <a:buFont typeface="+mj-lt"/>
              <a:buAutoNum type="arabicPeriod"/>
            </a:pPr>
            <a:r>
              <a:rPr lang="ar-SA" sz="2400" dirty="0" smtClean="0">
                <a:solidFill>
                  <a:srgbClr val="00B0F0"/>
                </a:solidFill>
              </a:rPr>
              <a:t>ماهي الطرق التي تتبع في توزيع ذلك المنتج؟</a:t>
            </a:r>
          </a:p>
          <a:p>
            <a:pPr marL="114300" indent="0">
              <a:buNone/>
            </a:pPr>
            <a:endParaRPr lang="ar-SA" sz="2400" dirty="0" smtClean="0"/>
          </a:p>
          <a:p>
            <a:pPr marL="114300" indent="0">
              <a:buNone/>
            </a:pPr>
            <a:r>
              <a:rPr lang="ar-SA" sz="2400" dirty="0"/>
              <a:t>ومع تطور مستوى حاجات الفرد والمجتمع </a:t>
            </a:r>
            <a:r>
              <a:rPr lang="ar-SA" sz="2400" dirty="0" smtClean="0"/>
              <a:t>تطورت </a:t>
            </a:r>
            <a:r>
              <a:rPr lang="ar-SA" sz="2400" dirty="0"/>
              <a:t>عدة طرق </a:t>
            </a:r>
            <a:r>
              <a:rPr lang="ar-SA" sz="2400" dirty="0" smtClean="0"/>
              <a:t>للإجابة </a:t>
            </a:r>
            <a:r>
              <a:rPr lang="ar-SA" sz="2400" dirty="0"/>
              <a:t>على هذه التساؤلات  نتيجة التطور الاقتصادي والاجتماعي من جهة و </a:t>
            </a:r>
            <a:r>
              <a:rPr lang="ar-SA" sz="2400" dirty="0" smtClean="0"/>
              <a:t>تطور المعرفة </a:t>
            </a:r>
            <a:r>
              <a:rPr lang="ar-SA" sz="2400" dirty="0"/>
              <a:t>والعلوم من جهة اخرى.</a:t>
            </a:r>
            <a:endParaRPr lang="ar-SA" sz="2400" dirty="0" smtClean="0"/>
          </a:p>
          <a:p>
            <a:pPr marL="114300" indent="0">
              <a:buNone/>
            </a:pPr>
            <a:r>
              <a:rPr lang="ar-SA" sz="2400" dirty="0"/>
              <a:t>وقد اختلفت النظم </a:t>
            </a:r>
            <a:r>
              <a:rPr lang="ar-SA" sz="2400" dirty="0" smtClean="0"/>
              <a:t>الاقتصادية </a:t>
            </a:r>
            <a:r>
              <a:rPr lang="ar-SA" sz="2400" dirty="0"/>
              <a:t>باختلاف نظرتها للمشكلة الاقتصادية وباختلاف الحلول التي تقترحها لتلك </a:t>
            </a:r>
            <a:r>
              <a:rPr lang="ar-SA" sz="2400" dirty="0" smtClean="0"/>
              <a:t>المشاكل</a:t>
            </a:r>
            <a:r>
              <a:rPr lang="ar-SA" sz="2400" dirty="0" smtClean="0"/>
              <a:t>.</a:t>
            </a:r>
            <a:endParaRPr lang="ar-SA" sz="2400" dirty="0" smtClean="0"/>
          </a:p>
          <a:p>
            <a:r>
              <a:rPr lang="ar-SA" sz="2400" u="sng" dirty="0" smtClean="0">
                <a:solidFill>
                  <a:srgbClr val="0070C0"/>
                </a:solidFill>
              </a:rPr>
              <a:t>ويُعرف النظام الاقتصادي بأنه</a:t>
            </a:r>
            <a:r>
              <a:rPr lang="ar-SA" sz="2400" dirty="0" smtClean="0">
                <a:solidFill>
                  <a:srgbClr val="0070C0"/>
                </a:solidFill>
              </a:rPr>
              <a:t>: </a:t>
            </a:r>
            <a:r>
              <a:rPr lang="ar-SA" sz="2400" dirty="0" smtClean="0"/>
              <a:t>الأطر الفلسفية والمنهجية والتنظيمية التي تحدد وتنفذ القضايا المتعلقة بالإنتاج والاستهلاك والتوزيع.</a:t>
            </a:r>
          </a:p>
          <a:p>
            <a:pPr marL="114300" indent="0">
              <a:buNone/>
            </a:pPr>
            <a:endParaRPr lang="ar-SA" sz="2400"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dirty="0"/>
          </a:p>
        </p:txBody>
      </p:sp>
      <p:sp>
        <p:nvSpPr>
          <p:cNvPr id="4" name="عنصر نائب لرقم الشريحة 3"/>
          <p:cNvSpPr>
            <a:spLocks noGrp="1"/>
          </p:cNvSpPr>
          <p:nvPr>
            <p:ph type="sldNum" sz="quarter" idx="12"/>
          </p:nvPr>
        </p:nvSpPr>
        <p:spPr/>
        <p:txBody>
          <a:bodyPr/>
          <a:lstStyle/>
          <a:p>
            <a:fld id="{90FC52EF-F808-409B-8875-C9855999ABC1}" type="slidenum">
              <a:rPr lang="ar-SA" smtClean="0"/>
              <a:t>5</a:t>
            </a:fld>
            <a:endParaRPr lang="ar-SA"/>
          </a:p>
        </p:txBody>
      </p:sp>
    </p:spTree>
    <p:extLst>
      <p:ext uri="{BB962C8B-B14F-4D97-AF65-F5344CB8AC3E}">
        <p14:creationId xmlns:p14="http://schemas.microsoft.com/office/powerpoint/2010/main" val="309848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755576" y="0"/>
            <a:ext cx="7269495" cy="720080"/>
          </a:xfrm>
        </p:spPr>
        <p:txBody>
          <a:bodyPr>
            <a:normAutofit fontScale="90000"/>
          </a:bodyPr>
          <a:lstStyle/>
          <a:p>
            <a:pPr algn="r"/>
            <a:r>
              <a:rPr lang="ar-SA" sz="3600" b="1" dirty="0">
                <a:solidFill>
                  <a:srgbClr val="0070C0"/>
                </a:solidFill>
              </a:rPr>
              <a:t> </a:t>
            </a:r>
            <a:r>
              <a:rPr lang="ar-SA" sz="3600" b="1" dirty="0" smtClean="0">
                <a:solidFill>
                  <a:srgbClr val="0070C0"/>
                </a:solidFill>
              </a:rPr>
              <a:t/>
            </a:r>
            <a:br>
              <a:rPr lang="ar-SA" sz="3600" b="1" dirty="0" smtClean="0">
                <a:solidFill>
                  <a:srgbClr val="0070C0"/>
                </a:solidFill>
              </a:rPr>
            </a:br>
            <a:r>
              <a:rPr lang="ar-SA" sz="3600" b="1" dirty="0" smtClean="0">
                <a:solidFill>
                  <a:srgbClr val="0070C0"/>
                </a:solidFill>
              </a:rPr>
              <a:t>النظام </a:t>
            </a:r>
            <a:r>
              <a:rPr lang="ar-SA" sz="3600" b="1" dirty="0">
                <a:solidFill>
                  <a:srgbClr val="0070C0"/>
                </a:solidFill>
              </a:rPr>
              <a:t>الاقتصادي الرأسمالي</a:t>
            </a:r>
            <a:br>
              <a:rPr lang="ar-SA" sz="3600" b="1" dirty="0">
                <a:solidFill>
                  <a:srgbClr val="0070C0"/>
                </a:solidFill>
              </a:rPr>
            </a:br>
            <a:endParaRPr lang="ar-SA" sz="3600" dirty="0"/>
          </a:p>
        </p:txBody>
      </p:sp>
      <p:sp>
        <p:nvSpPr>
          <p:cNvPr id="3" name="عنصر نائب للمحتوى 2"/>
          <p:cNvSpPr>
            <a:spLocks noGrp="1"/>
          </p:cNvSpPr>
          <p:nvPr>
            <p:ph idx="1"/>
          </p:nvPr>
        </p:nvSpPr>
        <p:spPr>
          <a:xfrm>
            <a:off x="1619672" y="620688"/>
            <a:ext cx="6336704" cy="4555018"/>
          </a:xfrm>
        </p:spPr>
        <p:txBody>
          <a:bodyPr>
            <a:normAutofit/>
          </a:bodyPr>
          <a:lstStyle/>
          <a:p>
            <a:pPr marL="114300" indent="0">
              <a:buNone/>
            </a:pPr>
            <a:r>
              <a:rPr lang="ar-SA" dirty="0" smtClean="0"/>
              <a:t>تعود أسس النظام الرأسمالي إلى الاقتصادي آدم سميث حيث صاغ مبادئ هذا النظام في كتابه (ثروة الأمم). </a:t>
            </a:r>
          </a:p>
          <a:p>
            <a:pPr marL="114300" indent="0">
              <a:buNone/>
            </a:pPr>
            <a:r>
              <a:rPr lang="ar-SA" b="1" dirty="0" smtClean="0">
                <a:solidFill>
                  <a:srgbClr val="0070C0"/>
                </a:solidFill>
              </a:rPr>
              <a:t>يقوم النظام على الفرضيات والعناصر الرئيسة التالية:</a:t>
            </a:r>
          </a:p>
          <a:p>
            <a:pPr marL="571500" indent="-457200">
              <a:buFont typeface="+mj-lt"/>
              <a:buAutoNum type="arabicPeriod"/>
            </a:pPr>
            <a:r>
              <a:rPr lang="ar-SA" sz="1800" dirty="0" smtClean="0">
                <a:solidFill>
                  <a:srgbClr val="00B0F0"/>
                </a:solidFill>
              </a:rPr>
              <a:t>الملكية الخاصة لموارد الإنتاج</a:t>
            </a:r>
            <a:r>
              <a:rPr lang="ar-SA" sz="1800" dirty="0" smtClean="0"/>
              <a:t>. أي أن جميع الموارد الاقتصادية (الأرض، ورأس المال، والمواد الخام) يملكها أفراد أو مؤسسات خاصة ولا تقوم الحكومة بأي دور اقتصادي </a:t>
            </a:r>
            <a:r>
              <a:rPr lang="ar-SA" sz="1800" dirty="0"/>
              <a:t>بل ينحصر دورها في سن القوانين التي تنظم الملكية الخاصة.</a:t>
            </a:r>
            <a:endParaRPr lang="ar-SA" sz="1800" dirty="0" smtClean="0"/>
          </a:p>
          <a:p>
            <a:pPr marL="571500" indent="-457200">
              <a:buFont typeface="+mj-lt"/>
              <a:buAutoNum type="arabicPeriod"/>
            </a:pPr>
            <a:r>
              <a:rPr lang="ar-SA" sz="1800" dirty="0" smtClean="0">
                <a:solidFill>
                  <a:srgbClr val="00B0F0"/>
                </a:solidFill>
              </a:rPr>
              <a:t>أهمية دافع تحقيق المصلحة الخاصة</a:t>
            </a:r>
            <a:r>
              <a:rPr lang="ar-SA" sz="1800" dirty="0" smtClean="0"/>
              <a:t>. بما أن جميع الموارد ذات ملكية خاصة، فإن دافع تحقيق المصلحة الخاصة في أي نشاط اقتصادي هو الدافع المحرك. </a:t>
            </a:r>
          </a:p>
          <a:p>
            <a:pPr marL="571500" indent="-457200">
              <a:buFont typeface="+mj-lt"/>
              <a:buAutoNum type="arabicPeriod"/>
            </a:pPr>
            <a:endParaRPr lang="ar-SA" dirty="0">
              <a:solidFill>
                <a:srgbClr val="0070C0"/>
              </a:solidFill>
            </a:endParaRPr>
          </a:p>
          <a:p>
            <a:pPr marL="571500" indent="-457200">
              <a:buFont typeface="+mj-lt"/>
              <a:buAutoNum type="arabicPeriod"/>
            </a:pPr>
            <a:endParaRPr lang="ar-SA" dirty="0">
              <a:solidFill>
                <a:srgbClr val="0070C0"/>
              </a:solidFill>
            </a:endParaRPr>
          </a:p>
          <a:p>
            <a:pPr marL="114300" indent="0">
              <a:buNone/>
            </a:pPr>
            <a:endParaRPr lang="ar-SA" dirty="0" smtClean="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FC52EF-F808-409B-8875-C9855999ABC1}" type="slidenum">
              <a:rPr lang="ar-SA" smtClean="0"/>
              <a:t>6</a:t>
            </a:fld>
            <a:endParaRPr lang="ar-SA"/>
          </a:p>
        </p:txBody>
      </p:sp>
      <p:sp>
        <p:nvSpPr>
          <p:cNvPr id="2" name="مستطيل مستدير الزوايا 1"/>
          <p:cNvSpPr/>
          <p:nvPr/>
        </p:nvSpPr>
        <p:spPr>
          <a:xfrm>
            <a:off x="971600" y="3717032"/>
            <a:ext cx="7200800" cy="1438244"/>
          </a:xfrm>
          <a:prstGeom prst="roundRect">
            <a:avLst/>
          </a:prstGeom>
          <a:solidFill>
            <a:srgbClr val="E0C1FF"/>
          </a:solidFill>
          <a:ln>
            <a:solidFill>
              <a:srgbClr val="E0C1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rgbClr val="002060"/>
                </a:solidFill>
              </a:rPr>
              <a:t>ا</a:t>
            </a:r>
            <a:r>
              <a:rPr lang="ar-SA" sz="2000" b="1" dirty="0" smtClean="0">
                <a:solidFill>
                  <a:srgbClr val="002060"/>
                </a:solidFill>
              </a:rPr>
              <a:t>لمنتج يهدف الى تحقيق أقصى قدر ممكن من الأرباح</a:t>
            </a:r>
          </a:p>
          <a:p>
            <a:pPr algn="ctr"/>
            <a:r>
              <a:rPr lang="ar-SA" sz="2000" b="1" dirty="0" smtClean="0">
                <a:solidFill>
                  <a:srgbClr val="002060"/>
                </a:solidFill>
              </a:rPr>
              <a:t>المستهلك يهدف الى تحقيق أقصى اشباع ممكن </a:t>
            </a:r>
          </a:p>
          <a:p>
            <a:pPr algn="ctr"/>
            <a:r>
              <a:rPr lang="ar-SA" sz="2000" b="1" dirty="0" smtClean="0">
                <a:solidFill>
                  <a:srgbClr val="002060"/>
                </a:solidFill>
              </a:rPr>
              <a:t>العامل يسعى لتحقيق أقصى أجر ممكن عند اختياره وظيفته</a:t>
            </a:r>
            <a:endParaRPr lang="ar-SA" sz="2000" b="1" dirty="0">
              <a:solidFill>
                <a:srgbClr val="002060"/>
              </a:solidFill>
            </a:endParaRPr>
          </a:p>
        </p:txBody>
      </p:sp>
    </p:spTree>
    <p:extLst>
      <p:ext uri="{BB962C8B-B14F-4D97-AF65-F5344CB8AC3E}">
        <p14:creationId xmlns:p14="http://schemas.microsoft.com/office/powerpoint/2010/main" val="3254680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968"/>
            <a:ext cx="7416824" cy="665728"/>
          </a:xfrm>
        </p:spPr>
        <p:txBody>
          <a:bodyPr>
            <a:normAutofit fontScale="90000"/>
          </a:bodyPr>
          <a:lstStyle/>
          <a:p>
            <a:pPr algn="r"/>
            <a:r>
              <a:rPr lang="ar-SA" sz="3600" b="1" dirty="0">
                <a:solidFill>
                  <a:srgbClr val="0070C0"/>
                </a:solidFill>
              </a:rPr>
              <a:t> </a:t>
            </a:r>
            <a:br>
              <a:rPr lang="ar-SA" sz="3600" b="1" dirty="0">
                <a:solidFill>
                  <a:srgbClr val="0070C0"/>
                </a:solidFill>
              </a:rPr>
            </a:br>
            <a:r>
              <a:rPr lang="ar-SA" sz="3600" b="1" dirty="0">
                <a:solidFill>
                  <a:srgbClr val="0070C0"/>
                </a:solidFill>
              </a:rPr>
              <a:t>النظام الاقتصادي الرأسمالي</a:t>
            </a:r>
            <a:br>
              <a:rPr lang="ar-SA" sz="3600" b="1" dirty="0">
                <a:solidFill>
                  <a:srgbClr val="0070C0"/>
                </a:solidFill>
              </a:rPr>
            </a:br>
            <a:endParaRPr lang="ar-SA" sz="3600" dirty="0"/>
          </a:p>
        </p:txBody>
      </p:sp>
      <p:sp>
        <p:nvSpPr>
          <p:cNvPr id="3" name="عنصر نائب للمحتوى 2"/>
          <p:cNvSpPr>
            <a:spLocks noGrp="1"/>
          </p:cNvSpPr>
          <p:nvPr>
            <p:ph idx="1"/>
          </p:nvPr>
        </p:nvSpPr>
        <p:spPr>
          <a:xfrm>
            <a:off x="1331640" y="1268760"/>
            <a:ext cx="6840760" cy="4608512"/>
          </a:xfrm>
        </p:spPr>
        <p:txBody>
          <a:bodyPr>
            <a:normAutofit fontScale="92500" lnSpcReduction="20000"/>
          </a:bodyPr>
          <a:lstStyle/>
          <a:p>
            <a:pPr marL="571500" indent="-457200">
              <a:buFont typeface="+mj-lt"/>
              <a:buAutoNum type="arabicPeriod" startAt="3"/>
            </a:pPr>
            <a:r>
              <a:rPr lang="ar-SA" sz="2400" dirty="0" smtClean="0">
                <a:solidFill>
                  <a:srgbClr val="00B0F0"/>
                </a:solidFill>
              </a:rPr>
              <a:t>سيادة </a:t>
            </a:r>
            <a:r>
              <a:rPr lang="ar-SA" sz="2400" dirty="0">
                <a:solidFill>
                  <a:srgbClr val="00B0F0"/>
                </a:solidFill>
              </a:rPr>
              <a:t>المنافسة </a:t>
            </a:r>
            <a:r>
              <a:rPr lang="ar-SA" sz="2400" dirty="0" smtClean="0">
                <a:solidFill>
                  <a:srgbClr val="00B0F0"/>
                </a:solidFill>
              </a:rPr>
              <a:t>الكاملة:</a:t>
            </a:r>
            <a:endParaRPr lang="ar-SA" sz="2400" dirty="0" smtClean="0"/>
          </a:p>
          <a:p>
            <a:pPr marL="114300" indent="0">
              <a:buNone/>
            </a:pPr>
            <a:r>
              <a:rPr lang="ar-SA" sz="2400" dirty="0" smtClean="0"/>
              <a:t>بما </a:t>
            </a:r>
            <a:r>
              <a:rPr lang="ar-SA" sz="2400" dirty="0"/>
              <a:t>أن </a:t>
            </a:r>
            <a:r>
              <a:rPr lang="ar-SA" sz="2400" dirty="0" smtClean="0"/>
              <a:t>المنتجين </a:t>
            </a:r>
            <a:r>
              <a:rPr lang="ar-SA" sz="2400" dirty="0"/>
              <a:t>والمستهلكين يسعون الى تحقيق مصالحهم من النشاطات الاقتصادية التي يقومون بها، فمن الضروري توافر حرية النشاط الاقتصادي والذي يتمثل بسيادة المنافسة الكاملة حتى يتسنى للجميع تحقيق مصالحهم الخاصة</a:t>
            </a:r>
            <a:r>
              <a:rPr lang="ar-SA" sz="2400" dirty="0" smtClean="0"/>
              <a:t>. </a:t>
            </a:r>
          </a:p>
          <a:p>
            <a:pPr marL="571500" indent="-457200">
              <a:buFont typeface="+mj-lt"/>
              <a:buAutoNum type="arabicPeriod" startAt="3"/>
            </a:pPr>
            <a:r>
              <a:rPr lang="ar-SA" sz="2400" dirty="0" smtClean="0">
                <a:solidFill>
                  <a:srgbClr val="00B0F0"/>
                </a:solidFill>
              </a:rPr>
              <a:t>إعطاء </a:t>
            </a:r>
            <a:r>
              <a:rPr lang="ar-SA" sz="2400" dirty="0">
                <a:solidFill>
                  <a:srgbClr val="00B0F0"/>
                </a:solidFill>
              </a:rPr>
              <a:t>الدور الأساسي للسوق ونظام </a:t>
            </a:r>
            <a:r>
              <a:rPr lang="ar-SA" sz="2400" dirty="0" smtClean="0">
                <a:solidFill>
                  <a:srgbClr val="00B0F0"/>
                </a:solidFill>
              </a:rPr>
              <a:t>الأسعار:</a:t>
            </a:r>
            <a:endParaRPr lang="ar-SA" sz="2400" dirty="0">
              <a:solidFill>
                <a:srgbClr val="00B0F0"/>
              </a:solidFill>
            </a:endParaRPr>
          </a:p>
          <a:p>
            <a:pPr marL="114300" indent="0">
              <a:buNone/>
            </a:pPr>
            <a:r>
              <a:rPr lang="ar-SA" sz="2400" dirty="0"/>
              <a:t>نظام الأسعار هو الآلية الرئيسية لنظام المنافسة الكاملة إذ إن رغبات </a:t>
            </a:r>
            <a:r>
              <a:rPr lang="ar-SA" sz="2400" dirty="0" smtClean="0"/>
              <a:t>المنتجين </a:t>
            </a:r>
            <a:r>
              <a:rPr lang="ar-SA" sz="2400" dirty="0"/>
              <a:t>والمستهلكين تتم معرفتها عن طريق أسواق مختلف السلع والخدمات.</a:t>
            </a:r>
          </a:p>
          <a:p>
            <a:pPr marL="114300" indent="0">
              <a:buNone/>
            </a:pPr>
            <a:r>
              <a:rPr lang="ar-SA" sz="2400" dirty="0"/>
              <a:t>السوق ذو صفة شمولية فهو يعني العلاقة بين البائعين والمشترين حيث تتم في السوق معرفة الأسعار التي يرغب فيها المنتجون </a:t>
            </a:r>
            <a:r>
              <a:rPr lang="ar-SA" sz="2400" dirty="0" smtClean="0"/>
              <a:t>والمستهلكون</a:t>
            </a:r>
            <a:r>
              <a:rPr lang="ar-SA" sz="2400" dirty="0"/>
              <a:t>.</a:t>
            </a:r>
          </a:p>
          <a:p>
            <a:pPr marL="114300" indent="0">
              <a:buNone/>
            </a:pPr>
            <a:r>
              <a:rPr lang="ar-SA" sz="2400" dirty="0"/>
              <a:t>السعر في النظام الرأسمالي هو مقياس للندرة فلكل سلعة سعر آني وسعر مستقبلي وهي مؤشرات تتمكن من خلالها وحدات القرار </a:t>
            </a:r>
            <a:r>
              <a:rPr lang="ar-SA" sz="2400" dirty="0" smtClean="0"/>
              <a:t>الاقتصادي </a:t>
            </a:r>
            <a:r>
              <a:rPr lang="ar-SA" sz="2400" dirty="0"/>
              <a:t>من اتخاذ قرارات معينة، أو </a:t>
            </a:r>
            <a:r>
              <a:rPr lang="ar-SA" sz="2400" dirty="0" smtClean="0"/>
              <a:t>الامتناع </a:t>
            </a:r>
            <a:r>
              <a:rPr lang="ar-SA" sz="2400" dirty="0"/>
              <a:t>عن اتخاذ قرارات أخرى لتحقيق مصالحها الخاصة.</a:t>
            </a:r>
          </a:p>
          <a:p>
            <a:pPr marL="114300" indent="0">
              <a:buNone/>
            </a:pPr>
            <a:endParaRPr lang="ar-SA" sz="24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FC52EF-F808-409B-8875-C9855999ABC1}" type="slidenum">
              <a:rPr lang="ar-SA" smtClean="0"/>
              <a:t>7</a:t>
            </a:fld>
            <a:endParaRPr lang="ar-SA"/>
          </a:p>
        </p:txBody>
      </p:sp>
    </p:spTree>
    <p:extLst>
      <p:ext uri="{BB962C8B-B14F-4D97-AF65-F5344CB8AC3E}">
        <p14:creationId xmlns:p14="http://schemas.microsoft.com/office/powerpoint/2010/main" val="168173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648"/>
            <a:ext cx="7620000" cy="706090"/>
          </a:xfrm>
        </p:spPr>
        <p:txBody>
          <a:bodyPr>
            <a:normAutofit/>
          </a:bodyPr>
          <a:lstStyle/>
          <a:p>
            <a:pPr algn="r"/>
            <a:r>
              <a:rPr lang="ar-SA" sz="2400" b="1" dirty="0" smtClean="0">
                <a:solidFill>
                  <a:srgbClr val="0070C0"/>
                </a:solidFill>
              </a:rPr>
              <a:t>النظام الاقتصادي الرأسمالي</a:t>
            </a:r>
            <a:endParaRPr lang="ar-SA" sz="2400" b="1" dirty="0">
              <a:solidFill>
                <a:srgbClr val="0070C0"/>
              </a:solidFill>
            </a:endParaRPr>
          </a:p>
        </p:txBody>
      </p:sp>
      <p:sp>
        <p:nvSpPr>
          <p:cNvPr id="3" name="عنصر نائب للمحتوى 2"/>
          <p:cNvSpPr>
            <a:spLocks noGrp="1"/>
          </p:cNvSpPr>
          <p:nvPr>
            <p:ph idx="1"/>
          </p:nvPr>
        </p:nvSpPr>
        <p:spPr>
          <a:xfrm>
            <a:off x="971600" y="1196752"/>
            <a:ext cx="7344816" cy="5472608"/>
          </a:xfrm>
        </p:spPr>
        <p:txBody>
          <a:bodyPr>
            <a:normAutofit/>
          </a:bodyPr>
          <a:lstStyle/>
          <a:p>
            <a:pPr>
              <a:lnSpc>
                <a:spcPct val="150000"/>
              </a:lnSpc>
              <a:defRPr/>
            </a:pPr>
            <a:r>
              <a:rPr lang="ar-SA" sz="1800" dirty="0" smtClean="0"/>
              <a:t>الفرضيات </a:t>
            </a:r>
            <a:r>
              <a:rPr lang="ar-SA" sz="1800" dirty="0"/>
              <a:t>والعناصر التي يقوم عليها النظام الرأسمالي يكمل بعضها البعض. فالملكية الخاصة في ظل النظام الرأسمالي تفترض وجود المنافسة الكاملة </a:t>
            </a:r>
            <a:r>
              <a:rPr lang="ar-SA" sz="1800" dirty="0" smtClean="0"/>
              <a:t>التي </a:t>
            </a:r>
            <a:r>
              <a:rPr lang="ar-SA" sz="1800" dirty="0"/>
              <a:t>لا يمكن أن تتم بدون نظام الأسعار الذي لابد من </a:t>
            </a:r>
            <a:r>
              <a:rPr lang="ar-SA" sz="1800" dirty="0" smtClean="0"/>
              <a:t>وجود </a:t>
            </a:r>
            <a:r>
              <a:rPr lang="ar-SA" sz="1800" dirty="0"/>
              <a:t>سوق لتأطيره</a:t>
            </a:r>
            <a:r>
              <a:rPr lang="ar-SA" sz="1800" dirty="0" smtClean="0"/>
              <a:t>.</a:t>
            </a:r>
          </a:p>
          <a:p>
            <a:pPr>
              <a:lnSpc>
                <a:spcPct val="150000"/>
              </a:lnSpc>
              <a:defRPr/>
            </a:pPr>
            <a:r>
              <a:rPr lang="ar-SA" sz="1800" dirty="0"/>
              <a:t>إذا كانت الموار الاقتصادية ذات ملكية خاصة مما يجعل وحدات القرار الاقتصادي تتجه إلى تحقيق مصالحها الخاصة، فإن المنافسة الكاملة ونظام الأسعار تتكفل بتحقيق أفضل النتائج لوحدات القرار الاقتصادي وبالتالي تحقيق المصلحة العامة.</a:t>
            </a:r>
          </a:p>
          <a:p>
            <a:pPr>
              <a:lnSpc>
                <a:spcPct val="150000"/>
              </a:lnSpc>
              <a:defRPr/>
            </a:pPr>
            <a:r>
              <a:rPr lang="ar-SA" sz="1800" dirty="0"/>
              <a:t>وقد أشار آدم سميث أن وحدات القرار الاقتصادي في سعيهم إلى تحقيق مصالحهم الذاتية سوف يعمل الأفراد على تحقيق المصلحة العامة، كما  لو كانت هناك يد خفية تحركهم لتحقيق مصالحهم الذاتية والمصلحة العامة معا.</a:t>
            </a:r>
          </a:p>
          <a:p>
            <a:pPr marL="114300" indent="0">
              <a:lnSpc>
                <a:spcPct val="150000"/>
              </a:lnSpc>
              <a:buNone/>
              <a:defRPr/>
            </a:pP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FC52EF-F808-409B-8875-C9855999ABC1}" type="slidenum">
              <a:rPr lang="ar-SA" smtClean="0"/>
              <a:t>8</a:t>
            </a:fld>
            <a:endParaRPr lang="ar-SA"/>
          </a:p>
        </p:txBody>
      </p:sp>
    </p:spTree>
    <p:extLst>
      <p:ext uri="{BB962C8B-B14F-4D97-AF65-F5344CB8AC3E}">
        <p14:creationId xmlns:p14="http://schemas.microsoft.com/office/powerpoint/2010/main" val="67903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611560" y="0"/>
            <a:ext cx="7620000" cy="720080"/>
          </a:xfrm>
        </p:spPr>
        <p:txBody>
          <a:bodyPr>
            <a:normAutofit/>
          </a:bodyPr>
          <a:lstStyle/>
          <a:p>
            <a:pPr algn="r"/>
            <a:r>
              <a:rPr lang="ar-SA" sz="2800" b="1" dirty="0" smtClean="0">
                <a:solidFill>
                  <a:srgbClr val="0070C0"/>
                </a:solidFill>
              </a:rPr>
              <a:t>النظام الاشتراكي</a:t>
            </a:r>
            <a:endParaRPr lang="ar-SA" sz="2800" b="1" dirty="0">
              <a:solidFill>
                <a:srgbClr val="0070C0"/>
              </a:solidFill>
            </a:endParaRPr>
          </a:p>
        </p:txBody>
      </p:sp>
      <p:sp>
        <p:nvSpPr>
          <p:cNvPr id="3" name="عنصر نائب للمحتوى 2"/>
          <p:cNvSpPr>
            <a:spLocks noGrp="1"/>
          </p:cNvSpPr>
          <p:nvPr>
            <p:ph idx="1"/>
          </p:nvPr>
        </p:nvSpPr>
        <p:spPr>
          <a:xfrm>
            <a:off x="2123728" y="1052736"/>
            <a:ext cx="5976664" cy="4464496"/>
          </a:xfrm>
        </p:spPr>
        <p:txBody>
          <a:bodyPr>
            <a:normAutofit fontScale="70000" lnSpcReduction="20000"/>
          </a:bodyPr>
          <a:lstStyle/>
          <a:p>
            <a:pPr marL="114300" indent="0">
              <a:buNone/>
            </a:pPr>
            <a:r>
              <a:rPr lang="ar-SA" dirty="0" smtClean="0"/>
              <a:t>تعود أسس هذا النظام إلى كارل ماركس، </a:t>
            </a:r>
            <a:r>
              <a:rPr lang="ar-SA" dirty="0"/>
              <a:t>حيث انتقد كارل ماركس </a:t>
            </a:r>
            <a:r>
              <a:rPr lang="ar-SA" dirty="0" smtClean="0"/>
              <a:t>النظام </a:t>
            </a:r>
            <a:r>
              <a:rPr lang="ar-SA" dirty="0"/>
              <a:t>الرأسمالي وآلياته واستنتج بأن القوى الاقتصادية الكامنة في الرأسمالية كفيلة بالقضاء عليها </a:t>
            </a:r>
            <a:r>
              <a:rPr lang="ar-SA" dirty="0" smtClean="0"/>
              <a:t>والإتيان </a:t>
            </a:r>
            <a:r>
              <a:rPr lang="ar-SA" dirty="0"/>
              <a:t>بنظام أكثر تطورا.</a:t>
            </a:r>
          </a:p>
          <a:p>
            <a:pPr marL="114300" indent="0">
              <a:buNone/>
            </a:pPr>
            <a:r>
              <a:rPr lang="ar-SA" dirty="0"/>
              <a:t>وذكر بأن الملكية الخاصة لموارد الإنتاج تؤدي الى سوء توزيع الدخل وإهدار الثروات وزيادة حدة الصراع </a:t>
            </a:r>
            <a:r>
              <a:rPr lang="ar-SA" dirty="0" smtClean="0"/>
              <a:t>الطبقي.</a:t>
            </a:r>
          </a:p>
          <a:p>
            <a:pPr marL="114300" indent="0">
              <a:buNone/>
            </a:pPr>
            <a:endParaRPr lang="ar-SA" dirty="0" smtClean="0"/>
          </a:p>
          <a:p>
            <a:pPr marL="114300" indent="0">
              <a:buNone/>
            </a:pPr>
            <a:r>
              <a:rPr lang="ar-SA" b="1" dirty="0" smtClean="0">
                <a:solidFill>
                  <a:srgbClr val="002060"/>
                </a:solidFill>
              </a:rPr>
              <a:t>يقوم النظام الاشتراكي على عدة فرضيات رئيسية :</a:t>
            </a:r>
          </a:p>
          <a:p>
            <a:pPr marL="571500" indent="-457200">
              <a:buFont typeface="+mj-lt"/>
              <a:buAutoNum type="arabicPeriod"/>
            </a:pPr>
            <a:r>
              <a:rPr lang="ar-SA" dirty="0" smtClean="0">
                <a:solidFill>
                  <a:srgbClr val="00B0F0"/>
                </a:solidFill>
              </a:rPr>
              <a:t>الملكية العامة لموارد الإنتاج: </a:t>
            </a:r>
          </a:p>
          <a:p>
            <a:pPr marL="114300" indent="0">
              <a:buNone/>
            </a:pPr>
            <a:r>
              <a:rPr lang="ar-SA" dirty="0" smtClean="0"/>
              <a:t>في النظام الاشتراكي تمتلك الدولة عناصر الإنتاج (ماعدا العمل).</a:t>
            </a:r>
            <a:endParaRPr lang="ar-SA" dirty="0" smtClean="0">
              <a:solidFill>
                <a:srgbClr val="00B0F0"/>
              </a:solidFill>
            </a:endParaRPr>
          </a:p>
          <a:p>
            <a:pPr marL="571500" indent="-457200">
              <a:buFont typeface="+mj-lt"/>
              <a:buAutoNum type="arabicPeriod" startAt="2"/>
            </a:pPr>
            <a:r>
              <a:rPr lang="ar-SA" dirty="0" smtClean="0">
                <a:solidFill>
                  <a:srgbClr val="00B0F0"/>
                </a:solidFill>
              </a:rPr>
              <a:t>أهمية دافع تحقيق المصلحة العامة: </a:t>
            </a:r>
          </a:p>
          <a:p>
            <a:pPr marL="114300" indent="0">
              <a:buNone/>
            </a:pPr>
            <a:r>
              <a:rPr lang="ar-SA" dirty="0"/>
              <a:t>طالما أن عناصر الإنتاج ملكية عامة فإن دافع </a:t>
            </a:r>
            <a:r>
              <a:rPr lang="ar-SA" dirty="0" smtClean="0"/>
              <a:t>تحقيق </a:t>
            </a:r>
            <a:r>
              <a:rPr lang="ar-SA" dirty="0"/>
              <a:t>المصلحة العامة هو المحرك لأي نشاط </a:t>
            </a:r>
            <a:r>
              <a:rPr lang="ar-SA" dirty="0" smtClean="0"/>
              <a:t>اقتصادي.</a:t>
            </a:r>
          </a:p>
          <a:p>
            <a:pPr marL="571500" indent="-457200">
              <a:buFont typeface="+mj-lt"/>
              <a:buAutoNum type="arabicPeriod" startAt="3"/>
            </a:pPr>
            <a:r>
              <a:rPr lang="ar-SA" dirty="0" smtClean="0">
                <a:solidFill>
                  <a:srgbClr val="00B0F0"/>
                </a:solidFill>
              </a:rPr>
              <a:t>إعطاء الدور الرئيس لنظام التخطيط المركزي:</a:t>
            </a:r>
            <a:r>
              <a:rPr lang="ar-SA" dirty="0" smtClean="0"/>
              <a:t> </a:t>
            </a:r>
            <a:r>
              <a:rPr lang="ar-SA" dirty="0" smtClean="0">
                <a:solidFill>
                  <a:srgbClr val="00B0F0"/>
                </a:solidFill>
              </a:rPr>
              <a:t> </a:t>
            </a:r>
          </a:p>
          <a:p>
            <a:pPr marL="114300" indent="0">
              <a:buNone/>
            </a:pPr>
            <a:r>
              <a:rPr lang="ar-SA" dirty="0" smtClean="0"/>
              <a:t>تُتخذ قرارات الإنتاج والتوزيع وتحديد الأسعار عن طريق الدولة ومؤسساتها من خلال نظام التخطيط المركزي</a:t>
            </a:r>
            <a:r>
              <a:rPr lang="ar-SA" sz="2400" dirty="0" smtClean="0"/>
              <a:t> </a:t>
            </a:r>
            <a:r>
              <a:rPr lang="ar-SA" sz="2400" dirty="0"/>
              <a:t>حيث تتخذ القرارات الخاصة بالإنتاج والتوزيع ويتم تحديد </a:t>
            </a:r>
            <a:r>
              <a:rPr lang="ar-SA" sz="2400" dirty="0" smtClean="0"/>
              <a:t>الأسعار.</a:t>
            </a:r>
            <a:r>
              <a:rPr lang="ar-SA" dirty="0" smtClean="0"/>
              <a:t> </a:t>
            </a:r>
          </a:p>
          <a:p>
            <a:pPr marL="571500" indent="-457200">
              <a:buFont typeface="+mj-lt"/>
              <a:buAutoNum type="arabicPeriod" startAt="4"/>
            </a:pPr>
            <a:r>
              <a:rPr lang="ar-SA" dirty="0" smtClean="0">
                <a:solidFill>
                  <a:srgbClr val="00B0F0"/>
                </a:solidFill>
              </a:rPr>
              <a:t>التوزيع في النظام الاشتراكي يتم بمقدار العمل المبذول:</a:t>
            </a:r>
          </a:p>
          <a:p>
            <a:pPr marL="114300" indent="0">
              <a:buNone/>
            </a:pPr>
            <a:r>
              <a:rPr lang="ar-SA" dirty="0"/>
              <a:t>تجرى عمليات التوزيع حسب الجهد المبذول. </a:t>
            </a:r>
          </a:p>
          <a:p>
            <a:pPr marL="114300" indent="0">
              <a:buNone/>
            </a:pPr>
            <a:endParaRPr lang="ar-SA" dirty="0">
              <a:solidFill>
                <a:srgbClr val="00B0F0"/>
              </a:solidFill>
            </a:endParaRPr>
          </a:p>
        </p:txBody>
      </p:sp>
      <p:sp>
        <p:nvSpPr>
          <p:cNvPr id="2" name="عنصر نائب للتذييل 1"/>
          <p:cNvSpPr>
            <a:spLocks noGrp="1"/>
          </p:cNvSpPr>
          <p:nvPr>
            <p:ph type="ftr" sz="quarter" idx="11"/>
          </p:nvPr>
        </p:nvSpPr>
        <p:spPr/>
        <p:txBody>
          <a:bodyPr/>
          <a:lstStyle/>
          <a:p>
            <a:r>
              <a:rPr lang="ar-SA" smtClean="0"/>
              <a:t>أ.سميرة المالكي</a:t>
            </a:r>
            <a:endParaRPr lang="ar-SA" dirty="0"/>
          </a:p>
        </p:txBody>
      </p:sp>
      <p:sp>
        <p:nvSpPr>
          <p:cNvPr id="4" name="عنصر نائب لرقم الشريحة 3"/>
          <p:cNvSpPr>
            <a:spLocks noGrp="1"/>
          </p:cNvSpPr>
          <p:nvPr>
            <p:ph type="sldNum" sz="quarter" idx="12"/>
          </p:nvPr>
        </p:nvSpPr>
        <p:spPr/>
        <p:txBody>
          <a:bodyPr/>
          <a:lstStyle/>
          <a:p>
            <a:fld id="{90FC52EF-F808-409B-8875-C9855999ABC1}" type="slidenum">
              <a:rPr lang="ar-SA" smtClean="0"/>
              <a:t>9</a:t>
            </a:fld>
            <a:endParaRPr lang="ar-SA"/>
          </a:p>
        </p:txBody>
      </p:sp>
    </p:spTree>
    <p:extLst>
      <p:ext uri="{BB962C8B-B14F-4D97-AF65-F5344CB8AC3E}">
        <p14:creationId xmlns:p14="http://schemas.microsoft.com/office/powerpoint/2010/main" val="12559419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386</TotalTime>
  <Words>1042</Words>
  <Application>Microsoft Office PowerPoint</Application>
  <PresentationFormat>عرض على الشاشة (3:4)‏</PresentationFormat>
  <Paragraphs>142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دبوس تثبيت</vt:lpstr>
      <vt:lpstr>مبادئ الاقتصاد الجزئي  101 قصد </vt:lpstr>
      <vt:lpstr>الفصل الثالث: الأنظمة الاقتصادية وتحليلها للمشكلة الاقتصادية</vt:lpstr>
      <vt:lpstr>الأهداف</vt:lpstr>
      <vt:lpstr>المفردات </vt:lpstr>
      <vt:lpstr>عرض تقديمي في PowerPoint</vt:lpstr>
      <vt:lpstr>  النظام الاقتصادي الرأسمالي </vt:lpstr>
      <vt:lpstr>  النظام الاقتصادي الرأسمالي </vt:lpstr>
      <vt:lpstr>النظام الاقتصادي الرأسمالي</vt:lpstr>
      <vt:lpstr>النظام الاشتراكي</vt:lpstr>
      <vt:lpstr>مقارنة بين النظام الرأسمالي الحر والنظام الاشتراكي: </vt:lpstr>
      <vt:lpstr>ثالثا: معايير تقييم النظام الاقتصادي وسياساته</vt:lpstr>
      <vt:lpstr>عرض تقديمي في PowerPoint</vt:lpstr>
      <vt:lpstr>عرض تقديمي في PowerPoint</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sakh</dc:creator>
  <cp:lastModifiedBy>samalmalki</cp:lastModifiedBy>
  <cp:revision>44</cp:revision>
  <dcterms:created xsi:type="dcterms:W3CDTF">2014-09-13T08:05:57Z</dcterms:created>
  <dcterms:modified xsi:type="dcterms:W3CDTF">2019-01-17T05:59:15Z</dcterms:modified>
</cp:coreProperties>
</file>