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7" r:id="rId6"/>
    <p:sldId id="268" r:id="rId7"/>
    <p:sldId id="269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60"/>
  </p:normalViewPr>
  <p:slideViewPr>
    <p:cSldViewPr>
      <p:cViewPr varScale="1">
        <p:scale>
          <a:sx n="101" d="100"/>
          <a:sy n="10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400F0-251A-4A17-B394-D9B8CB5FBD0B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3C43-0E43-4A3A-A952-93599A2E56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3888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BCD0-1FA2-468B-8DD8-539451B02FB9}" type="datetime1">
              <a:rPr lang="en-GB" smtClean="0"/>
              <a:t>15/01/2019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7816-3243-48C8-B98E-3A3A1144BBA8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AF17-74A2-40C4-8293-3EC006C962D9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085E-87EB-4577-BCF4-BCD90279A032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C1B6-5521-40FD-8791-63D06AC40265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5-5395-4154-8736-5BF6DCDC8A41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E686-F336-4EBE-97E1-2CD1BEF87E68}" type="datetime1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F59F-0AD3-4727-9BD7-A41B8FDC3A80}" type="datetime1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9E2-69ED-4C27-87DE-56502CA776AA}" type="datetime1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CC0F6-4460-48A9-BEDC-19B500200F99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6A4B-1693-449B-ABCD-1B2B5721C005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AC55AF-235F-4AF8-8BFE-03AB4A11EFC1}" type="datetime1">
              <a:rPr lang="en-GB" smtClean="0"/>
              <a:t>15/01/2019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8A325-4EDD-4312-A575-3569FBC3AA6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92288"/>
            <a:ext cx="7851648" cy="1828800"/>
          </a:xfrm>
        </p:spPr>
        <p:txBody>
          <a:bodyPr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الفصل </a:t>
            </a:r>
            <a:r>
              <a:rPr lang="ar-SA" dirty="0" smtClean="0">
                <a:solidFill>
                  <a:schemeClr val="tx1"/>
                </a:solidFill>
              </a:rPr>
              <a:t>الثالث: الأنظمة الاقتصادية وتحليلها للمشكلة الاقتصادية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171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النظام الاقتصادي: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علم الاقتصاد نشأ ونما خلال الثورة الصناعية وما صاحبها</a:t>
            </a:r>
            <a:r>
              <a:rPr lang="ar-SA" dirty="0"/>
              <a:t>،</a:t>
            </a:r>
            <a:r>
              <a:rPr lang="ar-SA" dirty="0" smtClean="0"/>
              <a:t> وتطور مع تطور الإنتاج والمعرفة وأدوات التحليل.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النظام الاقتصادي:</a:t>
            </a:r>
          </a:p>
          <a:p>
            <a:pPr marL="0" indent="0" algn="r" rtl="1">
              <a:buNone/>
            </a:pPr>
            <a:r>
              <a:rPr lang="ar-SA" dirty="0" smtClean="0"/>
              <a:t>          هو الأطر الفلسفية والمنهجية والتنظيمية التي تحدد وتنفذ القضايا المتعلقة بالإنتاج والاستهلاك والتوزيع.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بعض النظم الاقتصادية: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      </a:t>
            </a:r>
            <a:r>
              <a:rPr lang="ar-SA" dirty="0" smtClean="0"/>
              <a:t>المجتمع الرعوي القديم / النظام الاقتصادي في الإسلام / النظام الاقتصادي الرأسمالي / النظام الاقتصادي الاشتراكي.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396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algn="r" rtl="1">
              <a:buFont typeface="+mj-lt"/>
              <a:buAutoNum type="arabicPeriod"/>
            </a:pPr>
            <a:r>
              <a:rPr lang="ar-SA" b="1" dirty="0" smtClean="0"/>
              <a:t>النظام الاقتصادي الرأسمالي </a:t>
            </a:r>
            <a:r>
              <a:rPr lang="en-GB" b="1" dirty="0" smtClean="0"/>
              <a:t>Capitalism</a:t>
            </a:r>
            <a:r>
              <a:rPr lang="ar-SA" b="1" dirty="0" smtClean="0"/>
              <a:t> 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الاقتصادي الاسكتلندي آدم سميث أول من صاغ مبادئ النظام الرأسمالي في كتابه «ثروة الأمم»، تبعه آخرون.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فرضيات النظام الرأسمالي: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الملكية </a:t>
            </a:r>
            <a:r>
              <a:rPr lang="ar-SA" dirty="0" smtClean="0">
                <a:solidFill>
                  <a:schemeClr val="tx2"/>
                </a:solidFill>
              </a:rPr>
              <a:t>الخاصة</a:t>
            </a:r>
            <a:r>
              <a:rPr lang="ar-SA" dirty="0" smtClean="0"/>
              <a:t> لموارد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أهمية دافع تحقيق المصلحة </a:t>
            </a:r>
            <a:r>
              <a:rPr lang="ar-SA" dirty="0" smtClean="0">
                <a:solidFill>
                  <a:schemeClr val="tx2"/>
                </a:solidFill>
              </a:rPr>
              <a:t>الخاصة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سيادة </a:t>
            </a:r>
            <a:r>
              <a:rPr lang="ar-SA" dirty="0" smtClean="0">
                <a:solidFill>
                  <a:schemeClr val="tx2"/>
                </a:solidFill>
              </a:rPr>
              <a:t>المنافسة الكاملة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إعطاء الدور </a:t>
            </a:r>
            <a:r>
              <a:rPr lang="ar-SA" dirty="0" smtClean="0">
                <a:solidFill>
                  <a:schemeClr val="tx2"/>
                </a:solidFill>
              </a:rPr>
              <a:t>للسوق ونظام الأسعار</a:t>
            </a:r>
            <a:r>
              <a:rPr lang="ar-SA" dirty="0" smtClean="0"/>
              <a:t>.</a:t>
            </a:r>
          </a:p>
          <a:p>
            <a:pPr marL="514350" indent="-514350" algn="r" rtl="1"/>
            <a:r>
              <a:rPr lang="ar-SA" dirty="0" smtClean="0"/>
              <a:t>الأفراد في سعيهم لتحقيق مصالحهم الذاتية يعملون على تحقيق المصلحة العامة كما لو كانت هناك يد خفية تحركهم لتحقيق المصلحتين معاً.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241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indent="-914400" algn="r" rtl="1">
              <a:buFont typeface="+mj-lt"/>
              <a:buAutoNum type="arabicPeriod" startAt="2"/>
            </a:pPr>
            <a:r>
              <a:rPr lang="ar-SA" b="1" dirty="0" smtClean="0"/>
              <a:t>النظام الاقتصادي الاشتراكي </a:t>
            </a:r>
            <a:r>
              <a:rPr lang="en-GB" b="1" dirty="0" smtClean="0"/>
              <a:t>Socialism</a:t>
            </a:r>
            <a:r>
              <a:rPr lang="ar-SA" b="1" dirty="0" smtClean="0"/>
              <a:t> 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تعرضت الرأسمالية لانتقادات مختلفة خلال تاريخها، إلا أن </a:t>
            </a:r>
            <a:r>
              <a:rPr lang="ar-SA" dirty="0" smtClean="0">
                <a:solidFill>
                  <a:schemeClr val="tx2"/>
                </a:solidFill>
              </a:rPr>
              <a:t>أهم انتقاد </a:t>
            </a:r>
            <a:r>
              <a:rPr lang="ar-SA" dirty="0" smtClean="0"/>
              <a:t>لها تمثل في الفكر الماركسي (نسبة لكارل ماركس) والنظام الاشتراكي السائد في كثير من الدول.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فرضيات النظام الاشتراكي: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الملكية </a:t>
            </a:r>
            <a:r>
              <a:rPr lang="ar-SA" dirty="0" smtClean="0">
                <a:solidFill>
                  <a:schemeClr val="tx2"/>
                </a:solidFill>
              </a:rPr>
              <a:t>العامة</a:t>
            </a:r>
            <a:r>
              <a:rPr lang="ar-SA" dirty="0" smtClean="0"/>
              <a:t> لموارد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أهمية دافع تحقيق المصلحة </a:t>
            </a:r>
            <a:r>
              <a:rPr lang="ar-SA" dirty="0" smtClean="0">
                <a:solidFill>
                  <a:schemeClr val="tx2"/>
                </a:solidFill>
              </a:rPr>
              <a:t>العامة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إعطاء الدور الأساسي </a:t>
            </a:r>
            <a:r>
              <a:rPr lang="ar-SA" dirty="0" smtClean="0">
                <a:solidFill>
                  <a:schemeClr val="tx2"/>
                </a:solidFill>
              </a:rPr>
              <a:t>لنظام التخطيط المركزي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التوزيع </a:t>
            </a:r>
            <a:r>
              <a:rPr lang="ar-SA" dirty="0" smtClean="0">
                <a:solidFill>
                  <a:schemeClr val="tx2"/>
                </a:solidFill>
              </a:rPr>
              <a:t>بمقدار العمل المبذول</a:t>
            </a:r>
            <a:r>
              <a:rPr lang="ar-SA" dirty="0" smtClean="0"/>
              <a:t>. </a:t>
            </a:r>
            <a:r>
              <a:rPr lang="ar-SA" sz="1800" dirty="0" smtClean="0"/>
              <a:t>«من كل حسب جهده لكل حسب عمله»</a:t>
            </a:r>
          </a:p>
          <a:p>
            <a:pPr algn="r" rtl="1">
              <a:buNone/>
            </a:pPr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24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يرتبط تقييم النظام الاقتصادي بالإطار التطبيقي و يختلف من دولة لأخرى.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بعض معايير تقييم درجات الأداء الاقتصادي لأي نظام: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النمو الاقتصادي.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الكفاءة.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توزيع الدخل.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الاستقرار الاقتصادي.</a:t>
            </a:r>
          </a:p>
          <a:p>
            <a:pPr marL="514350" indent="-514350" algn="r" rtl="1">
              <a:buNone/>
            </a:pPr>
            <a:endParaRPr lang="ar-SA" dirty="0" smtClean="0"/>
          </a:p>
          <a:p>
            <a:pPr marL="514350" indent="-514350" algn="r" rtl="1"/>
            <a:r>
              <a:rPr lang="ar-SA" dirty="0" smtClean="0"/>
              <a:t>هذه المعايير متشابكة.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435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indent="-914400"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b="1" dirty="0" smtClean="0">
                <a:solidFill>
                  <a:schemeClr val="tx2"/>
                </a:solidFill>
              </a:rPr>
              <a:t>النمو الاقتصادي: </a:t>
            </a:r>
            <a:r>
              <a:rPr lang="ar-SA" dirty="0" smtClean="0"/>
              <a:t>هو الزيادة في حجم الإنتاج الكلي الذي يحققه الاقتصاد.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المقياس المتبع له: </a:t>
            </a:r>
            <a:r>
              <a:rPr lang="ar-SA" dirty="0" smtClean="0"/>
              <a:t>نسبة التغير المئوي في الناتج المجلي الإجمالي </a:t>
            </a:r>
            <a:r>
              <a:rPr lang="en-GB" dirty="0" smtClean="0"/>
              <a:t>(GDP)</a:t>
            </a:r>
            <a:r>
              <a:rPr lang="ar-SA" dirty="0" smtClean="0"/>
              <a:t>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يؤخذ عليه: </a:t>
            </a:r>
            <a:r>
              <a:rPr lang="ar-SA" dirty="0" smtClean="0"/>
              <a:t>أنه غير كامل في قياس أداء النظام حيث يركز على الزيادة في الإنتاج و يهمل نوعية وكفاءة الإنتاج وتوزيعه.</a:t>
            </a:r>
          </a:p>
          <a:p>
            <a:pPr algn="r" rtl="1">
              <a:buNone/>
            </a:pPr>
            <a:endParaRPr lang="ar-SA" dirty="0" smtClean="0"/>
          </a:p>
          <a:p>
            <a:pPr marL="514350" indent="-514350" algn="r" rtl="1">
              <a:buFont typeface="+mj-lt"/>
              <a:buAutoNum type="arabicPeriod" startAt="2"/>
            </a:pPr>
            <a:r>
              <a:rPr lang="ar-SA" b="1" dirty="0" smtClean="0">
                <a:solidFill>
                  <a:schemeClr val="tx2"/>
                </a:solidFill>
              </a:rPr>
              <a:t>الكفاءة: </a:t>
            </a:r>
            <a:r>
              <a:rPr lang="ar-SA" dirty="0" smtClean="0"/>
              <a:t>مدى فعالية النظام الاقتصادي في استخدام موارده في وقت معين أو خلال فترات زمنية.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طرق قياس الكفاءة: </a:t>
            </a:r>
            <a:r>
              <a:rPr lang="ar-SA" dirty="0" smtClean="0"/>
              <a:t>احتساب نسبة الإنتاج المتحقق إلى عناصر الإنتاج المستخدمة فيه.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081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 algn="r" rtl="1"/>
            <a:r>
              <a:rPr lang="ar-SA" b="1" dirty="0" smtClean="0"/>
              <a:t>معايير تقييم النظام الاقتصادي وسياساته: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SA" b="1" dirty="0" smtClean="0">
                <a:solidFill>
                  <a:schemeClr val="tx2"/>
                </a:solidFill>
              </a:rPr>
              <a:t>توزيع الدخل: </a:t>
            </a:r>
            <a:r>
              <a:rPr lang="ar-SA" dirty="0" smtClean="0"/>
              <a:t>مدى عدالة النظام في توزيع الناتج بين أفراده.</a:t>
            </a:r>
          </a:p>
          <a:p>
            <a:pPr marL="514350" indent="-514350" algn="r" rtl="1">
              <a:buFont typeface="+mj-lt"/>
              <a:buAutoNum type="arabicPeriod" startAt="3"/>
            </a:pPr>
            <a:endParaRPr lang="ar-SA" dirty="0" smtClean="0"/>
          </a:p>
          <a:p>
            <a:pPr marL="514350" indent="-514350" algn="r" rtl="1">
              <a:buFont typeface="+mj-lt"/>
              <a:buAutoNum type="arabicPeriod" startAt="4"/>
            </a:pPr>
            <a:r>
              <a:rPr lang="ar-SA" b="1" dirty="0" smtClean="0">
                <a:solidFill>
                  <a:schemeClr val="tx2"/>
                </a:solidFill>
              </a:rPr>
              <a:t>الاستقرار: </a:t>
            </a:r>
            <a:r>
              <a:rPr lang="ar-SA" dirty="0" smtClean="0"/>
              <a:t>كثرة أو قلة الهزات الاقتصادية وكيفية الخروج منها والتكاليف المترتبة على ذلك بالإضافة إلى كيفية تحقيق معدلات متدنية من البطالة أو التضخم.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ar-S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394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الخلاصة: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النظام </a:t>
            </a:r>
            <a:r>
              <a:rPr lang="ar-SA" dirty="0" smtClean="0"/>
              <a:t>الاقتصادي هو مجموعة </a:t>
            </a:r>
            <a:r>
              <a:rPr lang="ar-SA" dirty="0"/>
              <a:t>الأطر الفلسفية والمنهجية والتنظيمية التي تحدد وتنفذ القضايا المتعلقة بالإنتاج والاستهلاك والتوزيع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يعتمد تقييم أداء النظام الاقتصادي على مؤشرات عدة متداخلة منها النمو الاقتصادي والكفاءة والعدالة والاستقرار.</a:t>
            </a:r>
          </a:p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A325-4EDD-4312-A575-3569FBC3AA6F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1" y="3786190"/>
          <a:ext cx="7786743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3"/>
                <a:gridCol w="2571768"/>
                <a:gridCol w="24288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النظام الاشتراكي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النظام الرأسمالي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وجه المقارنة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عامة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خاصة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ملكية موارد الإنتاج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عامة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خاصة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المصلحة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نظام التخطيط المركزي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السوق و نظام الأسعار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الدور الرئيسي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بمقدار العمل المبذول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حسب</a:t>
                      </a:r>
                      <a:r>
                        <a:rPr lang="ar-SA" sz="2600" baseline="0" dirty="0" smtClean="0"/>
                        <a:t> المنافسة الكاملة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التوزيع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2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17508</TotalTime>
  <Words>469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الفصل الثالث: الأنظمة الاقتصادية وتحليلها للمشكلة الاقتصادية</vt:lpstr>
      <vt:lpstr>النظام الاقتصادي:</vt:lpstr>
      <vt:lpstr>النظام الاقتصادي الرأسمالي Capitalism :</vt:lpstr>
      <vt:lpstr>النظام الاقتصادي الاشتراكي Socialism :</vt:lpstr>
      <vt:lpstr>معايير تقييم النظام الاقتصادي وسياساته:</vt:lpstr>
      <vt:lpstr>معايير تقييم النظام الاقتصادي وسياساته:</vt:lpstr>
      <vt:lpstr>معايير تقييم النظام الاقتصادي وسياساته:</vt:lpstr>
      <vt:lpstr>الخلاصة: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الثالث: الأنظمة الاقتصادية وتحليلها للمشكلة الاقتصادية</dc:title>
  <dc:creator>Bodour</dc:creator>
  <cp:lastModifiedBy>ksu</cp:lastModifiedBy>
  <cp:revision>45</cp:revision>
  <dcterms:created xsi:type="dcterms:W3CDTF">2013-01-19T13:28:28Z</dcterms:created>
  <dcterms:modified xsi:type="dcterms:W3CDTF">2019-01-15T08:33:17Z</dcterms:modified>
</cp:coreProperties>
</file>