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65" r:id="rId4"/>
    <p:sldId id="264" r:id="rId5"/>
    <p:sldId id="263" r:id="rId6"/>
    <p:sldId id="267" r:id="rId7"/>
    <p:sldId id="266" r:id="rId8"/>
    <p:sldId id="262" r:id="rId9"/>
    <p:sldId id="271" r:id="rId10"/>
    <p:sldId id="270" r:id="rId11"/>
    <p:sldId id="269" r:id="rId12"/>
    <p:sldId id="268" r:id="rId13"/>
    <p:sldId id="261" r:id="rId14"/>
    <p:sldId id="274" r:id="rId15"/>
    <p:sldId id="273" r:id="rId16"/>
    <p:sldId id="272" r:id="rId17"/>
    <p:sldId id="276" r:id="rId18"/>
    <p:sldId id="275" r:id="rId19"/>
    <p:sldId id="280" r:id="rId20"/>
    <p:sldId id="281" r:id="rId21"/>
    <p:sldId id="279" r:id="rId22"/>
    <p:sldId id="278" r:id="rId23"/>
    <p:sldId id="277" r:id="rId24"/>
    <p:sldId id="260" r:id="rId25"/>
    <p:sldId id="259" r:id="rId26"/>
    <p:sldId id="288" r:id="rId27"/>
    <p:sldId id="287" r:id="rId28"/>
    <p:sldId id="286" r:id="rId29"/>
    <p:sldId id="285" r:id="rId30"/>
    <p:sldId id="291" r:id="rId31"/>
    <p:sldId id="290" r:id="rId32"/>
    <p:sldId id="292" r:id="rId33"/>
    <p:sldId id="289" r:id="rId34"/>
    <p:sldId id="295" r:id="rId35"/>
    <p:sldId id="294" r:id="rId36"/>
    <p:sldId id="293" r:id="rId37"/>
    <p:sldId id="296" r:id="rId38"/>
    <p:sldId id="297" r:id="rId39"/>
    <p:sldId id="284" r:id="rId40"/>
    <p:sldId id="283" r:id="rId41"/>
    <p:sldId id="299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94" d="100"/>
          <a:sy n="94" d="100"/>
        </p:scale>
        <p:origin x="-1302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1BB4-E6E7-4AA9-87A7-0B2135B8DC97}" type="datetimeFigureOut">
              <a:rPr lang="en-GB" smtClean="0"/>
              <a:pPr/>
              <a:t>23/02/2017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56EA-8623-456F-AB4A-A5CD61433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0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AF8C-07AB-4B63-903A-F7813A3B5AC3}" type="datetime1">
              <a:rPr lang="en-GB" smtClean="0"/>
              <a:pPr/>
              <a:t>23/02/2017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1EEA-D7EE-4FE4-A9ED-28B28606726E}" type="datetime1">
              <a:rPr lang="en-GB" smtClean="0"/>
              <a:pPr/>
              <a:t>23/02/2017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4AC0-525B-4333-8B5A-1B83D05859D5}" type="datetime1">
              <a:rPr lang="en-GB" smtClean="0"/>
              <a:pPr/>
              <a:t>23/02/2017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AEA-7CD6-4B4A-86E4-5E30C082275F}" type="datetime1">
              <a:rPr lang="en-GB" smtClean="0"/>
              <a:pPr/>
              <a:t>23/02/2017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110F-B260-4134-AC5C-54B4232A4388}" type="datetime1">
              <a:rPr lang="en-GB" smtClean="0"/>
              <a:pPr/>
              <a:t>23/02/2017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8166-93C9-482C-A8F2-BA48F845379D}" type="datetime1">
              <a:rPr lang="en-GB" smtClean="0"/>
              <a:pPr/>
              <a:t>23/02/2017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A670-B432-4345-BA1D-35F01FCAF831}" type="datetime1">
              <a:rPr lang="en-GB" smtClean="0"/>
              <a:pPr/>
              <a:t>23/02/2017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214F9-9A2D-440E-B4AB-7BB97EAFD1FE}" type="datetime1">
              <a:rPr lang="en-GB" smtClean="0"/>
              <a:pPr/>
              <a:t>23/02/2017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45DB-16EF-4E0A-A2F6-7D3982E38F7F}" type="datetime1">
              <a:rPr lang="en-GB" smtClean="0"/>
              <a:pPr/>
              <a:t>23/02/2017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8882-3A77-4A0D-BF81-2DC70E50273E}" type="datetime1">
              <a:rPr lang="en-GB" smtClean="0"/>
              <a:pPr/>
              <a:t>23/02/2017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FD6-F83A-40E4-9E66-08FFAA19709A}" type="datetime1">
              <a:rPr lang="en-GB" smtClean="0"/>
              <a:pPr/>
              <a:t>23/02/2017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CD3CD6-9442-45F2-852D-3FB774FB57DE}" type="datetime1">
              <a:rPr lang="en-GB" smtClean="0"/>
              <a:pPr/>
              <a:t>23/02/2017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 smtClean="0"/>
              <a:t>أ. بدور الراشد الحُميد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60240"/>
            <a:ext cx="7851648" cy="1828800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chemeClr val="tx1"/>
                </a:solidFill>
              </a:rPr>
              <a:t>الفصل الثالث: الدخل و الإنفاق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2034" y="1138326"/>
            <a:ext cx="341153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572264" y="507207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57884" y="292893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122" y="2040276"/>
            <a:ext cx="3394720" cy="438912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نفرق بين:</a:t>
            </a:r>
          </a:p>
          <a:p>
            <a:pPr algn="r" rtl="1">
              <a:buNone/>
            </a:pPr>
            <a:endParaRPr lang="ar-SA" b="1" dirty="0" smtClean="0">
              <a:solidFill>
                <a:schemeClr val="tx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تغير الدخل المتاح       </a:t>
            </a:r>
            <a:r>
              <a:rPr lang="ar-SA" dirty="0" smtClean="0"/>
              <a:t>التحرك على نفس منحنى الاستهلاك الأصلي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ar-SA" dirty="0" smtClean="0"/>
              <a:t>) من نقطة لأخرى.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تغير العوامل الأخرى المؤثرة على الاستهلاك غير الدخل        </a:t>
            </a:r>
            <a:r>
              <a:rPr lang="ar-SA" dirty="0" smtClean="0"/>
              <a:t>منحنى الاستهلاك يتحرك لأعلى أو لأسفل حسب طبيعة العامل المؤثر.</a:t>
            </a:r>
          </a:p>
          <a:p>
            <a:pPr marL="0" indent="0" algn="r" rtl="1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480"/>
            <a:ext cx="8435280" cy="4389120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العوامل المؤثرة على منحنى </a:t>
            </a:r>
            <a:r>
              <a:rPr lang="ar-SA" b="1" dirty="0" smtClean="0">
                <a:solidFill>
                  <a:schemeClr val="tx2"/>
                </a:solidFill>
              </a:rPr>
              <a:t>الاستهلاك (غير الدخل):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ثروة المستهلك: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هي الموارد المالية التي يحصل عليها المستهلك غير</a:t>
            </a:r>
            <a:r>
              <a:rPr lang="ar-SA" b="1" dirty="0" smtClean="0"/>
              <a:t> </a:t>
            </a:r>
            <a:r>
              <a:rPr lang="ar-SA" dirty="0" smtClean="0"/>
              <a:t>الدخل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الأسهم و السندات، الميراث أو أي دخل غير متوقع.</a:t>
            </a:r>
            <a:endParaRPr lang="en-GB" dirty="0" smtClean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زيادة الثروة تعني زيادة القوة الشرائية للفرد       زيادة الانفاق الاستهلاكي و تحرك دالة الاستهلاك لأعلى من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ar-SA" dirty="0" smtClean="0"/>
              <a:t> إلى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ar-SA" dirty="0" smtClean="0"/>
              <a:t>). </a:t>
            </a:r>
            <a:endParaRPr lang="en-GB" dirty="0" smtClean="0"/>
          </a:p>
          <a:p>
            <a:pPr marL="0" indent="0" algn="r" rtl="1">
              <a:buNone/>
            </a:pPr>
            <a:r>
              <a:rPr lang="ar-SA" dirty="0" smtClean="0"/>
              <a:t>انخفاض </a:t>
            </a:r>
            <a:r>
              <a:rPr lang="ar-SA" dirty="0"/>
              <a:t>الثروة تعني </a:t>
            </a:r>
            <a:r>
              <a:rPr lang="ar-SA" dirty="0" smtClean="0"/>
              <a:t>ضعف </a:t>
            </a:r>
            <a:r>
              <a:rPr lang="ar-SA" dirty="0"/>
              <a:t>القوة الشرائية للفرد       </a:t>
            </a:r>
            <a:r>
              <a:rPr lang="ar-SA" dirty="0" smtClean="0"/>
              <a:t>تقليل </a:t>
            </a:r>
            <a:r>
              <a:rPr lang="ar-SA" dirty="0"/>
              <a:t>الانفاق الاستهلاكي و تحرك دالة الاستهلاك </a:t>
            </a:r>
            <a:r>
              <a:rPr lang="ar-SA" dirty="0" smtClean="0"/>
              <a:t>لأسفل </a:t>
            </a:r>
            <a:r>
              <a:rPr lang="ar-SA" dirty="0"/>
              <a:t>من </a:t>
            </a:r>
            <a:r>
              <a:rPr lang="ar-SA" dirty="0">
                <a:latin typeface="Arial" pitchFamily="34" charset="0"/>
                <a:cs typeface="Arial" pitchFamily="34" charset="0"/>
              </a:rPr>
              <a:t>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0</a:t>
            </a:r>
            <a:r>
              <a:rPr lang="ar-SA" dirty="0">
                <a:latin typeface="Arial" pitchFamily="34" charset="0"/>
                <a:cs typeface="Arial" pitchFamily="34" charset="0"/>
              </a:rPr>
              <a:t>)</a:t>
            </a:r>
            <a:r>
              <a:rPr lang="ar-SA" dirty="0"/>
              <a:t> إلى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ar-SA" dirty="0" smtClean="0"/>
              <a:t>). </a:t>
            </a:r>
            <a:endParaRPr lang="en-GB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11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63888" y="450912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59832" y="537321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المستوى العام للأسعار: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</a:t>
            </a:r>
            <a:r>
              <a:rPr lang="ar-SA" b="1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تأثير المستوى العام للأسعار على الانفاق الاستهلاكي يأتي من تأثيره على الثروة (ليس الدخل).</a:t>
            </a:r>
          </a:p>
          <a:p>
            <a:pPr marL="0" indent="0" algn="r" rtl="1">
              <a:buNone/>
            </a:pPr>
            <a:endParaRPr lang="ar-SA" b="1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dirty="0" smtClean="0"/>
              <a:t>ارتفاع المستوى العام للأسعار يعني انخفاض القوة الشرائية        انخفاض الطلب على السلع والخدمات و تحرك منحنى الاستهلاك </a:t>
            </a:r>
            <a:r>
              <a:rPr lang="ar-SA" dirty="0"/>
              <a:t>لأسفل إلى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r>
              <a:rPr lang="ar-SA" dirty="0" smtClean="0"/>
              <a:t>انخفاض </a:t>
            </a:r>
            <a:r>
              <a:rPr lang="ar-SA" dirty="0"/>
              <a:t>المستوى العام للأسعار يعني </a:t>
            </a:r>
            <a:r>
              <a:rPr lang="ar-SA" dirty="0" smtClean="0"/>
              <a:t>ارتفاع القوة </a:t>
            </a:r>
            <a:r>
              <a:rPr lang="ar-SA" dirty="0"/>
              <a:t>الشرائية        </a:t>
            </a:r>
            <a:r>
              <a:rPr lang="ar-SA" dirty="0" smtClean="0"/>
              <a:t>ارتفاع </a:t>
            </a:r>
            <a:r>
              <a:rPr lang="ar-SA" dirty="0"/>
              <a:t>الطلب على السلع والخدمات و تحرك منحنى الاستهلاك </a:t>
            </a:r>
            <a:r>
              <a:rPr lang="ar-SA" dirty="0" smtClean="0"/>
              <a:t>لأعلى إلى </a:t>
            </a:r>
            <a:r>
              <a:rPr lang="ar-SA" dirty="0"/>
              <a:t>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1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12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7704" y="400506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07704" y="486916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معدل سعر الفائدة الحقيقي: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رغم أن الكثيرون يعتقدون أن الزيادة في معدلات أسعار الفائدة تشجع على الادخار و بالتالي تقلل من معدلات الانفاق الاستهلاكي، إلا أن معظم الدراسات التطبيقية في الولايات المتحدة وجدت أن التغير في أسعار الفائدة ليس لها أثر واضح على قرارات الاستهلاك.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التغير في أسعار الفائدة لا يؤدي لتحرك منحنى الاستهلاك.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2148" t="-1528" r="-1333" b="-8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35896" y="4509120"/>
            <a:ext cx="187220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055113"/>
              </p:ext>
            </p:extLst>
          </p:nvPr>
        </p:nvGraphicFramePr>
        <p:xfrm>
          <a:off x="446856" y="234888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الادخار (</a:t>
                      </a:r>
                      <a:r>
                        <a:rPr lang="en-GB" sz="2400" dirty="0" smtClean="0"/>
                        <a:t>S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الاستهلاك (</a:t>
                      </a:r>
                      <a:r>
                        <a:rPr lang="en-GB" sz="2400" dirty="0" smtClean="0"/>
                        <a:t>C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الدخل المتاح (</a:t>
                      </a:r>
                      <a:r>
                        <a:rPr lang="en-GB" sz="2400" dirty="0" err="1" smtClean="0"/>
                        <a:t>Y</a:t>
                      </a:r>
                      <a:r>
                        <a:rPr lang="en-GB" sz="1800" dirty="0" err="1" smtClean="0"/>
                        <a:t>d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5</a:t>
                      </a:r>
                      <a:r>
                        <a:rPr lang="ar-SA" sz="2400" b="1" baseline="0" dirty="0" smtClean="0"/>
                        <a:t> -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390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390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410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450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470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71604" y="3286124"/>
            <a:ext cx="614366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2396" y="3286124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>
                <a:solidFill>
                  <a:srgbClr val="FF0000"/>
                </a:solidFill>
              </a:rPr>
              <a:t>نقطة تعادل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نلاحظ من الجدول السابق: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هناك علاقة طردية بين الاستهلاك و الدخل المتاح.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في البداية كان الاستهلاك &gt; الدخل المتاح، الفرق بينهما هو الادخار و قيمته سالبة لأنه يتم السحب منه لتغطية الاستهلاك التلقائي.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هناك علاقة طردية بين الادخار و الدخل المتاح.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نقطة التعادل عندما </a:t>
            </a:r>
            <a:r>
              <a:rPr lang="ar-SA" dirty="0"/>
              <a:t>الدخل = 390 </a:t>
            </a:r>
            <a:r>
              <a:rPr lang="ar-SA" dirty="0" smtClean="0"/>
              <a:t>و الادخار = صفر حيث يستحوذ الاستهلاك على كامل الدخل.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5021" y="629623"/>
            <a:ext cx="4472136" cy="70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31" y="1916832"/>
            <a:ext cx="54292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90296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089">
            <a:off x="3101436" y="1916832"/>
            <a:ext cx="542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98" y="5085184"/>
            <a:ext cx="155914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35" y="5722962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08851" y="2764358"/>
            <a:ext cx="542925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8186">
            <a:off x="6818710" y="1785567"/>
            <a:ext cx="542925" cy="11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9879" y="1582504"/>
            <a:ext cx="3600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017258"/>
            <a:ext cx="161967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استهلاك &gt; الدخل </a:t>
            </a:r>
          </a:p>
          <a:p>
            <a:pPr algn="ctr" rtl="1"/>
            <a:r>
              <a:rPr lang="ar-SA" sz="2000" dirty="0" smtClean="0"/>
              <a:t>(ادخار سالب)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19672" y="4005064"/>
            <a:ext cx="1099554" cy="366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3808" y="1988840"/>
            <a:ext cx="15841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استهلاك = الدخل </a:t>
            </a:r>
          </a:p>
          <a:p>
            <a:pPr algn="ctr" rtl="1"/>
            <a:r>
              <a:rPr lang="ar-SA" sz="2000" dirty="0" smtClean="0"/>
              <a:t>(ادخار = صفر)</a:t>
            </a:r>
            <a:endParaRPr lang="en-GB" sz="2000" dirty="0"/>
          </a:p>
        </p:txBody>
      </p:sp>
      <p:cxnSp>
        <p:nvCxnSpPr>
          <p:cNvPr id="20" name="Straight Arrow Connector 19"/>
          <p:cNvCxnSpPr>
            <a:endCxn id="18" idx="2"/>
          </p:cNvCxnSpPr>
          <p:nvPr/>
        </p:nvCxnSpPr>
        <p:spPr>
          <a:xfrm flipH="1" flipV="1">
            <a:off x="3635896" y="2696726"/>
            <a:ext cx="306966" cy="5716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916832"/>
            <a:ext cx="15841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 smtClean="0"/>
              <a:t>استهلاك &lt; الدخل </a:t>
            </a:r>
          </a:p>
          <a:p>
            <a:pPr algn="ctr" rtl="1"/>
            <a:r>
              <a:rPr lang="ar-SA" sz="2000" dirty="0" smtClean="0"/>
              <a:t>(ادخار موجب)</a:t>
            </a:r>
            <a:endParaRPr lang="en-GB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076056" y="2110528"/>
            <a:ext cx="1800200" cy="514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9512" y="1935480"/>
            <a:ext cx="8507288" cy="4589864"/>
          </a:xfrm>
          <a:blipFill rotWithShape="1">
            <a:blip r:embed="rId2"/>
            <a:stretch>
              <a:fillRect t="-1197" r="-1289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15816" y="3979912"/>
            <a:ext cx="3111152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43306" y="3929066"/>
            <a:ext cx="50006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000234" y="4286255"/>
            <a:ext cx="1643073" cy="357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1538" y="442913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قاطع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786314" y="3929066"/>
            <a:ext cx="357190" cy="10715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00496" y="450057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ميل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935480"/>
            <a:ext cx="8435280" cy="4389120"/>
          </a:xfrm>
          <a:blipFill rotWithShape="1">
            <a:blip r:embed="rId2"/>
            <a:stretch>
              <a:fillRect l="-434" t="-1250" r="-1373" b="-1667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03848" y="3284984"/>
            <a:ext cx="259228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87824" y="4941168"/>
            <a:ext cx="302433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187624" y="58052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مقدمة: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توازن النموذج الكينزي البسيط: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يتحقق المستوى التوازني للناتج المحلي الإجمالي عندما تتساوى الكمية المنتجة في الاقتصاد مع الطلب الكلي، أي عندما:</a:t>
            </a:r>
          </a:p>
          <a:p>
            <a:pPr marL="0" indent="0" algn="ctr" rtl="1">
              <a:buNone/>
            </a:pPr>
            <a:r>
              <a:rPr lang="ar-SA" dirty="0" smtClean="0"/>
              <a:t>الناتج المحلي الإجمالي = الإنفاق الكلي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مكونات الطلب الكلي: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الانفاق الاستهلاكي الخاص (</a:t>
            </a:r>
            <a:r>
              <a:rPr lang="en-US" dirty="0" smtClean="0"/>
              <a:t>C</a:t>
            </a:r>
            <a:r>
              <a:rPr lang="ar-SA" dirty="0" smtClean="0"/>
              <a:t>)، الانفاق الاستثماري (</a:t>
            </a:r>
            <a:r>
              <a:rPr lang="en-US" dirty="0" smtClean="0"/>
              <a:t>I</a:t>
            </a:r>
            <a:r>
              <a:rPr lang="ar-SA" dirty="0" smtClean="0"/>
              <a:t>)، الانفاق الحكومي (</a:t>
            </a:r>
            <a:r>
              <a:rPr lang="en-US" dirty="0" smtClean="0"/>
              <a:t>G</a:t>
            </a:r>
            <a:r>
              <a:rPr lang="ar-SA" dirty="0" smtClean="0"/>
              <a:t>) و صافي الصادرات (</a:t>
            </a:r>
            <a:r>
              <a:rPr lang="en-US" dirty="0" smtClean="0"/>
              <a:t>X-M</a:t>
            </a:r>
            <a:r>
              <a:rPr lang="ar-SA" dirty="0" smtClean="0"/>
              <a:t>).</a:t>
            </a:r>
            <a:endParaRPr lang="en-US" dirty="0" smtClean="0"/>
          </a:p>
          <a:p>
            <a:pPr marL="0" indent="0" algn="ctr" rtl="1">
              <a:buNone/>
            </a:pPr>
            <a:r>
              <a:rPr lang="en-US" dirty="0" smtClean="0"/>
              <a:t>Y = C + I + G + (X – M)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39752" y="3284984"/>
            <a:ext cx="45365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14546" y="5139522"/>
            <a:ext cx="45365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935480"/>
            <a:ext cx="8435280" cy="4589864"/>
          </a:xfrm>
          <a:blipFill rotWithShape="1">
            <a:blip r:embed="rId2"/>
            <a:stretch>
              <a:fillRect l="-1012" t="-2261" r="-137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63888" y="3573016"/>
            <a:ext cx="194421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99592" y="4437112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35" y="2322389"/>
            <a:ext cx="19685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250" r="-96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21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76056" y="220486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35896" y="30689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مثال:</a:t>
            </a: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 smtClean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 smtClean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ماذا يحدث عندما يرتفع الدخل من 410 إلى 430؟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5591"/>
              </p:ext>
            </p:extLst>
          </p:nvPr>
        </p:nvGraphicFramePr>
        <p:xfrm>
          <a:off x="780255" y="2420888"/>
          <a:ext cx="72481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447"/>
                <a:gridCol w="1035447"/>
                <a:gridCol w="1035447"/>
                <a:gridCol w="1035447"/>
                <a:gridCol w="1035447"/>
                <a:gridCol w="1035447"/>
                <a:gridCol w="103544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MPS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MPC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APS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APC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smtClean="0"/>
                        <a:t>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err="1" smtClean="0"/>
                        <a:t>Yd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0.01 -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1.01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370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1.00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390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0.99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410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0.98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0.03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0.97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450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1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278" r="-1111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23728" y="1916832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11760" y="4005064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55776" y="2924944"/>
            <a:ext cx="31683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43808" y="5013176"/>
            <a:ext cx="31683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844824"/>
            <a:ext cx="8229600" cy="4752528"/>
          </a:xfrm>
          <a:blipFill rotWithShape="1">
            <a:blip r:embed="rId2"/>
            <a:stretch>
              <a:fillRect t="-2182" r="-96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24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63364"/>
              </p:ext>
            </p:extLst>
          </p:nvPr>
        </p:nvGraphicFramePr>
        <p:xfrm>
          <a:off x="1691680" y="2708920"/>
          <a:ext cx="6096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الاستهلاك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الدخل المتاح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100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724128" y="5157192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99792" y="58052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2160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2040" y="616530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72200" y="4869160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364088" y="5949280"/>
            <a:ext cx="108012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الاستثمار: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هو الإضافات التي تحصل على الأصول الإنتاجية (الرأسمالية) و التغيرات التي تحدث في المخزون السلعي (سلع أولية، وسيطة، نهائية) خلال فترة زمنية معينة.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يقسم الانفاق الاستثماري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التكوين الرأسمالي الثابت: </a:t>
            </a:r>
            <a:r>
              <a:rPr lang="ar-SA" dirty="0"/>
              <a:t>يشمل الآلات و المعدات و المباني و الإنشاءات المستخدمة في العملية الإنتاجية.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التغير في المخزون: </a:t>
            </a:r>
            <a:r>
              <a:rPr lang="ar-SA" dirty="0"/>
              <a:t>يشمل قطع غيار الآلات و المعدات التي لابد من شرائها و تخزينها لحين الحاجة</a:t>
            </a:r>
            <a:r>
              <a:rPr lang="ar-SA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إهلاك رأس المال: </a:t>
            </a:r>
            <a:r>
              <a:rPr lang="ar-SA" dirty="0" smtClean="0"/>
              <a:t>جزء من إجمالي الاستثمار يخصص لإحلال أصول جديدة محل القديمة التي أصبحت غير صالحة للاستعمال أو إجراء إصلاحات أو ترميمات على القائم منها.</a:t>
            </a:r>
            <a:endParaRPr lang="en-GB" dirty="0"/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الاستثمار: </a:t>
            </a:r>
            <a:r>
              <a:rPr lang="ar-SA" dirty="0" smtClean="0"/>
              <a:t>هي الإضافات الجديدة على رأس المال الموجود أصلاً.</a:t>
            </a:r>
          </a:p>
          <a:p>
            <a:pPr algn="ctr" rtl="1">
              <a:buNone/>
            </a:pPr>
            <a:r>
              <a:rPr lang="ar-SA" dirty="0" smtClean="0"/>
              <a:t>صافي الاستثمار = إجمالي الاستثمار – اهلاك رأس المال</a:t>
            </a:r>
          </a:p>
          <a:p>
            <a:pPr algn="ctr" rtl="1">
              <a:buNone/>
            </a:pPr>
            <a:endParaRPr lang="ar-SA" dirty="0" smtClean="0"/>
          </a:p>
          <a:p>
            <a:pPr marL="0" indent="0" algn="ctr" rtl="1">
              <a:buNone/>
            </a:pPr>
            <a:r>
              <a:rPr lang="ar-SA" dirty="0" smtClean="0"/>
              <a:t>إجمالي الاستثمار = التكوين الرأسمالي الثابت + التغير في المخزون</a:t>
            </a:r>
          </a:p>
          <a:p>
            <a:pPr marL="0" indent="0" algn="ctr" rtl="1">
              <a:buNone/>
            </a:pPr>
            <a:r>
              <a:rPr lang="ar-SA" dirty="0" smtClean="0"/>
              <a:t>         = صافي الاستثمار + إهلاك رأس المال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57224" y="4572008"/>
            <a:ext cx="7407134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6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قرار الاستثمار: </a:t>
            </a:r>
          </a:p>
          <a:p>
            <a:pPr algn="r" rtl="1">
              <a:buNone/>
            </a:pPr>
            <a:r>
              <a:rPr lang="ar-SA" dirty="0" smtClean="0"/>
              <a:t>          يتسم الانفاق الاستثماري (بعكس الانفاق الاستهلاكي) بعدم الاستقرار و كثرة التقلبات بسبب طبيعة العوامل المتعددة التي تؤثر في قرار الاستثمار مما يجعل التنبؤ بحجمه لفترات مستقبلية طويلة أمراً صعباً.</a:t>
            </a:r>
          </a:p>
          <a:p>
            <a:pPr marL="0" indent="0" algn="r" rtl="1">
              <a:buNone/>
            </a:pPr>
            <a:endParaRPr lang="ar-SA" b="1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مثال: </a:t>
            </a:r>
            <a:r>
              <a:rPr lang="ar-SA" dirty="0" smtClean="0"/>
              <a:t>عند الرغبة في شراء آلة ما فإن المستثمر يقارن تكلفة تمويل شراء الآلة من خلال سعر الفائدة و بين العائد من استخدامها في عملية الإنتاج، فإذا كان:</a:t>
            </a:r>
          </a:p>
          <a:p>
            <a:pPr marL="0" indent="0" algn="ctr" rtl="1">
              <a:buNone/>
            </a:pPr>
            <a:r>
              <a:rPr lang="ar-SA" dirty="0" smtClean="0"/>
              <a:t>العائد من استخدام الآلة &gt; تكلفة تمويلها      المستثمر يقوم بشراءها.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27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71868" y="528638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0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تكلفة تمويل شراء الآلة: </a:t>
            </a:r>
            <a:r>
              <a:rPr lang="ar-SA" dirty="0" smtClean="0"/>
              <a:t>إما </a:t>
            </a:r>
            <a:r>
              <a:rPr lang="ar-SA" dirty="0"/>
              <a:t>عن طريق التمويل الذاتي أو الاقتراض و يستدل عليها من سعر الفائدة السائد في السوق.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سعر الفائدة: </a:t>
            </a:r>
            <a:r>
              <a:rPr lang="ar-SA" dirty="0" smtClean="0"/>
              <a:t>تكلفة </a:t>
            </a:r>
            <a:r>
              <a:rPr lang="ar-SA" dirty="0"/>
              <a:t>الاقتراض من البنك و هو تكلفة الفرصة البديلة بالنسبة للتمويل الذاتي</a:t>
            </a:r>
            <a:r>
              <a:rPr lang="ar-SA" dirty="0" smtClean="0"/>
              <a:t>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عائد استخدام الآلة: </a:t>
            </a:r>
            <a:r>
              <a:rPr lang="ar-SA" dirty="0" smtClean="0"/>
              <a:t>الإيرادات المستقبلية المتوقع الحصول عليها من إنتاج الآلة للسلع خلال فترة حياتها في ظل الظروف الحالية و المتوقعة للتكاليف.</a:t>
            </a:r>
          </a:p>
          <a:p>
            <a:pPr marL="0" indent="0" algn="ctr" rtl="1">
              <a:buNone/>
            </a:pPr>
            <a:r>
              <a:rPr lang="ar-SA" dirty="0" smtClean="0"/>
              <a:t>صافي الإيرادات المستقبلية = إجمالي الإيرادات – تكاليف الإنتاج السنوية</a:t>
            </a: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الكفاية الحدية لرأس المال (معدل العائد الداخلي): </a:t>
            </a:r>
            <a:r>
              <a:rPr lang="ar-SA" dirty="0" smtClean="0"/>
              <a:t>هو سعر الخصم الذي يساوي بين ثمن شراء الآلة حالياً و بين القيمة الحالية للعائدات، و يستخرج من صافي الإيرادات المستقبلية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3568" y="4581128"/>
            <a:ext cx="77768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407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75856" y="364502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الاستهلاكي (</a:t>
            </a:r>
            <a:r>
              <a:rPr lang="en-GB" b="1" dirty="0" smtClean="0"/>
              <a:t>C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العلاقة بين الدخل و الإنفاق الاستهلاكي: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تلجأ بعض الحكومات لاستخدام السياسة الضريبية (إحدى أدوات السياسة المالية) للتأثير على الإنفاق الاستهلاكي من خلال التأثير على المباشر على الدخل المتاح للإنفاق، حيث تقوم بـ 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solidFill>
                  <a:schemeClr val="tx2"/>
                </a:solidFill>
              </a:rPr>
              <a:t>خفض</a:t>
            </a:r>
            <a:r>
              <a:rPr lang="ar-SA" dirty="0" smtClean="0"/>
              <a:t> معدل الضريبة في حالة </a:t>
            </a:r>
            <a:r>
              <a:rPr lang="ar-SA" dirty="0" smtClean="0">
                <a:solidFill>
                  <a:schemeClr val="tx2"/>
                </a:solidFill>
              </a:rPr>
              <a:t>الركود</a:t>
            </a:r>
            <a:r>
              <a:rPr lang="ar-SA" dirty="0" smtClean="0"/>
              <a:t> الاقتصادي.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solidFill>
                  <a:schemeClr val="tx2"/>
                </a:solidFill>
              </a:rPr>
              <a:t>رفع</a:t>
            </a:r>
            <a:r>
              <a:rPr lang="ar-SA" dirty="0" smtClean="0"/>
              <a:t> معدل الضريبة في حالة </a:t>
            </a:r>
            <a:r>
              <a:rPr lang="ar-SA" dirty="0" smtClean="0">
                <a:solidFill>
                  <a:schemeClr val="tx2"/>
                </a:solidFill>
              </a:rPr>
              <a:t>الانتعاش</a:t>
            </a:r>
            <a:r>
              <a:rPr lang="ar-SA" dirty="0" smtClean="0"/>
              <a:t> الاقتصادي.</a:t>
            </a:r>
          </a:p>
          <a:p>
            <a:pPr algn="r" rtl="1"/>
            <a:r>
              <a:rPr lang="ar-SA" dirty="0" smtClean="0"/>
              <a:t>هناك علاقة </a:t>
            </a:r>
            <a:r>
              <a:rPr lang="ar-SA" dirty="0" smtClean="0">
                <a:solidFill>
                  <a:schemeClr val="tx2"/>
                </a:solidFill>
              </a:rPr>
              <a:t>طردية</a:t>
            </a:r>
            <a:r>
              <a:rPr lang="ar-SA" dirty="0" smtClean="0"/>
              <a:t> بين الاستهلاك و الدخل.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في حال عدم وجود ضريبة: </a:t>
            </a:r>
            <a:r>
              <a:rPr lang="ar-SA" dirty="0" smtClean="0"/>
              <a:t>الدخل الشخصي = الدخل الشخصي المتاح.</a:t>
            </a:r>
          </a:p>
          <a:p>
            <a:pPr algn="r" rtl="1"/>
            <a:r>
              <a:rPr lang="ar-SA" dirty="0" smtClean="0"/>
              <a:t>كلما ارتفع مستوى الدخل قلت النسبة الموجهة منه للاستهلاك و تزداد النسبة الموجهة للادخار.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2222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372200" y="278092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0152" y="30329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32240" y="544522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00192" y="569725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8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30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16216" y="314096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84168" y="339299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6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9637" y="1384698"/>
            <a:ext cx="4248472" cy="56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935480"/>
            <a:ext cx="5482952" cy="4589864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منحنى الاستثمار: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سعر الفائدة هو المحدد الرئيس للاستثمار و عادة تكون العلاقة </a:t>
            </a:r>
            <a:r>
              <a:rPr lang="ar-SA" dirty="0" smtClean="0">
                <a:solidFill>
                  <a:schemeClr val="tx2"/>
                </a:solidFill>
              </a:rPr>
              <a:t>عكسية</a:t>
            </a:r>
            <a:r>
              <a:rPr lang="ar-SA" dirty="0" smtClean="0"/>
              <a:t> بين حجم الاستثمار و سعر الفائدة لذا ينحدر منحنى الاستثمار من أعلى لأسفل و من اليسار لليمين.</a:t>
            </a:r>
            <a:endParaRPr lang="ar-SA" b="1" dirty="0" smtClean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2"/>
                </a:solidFill>
              </a:rPr>
              <a:t>سعر الفائدة: </a:t>
            </a:r>
            <a:r>
              <a:rPr lang="ar-SA" dirty="0" smtClean="0"/>
              <a:t>المبلغ الذي يدفعه المقترض</a:t>
            </a:r>
          </a:p>
          <a:p>
            <a:pPr marL="0" indent="0" algn="r" rtl="1">
              <a:buNone/>
            </a:pPr>
            <a:r>
              <a:rPr lang="ar-SA" dirty="0" smtClean="0"/>
              <a:t> مقابل الأموال التي يقترضها.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852" t="-2222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63888" y="2348880"/>
            <a:ext cx="216024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12160" y="465313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331640" y="544522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العوامل المحددة لحجم الاستثمار: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التوقعات المستقبلية بشأن النشاط الاقتصادي في الدولة: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إذا ساد التشاؤم بالمستقبل لدى المستثمرين فإنهم يحجمون عن الاستثمار و ينتقل المنحنى لأسفل حتى لو كان سعر الفائدة &lt; معدل الكفاية الحدية للاستثمار. و العكس في حالة شيوع التفاؤل.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مستوى الدخل: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في حالة الازدهار يرتفع مستوى الدخل فترتفع المبيعات و تزداد الأرباح فتزيد الاستثمارات و ينتقل منحنى الاستثمار لأعلى. بينما في حالة الكساد يقل مستوى الدخل و تنخفض المبيعات و الأرباح فتنخفض الاستثمارات و ينتقل المنحنى لأسفل.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1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الاستثماري (</a:t>
            </a:r>
            <a:r>
              <a:rPr lang="en-GB" b="1" dirty="0" smtClean="0"/>
              <a:t>I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السكان: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النمو السكاني يؤدي لزيادة الطلب على السلع و الخدمات الاستهلاكية مما يؤدي لزيادة الطلب على السلع الرأسمالية المستخدمة في إنتاج السلع الاستهلاكية و أيضاً لزيادة الطلب على المساكن فيزداد الاستثمار في السلع الرأسمالية والمباني السكنية و ينتقل منحنى الاستثمار لأعلى باتجاه اليمين.</a:t>
            </a:r>
          </a:p>
          <a:p>
            <a:pPr marL="514350" indent="-514350" algn="r" rtl="1">
              <a:buFont typeface="+mj-lt"/>
              <a:buAutoNum type="arabicPeriod" startAt="4"/>
            </a:pPr>
            <a:r>
              <a:rPr lang="ar-SA" b="1" dirty="0" smtClean="0">
                <a:solidFill>
                  <a:schemeClr val="tx2"/>
                </a:solidFill>
              </a:rPr>
              <a:t>التقدم الفني: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اكتشاف طرق جديدة للإنتاج يؤدي لزيادة الطلب على السلع الرأسمالية مما يؤدي لزيادة الاستثمار بها و انتقال منحنى الاستثمار لليمين.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الحكومي (</a:t>
            </a:r>
            <a:r>
              <a:rPr lang="en-GB" b="1" dirty="0" smtClean="0"/>
              <a:t>G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للإنفاق الحكومي أدوار تنظيمية، رقابية و إنتاجية.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ينقسم الانفاق الحكومي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مشتريات الحكومة من السلع و الخدمات: </a:t>
            </a:r>
            <a:r>
              <a:rPr lang="ar-SA" dirty="0" smtClean="0"/>
              <a:t>هي الجزء من الناتج المحلي الذي تستخدمه الحكومة مباشرة خلال فترة زمنية معينة عادة سنة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مرتبات و أجور موظفي الدولة.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المدفوعات التحويلية: </a:t>
            </a:r>
            <a:r>
              <a:rPr lang="ar-SA" dirty="0" smtClean="0"/>
              <a:t>تشمل مستحقات الضمان الاجتماعي و المساعدات و الإعانات التي تقدم للأفراد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إعانات البطالة.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مدفوعات الفائدة: </a:t>
            </a:r>
            <a:r>
              <a:rPr lang="ar-SA" dirty="0" smtClean="0"/>
              <a:t>هي مدفوعات نقدية لمن يمتلك السندات الحكومية.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الإنفاق الحكومي (</a:t>
            </a:r>
            <a:r>
              <a:rPr lang="en-GB" b="1" dirty="0" smtClean="0"/>
              <a:t>G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الانفاق الحكومي يمول عادة عن طريق: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الإيرادات المتحصل عليها من الضرائب المباشرة على دخل الأفراد أو الشركات، أو ضرائب المبيعات، أو الرسوم الجمركية أو رسوم الخدمات.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/>
              <a:t>الإيرادات المتحصل عليها من بيع ما تملكه من موارد طبيعية </a:t>
            </a:r>
            <a:r>
              <a:rPr lang="ar-SA" b="1" dirty="0" smtClean="0">
                <a:solidFill>
                  <a:schemeClr val="tx2"/>
                </a:solidFill>
              </a:rPr>
              <a:t>مثل: </a:t>
            </a:r>
            <a:r>
              <a:rPr lang="ar-SA" dirty="0" smtClean="0"/>
              <a:t>البترول و الغاز في المملكة العربية السعودية.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يعتمد حجم الإنفاق الحكومي على: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مدى حاجات المجتمع من بنية أساسية و أمن و صحة و تعليم.</a:t>
            </a:r>
          </a:p>
          <a:p>
            <a:pPr algn="r" rtl="1"/>
            <a:r>
              <a:rPr lang="ar-SA" dirty="0" smtClean="0"/>
              <a:t>الانفاق الحكومي مستقل عن حسابات الأرباح و الخسائر على عكس الانفاق الاستثماري </a:t>
            </a:r>
            <a:r>
              <a:rPr lang="ar-SA" dirty="0"/>
              <a:t>ل</a:t>
            </a:r>
            <a:r>
              <a:rPr lang="ar-SA" dirty="0" smtClean="0"/>
              <a:t>لقطاع الخاص.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صافي الصادرات (</a:t>
            </a:r>
            <a:r>
              <a:rPr lang="en-GB" b="1" dirty="0" smtClean="0"/>
              <a:t>X - M</a:t>
            </a:r>
            <a:r>
              <a:rPr lang="ar-SA" b="1" dirty="0" smtClean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الصادرات (</a:t>
            </a:r>
            <a:r>
              <a:rPr lang="en-GB" b="1" dirty="0" smtClean="0">
                <a:solidFill>
                  <a:schemeClr val="tx2"/>
                </a:solidFill>
              </a:rPr>
              <a:t>X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السلع و الخدمات التي </a:t>
            </a:r>
            <a:r>
              <a:rPr lang="ar-SA" dirty="0" smtClean="0">
                <a:solidFill>
                  <a:schemeClr val="tx2"/>
                </a:solidFill>
              </a:rPr>
              <a:t>تنتج محلياً </a:t>
            </a:r>
            <a:r>
              <a:rPr lang="ar-SA" dirty="0" smtClean="0"/>
              <a:t>و يتم تصديرها للعالم الخارجي، و تمثل جزءاً من الطلب الخارجي على السلع و الخدمات المحلية.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الواردات (</a:t>
            </a:r>
            <a:r>
              <a:rPr lang="en-GB" b="1" dirty="0" smtClean="0">
                <a:solidFill>
                  <a:schemeClr val="tx2"/>
                </a:solidFill>
              </a:rPr>
              <a:t>M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الإنفاق المحلي على السلع و الخدمات </a:t>
            </a:r>
            <a:r>
              <a:rPr lang="ar-SA" dirty="0" smtClean="0">
                <a:solidFill>
                  <a:schemeClr val="tx2"/>
                </a:solidFill>
              </a:rPr>
              <a:t>الأجنبية</a:t>
            </a:r>
            <a:r>
              <a:rPr lang="ar-SA" dirty="0" smtClean="0"/>
              <a:t>.</a:t>
            </a:r>
          </a:p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صافي الصادرات (صافي الإنفاق الخارجي) (</a:t>
            </a:r>
            <a:r>
              <a:rPr lang="en-GB" b="1" dirty="0" smtClean="0">
                <a:solidFill>
                  <a:schemeClr val="tx2"/>
                </a:solidFill>
              </a:rPr>
              <a:t>X - M</a:t>
            </a:r>
            <a:r>
              <a:rPr lang="ar-SA" b="1" dirty="0" smtClean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الفرق بين ما نصدره و ما نستورده.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>
                <a:solidFill>
                  <a:schemeClr val="tx2"/>
                </a:solidFill>
              </a:rPr>
              <a:t>العوامل المحددة لحجم الصادرات و الواردات: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 smtClean="0">
                <a:solidFill>
                  <a:schemeClr val="tx2"/>
                </a:solidFill>
              </a:rPr>
              <a:t>الدخل القومي: 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</a:t>
            </a:r>
            <a:r>
              <a:rPr lang="ar-SA" b="1" dirty="0" smtClean="0">
                <a:solidFill>
                  <a:schemeClr val="tx2"/>
                </a:solidFill>
              </a:rPr>
              <a:t>         </a:t>
            </a:r>
            <a:r>
              <a:rPr lang="ar-SA" dirty="0" smtClean="0"/>
              <a:t>بزيادة الدخل القومي يزداد الطلب المحلي على السلع و الخدمات و بالتالي تزداد الواردات من الخارج لتلبية جزء من هذا الطلب.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عندما ينمو الدخل القومي لدولة ما تعتمد على الواردات لتلبية طلبها المحلي بمعدل أسرع من معدلات نمو شركاءها التجاريين، فإن صافي الصادرات تنخفض بسبب زيادة الواردات.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في المقابل عندما ينمو الدخل القومي للشركاء التجاريين بمعدل أسرع من معدلات النمو الاقتصادي في هذه الدولة، فإن صافي الصادرات ترتفع بسبب زيادة الصادرات.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8290" y="629226"/>
            <a:ext cx="4104455" cy="69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4581128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tx2"/>
                </a:solidFill>
              </a:rPr>
              <a:t>الادخار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2500306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 smtClean="0">
                <a:solidFill>
                  <a:srgbClr val="FF0000"/>
                </a:solidFill>
              </a:rPr>
              <a:t>الدخل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4714884"/>
            <a:ext cx="1150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 smtClean="0"/>
              <a:t>الاستهلاك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151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 smtClean="0">
                <a:solidFill>
                  <a:schemeClr val="tx2"/>
                </a:solidFill>
              </a:rPr>
              <a:t>فروقات الأسعار العالمية: 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انخفاض الأسعار الخارجية للسلع و الخدمات لدولة ما مقارنة بالدول الأخرى يزيد من صافي صادرات تلك الدولة. و العكس صحيح فإن ارتفاع الأسعار الخارجية يقلل صافي صادرات الدولة المعنية.</a:t>
            </a:r>
          </a:p>
          <a:p>
            <a:pPr marL="514350" indent="-514350" algn="r" rtl="1">
              <a:buFont typeface="+mj-lt"/>
              <a:buAutoNum type="arabicPeriod" startAt="3"/>
            </a:pPr>
            <a:r>
              <a:rPr lang="ar-SA" b="1" dirty="0" smtClean="0">
                <a:solidFill>
                  <a:schemeClr val="tx2"/>
                </a:solidFill>
              </a:rPr>
              <a:t>سعر صرف العملات:</a:t>
            </a:r>
          </a:p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dirty="0" smtClean="0"/>
              <a:t>         ارتفاع سعر صرف عملة دولة ما يؤدي لارتفاع أسعار منتجاتها و بالتالي انخفاض الطلب على منتجاتها و انخفاض صادراتها و من ثم انخفاض صافي الصادرات. و العكس صحيح.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الخلاصة: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يتكون الطلب الكلي من الانفاق الاستهلاكي الخاص (</a:t>
            </a:r>
            <a:r>
              <a:rPr lang="en-US" dirty="0" smtClean="0"/>
              <a:t>C</a:t>
            </a:r>
            <a:r>
              <a:rPr lang="ar-SA" dirty="0" smtClean="0"/>
              <a:t>)، الانفاق الاستثماري (</a:t>
            </a:r>
            <a:r>
              <a:rPr lang="en-US" dirty="0" smtClean="0"/>
              <a:t>I</a:t>
            </a:r>
            <a:r>
              <a:rPr lang="ar-SA" dirty="0" smtClean="0"/>
              <a:t>)، الانفاق الحكومي (</a:t>
            </a:r>
            <a:r>
              <a:rPr lang="en-US" dirty="0" smtClean="0"/>
              <a:t>G</a:t>
            </a:r>
            <a:r>
              <a:rPr lang="ar-SA" dirty="0" smtClean="0"/>
              <a:t>) و صافي الصادرات (</a:t>
            </a:r>
            <a:r>
              <a:rPr lang="en-US" dirty="0" smtClean="0"/>
              <a:t>X-M</a:t>
            </a:r>
            <a:r>
              <a:rPr lang="ar-SA" dirty="0" smtClean="0"/>
              <a:t>).</a:t>
            </a:r>
          </a:p>
          <a:p>
            <a:pPr algn="r" rtl="1"/>
            <a:r>
              <a:rPr lang="ar-SA" dirty="0" smtClean="0"/>
              <a:t>الدخل المتاح يتوزع ما بين الاستهلاك و الادخار. لكل من الاستهلاك و الادخار متغير تلقائي مستقل عن الدخل و ميل حدي و ميل متوسط مرتبطان بالدخل.</a:t>
            </a:r>
          </a:p>
          <a:p>
            <a:pPr algn="r" rtl="1"/>
            <a:r>
              <a:rPr lang="ar-SA" dirty="0" smtClean="0"/>
              <a:t>حجم الاستثمار يعتمد عكسياً على سعر الفائدة ويتكون من استثمار تلقائي و استثمار تبعي.</a:t>
            </a:r>
          </a:p>
          <a:p>
            <a:pPr algn="r" rtl="1"/>
            <a:r>
              <a:rPr lang="ar-SA" dirty="0" smtClean="0"/>
              <a:t>يعتمد الميزان التجاري على عدة عوامل منها الدخل القومي، فروقات الأسعار العالمية و سعر صرف العملات.</a:t>
            </a:r>
          </a:p>
          <a:p>
            <a:pPr algn="r" rtl="1"/>
            <a:endParaRPr lang="ar-SA" dirty="0" smtClean="0"/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30016"/>
            <a:ext cx="8229600" cy="1143000"/>
          </a:xfrm>
        </p:spPr>
        <p:txBody>
          <a:bodyPr/>
          <a:lstStyle/>
          <a:p>
            <a:pPr algn="ctr" rtl="1"/>
            <a:r>
              <a:rPr lang="ar-SA" b="1" dirty="0" smtClean="0"/>
              <a:t>أسئلة المراجعة ص 108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2148" t="-1250" r="-1333" b="-2639"/>
            </a:stretch>
          </a:blipFill>
        </p:spPr>
        <p:txBody>
          <a:bodyPr/>
          <a:lstStyle/>
          <a:p>
            <a:pPr algn="r" rtl="1"/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19872" y="3645024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6342" y="1216961"/>
            <a:ext cx="4163939" cy="556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152" y="2492896"/>
            <a:ext cx="2746648" cy="3831704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(</a:t>
            </a:r>
            <a:r>
              <a:rPr lang="en-GB" dirty="0"/>
              <a:t>a</a:t>
            </a:r>
            <a:r>
              <a:rPr lang="ar-SA" dirty="0"/>
              <a:t>) </a:t>
            </a:r>
            <a:r>
              <a:rPr lang="ar-SA" dirty="0" smtClean="0"/>
              <a:t>نقطة تقاطع المنحنى مع المحور الرأسي (قاطع).</a:t>
            </a:r>
            <a:endParaRPr lang="ar-SA" dirty="0"/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(</a:t>
            </a:r>
            <a:r>
              <a:rPr lang="en-GB" dirty="0"/>
              <a:t>b</a:t>
            </a:r>
            <a:r>
              <a:rPr lang="ar-SA" dirty="0"/>
              <a:t>) </a:t>
            </a:r>
            <a:r>
              <a:rPr lang="ar-SA" dirty="0" smtClean="0"/>
              <a:t>انحدار (ميل) منحنى الاستهلاك.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333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33548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22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47864" y="2348880"/>
            <a:ext cx="24482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00192" y="1935480"/>
            <a:ext cx="2664296" cy="4389120"/>
          </a:xfrm>
          <a:blipFill rotWithShape="1">
            <a:blip r:embed="rId2"/>
            <a:stretch>
              <a:fillRect t="-1528" r="-2968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72243"/>
              </p:ext>
            </p:extLst>
          </p:nvPr>
        </p:nvGraphicFramePr>
        <p:xfrm>
          <a:off x="179512" y="2239104"/>
          <a:ext cx="568863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291"/>
                <a:gridCol w="1426860"/>
                <a:gridCol w="1152464"/>
                <a:gridCol w="96901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الميل الحدي للاستهلاك (</a:t>
                      </a:r>
                      <a:r>
                        <a:rPr lang="en-GB" sz="2400" dirty="0" smtClean="0"/>
                        <a:t>b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الدخل المتاح (</a:t>
                      </a:r>
                      <a:r>
                        <a:rPr lang="en-GB" sz="2400" dirty="0" err="1" smtClean="0"/>
                        <a:t>Y</a:t>
                      </a:r>
                      <a:r>
                        <a:rPr lang="en-GB" sz="1800" dirty="0" err="1" smtClean="0"/>
                        <a:t>d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الاستهلاك (</a:t>
                      </a:r>
                      <a:r>
                        <a:rPr lang="en-GB" sz="2400" dirty="0" smtClean="0"/>
                        <a:t>C</a:t>
                      </a:r>
                      <a:r>
                        <a:rPr lang="ar-SA" sz="2400" dirty="0" smtClean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السنة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2700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2001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2002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3300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2003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4400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2004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4800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3900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2005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2006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>
            <a:endCxn id="3" idx="1"/>
          </p:cNvCxnSpPr>
          <p:nvPr/>
        </p:nvCxnSpPr>
        <p:spPr>
          <a:xfrm flipV="1">
            <a:off x="5796136" y="4130040"/>
            <a:ext cx="504056" cy="19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2636912"/>
            <a:ext cx="252028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أ. سميرة بنت سعيد المالكي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3175" y="1201202"/>
            <a:ext cx="4392488" cy="582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00192" y="1935480"/>
            <a:ext cx="2664296" cy="4389120"/>
          </a:xfr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 flipV="1">
            <a:off x="4499992" y="4130040"/>
            <a:ext cx="1800200" cy="19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2636912"/>
            <a:ext cx="252028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65054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9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4768</TotalTime>
  <Words>2149</Words>
  <Application>Microsoft Office PowerPoint</Application>
  <PresentationFormat>عرض على الشاشة (3:4)‏</PresentationFormat>
  <Paragraphs>364</Paragraphs>
  <Slides>42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3" baseType="lpstr">
      <vt:lpstr>Flow</vt:lpstr>
      <vt:lpstr>الفصل الثالث: الدخل و الإنفاق</vt:lpstr>
      <vt:lpstr>مقدمة: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الحكومي (G):</vt:lpstr>
      <vt:lpstr>الإنفاق الحكومي (G):</vt:lpstr>
      <vt:lpstr>صافي الصادرات (X - M):</vt:lpstr>
      <vt:lpstr>صافي الصادرات (X - M):</vt:lpstr>
      <vt:lpstr>صافي الصادرات (X - M):</vt:lpstr>
      <vt:lpstr>الخلاصة:</vt:lpstr>
      <vt:lpstr>أسئلة المراجعة ص 108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Bodour</dc:creator>
  <cp:lastModifiedBy>samalmalki</cp:lastModifiedBy>
  <cp:revision>75</cp:revision>
  <dcterms:created xsi:type="dcterms:W3CDTF">2013-06-19T14:31:03Z</dcterms:created>
  <dcterms:modified xsi:type="dcterms:W3CDTF">2017-02-26T04:54:39Z</dcterms:modified>
</cp:coreProperties>
</file>