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66" autoAdjust="0"/>
    <p:restoredTop sz="94662" autoAdjust="0"/>
  </p:normalViewPr>
  <p:slideViewPr>
    <p:cSldViewPr>
      <p:cViewPr varScale="1">
        <p:scale>
          <a:sx n="46" d="100"/>
          <a:sy n="46" d="100"/>
        </p:scale>
        <p:origin x="-121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74652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69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92545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5933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09093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87830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91538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91456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52529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46869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82136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D0B08-CE9B-4D74-8398-9E6BD8CAD776}" type="datetimeFigureOut">
              <a:rPr lang="ar-SA" smtClean="0"/>
              <a:pPr/>
              <a:t>13/03/36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AC0E3-6890-4654-9FC0-B01ABDC7F4C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07025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C00000"/>
                </a:solidFill>
              </a:rPr>
              <a:t>الفصل العاشر 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4400" dirty="0" smtClean="0">
                <a:solidFill>
                  <a:srgbClr val="C00000"/>
                </a:solidFill>
              </a:rPr>
              <a:t>نظم الخبرة </a:t>
            </a:r>
            <a:endParaRPr lang="ar-SA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022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rgbClr val="C00000"/>
                </a:solidFill>
              </a:rPr>
              <a:t>تعريف نظم الخبرة :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نظم الخبرة هو ذلك البرنامج الذكي الذي يستخدم القواعد المأخوذة من الخبرة الإنسانية على هيئة شروط ونتائج في مجال معين ، واستخدام طرق الاشتقاق والاستدلال لاستخراج واستنتاج النتائج المعللة بالأسباب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71184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rgbClr val="C00000"/>
                </a:solidFill>
              </a:rPr>
              <a:t>مكونات نظم الخبرة :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تتكون نظم الخبرة من شقين هما :</a:t>
            </a:r>
          </a:p>
          <a:p>
            <a:pPr marL="596646" indent="-514350">
              <a:buFont typeface="+mj-lt"/>
              <a:buAutoNum type="arabicParenR"/>
            </a:pPr>
            <a:r>
              <a:rPr lang="ar-SA" dirty="0" smtClean="0"/>
              <a:t>الشق الأول : والذي يتم فيه بناء قاعدة المعرفة ، وذلك بالتسلسل التالي:</a:t>
            </a:r>
          </a:p>
          <a:p>
            <a:pPr marL="539496" indent="-457200">
              <a:buFont typeface="Wingdings" pitchFamily="2" charset="2"/>
              <a:buChar char="Ø"/>
            </a:pPr>
            <a:r>
              <a:rPr lang="ar-SA" dirty="0" smtClean="0"/>
              <a:t>الخبير : هو خبير أو مجموعة الخبراء في المجال المعين المطلوب الحصول على نظام الخبرة فيه ، حيث يقومون بإعطاء كل ما جمعوه من خبرة بأدق التفاصيل إلى مهندس المعرفة.</a:t>
            </a:r>
          </a:p>
          <a:p>
            <a:pPr marL="539496" indent="-457200">
              <a:buFont typeface="Wingdings" pitchFamily="2" charset="2"/>
              <a:buChar char="Ø"/>
            </a:pPr>
            <a:r>
              <a:rPr lang="ar-SA" dirty="0" smtClean="0"/>
              <a:t>مهندس المعرفة: والذي يتولى وضع الخبرة في شكل قواعد للتضمين الشرطي ،متضمنة الشروط ونتائج تلك الشروط.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409200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C00000"/>
                </a:solidFill>
              </a:rPr>
              <a:t>مكونات نظم الخبرة :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dirty="0" smtClean="0"/>
              <a:t>2) الشق الثاني : والذي يتم فيه طرح الأسئلة من قبل المستخدم والحصول على النتائج أو النصيحة من النظام الخبير ، والذي يتم بالتسلسل التالي:</a:t>
            </a:r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المستخدم: عديم الخبرة أو ذو الخبرة المحدودة والذي يريد أن يحصل على المعرفة الحقيقية والخبرة المكتسبة .</a:t>
            </a:r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مدخل المواءمة للمستخدم : والذي يسمح بتبادل المعرفة بين المستخدم وقاعدة المعرفة .</a:t>
            </a:r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أداة التحكم: وهي التي تقوم بالتحكم الداخلي في محرك الاستدلال وقاعدة المعرفة، للإجابة على السؤال المطلوب من قبل المستخدم.</a:t>
            </a:r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محرك الاستدلال: والذي يقوم بعمل يشبه عمل المحرك وذلك بتوجيه البحث في الاتجاهات المختلفة بقاعدة المعرفة.</a:t>
            </a:r>
          </a:p>
          <a:p>
            <a:pPr>
              <a:buFont typeface="Wingdings" pitchFamily="2" charset="2"/>
              <a:buChar char="q"/>
            </a:pPr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44231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C00000"/>
                </a:solidFill>
              </a:rPr>
              <a:t>متطلبات نظم الخبرة :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توجد متطلبات عامة لا بد أن تتوافر في نظم الخبرة، أهمها ما يلي:</a:t>
            </a:r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أن يحتوي هيكل نظام الخبرة على قاعدة المعرفة.</a:t>
            </a:r>
          </a:p>
          <a:p>
            <a:pPr>
              <a:buFont typeface="Wingdings" pitchFamily="2" charset="2"/>
              <a:buChar char="Ø"/>
            </a:pPr>
            <a:endParaRPr lang="ar-SA" dirty="0" smtClean="0"/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أن يكون هذا النظام قادراً على التعامل مع قاعدة البيانات.</a:t>
            </a:r>
          </a:p>
          <a:p>
            <a:pPr>
              <a:buFont typeface="Wingdings" pitchFamily="2" charset="2"/>
              <a:buChar char="Ø"/>
            </a:pPr>
            <a:endParaRPr lang="ar-SA" dirty="0" smtClean="0"/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أن يشتمل نظام الخبرة على أساليب البحث ذات الكفاءة العالية.</a:t>
            </a:r>
          </a:p>
          <a:p>
            <a:pPr>
              <a:buFont typeface="Wingdings" pitchFamily="2" charset="2"/>
              <a:buChar char="Ø"/>
            </a:pPr>
            <a:endParaRPr lang="ar-SA" dirty="0" smtClean="0"/>
          </a:p>
          <a:p>
            <a:pPr>
              <a:buFont typeface="Wingdings" pitchFamily="2" charset="2"/>
              <a:buChar char="Ø"/>
            </a:pPr>
            <a:r>
              <a:rPr lang="ar-SA" dirty="0" smtClean="0"/>
              <a:t>أن يكون قادراً على التعامل مع البيانات غير الكاملة والناقصة</a:t>
            </a:r>
          </a:p>
          <a:p>
            <a:pPr marL="0" indent="0">
              <a:buNone/>
            </a:pPr>
            <a:r>
              <a:rPr lang="ar-SA" dirty="0" smtClean="0"/>
              <a:t> والمشوشة.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956234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C00000"/>
                </a:solidFill>
              </a:rPr>
              <a:t>متطلبات نظم الخبرة :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cs"/>
              <a:buAutoNum type="arabic2Minus"/>
            </a:pPr>
            <a:r>
              <a:rPr lang="ar-SA" dirty="0" smtClean="0"/>
              <a:t>ان يحتوي هيكل نظام الخبرة بالدرجة الاولى على قاعدة معرفة أساسية .</a:t>
            </a:r>
          </a:p>
          <a:p>
            <a:pPr marL="514350" indent="-514350">
              <a:buFont typeface="+mj-cs"/>
              <a:buAutoNum type="arabic2Minus"/>
            </a:pPr>
            <a:endParaRPr lang="ar-SA" dirty="0" smtClean="0"/>
          </a:p>
          <a:p>
            <a:pPr marL="514350" indent="-514350">
              <a:buFont typeface="+mj-cs"/>
              <a:buAutoNum type="arabic2Minus"/>
            </a:pPr>
            <a:r>
              <a:rPr lang="ar-SA" dirty="0" smtClean="0"/>
              <a:t>ان يكون هذا النظام قادرا على التعامل مع قاعدة البيانات الكبيرة .</a:t>
            </a:r>
          </a:p>
          <a:p>
            <a:pPr marL="514350" indent="-514350">
              <a:buFont typeface="+mj-cs"/>
              <a:buAutoNum type="arabic2Minus"/>
            </a:pPr>
            <a:endParaRPr lang="ar-SA" dirty="0" smtClean="0"/>
          </a:p>
          <a:p>
            <a:pPr marL="514350" indent="-514350">
              <a:buFont typeface="+mj-cs"/>
              <a:buAutoNum type="arabic2Minus"/>
            </a:pPr>
            <a:r>
              <a:rPr lang="ar-SA" dirty="0" smtClean="0"/>
              <a:t>ان يشتمل نظام الخبرة على اساليب بحث ذات كفاءة عالية ،وان يكون النظام قادرا على التفريغ السريع .</a:t>
            </a:r>
          </a:p>
          <a:p>
            <a:pPr marL="514350" indent="-514350">
              <a:buFont typeface="+mj-cs"/>
              <a:buAutoNum type="arabic2Minus"/>
            </a:pPr>
            <a:endParaRPr lang="ar-SA" dirty="0" smtClean="0"/>
          </a:p>
          <a:p>
            <a:pPr marL="514350" indent="-514350">
              <a:buFont typeface="+mj-cs"/>
              <a:buAutoNum type="arabic2Minus"/>
            </a:pPr>
            <a:r>
              <a:rPr lang="ar-SA" dirty="0" smtClean="0"/>
              <a:t>ان يكون النظام قادرا على التعامل مع بيانات غير كاملة وناقصة ومشوشة .</a:t>
            </a:r>
          </a:p>
          <a:p>
            <a:pPr marL="514350" indent="-514350">
              <a:buFont typeface="+mj-cs"/>
              <a:buAutoNum type="arabic2Minus"/>
            </a:pPr>
            <a:endParaRPr lang="ar-SA" dirty="0" smtClean="0"/>
          </a:p>
          <a:p>
            <a:pPr marL="514350" indent="-514350">
              <a:buFont typeface="+mj-cs"/>
              <a:buAutoNum type="arabic2Minus"/>
            </a:pPr>
            <a:r>
              <a:rPr lang="ar-SA" dirty="0" smtClean="0"/>
              <a:t>امكانية إدخال بيانات لقواعد المعرفة تحتوي على شروط تمثل خبرات جديدة.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415145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C00000"/>
                </a:solidFill>
              </a:rPr>
              <a:t>خصائص نظم الخبرة: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تعتبر قواعد المعرفة متخصصة في مجال أو موضوع معين.</a:t>
            </a:r>
          </a:p>
          <a:p>
            <a:endParaRPr lang="ar-SA" dirty="0" smtClean="0"/>
          </a:p>
          <a:p>
            <a:r>
              <a:rPr lang="ar-SA" dirty="0" smtClean="0"/>
              <a:t>تعتبر طرق الاستدلال والاشتقاق لاستخراج النتائج .</a:t>
            </a:r>
          </a:p>
          <a:p>
            <a:endParaRPr lang="ar-SA" dirty="0" smtClean="0"/>
          </a:p>
          <a:p>
            <a:r>
              <a:rPr lang="ar-SA" dirty="0"/>
              <a:t>ل</a:t>
            </a:r>
            <a:r>
              <a:rPr lang="ar-SA" dirty="0" smtClean="0"/>
              <a:t>ا بد من تمثيل جميع القواعد والشروط على شكل مجموعات من الأدوات الشرطية 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609377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>
            <a:normAutofit fontScale="90000"/>
          </a:bodyPr>
          <a:lstStyle/>
          <a:p>
            <a:r>
              <a:rPr lang="ar-SA" dirty="0" smtClean="0"/>
              <a:t>مقارنة بين مجالات نظم الخبرة والنظم الحسابية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pPr marL="576072" indent="-457200">
              <a:buFont typeface="+mj-lt"/>
              <a:buAutoNum type="arabicParenR"/>
            </a:pPr>
            <a:r>
              <a:rPr lang="ar-SA" dirty="0" smtClean="0"/>
              <a:t>توجد قواعد وحلول.</a:t>
            </a:r>
          </a:p>
          <a:p>
            <a:pPr marL="576072" indent="-457200">
              <a:buFont typeface="+mj-lt"/>
              <a:buAutoNum type="arabicParenR"/>
            </a:pPr>
            <a:r>
              <a:rPr lang="ar-SA" dirty="0" smtClean="0"/>
              <a:t>لا يتطلب وجود خبراء في هذا المجال.</a:t>
            </a:r>
          </a:p>
          <a:p>
            <a:pPr marL="576072" indent="-457200">
              <a:buFont typeface="+mj-lt"/>
              <a:buAutoNum type="arabicParenR"/>
            </a:pPr>
            <a:r>
              <a:rPr lang="ar-SA" dirty="0" smtClean="0"/>
              <a:t>البيانات المتاحة غير مشوشة.</a:t>
            </a:r>
          </a:p>
          <a:p>
            <a:pPr marL="576072" indent="-457200">
              <a:buFont typeface="+mj-lt"/>
              <a:buAutoNum type="arabicParenR"/>
            </a:pPr>
            <a:r>
              <a:rPr lang="ar-SA" dirty="0" smtClean="0"/>
              <a:t>تستخدم في المجالات التي تعتمد على  طرق التماثل ولاشتقاق العددي لإعطاء الحل.</a:t>
            </a:r>
          </a:p>
          <a:p>
            <a:pPr marL="576072" indent="-457200">
              <a:buFont typeface="+mj-lt"/>
              <a:buAutoNum type="arabicParenR"/>
            </a:pPr>
            <a:r>
              <a:rPr lang="ar-SA" dirty="0" smtClean="0"/>
              <a:t>المعلومات والبيانات غير ثابتة.</a:t>
            </a:r>
          </a:p>
          <a:p>
            <a:pPr marL="0" indent="0">
              <a:buNone/>
            </a:pPr>
            <a:endParaRPr lang="ar-SA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4008" y="1484784"/>
            <a:ext cx="4041775" cy="63976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SA" sz="2800" dirty="0"/>
              <a:t>النظم الحسابية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pPr marL="576072" indent="-457200">
              <a:buFont typeface="+mj-lt"/>
              <a:buAutoNum type="arabicParenR"/>
            </a:pPr>
            <a:r>
              <a:rPr lang="ar-SA" dirty="0" smtClean="0"/>
              <a:t>لا توجد حلول وقواعد .</a:t>
            </a:r>
          </a:p>
          <a:p>
            <a:pPr marL="576072" indent="-457200">
              <a:buFont typeface="+mj-lt"/>
              <a:buAutoNum type="arabicParenR"/>
            </a:pPr>
            <a:r>
              <a:rPr lang="ar-SA" dirty="0" smtClean="0"/>
              <a:t>يوجد عدد قليل من الخبراء في المجال.</a:t>
            </a:r>
          </a:p>
          <a:p>
            <a:pPr marL="576072" indent="-457200">
              <a:buFont typeface="+mj-lt"/>
              <a:buAutoNum type="arabicParenR"/>
            </a:pPr>
            <a:r>
              <a:rPr lang="ar-SA" dirty="0" smtClean="0"/>
              <a:t>البيانات المتاحة مشوشة.</a:t>
            </a:r>
          </a:p>
          <a:p>
            <a:pPr marL="576072" indent="-457200">
              <a:buFont typeface="+mj-lt"/>
              <a:buAutoNum type="arabicParenR"/>
            </a:pPr>
            <a:r>
              <a:rPr lang="ar-SA" dirty="0" smtClean="0"/>
              <a:t>تستخدم في المجالات التشخيصية أو في مجال التنبؤ.</a:t>
            </a:r>
          </a:p>
          <a:p>
            <a:pPr marL="576072" indent="-457200">
              <a:buFont typeface="+mj-lt"/>
              <a:buAutoNum type="arabicParenR"/>
            </a:pPr>
            <a:r>
              <a:rPr lang="ar-SA" dirty="0" smtClean="0"/>
              <a:t>المعلومات ثابتة ولا تتغير مع الزمن.</a:t>
            </a:r>
          </a:p>
          <a:p>
            <a:pPr marL="0" indent="0">
              <a:buNone/>
            </a:pPr>
            <a:endParaRPr lang="ar-SA" dirty="0"/>
          </a:p>
        </p:txBody>
      </p:sp>
      <p:sp>
        <p:nvSpPr>
          <p:cNvPr id="7" name="عنصر نائب للنص 6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نظم الخبرة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xmlns="" val="2070755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وضحى اليامي 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فايزة حماد الحارثي </a:t>
            </a:r>
            <a:endParaRPr lang="ar-SA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4432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470</Words>
  <Application>Microsoft Office PowerPoint</Application>
  <PresentationFormat>عرض على الشاشة (3:4)‏</PresentationFormat>
  <Paragraphs>56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الفصل العاشر </vt:lpstr>
      <vt:lpstr>تعريف نظم الخبرة :</vt:lpstr>
      <vt:lpstr>مكونات نظم الخبرة :</vt:lpstr>
      <vt:lpstr>مكونات نظم الخبرة :</vt:lpstr>
      <vt:lpstr>متطلبات نظم الخبرة :</vt:lpstr>
      <vt:lpstr>متطلبات نظم الخبرة :</vt:lpstr>
      <vt:lpstr>خصائص نظم الخبرة:</vt:lpstr>
      <vt:lpstr>مقارنة بين مجالات نظم الخبرة والنظم الحسابية</vt:lpstr>
      <vt:lpstr>وضحى اليامي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العاشر</dc:title>
  <dc:creator>as</dc:creator>
  <cp:lastModifiedBy>user</cp:lastModifiedBy>
  <cp:revision>6</cp:revision>
  <dcterms:created xsi:type="dcterms:W3CDTF">2014-12-13T16:51:13Z</dcterms:created>
  <dcterms:modified xsi:type="dcterms:W3CDTF">2015-01-03T05:02:09Z</dcterms:modified>
</cp:coreProperties>
</file>