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F0C420-7EF6-412B-BDB3-FADF724ED258}"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26444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0C420-7EF6-412B-BDB3-FADF724ED258}"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1736811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0C420-7EF6-412B-BDB3-FADF724ED258}"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407032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F0C420-7EF6-412B-BDB3-FADF724ED258}"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425526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F0C420-7EF6-412B-BDB3-FADF724ED258}"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2104488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F0C420-7EF6-412B-BDB3-FADF724ED258}"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385260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F0C420-7EF6-412B-BDB3-FADF724ED258}"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98251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F0C420-7EF6-412B-BDB3-FADF724ED258}"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61522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0C420-7EF6-412B-BDB3-FADF724ED258}"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228787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0C420-7EF6-412B-BDB3-FADF724ED258}"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271410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0C420-7EF6-412B-BDB3-FADF724ED258}"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FFB70-5D41-4E34-9E50-CE58AE9842D5}" type="slidenum">
              <a:rPr lang="en-US" smtClean="0"/>
              <a:t>‹#›</a:t>
            </a:fld>
            <a:endParaRPr lang="en-US"/>
          </a:p>
        </p:txBody>
      </p:sp>
    </p:spTree>
    <p:extLst>
      <p:ext uri="{BB962C8B-B14F-4D97-AF65-F5344CB8AC3E}">
        <p14:creationId xmlns:p14="http://schemas.microsoft.com/office/powerpoint/2010/main" val="420284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0C420-7EF6-412B-BDB3-FADF724ED258}" type="datetimeFigureOut">
              <a:rPr lang="en-US" smtClean="0"/>
              <a:t>10/23/2018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FFB70-5D41-4E34-9E50-CE58AE9842D5}" type="slidenum">
              <a:rPr lang="en-US" smtClean="0"/>
              <a:t>‹#›</a:t>
            </a:fld>
            <a:endParaRPr lang="en-US"/>
          </a:p>
        </p:txBody>
      </p:sp>
    </p:spTree>
    <p:extLst>
      <p:ext uri="{BB962C8B-B14F-4D97-AF65-F5344CB8AC3E}">
        <p14:creationId xmlns:p14="http://schemas.microsoft.com/office/powerpoint/2010/main" val="2802098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rtl="1">
              <a:lnSpc>
                <a:spcPct val="110000"/>
              </a:lnSpc>
              <a:spcBef>
                <a:spcPts val="1000"/>
              </a:spcBef>
            </a:pPr>
            <a:r>
              <a:rPr lang="ar-SA" b="1" u="sng" dirty="0">
                <a:solidFill>
                  <a:schemeClr val="accent2">
                    <a:lumMod val="50000"/>
                  </a:schemeClr>
                </a:solidFill>
                <a:latin typeface="Times New Roman"/>
                <a:ea typeface="Times New Roman"/>
              </a:rPr>
              <a:t>الفصل السادس</a:t>
            </a:r>
            <a:r>
              <a:rPr lang="en-US" b="1" u="sng" dirty="0" smtClean="0">
                <a:solidFill>
                  <a:schemeClr val="accent2">
                    <a:lumMod val="50000"/>
                  </a:schemeClr>
                </a:solidFill>
                <a:effectLst/>
                <a:latin typeface="Times New Roman"/>
                <a:ea typeface="Times New Roman"/>
                <a:cs typeface="AF_Diwani"/>
              </a:rPr>
              <a:t/>
            </a:r>
            <a:br>
              <a:rPr lang="en-US" b="1" u="sng" dirty="0" smtClean="0">
                <a:solidFill>
                  <a:schemeClr val="accent2">
                    <a:lumMod val="50000"/>
                  </a:schemeClr>
                </a:solidFill>
                <a:effectLst/>
                <a:latin typeface="Times New Roman"/>
                <a:ea typeface="Times New Roman"/>
                <a:cs typeface="AF_Diwani"/>
              </a:rPr>
            </a:br>
            <a:endParaRPr lang="en-US" dirty="0">
              <a:solidFill>
                <a:schemeClr val="accent2">
                  <a:lumMod val="50000"/>
                </a:schemeClr>
              </a:solidFill>
            </a:endParaRPr>
          </a:p>
        </p:txBody>
      </p:sp>
      <p:sp>
        <p:nvSpPr>
          <p:cNvPr id="3" name="Subtitle 2"/>
          <p:cNvSpPr>
            <a:spLocks noGrp="1"/>
          </p:cNvSpPr>
          <p:nvPr>
            <p:ph type="subTitle" idx="1"/>
          </p:nvPr>
        </p:nvSpPr>
        <p:spPr/>
        <p:txBody>
          <a:bodyPr/>
          <a:lstStyle/>
          <a:p>
            <a:pPr indent="-252095" rtl="1">
              <a:lnSpc>
                <a:spcPct val="110000"/>
              </a:lnSpc>
              <a:spcBef>
                <a:spcPts val="1000"/>
              </a:spcBef>
            </a:pPr>
            <a:endParaRPr lang="en-US" b="1" u="sng" dirty="0" smtClean="0">
              <a:solidFill>
                <a:schemeClr val="accent2">
                  <a:lumMod val="50000"/>
                </a:schemeClr>
              </a:solidFill>
              <a:effectLst/>
              <a:latin typeface="Times New Roman"/>
              <a:ea typeface="Times New Roman"/>
              <a:cs typeface="Times New Roman"/>
            </a:endParaRPr>
          </a:p>
          <a:p>
            <a:pPr indent="-252095" rtl="1">
              <a:lnSpc>
                <a:spcPct val="110000"/>
              </a:lnSpc>
              <a:spcBef>
                <a:spcPts val="1000"/>
              </a:spcBef>
            </a:pPr>
            <a:r>
              <a:rPr lang="ar-SA" b="1" u="sng" dirty="0" smtClean="0">
                <a:solidFill>
                  <a:schemeClr val="accent2">
                    <a:lumMod val="50000"/>
                  </a:schemeClr>
                </a:solidFill>
                <a:effectLst/>
                <a:latin typeface="Times New Roman"/>
                <a:ea typeface="Times New Roman"/>
                <a:cs typeface="Times New Roman"/>
              </a:rPr>
              <a:t>المحاسبة عن إيرادات الميزانية</a:t>
            </a:r>
            <a:endParaRPr lang="en-US" b="1" u="sng" dirty="0" smtClean="0">
              <a:solidFill>
                <a:schemeClr val="accent2">
                  <a:lumMod val="50000"/>
                </a:schemeClr>
              </a:solidFill>
              <a:effectLst/>
              <a:latin typeface="Times New Roman"/>
              <a:ea typeface="Times New Roman"/>
              <a:cs typeface="MCS FREEDOM SHADOW"/>
            </a:endParaRPr>
          </a:p>
          <a:p>
            <a:endParaRPr lang="en-US" dirty="0">
              <a:solidFill>
                <a:schemeClr val="accent2">
                  <a:lumMod val="50000"/>
                </a:schemeClr>
              </a:solidFill>
            </a:endParaRPr>
          </a:p>
        </p:txBody>
      </p:sp>
    </p:spTree>
    <p:extLst>
      <p:ext uri="{BB962C8B-B14F-4D97-AF65-F5344CB8AC3E}">
        <p14:creationId xmlns:p14="http://schemas.microsoft.com/office/powerpoint/2010/main" val="392888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88290" indent="-288290" algn="justLow" rtl="1">
              <a:lnSpc>
                <a:spcPct val="110000"/>
              </a:lnSpc>
              <a:spcBef>
                <a:spcPts val="1000"/>
              </a:spcBef>
              <a:spcAft>
                <a:spcPts val="0"/>
              </a:spcAft>
            </a:pPr>
            <a:r>
              <a:rPr lang="ar-SA" b="1" dirty="0" smtClean="0">
                <a:solidFill>
                  <a:schemeClr val="accent2">
                    <a:lumMod val="50000"/>
                  </a:schemeClr>
                </a:solidFill>
                <a:latin typeface="Times New Roman"/>
                <a:ea typeface="Times New Roman"/>
              </a:rPr>
              <a:t/>
            </a:r>
            <a:br>
              <a:rPr lang="ar-SA" b="1" dirty="0" smtClean="0">
                <a:solidFill>
                  <a:schemeClr val="accent2">
                    <a:lumMod val="50000"/>
                  </a:schemeClr>
                </a:solidFill>
                <a:latin typeface="Times New Roman"/>
                <a:ea typeface="Times New Roman"/>
              </a:rPr>
            </a:br>
            <a:r>
              <a:rPr lang="ar-EG" b="1" dirty="0" smtClean="0">
                <a:solidFill>
                  <a:schemeClr val="accent2">
                    <a:lumMod val="50000"/>
                  </a:schemeClr>
                </a:solidFill>
                <a:latin typeface="Times New Roman"/>
                <a:ea typeface="Times New Roman"/>
              </a:rPr>
              <a:t>المعالجة </a:t>
            </a:r>
            <a:r>
              <a:rPr lang="ar-EG" b="1" dirty="0">
                <a:solidFill>
                  <a:schemeClr val="accent2">
                    <a:lumMod val="50000"/>
                  </a:schemeClr>
                </a:solidFill>
                <a:latin typeface="Times New Roman"/>
                <a:ea typeface="Times New Roman"/>
              </a:rPr>
              <a:t>المحاسبية لإيرادات الميزانية</a:t>
            </a:r>
            <a:r>
              <a:rPr lang="en-US" b="1" dirty="0" smtClean="0">
                <a:solidFill>
                  <a:schemeClr val="accent2">
                    <a:lumMod val="50000"/>
                  </a:schemeClr>
                </a:solidFill>
                <a:effectLst/>
                <a:latin typeface="Times New Roman"/>
                <a:ea typeface="Times New Roman"/>
                <a:cs typeface="AF_Unizah"/>
              </a:rPr>
              <a:t/>
            </a:r>
            <a:br>
              <a:rPr lang="en-US" b="1" dirty="0" smtClean="0">
                <a:solidFill>
                  <a:schemeClr val="accent2">
                    <a:lumMod val="50000"/>
                  </a:schemeClr>
                </a:solidFill>
                <a:effectLst/>
                <a:latin typeface="Times New Roman"/>
                <a:ea typeface="Times New Roman"/>
                <a:cs typeface="AF_Unizah"/>
              </a:rPr>
            </a:br>
            <a:endParaRPr lang="en-US" b="1"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indent="-180340" algn="just" rtl="1">
              <a:lnSpc>
                <a:spcPct val="110000"/>
              </a:lnSpc>
              <a:spcBef>
                <a:spcPts val="1000"/>
              </a:spcBef>
              <a:spcAft>
                <a:spcPts val="0"/>
              </a:spcAft>
              <a:tabLst>
                <a:tab pos="288290" algn="l"/>
              </a:tabLst>
            </a:pPr>
            <a:r>
              <a:rPr lang="ar-EG" sz="2000" dirty="0">
                <a:latin typeface="Times New Roman"/>
                <a:ea typeface="Times New Roman"/>
                <a:cs typeface="Times New Roman"/>
              </a:rPr>
              <a:t>يتم إيداع الإيرادات فى مؤسسة النقد أو أحد فروعها أو البنوك الوطنية حسب المواعيد التى تحددها وزارة المالية فى" تعليمات جباية وإيداع الإيرادات" التى تصدرها كل سنة مع صدور الميزانية العامة</a:t>
            </a:r>
            <a:r>
              <a:rPr lang="ar-EG" sz="2000" dirty="0" smtClean="0">
                <a:latin typeface="Times New Roman"/>
                <a:ea typeface="Times New Roman"/>
                <a:cs typeface="Times New Roman"/>
              </a:rPr>
              <a:t>.</a:t>
            </a:r>
            <a:endParaRPr lang="ar-SA" sz="2000" dirty="0" smtClean="0">
              <a:latin typeface="Times New Roman"/>
              <a:ea typeface="Times New Roman"/>
              <a:cs typeface="Times New Roman"/>
            </a:endParaRPr>
          </a:p>
          <a:p>
            <a:pPr indent="-180340" algn="just" rtl="1">
              <a:lnSpc>
                <a:spcPct val="110000"/>
              </a:lnSpc>
              <a:spcBef>
                <a:spcPts val="1000"/>
              </a:spcBef>
              <a:spcAft>
                <a:spcPts val="0"/>
              </a:spcAft>
              <a:tabLst>
                <a:tab pos="288290" algn="l"/>
              </a:tabLst>
            </a:pPr>
            <a:r>
              <a:rPr lang="ar-SA" sz="2000" b="1" u="sng" dirty="0" smtClean="0">
                <a:solidFill>
                  <a:srgbClr val="FF0000"/>
                </a:solidFill>
                <a:latin typeface="Times New Roman"/>
                <a:cs typeface="Times New Roman"/>
              </a:rPr>
              <a:t>تشمل المتحصلات :</a:t>
            </a:r>
          </a:p>
          <a:p>
            <a:pPr marL="619760" indent="-457200" algn="just" rtl="1">
              <a:lnSpc>
                <a:spcPct val="110000"/>
              </a:lnSpc>
              <a:spcBef>
                <a:spcPts val="1000"/>
              </a:spcBef>
              <a:spcAft>
                <a:spcPts val="0"/>
              </a:spcAft>
              <a:buFont typeface="+mj-lt"/>
              <a:buAutoNum type="arabicPeriod"/>
              <a:tabLst>
                <a:tab pos="288290" algn="l"/>
              </a:tabLst>
            </a:pPr>
            <a:r>
              <a:rPr lang="ar-SA" sz="2000" dirty="0" smtClean="0">
                <a:latin typeface="Times New Roman"/>
                <a:cs typeface="Times New Roman"/>
              </a:rPr>
              <a:t>إيرادات الميزانية</a:t>
            </a:r>
          </a:p>
          <a:p>
            <a:pPr marL="619760" indent="-457200" algn="just" rtl="1">
              <a:lnSpc>
                <a:spcPct val="110000"/>
              </a:lnSpc>
              <a:spcBef>
                <a:spcPts val="1000"/>
              </a:spcBef>
              <a:spcAft>
                <a:spcPts val="0"/>
              </a:spcAft>
              <a:buFont typeface="+mj-lt"/>
              <a:buAutoNum type="arabicPeriod"/>
              <a:tabLst>
                <a:tab pos="288290" algn="l"/>
              </a:tabLst>
            </a:pPr>
            <a:r>
              <a:rPr lang="ar-SA" sz="2000" dirty="0" smtClean="0">
                <a:latin typeface="Times New Roman"/>
                <a:cs typeface="Times New Roman"/>
              </a:rPr>
              <a:t>المبالغ التي تم تعليتها في حسابات الأمانات</a:t>
            </a:r>
          </a:p>
          <a:p>
            <a:pPr marL="619760" indent="-457200" algn="just" rtl="1">
              <a:lnSpc>
                <a:spcPct val="110000"/>
              </a:lnSpc>
              <a:spcBef>
                <a:spcPts val="1000"/>
              </a:spcBef>
              <a:spcAft>
                <a:spcPts val="0"/>
              </a:spcAft>
              <a:buFont typeface="+mj-lt"/>
              <a:buAutoNum type="arabicPeriod"/>
              <a:tabLst>
                <a:tab pos="288290" algn="l"/>
              </a:tabLst>
            </a:pPr>
            <a:r>
              <a:rPr lang="ar-SA" sz="2000" dirty="0" smtClean="0">
                <a:latin typeface="Times New Roman"/>
                <a:cs typeface="Times New Roman"/>
              </a:rPr>
              <a:t>المبالغ اللازمة لتسوية العهد</a:t>
            </a:r>
          </a:p>
          <a:p>
            <a:pPr marL="619760" indent="-457200" algn="just" rtl="1">
              <a:lnSpc>
                <a:spcPct val="110000"/>
              </a:lnSpc>
              <a:spcBef>
                <a:spcPts val="1000"/>
              </a:spcBef>
              <a:spcAft>
                <a:spcPts val="0"/>
              </a:spcAft>
              <a:buFont typeface="+mj-lt"/>
              <a:buAutoNum type="arabicPeriod"/>
              <a:tabLst>
                <a:tab pos="288290" algn="l"/>
              </a:tabLst>
            </a:pPr>
            <a:r>
              <a:rPr lang="ar-SA" sz="2000" dirty="0" smtClean="0">
                <a:latin typeface="Times New Roman"/>
                <a:cs typeface="Times New Roman"/>
              </a:rPr>
              <a:t>المبالغ اللازمة لتسوية اعتمادات الميزانية وذلك بالستبعاد من المصروفات.</a:t>
            </a:r>
            <a:endParaRPr lang="en-US" sz="2000" dirty="0"/>
          </a:p>
        </p:txBody>
      </p:sp>
    </p:spTree>
    <p:extLst>
      <p:ext uri="{BB962C8B-B14F-4D97-AF65-F5344CB8AC3E}">
        <p14:creationId xmlns:p14="http://schemas.microsoft.com/office/powerpoint/2010/main" val="2321399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SA" sz="3600" b="1" dirty="0" smtClean="0">
                <a:solidFill>
                  <a:srgbClr val="FF0000"/>
                </a:solidFill>
              </a:rPr>
              <a:t>عندما يتم صرف مبالغ زيادة عن المستحق بالخطأ:</a:t>
            </a:r>
            <a:endParaRPr lang="en-US" sz="3600" b="1" dirty="0">
              <a:solidFill>
                <a:srgbClr val="FF0000"/>
              </a:solidFill>
            </a:endParaRPr>
          </a:p>
        </p:txBody>
      </p:sp>
      <p:sp>
        <p:nvSpPr>
          <p:cNvPr id="3" name="Content Placeholder 2"/>
          <p:cNvSpPr>
            <a:spLocks noGrp="1"/>
          </p:cNvSpPr>
          <p:nvPr>
            <p:ph idx="1"/>
          </p:nvPr>
        </p:nvSpPr>
        <p:spPr>
          <a:xfrm>
            <a:off x="228600" y="1219200"/>
            <a:ext cx="8686800" cy="5257800"/>
          </a:xfrm>
        </p:spPr>
        <p:txBody>
          <a:bodyPr>
            <a:normAutofit fontScale="92500" lnSpcReduction="10000"/>
          </a:bodyPr>
          <a:lstStyle/>
          <a:p>
            <a:pPr marL="0" indent="0" algn="r">
              <a:buNone/>
            </a:pPr>
            <a:r>
              <a:rPr lang="ar-SA" sz="1800" b="1" u="sng" dirty="0" smtClean="0">
                <a:solidFill>
                  <a:srgbClr val="FF0000"/>
                </a:solidFill>
              </a:rPr>
              <a:t>يتم المعالجة وفق ثلاث حالات</a:t>
            </a:r>
            <a:r>
              <a:rPr lang="ar-SA" sz="1800" b="1" u="sng" dirty="0" smtClean="0"/>
              <a:t/>
            </a:r>
            <a:br>
              <a:rPr lang="ar-SA" sz="1800" b="1" u="sng" dirty="0" smtClean="0"/>
            </a:br>
            <a:r>
              <a:rPr lang="ar-SA" sz="1800" dirty="0" smtClean="0"/>
              <a:t> 1- عند اكتشاف الخطأ في نفس السنة المالية التي تم فيها صرف المبلغ دون وجه حق أو زيادة عن المستحق فهذا يتطلب تحديد قيمة الزيادة ومطالبة من صرف له المبلغ بتسديده .وعند التحصيل (سواء كان التحصيل نقداً أو عن طريق الاستقطاع من أوامر الصرف ) يجب استبعادها من جملة المصروفات وقيدها بالمداد الأحمر في دفتر اليومية العامة وبدفتر مصروفات الميزانية. </a:t>
            </a:r>
          </a:p>
          <a:p>
            <a:pPr marL="0" indent="0" algn="r">
              <a:buNone/>
            </a:pPr>
            <a:endParaRPr lang="ar-SA" sz="1800" dirty="0" smtClean="0"/>
          </a:p>
          <a:p>
            <a:pPr marL="0" indent="0" algn="r">
              <a:buNone/>
            </a:pPr>
            <a:r>
              <a:rPr lang="ar-SA" sz="1800" dirty="0" smtClean="0"/>
              <a:t>(أ) عنما </a:t>
            </a:r>
            <a:r>
              <a:rPr lang="ar-SA" sz="1800" dirty="0"/>
              <a:t>يتم التحصيل نقداً يحرر إذن تسوية ويكون القيد:</a:t>
            </a:r>
          </a:p>
          <a:p>
            <a:pPr marL="0" indent="0" algn="r">
              <a:buNone/>
            </a:pPr>
            <a:r>
              <a:rPr lang="ar-SA" sz="1800" dirty="0"/>
              <a:t>          من ح/ الصندوق       </a:t>
            </a:r>
          </a:p>
          <a:p>
            <a:pPr marL="0" indent="0" algn="r">
              <a:buNone/>
            </a:pPr>
            <a:r>
              <a:rPr lang="ar-SA" sz="1800" dirty="0" smtClean="0"/>
              <a:t>      </a:t>
            </a:r>
            <a:r>
              <a:rPr lang="ar-SA" sz="1800" dirty="0"/>
              <a:t>إلى ح/ المصروفات بالإستبعاد - البند المخصص</a:t>
            </a:r>
          </a:p>
          <a:p>
            <a:pPr marL="0" indent="0" algn="r">
              <a:buNone/>
            </a:pPr>
            <a:endParaRPr lang="ar-SA" sz="1800" dirty="0" smtClean="0"/>
          </a:p>
          <a:p>
            <a:pPr marL="0" indent="0" algn="r">
              <a:buNone/>
            </a:pPr>
            <a:r>
              <a:rPr lang="ar-SA" sz="1800" dirty="0" smtClean="0"/>
              <a:t>(ب) إذا تعذر التحصيل وجب تحرير إذن تسوية لقيد المبلغ المطلوب تحصيله ويكون القيد:</a:t>
            </a:r>
          </a:p>
          <a:p>
            <a:pPr marL="0" indent="0" algn="r">
              <a:buNone/>
            </a:pPr>
            <a:endParaRPr lang="ar-SA" sz="1800" dirty="0" smtClean="0"/>
          </a:p>
          <a:p>
            <a:pPr marL="0" indent="0" algn="r">
              <a:buNone/>
            </a:pPr>
            <a:r>
              <a:rPr lang="ar-SA" sz="1800" dirty="0" smtClean="0"/>
              <a:t>      من ح/ العهد تحت التحصيل – طرف من صرف له المبلغ بالزيادة </a:t>
            </a:r>
          </a:p>
          <a:p>
            <a:pPr marL="0" indent="0" algn="r">
              <a:buNone/>
            </a:pPr>
            <a:r>
              <a:rPr lang="ar-SA" sz="1800" dirty="0"/>
              <a:t> </a:t>
            </a:r>
            <a:r>
              <a:rPr lang="ar-SA" sz="1800" dirty="0" smtClean="0"/>
              <a:t>           إلى ح/ المصروفات بالإستبعاد – البند المخصص</a:t>
            </a:r>
            <a:endParaRPr lang="ar-SA" sz="1800" dirty="0"/>
          </a:p>
          <a:p>
            <a:pPr marL="0" indent="0" algn="r">
              <a:buNone/>
            </a:pPr>
            <a:r>
              <a:rPr lang="ar-SA" sz="1800" dirty="0" smtClean="0"/>
              <a:t> </a:t>
            </a:r>
            <a:r>
              <a:rPr lang="ar-SA" sz="1800" b="1" u="sng" dirty="0" smtClean="0">
                <a:solidFill>
                  <a:srgbClr val="FF0000"/>
                </a:solidFill>
              </a:rPr>
              <a:t>عند التحصيل نقداً أو عن طريق الاستقطاع من حسابات أخرى يكون القيد:</a:t>
            </a:r>
          </a:p>
          <a:p>
            <a:pPr marL="0" indent="0" algn="r">
              <a:buNone/>
            </a:pPr>
            <a:r>
              <a:rPr lang="ar-SA" sz="1800" dirty="0"/>
              <a:t> </a:t>
            </a:r>
            <a:r>
              <a:rPr lang="ar-SA" sz="1800" dirty="0" smtClean="0"/>
              <a:t>  من مذكورين :    ح/ الصندوق    أو ح/ المصروفات – البند المخصص  أو ح/ الأمانات      </a:t>
            </a:r>
          </a:p>
          <a:p>
            <a:pPr marL="0" indent="0" algn="r">
              <a:buNone/>
            </a:pPr>
            <a:r>
              <a:rPr lang="ar-SA" sz="1800" dirty="0"/>
              <a:t> </a:t>
            </a:r>
            <a:r>
              <a:rPr lang="ar-SA" sz="1800" dirty="0" smtClean="0"/>
              <a:t>         إلى ح/ العهد تحت التحصيل – طرف من صرف له المبلغ بالزيادة</a:t>
            </a:r>
            <a:endParaRPr lang="ar-SA" sz="1800" dirty="0"/>
          </a:p>
          <a:p>
            <a:pPr marL="0" indent="0" algn="r">
              <a:buNone/>
            </a:pPr>
            <a:r>
              <a:rPr lang="ar-SA" sz="1800" dirty="0" smtClean="0"/>
              <a:t>                                                                              </a:t>
            </a:r>
          </a:p>
          <a:p>
            <a:pPr marL="0" indent="0" algn="r">
              <a:buNone/>
            </a:pPr>
            <a:r>
              <a:rPr lang="ar-SA" sz="1800" dirty="0" smtClean="0"/>
              <a:t>          </a:t>
            </a:r>
            <a:endParaRPr lang="en-US" sz="1800" dirty="0" smtClean="0"/>
          </a:p>
        </p:txBody>
      </p:sp>
    </p:spTree>
    <p:extLst>
      <p:ext uri="{BB962C8B-B14F-4D97-AF65-F5344CB8AC3E}">
        <p14:creationId xmlns:p14="http://schemas.microsoft.com/office/powerpoint/2010/main" val="109645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ar-SA" sz="3600" b="1" dirty="0">
                <a:solidFill>
                  <a:srgbClr val="FF0000"/>
                </a:solidFill>
              </a:rPr>
              <a:t>عندما يتم صرف مبالغ زيادة عن المستحق بالخطأ:</a:t>
            </a:r>
            <a:endParaRPr lang="en-US" sz="3600" b="1" dirty="0">
              <a:solidFill>
                <a:srgbClr val="FF0000"/>
              </a:solidFill>
            </a:endParaRPr>
          </a:p>
        </p:txBody>
      </p:sp>
      <p:sp>
        <p:nvSpPr>
          <p:cNvPr id="3" name="Content Placeholder 2"/>
          <p:cNvSpPr>
            <a:spLocks noGrp="1"/>
          </p:cNvSpPr>
          <p:nvPr>
            <p:ph idx="1"/>
          </p:nvPr>
        </p:nvSpPr>
        <p:spPr>
          <a:xfrm>
            <a:off x="457200" y="914400"/>
            <a:ext cx="8229600" cy="5867400"/>
          </a:xfrm>
        </p:spPr>
        <p:txBody>
          <a:bodyPr>
            <a:normAutofit lnSpcReduction="10000"/>
          </a:bodyPr>
          <a:lstStyle/>
          <a:p>
            <a:pPr marL="0" indent="0" algn="r">
              <a:buNone/>
            </a:pPr>
            <a:r>
              <a:rPr lang="ar-SA" dirty="0" smtClean="0"/>
              <a:t>2</a:t>
            </a:r>
            <a:r>
              <a:rPr lang="ar-SA" sz="1800" dirty="0" smtClean="0"/>
              <a:t>- عند اكتشاف الخطأ في سنة مالية تالية للسنة التي صرف فيها المبلغ بالزيادة حينها لا يجوزاستبعاد المبلغ   المصروف بالزيادة من حساب مصروفات الميزانية في السنة التي اكتشف فيها الخطأ :</a:t>
            </a:r>
          </a:p>
          <a:p>
            <a:pPr marL="0" indent="0" algn="r">
              <a:buNone/>
            </a:pPr>
            <a:r>
              <a:rPr lang="ar-SA" sz="1800" dirty="0" smtClean="0"/>
              <a:t>(أ) فإذا تم التحصيل الفوري </a:t>
            </a:r>
            <a:r>
              <a:rPr lang="ar-SA" sz="1800" u="sng" dirty="0" smtClean="0"/>
              <a:t>تضاف لحساب الإيرادات بموجب </a:t>
            </a:r>
            <a:r>
              <a:rPr lang="ar-SA" sz="1800" u="sng" dirty="0"/>
              <a:t>إذن التسوية ويكون </a:t>
            </a:r>
            <a:r>
              <a:rPr lang="ar-SA" sz="1800" u="sng" dirty="0" smtClean="0"/>
              <a:t>القيد: </a:t>
            </a:r>
            <a:r>
              <a:rPr lang="ar-SA" sz="1800" dirty="0" smtClean="0"/>
              <a:t>       </a:t>
            </a:r>
          </a:p>
          <a:p>
            <a:pPr marL="0" indent="0" algn="r">
              <a:buNone/>
            </a:pPr>
            <a:r>
              <a:rPr lang="ar-SA" sz="1800" dirty="0" smtClean="0"/>
              <a:t>                            من ح/ الصندوق   </a:t>
            </a:r>
          </a:p>
          <a:p>
            <a:pPr marL="0" indent="0" algn="r">
              <a:buNone/>
            </a:pPr>
            <a:r>
              <a:rPr lang="ar-SA" sz="1800" dirty="0" smtClean="0"/>
              <a:t>                               إلى ح/ الإيرادات المتنوعة      </a:t>
            </a:r>
          </a:p>
          <a:p>
            <a:pPr marL="0" indent="0" algn="r">
              <a:buNone/>
            </a:pPr>
            <a:r>
              <a:rPr lang="ar-SA" sz="1800" dirty="0"/>
              <a:t> </a:t>
            </a:r>
            <a:r>
              <a:rPr lang="ar-SA" sz="1800" dirty="0" smtClean="0"/>
              <a:t> </a:t>
            </a:r>
          </a:p>
          <a:p>
            <a:pPr marL="0" indent="0" algn="r">
              <a:buNone/>
            </a:pPr>
            <a:r>
              <a:rPr lang="ar-SA" sz="1800" dirty="0" smtClean="0"/>
              <a:t>  (ب) أما إذا تعذر التحصيل الفوري فيجب تحرير إذن تسوية ويكون القيد:</a:t>
            </a:r>
          </a:p>
          <a:p>
            <a:pPr marL="0" indent="0" algn="r">
              <a:buNone/>
            </a:pPr>
            <a:r>
              <a:rPr lang="ar-SA" sz="1800" dirty="0"/>
              <a:t> </a:t>
            </a:r>
            <a:r>
              <a:rPr lang="ar-SA" sz="1800" dirty="0" smtClean="0"/>
              <a:t>                 من ح/ العهد تحت التحصيل </a:t>
            </a:r>
          </a:p>
          <a:p>
            <a:pPr marL="0" indent="0" algn="r">
              <a:buNone/>
            </a:pPr>
            <a:r>
              <a:rPr lang="ar-SA" sz="1800" dirty="0"/>
              <a:t> </a:t>
            </a:r>
            <a:r>
              <a:rPr lang="ar-SA" sz="1800" dirty="0" smtClean="0"/>
              <a:t>                                            إلى ح/ المطلوبات</a:t>
            </a:r>
          </a:p>
          <a:p>
            <a:pPr marL="0" indent="0" algn="r">
              <a:buNone/>
            </a:pPr>
            <a:endParaRPr lang="ar-SA" sz="1800" dirty="0" smtClean="0"/>
          </a:p>
          <a:p>
            <a:pPr marL="0" indent="0" algn="r">
              <a:buNone/>
            </a:pPr>
            <a:r>
              <a:rPr lang="ar-SA" sz="1800" u="sng" dirty="0" smtClean="0">
                <a:solidFill>
                  <a:srgbClr val="FF0000"/>
                </a:solidFill>
              </a:rPr>
              <a:t>عند التحصيل سواء على أقساط أو دفعة واحدة وسواء كان نقداً أو عن طريق الإستقطاع من الحسابات المختلفة:</a:t>
            </a:r>
            <a:r>
              <a:rPr lang="ar-SA" sz="1800" dirty="0" smtClean="0"/>
              <a:t>  فإنه يضاف المبلغ لحساب الإيرادات مع عكس قيد حساب المطلوبات مع العهد تحت التحصيل بنفس المبلغ المسدد </a:t>
            </a:r>
            <a:r>
              <a:rPr lang="en-US" sz="1800" dirty="0" smtClean="0"/>
              <a:t>  </a:t>
            </a:r>
            <a:r>
              <a:rPr lang="ar-SA" sz="1800" dirty="0" smtClean="0"/>
              <a:t> وذلك بموجب إذن تسوية ويكون القيد:</a:t>
            </a:r>
          </a:p>
          <a:p>
            <a:pPr marL="0" indent="0" algn="r">
              <a:buNone/>
            </a:pPr>
            <a:r>
              <a:rPr lang="ar-SA" sz="1800" dirty="0" smtClean="0"/>
              <a:t>                                من مذكورين :  ح/ الصندوق        ح/ المطلوبات</a:t>
            </a:r>
          </a:p>
          <a:p>
            <a:pPr marL="0" indent="0" algn="r">
              <a:buNone/>
            </a:pPr>
            <a:r>
              <a:rPr lang="ar-SA" sz="1800" dirty="0"/>
              <a:t> </a:t>
            </a:r>
            <a:r>
              <a:rPr lang="ar-SA" sz="1800" dirty="0" smtClean="0"/>
              <a:t>                                  إلى مذكورين   ح/ الإيرادات المتنوعة      ح/ العهد تحت التحصيل وفي حال كانت المبالغ التي صرفت بالزيادة نتيجة لعدم إجراء الحسميات الخاصة بالإيرادات بصورة صحيحة فيكون القيد لإثبات الخطأ:        من ح/ العهد تحت التحصيل     </a:t>
            </a:r>
          </a:p>
          <a:p>
            <a:pPr marL="0" indent="0" algn="r">
              <a:buNone/>
            </a:pPr>
            <a:r>
              <a:rPr lang="ar-SA" sz="1800" dirty="0"/>
              <a:t> </a:t>
            </a:r>
            <a:r>
              <a:rPr lang="ar-SA" sz="1800" dirty="0" smtClean="0"/>
              <a:t>                              إلى ح / الإيرادات     </a:t>
            </a:r>
            <a:endParaRPr lang="ar-SA" sz="1800" dirty="0"/>
          </a:p>
        </p:txBody>
      </p:sp>
    </p:spTree>
    <p:extLst>
      <p:ext uri="{BB962C8B-B14F-4D97-AF65-F5344CB8AC3E}">
        <p14:creationId xmlns:p14="http://schemas.microsoft.com/office/powerpoint/2010/main" val="1592668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ar-SA" sz="3600" b="1" dirty="0">
                <a:solidFill>
                  <a:srgbClr val="FF0000"/>
                </a:solidFill>
              </a:rPr>
              <a:t>عندما يتم صرف مبالغ زيادة عن المستحق بالخطأ:</a:t>
            </a:r>
            <a:endParaRPr lang="en-US" sz="3600" b="1" dirty="0">
              <a:solidFill>
                <a:srgbClr val="FF0000"/>
              </a:solidFill>
            </a:endParaRPr>
          </a:p>
        </p:txBody>
      </p:sp>
      <p:sp>
        <p:nvSpPr>
          <p:cNvPr id="3" name="Content Placeholder 2"/>
          <p:cNvSpPr>
            <a:spLocks noGrp="1"/>
          </p:cNvSpPr>
          <p:nvPr>
            <p:ph idx="1"/>
          </p:nvPr>
        </p:nvSpPr>
        <p:spPr>
          <a:xfrm>
            <a:off x="0" y="1066800"/>
            <a:ext cx="8686800" cy="5562600"/>
          </a:xfrm>
        </p:spPr>
        <p:txBody>
          <a:bodyPr>
            <a:normAutofit/>
          </a:bodyPr>
          <a:lstStyle/>
          <a:p>
            <a:pPr marL="0" indent="0" algn="r">
              <a:buNone/>
            </a:pPr>
            <a:r>
              <a:rPr lang="ar-SA" sz="1800" dirty="0" smtClean="0"/>
              <a:t>3- إذا اكتشف الخطأ في سنة مالية تالية للسنة المالية التي بدأ فيها صرف المبلغ بالزيادة بحيث استمر صرف المبلغ من سنة لأخلرى حتى تم اكتشاف الخطأ : فسيتم أولاً حصر كل المبالغ في كل السنوات ثم بعد ذلك معالجة المبلغ حسب سرعة السداد .</a:t>
            </a:r>
          </a:p>
          <a:p>
            <a:pPr marL="0" indent="0" algn="r">
              <a:buNone/>
            </a:pPr>
            <a:r>
              <a:rPr lang="ar-SA" sz="1800" dirty="0" smtClean="0"/>
              <a:t>(أ) فإذا تم التحصيل الفوري </a:t>
            </a:r>
            <a:r>
              <a:rPr lang="ar-SA" sz="1800" u="sng" dirty="0" smtClean="0"/>
              <a:t>يضاف المبلغ الذي تم صرفه بالخطأ في السنة السابقة لحساب الإيرادات </a:t>
            </a:r>
            <a:r>
              <a:rPr lang="ar-SA" sz="1800" u="sng" dirty="0"/>
              <a:t>المتنوعة وأما المبلغ التي تم صرفه خطأ في السنة المالية التي اكتشف فيها الخطأ فسيستبعد من حساب مصروفات الميزانية </a:t>
            </a:r>
            <a:r>
              <a:rPr lang="ar-SA" sz="1800" dirty="0"/>
              <a:t>(البنود المختصة) </a:t>
            </a:r>
            <a:r>
              <a:rPr lang="ar-SA" sz="1800" dirty="0" smtClean="0"/>
              <a:t>فيحرر إذن تسوية بموجب القيد :</a:t>
            </a:r>
          </a:p>
          <a:p>
            <a:pPr marL="0" indent="0" algn="r">
              <a:buNone/>
            </a:pPr>
            <a:r>
              <a:rPr lang="ar-SA" sz="1800" dirty="0"/>
              <a:t> </a:t>
            </a:r>
            <a:r>
              <a:rPr lang="ar-SA" sz="1800" dirty="0" smtClean="0"/>
              <a:t>               من ح/ الصندوق   </a:t>
            </a:r>
          </a:p>
          <a:p>
            <a:pPr marL="0" indent="0" algn="r">
              <a:buNone/>
            </a:pPr>
            <a:r>
              <a:rPr lang="ar-SA" sz="1800" dirty="0" smtClean="0"/>
              <a:t>                                 </a:t>
            </a:r>
            <a:r>
              <a:rPr lang="ar-SA" sz="1800" dirty="0" smtClean="0"/>
              <a:t>إلى مذكورين  ح/ الإيرادات المتنوعه(مايخص السنوات السابقة) </a:t>
            </a:r>
            <a:endParaRPr lang="ar-SA" sz="1800" dirty="0" smtClean="0"/>
          </a:p>
          <a:p>
            <a:pPr marL="0" indent="0" algn="r">
              <a:buNone/>
            </a:pPr>
            <a:r>
              <a:rPr lang="ar-SA" sz="1800" dirty="0"/>
              <a:t> </a:t>
            </a:r>
            <a:r>
              <a:rPr lang="ar-SA" sz="1800" dirty="0" smtClean="0"/>
              <a:t>                                   </a:t>
            </a:r>
            <a:r>
              <a:rPr lang="ar-SA" sz="1800" dirty="0" smtClean="0"/>
              <a:t>           ح</a:t>
            </a:r>
            <a:r>
              <a:rPr lang="ar-SA" sz="1800" dirty="0" smtClean="0"/>
              <a:t>/   المصروفات بالإستبعاد (مايخص سنة اكتشاف الخطأ)</a:t>
            </a:r>
            <a:r>
              <a:rPr lang="en-US" sz="1800" dirty="0" smtClean="0"/>
              <a:t> </a:t>
            </a:r>
            <a:r>
              <a:rPr lang="ar-SA" sz="1800" dirty="0" smtClean="0"/>
              <a:t> </a:t>
            </a:r>
          </a:p>
          <a:p>
            <a:pPr marL="0" indent="0" algn="r">
              <a:buNone/>
            </a:pPr>
            <a:endParaRPr lang="ar-SA" sz="1800" dirty="0" smtClean="0"/>
          </a:p>
          <a:p>
            <a:pPr marL="0" indent="0" algn="r">
              <a:buNone/>
            </a:pPr>
            <a:r>
              <a:rPr lang="ar-SA" sz="1800" dirty="0" smtClean="0"/>
              <a:t> أما إذا تعذر التحصيل فوراً وتقرر تحصيله فيما بعد سواء كان التحصيل نقداً أو عن طريق الاستقطاع </a:t>
            </a:r>
            <a:r>
              <a:rPr lang="en-US" sz="1800" dirty="0" smtClean="0"/>
              <a:t> </a:t>
            </a:r>
            <a:r>
              <a:rPr lang="ar-SA" sz="1800" dirty="0" smtClean="0"/>
              <a:t>(ب) </a:t>
            </a:r>
            <a:r>
              <a:rPr lang="en-US" sz="1800" dirty="0" smtClean="0"/>
              <a:t>    </a:t>
            </a:r>
            <a:endParaRPr lang="ar-SA" sz="1800" dirty="0" smtClean="0"/>
          </a:p>
          <a:p>
            <a:pPr marL="0" indent="0" algn="r">
              <a:buNone/>
            </a:pPr>
            <a:r>
              <a:rPr lang="ar-SA" sz="1800" dirty="0" smtClean="0"/>
              <a:t>من ح/ العهد تحت التحصيل </a:t>
            </a:r>
            <a:r>
              <a:rPr lang="en-US" sz="1800" dirty="0" smtClean="0"/>
              <a:t>    </a:t>
            </a:r>
            <a:r>
              <a:rPr lang="ar-SA" sz="1800" dirty="0" smtClean="0"/>
              <a:t>من الحسابا ت المختلفة فيتطلب تحرير إذن تسوية بموجب القيد :</a:t>
            </a:r>
            <a:r>
              <a:rPr lang="en-US" sz="1800" dirty="0" smtClean="0"/>
              <a:t>       </a:t>
            </a:r>
            <a:r>
              <a:rPr lang="ar-SA" sz="1800" dirty="0" smtClean="0"/>
              <a:t> </a:t>
            </a:r>
          </a:p>
          <a:p>
            <a:pPr marL="0" indent="0" algn="r">
              <a:buNone/>
            </a:pPr>
            <a:r>
              <a:rPr lang="ar-SA" sz="1800" dirty="0" smtClean="0"/>
              <a:t>                          إلى مذكورين: ح/ المطلوبات (مايخص السنوات السابقة)                                                                               ح/ المصروفات بالإستبعاد (مايخص سنة اكتشاف الخطأ)</a:t>
            </a:r>
          </a:p>
        </p:txBody>
      </p:sp>
    </p:spTree>
    <p:extLst>
      <p:ext uri="{BB962C8B-B14F-4D97-AF65-F5344CB8AC3E}">
        <p14:creationId xmlns:p14="http://schemas.microsoft.com/office/powerpoint/2010/main" val="3344252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rgbClr val="FF0000"/>
                </a:solidFill>
              </a:rPr>
              <a:t>عندما يتم صرف مبالغ زيادة عن المستحق بالخطأ:</a:t>
            </a:r>
            <a:endParaRPr lang="en-US" dirty="0">
              <a:solidFill>
                <a:srgbClr val="FF0000"/>
              </a:solidFill>
            </a:endParaRPr>
          </a:p>
        </p:txBody>
      </p:sp>
      <p:sp>
        <p:nvSpPr>
          <p:cNvPr id="3" name="Content Placeholder 2"/>
          <p:cNvSpPr>
            <a:spLocks noGrp="1"/>
          </p:cNvSpPr>
          <p:nvPr>
            <p:ph idx="1"/>
          </p:nvPr>
        </p:nvSpPr>
        <p:spPr/>
        <p:txBody>
          <a:bodyPr>
            <a:normAutofit/>
          </a:bodyPr>
          <a:lstStyle/>
          <a:p>
            <a:pPr algn="r"/>
            <a:r>
              <a:rPr lang="ar-SA" sz="1800" dirty="0" smtClean="0"/>
              <a:t>عندما يتم التسديد تضاف المبالغ المصروفة بالخطأ إلى حساب الإيرادات المتنوعة مع عمل قيد عكسي  </a:t>
            </a:r>
            <a:r>
              <a:rPr lang="en-US" sz="1800" dirty="0" smtClean="0"/>
              <a:t> </a:t>
            </a:r>
            <a:endParaRPr lang="ar-SA" sz="1800" dirty="0" smtClean="0"/>
          </a:p>
          <a:p>
            <a:pPr algn="r"/>
            <a:r>
              <a:rPr lang="ar-SA" sz="1800" dirty="0" smtClean="0"/>
              <a:t>لحساب المطلوبات مع عهد تحت التحصيل فيحرر إذن تسوية بموجب القيد:</a:t>
            </a:r>
          </a:p>
          <a:p>
            <a:pPr algn="r"/>
            <a:endParaRPr lang="ar-SA" sz="1800" dirty="0"/>
          </a:p>
          <a:p>
            <a:pPr algn="r"/>
            <a:r>
              <a:rPr lang="ar-SA" sz="1800" dirty="0" smtClean="0"/>
              <a:t>1-       من ح/ المطلوبات               إلى ح/ العهد تحت التحصيل     </a:t>
            </a:r>
          </a:p>
          <a:p>
            <a:pPr marL="0" indent="0" algn="r">
              <a:buNone/>
            </a:pPr>
            <a:endParaRPr lang="ar-SA" sz="1800" dirty="0" smtClean="0"/>
          </a:p>
          <a:p>
            <a:pPr marL="0" indent="0" algn="r">
              <a:buNone/>
            </a:pPr>
            <a:r>
              <a:rPr lang="ar-SA" sz="1800" dirty="0" smtClean="0"/>
              <a:t>2-        من ح/ الصندوق               إلى ح/ الإيرادات المتنوعة</a:t>
            </a:r>
          </a:p>
          <a:p>
            <a:pPr algn="r"/>
            <a:endParaRPr lang="ar-SA" sz="1800" dirty="0"/>
          </a:p>
          <a:p>
            <a:pPr algn="r"/>
            <a:endParaRPr lang="ar-SA" sz="1800" dirty="0" smtClean="0"/>
          </a:p>
          <a:p>
            <a:pPr marL="0" indent="0" algn="r">
              <a:buNone/>
            </a:pPr>
            <a:endParaRPr lang="en-US" sz="1800" dirty="0"/>
          </a:p>
        </p:txBody>
      </p:sp>
    </p:spTree>
    <p:extLst>
      <p:ext uri="{BB962C8B-B14F-4D97-AF65-F5344CB8AC3E}">
        <p14:creationId xmlns:p14="http://schemas.microsoft.com/office/powerpoint/2010/main" val="694440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solidFill>
                  <a:srgbClr val="FF0000"/>
                </a:solidFill>
              </a:rPr>
              <a:t>معالجة اكتشاف عجز فى الصندوق أثناء الجرد المفاجئ:</a:t>
            </a:r>
            <a:endParaRPr lang="en-US" dirty="0">
              <a:solidFill>
                <a:srgbClr val="FF0000"/>
              </a:solidFill>
            </a:endParaRPr>
          </a:p>
        </p:txBody>
      </p:sp>
      <p:sp>
        <p:nvSpPr>
          <p:cNvPr id="3" name="Content Placeholder 2"/>
          <p:cNvSpPr>
            <a:spLocks noGrp="1"/>
          </p:cNvSpPr>
          <p:nvPr>
            <p:ph idx="1"/>
          </p:nvPr>
        </p:nvSpPr>
        <p:spPr>
          <a:xfrm>
            <a:off x="152400" y="1447800"/>
            <a:ext cx="8763000" cy="4953000"/>
          </a:xfrm>
        </p:spPr>
        <p:txBody>
          <a:bodyPr>
            <a:normAutofit fontScale="92500" lnSpcReduction="20000"/>
          </a:bodyPr>
          <a:lstStyle/>
          <a:p>
            <a:pPr marL="0" indent="0" algn="r">
              <a:buNone/>
            </a:pPr>
            <a:r>
              <a:rPr lang="ar-SA" dirty="0"/>
              <a:t>إذا ظهر عجز لدى أمين الصندوق أثناء جرد الصندوق لدى الجهة الحكومية فإن ذلك يتطلب إجراء التحقيق الإدارى اللازم لمعرفة أسباب العجز</a:t>
            </a:r>
            <a:r>
              <a:rPr lang="ar-SA" dirty="0" smtClean="0"/>
              <a:t>.</a:t>
            </a:r>
            <a:endParaRPr lang="en-US" dirty="0" smtClean="0"/>
          </a:p>
          <a:p>
            <a:pPr marL="0" indent="0" algn="r">
              <a:buNone/>
            </a:pPr>
            <a:r>
              <a:rPr lang="ar-SA" dirty="0" smtClean="0"/>
              <a:t> </a:t>
            </a:r>
            <a:r>
              <a:rPr lang="ar-SA" dirty="0"/>
              <a:t>	 </a:t>
            </a:r>
            <a:r>
              <a:rPr lang="ar-SA" dirty="0" smtClean="0"/>
              <a:t>إذا </a:t>
            </a:r>
            <a:r>
              <a:rPr lang="ar-SA" dirty="0"/>
              <a:t>ثبت أن أمين الصندوق هو المسؤول عن </a:t>
            </a:r>
            <a:r>
              <a:rPr lang="ar-SA" dirty="0" smtClean="0"/>
              <a:t>العجز فيتوجب إبلاغ وزترة العدل ووزارة الداخلبة ووزارة الخدمة المدنية وهيئة الرقابة والتحقيق وديوان المراقبة العامة .</a:t>
            </a:r>
          </a:p>
          <a:p>
            <a:pPr marL="0" indent="0" algn="r">
              <a:buNone/>
            </a:pPr>
            <a:r>
              <a:rPr lang="ar-SA" dirty="0" smtClean="0"/>
              <a:t>(أ) فعند قيام أمين الصندوق بسداد قيمة العجز فوراً أثناء الجرد فيكتفى بإثبات ذلك في محضر الجرد ولا يتطلب إجراء قيود محاسبية بل يثيت ذلك في محضر الجرد</a:t>
            </a:r>
          </a:p>
          <a:p>
            <a:pPr marL="0" indent="0" algn="r">
              <a:buNone/>
            </a:pPr>
            <a:r>
              <a:rPr lang="ar-SA" dirty="0" smtClean="0"/>
              <a:t>(ب) إذا تعذر التسديد نقداً يقيد المبلغ عهدة على أمين الصندوق بالقيد التالي:</a:t>
            </a:r>
          </a:p>
          <a:p>
            <a:pPr marL="0" indent="0" algn="r">
              <a:buNone/>
            </a:pPr>
            <a:r>
              <a:rPr lang="ar-SA" dirty="0"/>
              <a:t> </a:t>
            </a:r>
            <a:r>
              <a:rPr lang="ar-SA" dirty="0" smtClean="0"/>
              <a:t>                   من ح/ العهد تحت التحصيل     إلى ح/ الصندوق</a:t>
            </a:r>
            <a:endParaRPr lang="en-US" dirty="0"/>
          </a:p>
        </p:txBody>
      </p:sp>
    </p:spTree>
    <p:extLst>
      <p:ext uri="{BB962C8B-B14F-4D97-AF65-F5344CB8AC3E}">
        <p14:creationId xmlns:p14="http://schemas.microsoft.com/office/powerpoint/2010/main" val="25035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chemeClr val="accent2">
                    <a:lumMod val="50000"/>
                  </a:schemeClr>
                </a:solidFill>
                <a:ea typeface="Times New Roman"/>
              </a:rPr>
              <a:t>أهمية المحاسبة عن الإيرادات</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505460" algn="just" rtl="1">
              <a:lnSpc>
                <a:spcPct val="110000"/>
              </a:lnSpc>
              <a:spcBef>
                <a:spcPts val="10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تظهر أهمية الإيرادات في أنها مصدر لتمويل النفقات. والقصور في عمليات التحصيل خلال العام قد يؤدى إلى تعطيل إنجاز الأعمال بسبب نقص النقدية اللازمة. وعلى </a:t>
            </a:r>
            <a:r>
              <a:rPr lang="ar-EG" sz="2000" spc="-30" dirty="0" smtClean="0">
                <a:effectLst/>
                <a:latin typeface="Times New Roman"/>
                <a:ea typeface="Times New Roman"/>
                <a:cs typeface="Times New Roman"/>
              </a:rPr>
              <a:t>العكس فإن فعالية عملية تحصيل الإيرادات تقلل من الاعتماد على الفرد من خلال العام.</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يعتبر التدفق النقدي الداخل من مصادر الإيرادات تدفق </a:t>
            </a:r>
            <a:r>
              <a:rPr lang="ar-EG" sz="2000" u="sng" dirty="0" smtClean="0">
                <a:effectLst/>
                <a:latin typeface="Times New Roman"/>
                <a:ea typeface="Times New Roman"/>
                <a:cs typeface="Times New Roman"/>
              </a:rPr>
              <a:t>غير منتظم</a:t>
            </a:r>
            <a:r>
              <a:rPr lang="ar-EG" sz="2000" dirty="0" smtClean="0">
                <a:effectLst/>
                <a:latin typeface="Times New Roman"/>
                <a:ea typeface="Times New Roman"/>
                <a:cs typeface="Times New Roman"/>
              </a:rPr>
              <a:t> وبالتالي يصعب السيطرة عليها لخضوعها لتغيرات بيئية أو موسمية.</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أما بالنسبة للنفقات فيمكن التحكم فيه ليكون بطريقة منتظمة وذلك بنص القانون. فمثلاً: بعض الدول تقيد الإنفاق الشهري بحيث لا يزيد عن نسبة من إجمالي الاعتمادات لكل نوع من النفقات.</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وكنتيجة لانتظام التدفقات الخارجة وعدم انتظام التدفقات الداخلة فإن هناك احتمال كبير لظهور عجز أو فائض نقدي مؤقت خلال العام. وذلك يستوجب إعداد ميزانية تقديرية للتدفقات النقدية بناء على التوقيت الزمني لحدوث التدفقات المتوقعة.</a:t>
            </a:r>
            <a:endParaRPr lang="en-US" sz="1200" dirty="0" smtClean="0">
              <a:effectLst/>
              <a:latin typeface="Times New Roman"/>
              <a:ea typeface="Times New Roman"/>
              <a:cs typeface="Simplified Arabic"/>
            </a:endParaRPr>
          </a:p>
          <a:p>
            <a:pPr algn="r"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21582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chemeClr val="accent2">
                    <a:lumMod val="50000"/>
                  </a:schemeClr>
                </a:solidFill>
                <a:ea typeface="Times New Roman"/>
              </a:rPr>
              <a:t>طرق تبويب الإيرادات</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indent="-180340" algn="just" rtl="1">
              <a:lnSpc>
                <a:spcPct val="110000"/>
              </a:lnSpc>
              <a:spcBef>
                <a:spcPts val="500"/>
              </a:spcBef>
              <a:spcAft>
                <a:spcPts val="0"/>
              </a:spcAft>
            </a:pPr>
            <a:r>
              <a:rPr lang="ar-EG" sz="2000" b="1" u="sng" dirty="0" smtClean="0">
                <a:solidFill>
                  <a:schemeClr val="accent2">
                    <a:lumMod val="50000"/>
                  </a:schemeClr>
                </a:solidFill>
                <a:effectLst/>
                <a:latin typeface="Times New Roman"/>
                <a:ea typeface="Times New Roman"/>
                <a:cs typeface="Times New Roman"/>
              </a:rPr>
              <a:t>يصعب القول بأن للإيراد تبويب نمطى يمكن الاعتماد عليه للأسباب التالية:</a:t>
            </a:r>
            <a:endParaRPr lang="en-US" sz="1200" b="1" u="sng" dirty="0" smtClean="0">
              <a:solidFill>
                <a:schemeClr val="accent2">
                  <a:lumMod val="50000"/>
                </a:schemeClr>
              </a:solidFill>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1-	بعض أنواع الإيرادات قد تتلائم مع أكثر من تبويب.</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2-	تعدد التبويبات الفرعية لكل نوع من أنواع الإيرادات الرئيسية.</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3-	اختلاف أنواع الإيرادات التى تحصلها كل وحدة حكومية.</a:t>
            </a:r>
            <a:endParaRPr lang="en-US" sz="1200" dirty="0" smtClean="0">
              <a:effectLst/>
              <a:latin typeface="Times New Roman"/>
              <a:ea typeface="Times New Roman"/>
              <a:cs typeface="Simplified Arabic"/>
            </a:endParaRPr>
          </a:p>
          <a:p>
            <a:pPr marL="505460" algn="just" rtl="1">
              <a:lnSpc>
                <a:spcPct val="110000"/>
              </a:lnSpc>
              <a:spcBef>
                <a:spcPts val="1000"/>
              </a:spcBef>
              <a:spcAft>
                <a:spcPts val="0"/>
              </a:spcAft>
              <a:buFont typeface="Wingdings" panose="05000000000000000000" pitchFamily="2" charset="2"/>
              <a:buChar char="Ø"/>
            </a:pPr>
            <a:r>
              <a:rPr lang="ar-EG" sz="2000" spc="-20" dirty="0" smtClean="0">
                <a:effectLst/>
                <a:latin typeface="Times New Roman"/>
                <a:ea typeface="Times New Roman"/>
                <a:cs typeface="Times New Roman"/>
              </a:rPr>
              <a:t>تعتبر الأسس المتبعة لتبويب الإيرادات فى المحاسبة الحكومية سهلة جداً بسبب انعدام العلاقة السببية بين الإيرادات والنفقات الحكومية فالنفقات لا تساهم فى توفير الإيرادات. وإنما تتحقق الإيرادات من مصادر سيادية بنص القانون ثم تستخدم لتمويل النفقات حيث لا تحصل الوحدات الحكومية الإدارية النفقات لحسابها وإنما لحساب المال العام.</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يعتبر التبويب النوعى أو الموضوعى هو التبويب الشائع للإيرادات حيث تبوب وفقاً </a:t>
            </a:r>
            <a:r>
              <a:rPr lang="ar-EG" sz="2000" spc="-40" dirty="0" smtClean="0">
                <a:effectLst/>
                <a:latin typeface="Times New Roman"/>
                <a:ea typeface="Times New Roman"/>
                <a:cs typeface="Times New Roman"/>
              </a:rPr>
              <a:t>لمصادرها الرئيسية ثم يقسم كل نوع رئيسى إلى تبويبات فرعية لأغراض رقابية تخطيطية.</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يتم تبويب إيرادات الميزانية فى المملكة وفقاً لمصادرها الأساسية والفرعية وذلك حسب التصنيف المعتمد فى ميزانية الدولة.</a:t>
            </a:r>
            <a:endParaRPr lang="en-US" sz="1200" dirty="0" smtClean="0">
              <a:effectLst/>
              <a:latin typeface="Times New Roman"/>
              <a:ea typeface="Times New Roman"/>
              <a:cs typeface="Simplified Arabic"/>
            </a:endParaRPr>
          </a:p>
          <a:p>
            <a:pPr algn="r"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3080150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chemeClr val="accent2">
                    <a:lumMod val="50000"/>
                  </a:schemeClr>
                </a:solidFill>
                <a:ea typeface="Times New Roman"/>
              </a:rPr>
              <a:t>طرق تقدير الإيرادات</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lnSpcReduction="10000"/>
          </a:bodyPr>
          <a:lstStyle/>
          <a:p>
            <a:pPr indent="-180340" algn="just" rtl="1">
              <a:lnSpc>
                <a:spcPct val="110000"/>
              </a:lnSpc>
              <a:spcBef>
                <a:spcPts val="1000"/>
              </a:spcBef>
              <a:spcAft>
                <a:spcPts val="0"/>
              </a:spcAft>
            </a:pPr>
            <a:r>
              <a:rPr lang="ar-EG" sz="2000" b="1" u="sng" dirty="0" smtClean="0">
                <a:solidFill>
                  <a:schemeClr val="accent2">
                    <a:lumMod val="50000"/>
                  </a:schemeClr>
                </a:solidFill>
                <a:effectLst/>
                <a:latin typeface="Times New Roman"/>
                <a:ea typeface="Times New Roman"/>
                <a:cs typeface="Times New Roman"/>
              </a:rPr>
              <a:t>قد يتم تقدير الإيرادات وفقاً للطرق التالية:</a:t>
            </a:r>
            <a:endParaRPr lang="en-US" sz="1200" b="1" dirty="0" smtClean="0">
              <a:solidFill>
                <a:schemeClr val="accent2">
                  <a:lumMod val="50000"/>
                </a:schemeClr>
              </a:solidFill>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1-	على ضوء البيانات الفعلية للسنة المالية قبل الأخيرة (الطريقة الآلية).</a:t>
            </a:r>
            <a:endParaRPr lang="en-US" sz="1200" dirty="0" smtClean="0">
              <a:effectLst/>
              <a:latin typeface="Times New Roman"/>
              <a:ea typeface="Times New Roman"/>
              <a:cs typeface="Simplified Arabic"/>
            </a:endParaRPr>
          </a:p>
          <a:p>
            <a:pPr algn="r" rtl="1"/>
            <a:r>
              <a:rPr lang="ar-EG" sz="2000" dirty="0" smtClean="0">
                <a:effectLst/>
                <a:ea typeface="Times New Roman"/>
                <a:cs typeface="Times New Roman"/>
              </a:rPr>
              <a:t>2-	عن طريق المتوسطات (بأخذ متوسط ثلاث سنوات سابقة ثم التعديل عليه).</a:t>
            </a:r>
            <a:endParaRPr lang="en-US" sz="2000" dirty="0" smtClean="0">
              <a:effectLst/>
              <a:ea typeface="Times New Roman"/>
              <a:cs typeface="Times New Roman"/>
            </a:endParaRPr>
          </a:p>
          <a:p>
            <a:pPr algn="r" rtl="1"/>
            <a:r>
              <a:rPr lang="en-US" sz="2000" dirty="0" smtClean="0">
                <a:effectLst/>
                <a:ea typeface="Times New Roman"/>
                <a:cs typeface="Times New Roman"/>
              </a:rPr>
              <a:t>3</a:t>
            </a:r>
            <a:r>
              <a:rPr lang="ar-EG" sz="2000" dirty="0" smtClean="0">
                <a:effectLst/>
                <a:ea typeface="Times New Roman"/>
                <a:cs typeface="Times New Roman"/>
              </a:rPr>
              <a:t>-	بالتقدير المباشر (يتم تقدير الإيرادات وفقاً لكل نوع على حدة على ضوء الظروف المتوقع أن تسود فى السنة المالية التالية).</a:t>
            </a:r>
            <a:endParaRPr lang="en-US" sz="2000" dirty="0" smtClean="0">
              <a:effectLst/>
              <a:ea typeface="Times New Roman"/>
              <a:cs typeface="Times New Roman"/>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يتم تقدير الإيرادات فى المملكة باستخدام متوسط الإيرادات خلال الثلاث سنوات </a:t>
            </a:r>
            <a:r>
              <a:rPr lang="ar-EG" sz="2000" spc="-20" dirty="0" smtClean="0">
                <a:effectLst/>
                <a:latin typeface="Times New Roman"/>
                <a:ea typeface="Times New Roman"/>
                <a:cs typeface="Times New Roman"/>
              </a:rPr>
              <a:t>السابقة على أن يتم التعديل على المتوسط بالزيادة أو بالنقص مع توضيح المبررات لذلك.</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فى المملكة يتم تقدير الإيرادات على أساس شهرى وسنوى.</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لا يعتبر الأسترشاد بمتوسط الإيرادات خلال الثلاث سنوات السابقة أسلوباً منطقياً حيث لا يعد المتوسط مؤشراً منطقياً لتقدير معظم بنود الإيرادات (كالجزاءات والغرامات المرورية، الإيرادات من إنتاج الزيت، أو ضريبة الدخل).</a:t>
            </a:r>
            <a:endParaRPr lang="en-US" sz="1200" dirty="0" smtClean="0">
              <a:effectLst/>
              <a:latin typeface="Times New Roman"/>
              <a:ea typeface="Times New Roman"/>
              <a:cs typeface="Simplified Arabic"/>
            </a:endParaRPr>
          </a:p>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من الأصح أن يتم تقدير الإيرادات باستخدام الأسلوب المباشر بحيث تؤخذ متغيرات كل بند فى عين الاعتبار.</a:t>
            </a:r>
            <a:endParaRPr lang="en-US" sz="1200" dirty="0" smtClean="0">
              <a:effectLst/>
              <a:latin typeface="Times New Roman"/>
              <a:ea typeface="Times New Roman"/>
              <a:cs typeface="Simplified Arabic"/>
            </a:endParaRPr>
          </a:p>
          <a:p>
            <a:pPr algn="r" rtl="1">
              <a:buFont typeface="Wingdings" panose="05000000000000000000" pitchFamily="2" charset="2"/>
              <a:buChar char="Ø"/>
            </a:pPr>
            <a:endParaRPr lang="en-US" sz="2000" dirty="0"/>
          </a:p>
        </p:txBody>
      </p:sp>
    </p:spTree>
    <p:extLst>
      <p:ext uri="{BB962C8B-B14F-4D97-AF65-F5344CB8AC3E}">
        <p14:creationId xmlns:p14="http://schemas.microsoft.com/office/powerpoint/2010/main" val="2879127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chemeClr val="accent2">
                    <a:lumMod val="50000"/>
                  </a:schemeClr>
                </a:solidFill>
                <a:ea typeface="Times New Roman"/>
              </a:rPr>
              <a:t>طرق تحصيل الإيرادات</a:t>
            </a:r>
            <a:endParaRPr lang="en-US"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marL="505460" algn="just" rtl="1">
              <a:lnSpc>
                <a:spcPct val="110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لا تقتصر المتحصلات الحكومية على إيرادات الميزانية العامة للدولة باختلاف أنواعها بل تشمل أيضاً:</a:t>
            </a:r>
            <a:endParaRPr lang="en-US" sz="1200" dirty="0" smtClean="0">
              <a:effectLst/>
              <a:latin typeface="Times New Roman"/>
              <a:ea typeface="Times New Roman"/>
              <a:cs typeface="Simplified Arabic"/>
            </a:endParaRPr>
          </a:p>
          <a:p>
            <a:pPr indent="-288290" algn="just" rtl="1">
              <a:lnSpc>
                <a:spcPct val="95000"/>
              </a:lnSpc>
              <a:spcBef>
                <a:spcPts val="1000"/>
              </a:spcBef>
              <a:spcAft>
                <a:spcPts val="0"/>
              </a:spcAft>
            </a:pPr>
            <a:r>
              <a:rPr lang="ar-EG" sz="2000" dirty="0" smtClean="0">
                <a:effectLst/>
                <a:latin typeface="Times New Roman"/>
                <a:ea typeface="Times New Roman"/>
                <a:cs typeface="Times New Roman"/>
              </a:rPr>
              <a:t>1-	المبالغ التى يتم تعليتها فى حسابات الأمانات وهى أمانات (مرتجع رواتب) وأمانات (تأمينات نقدية) والأمانات المتنوعة.</a:t>
            </a:r>
            <a:endParaRPr lang="en-US" sz="1200" dirty="0" smtClean="0">
              <a:effectLst/>
              <a:latin typeface="Times New Roman"/>
              <a:ea typeface="Times New Roman"/>
              <a:cs typeface="Simplified Arabic"/>
            </a:endParaRPr>
          </a:p>
          <a:p>
            <a:pPr indent="-288290" algn="just" rtl="1">
              <a:lnSpc>
                <a:spcPct val="95000"/>
              </a:lnSpc>
              <a:spcBef>
                <a:spcPts val="1000"/>
              </a:spcBef>
              <a:spcAft>
                <a:spcPts val="0"/>
              </a:spcAft>
            </a:pPr>
            <a:r>
              <a:rPr lang="ar-EG" sz="2000" dirty="0" smtClean="0">
                <a:effectLst/>
                <a:latin typeface="Times New Roman"/>
                <a:ea typeface="Times New Roman"/>
                <a:cs typeface="Times New Roman"/>
              </a:rPr>
              <a:t>2-	المبالغ اللازمة لتسوية حسابات العهد لتسوية حسابات العهد (سلف مؤقتة – سلف مستديمة – تحت التحصيل).</a:t>
            </a:r>
            <a:endParaRPr lang="en-US" sz="1200" dirty="0" smtClean="0">
              <a:effectLst/>
              <a:latin typeface="Times New Roman"/>
              <a:ea typeface="Times New Roman"/>
              <a:cs typeface="Simplified Arabic"/>
            </a:endParaRPr>
          </a:p>
          <a:p>
            <a:pPr indent="-288290" algn="just" rtl="1">
              <a:lnSpc>
                <a:spcPct val="95000"/>
              </a:lnSpc>
              <a:spcBef>
                <a:spcPts val="1000"/>
              </a:spcBef>
              <a:spcAft>
                <a:spcPts val="0"/>
              </a:spcAft>
            </a:pPr>
            <a:r>
              <a:rPr lang="ar-EG" sz="2000" dirty="0" smtClean="0">
                <a:effectLst/>
                <a:latin typeface="Times New Roman"/>
                <a:ea typeface="Times New Roman"/>
                <a:cs typeface="Times New Roman"/>
              </a:rPr>
              <a:t>3-	المبالغ اللازمة ل</a:t>
            </a:r>
            <a:r>
              <a:rPr lang="ar-SA" sz="2000" dirty="0" smtClean="0">
                <a:latin typeface="Times New Roman"/>
                <a:ea typeface="Times New Roman"/>
                <a:cs typeface="Times New Roman"/>
              </a:rPr>
              <a:t>تس</a:t>
            </a:r>
            <a:r>
              <a:rPr lang="ar-EG" sz="2000" dirty="0" smtClean="0">
                <a:effectLst/>
                <a:latin typeface="Times New Roman"/>
                <a:ea typeface="Times New Roman"/>
                <a:cs typeface="Times New Roman"/>
              </a:rPr>
              <a:t>وية اعتمادات الميزانية وذلك بالأستبعاد من المصروفات.</a:t>
            </a:r>
            <a:endParaRPr lang="ar-SA" sz="2000" dirty="0" smtClean="0">
              <a:effectLst/>
              <a:latin typeface="Times New Roman"/>
              <a:ea typeface="Times New Roman"/>
              <a:cs typeface="Times New Roman"/>
            </a:endParaRPr>
          </a:p>
          <a:p>
            <a:pPr indent="-288290" algn="just" rtl="1">
              <a:lnSpc>
                <a:spcPct val="95000"/>
              </a:lnSpc>
              <a:spcBef>
                <a:spcPts val="1000"/>
              </a:spcBef>
              <a:spcAft>
                <a:spcPts val="0"/>
              </a:spcAft>
            </a:pPr>
            <a:endParaRPr lang="en-US" sz="1200" dirty="0">
              <a:effectLst/>
              <a:latin typeface="Times New Roman"/>
              <a:ea typeface="Times New Roman"/>
              <a:cs typeface="Simplified Arabic"/>
            </a:endParaRPr>
          </a:p>
        </p:txBody>
      </p:sp>
    </p:spTree>
    <p:extLst>
      <p:ext uri="{BB962C8B-B14F-4D97-AF65-F5344CB8AC3E}">
        <p14:creationId xmlns:p14="http://schemas.microsoft.com/office/powerpoint/2010/main" val="418377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rgbClr val="C0504D">
                    <a:lumMod val="50000"/>
                  </a:srgbClr>
                </a:solidFill>
                <a:ea typeface="Times New Roman"/>
              </a:rPr>
              <a:t>طرق تحصيل الإيرادات</a:t>
            </a:r>
            <a:endParaRPr lang="en-US" dirty="0"/>
          </a:p>
        </p:txBody>
      </p:sp>
      <p:sp>
        <p:nvSpPr>
          <p:cNvPr id="3" name="Content Placeholder 2"/>
          <p:cNvSpPr>
            <a:spLocks noGrp="1"/>
          </p:cNvSpPr>
          <p:nvPr>
            <p:ph idx="1"/>
          </p:nvPr>
        </p:nvSpPr>
        <p:spPr/>
        <p:txBody>
          <a:bodyPr>
            <a:normAutofit/>
          </a:bodyPr>
          <a:lstStyle/>
          <a:p>
            <a:pPr indent="-180340" algn="just" rtl="1">
              <a:lnSpc>
                <a:spcPct val="110000"/>
              </a:lnSpc>
              <a:spcBef>
                <a:spcPts val="1000"/>
              </a:spcBef>
              <a:spcAft>
                <a:spcPts val="0"/>
              </a:spcAft>
            </a:pPr>
            <a:r>
              <a:rPr lang="ar-EG" sz="2000" b="1" u="sng" dirty="0" smtClean="0">
                <a:solidFill>
                  <a:schemeClr val="accent2">
                    <a:lumMod val="50000"/>
                  </a:schemeClr>
                </a:solidFill>
                <a:effectLst>
                  <a:outerShdw blurRad="38100" dist="38100" dir="2700000" algn="tl">
                    <a:srgbClr val="000000">
                      <a:alpha val="43137"/>
                    </a:srgbClr>
                  </a:outerShdw>
                </a:effectLst>
                <a:latin typeface="Times New Roman"/>
                <a:ea typeface="Times New Roman"/>
                <a:cs typeface="Times New Roman"/>
              </a:rPr>
              <a:t>طرق تحصيل الإيرادات:</a:t>
            </a:r>
            <a:endParaRPr lang="en-US" sz="1200" b="1" u="sng" dirty="0" smtClean="0">
              <a:solidFill>
                <a:schemeClr val="accent2">
                  <a:lumMod val="50000"/>
                </a:schemeClr>
              </a:solidFill>
              <a:effectLst>
                <a:outerShdw blurRad="38100" dist="38100" dir="2700000" algn="tl">
                  <a:srgbClr val="000000">
                    <a:alpha val="43137"/>
                  </a:srgbClr>
                </a:outerShdw>
              </a:effectLst>
              <a:latin typeface="Times New Roman"/>
              <a:ea typeface="Times New Roman"/>
              <a:cs typeface="Simplified Arabic"/>
            </a:endParaRPr>
          </a:p>
          <a:p>
            <a:pPr indent="-180340" algn="just" rtl="1">
              <a:lnSpc>
                <a:spcPct val="110000"/>
              </a:lnSpc>
              <a:spcBef>
                <a:spcPts val="1000"/>
              </a:spcBef>
              <a:spcAft>
                <a:spcPts val="0"/>
              </a:spcAft>
            </a:pPr>
            <a:r>
              <a:rPr lang="ar-EG" sz="2000" dirty="0" smtClean="0">
                <a:effectLst/>
                <a:latin typeface="Times New Roman"/>
                <a:ea typeface="Times New Roman"/>
                <a:cs typeface="Times New Roman"/>
              </a:rPr>
              <a:t>1- التحصيل النقدى:</a:t>
            </a:r>
            <a:endParaRPr lang="en-US" sz="1200" dirty="0" smtClean="0">
              <a:effectLst/>
              <a:latin typeface="Times New Roman"/>
              <a:ea typeface="Times New Roman"/>
              <a:cs typeface="Simplified Arabic"/>
            </a:endParaRPr>
          </a:p>
          <a:p>
            <a:pPr marL="505460" algn="just" rtl="1">
              <a:lnSpc>
                <a:spcPct val="95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تقوم الجهات التالية بتحصيل الإيرادات بصورة نقدية:</a:t>
            </a:r>
            <a:endParaRPr lang="en-US" sz="1200" dirty="0" smtClean="0">
              <a:effectLst/>
              <a:latin typeface="Times New Roman"/>
              <a:ea typeface="Times New Roman"/>
              <a:cs typeface="Simplified Arabic"/>
            </a:endParaRPr>
          </a:p>
          <a:p>
            <a:pPr marL="505460" algn="just" rtl="1">
              <a:lnSpc>
                <a:spcPct val="95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صناديق الجهات الحكومية وفروعها – المحصلين والجباة – خزائن مؤسسة النقد العربى السعودى وفروعها – خزائن البنوك الوطنية وفروعها.</a:t>
            </a:r>
            <a:endParaRPr lang="en-US" sz="1200" dirty="0" smtClean="0">
              <a:effectLst/>
              <a:latin typeface="Times New Roman"/>
              <a:ea typeface="Times New Roman"/>
              <a:cs typeface="Simplified Arabic"/>
            </a:endParaRPr>
          </a:p>
          <a:p>
            <a:pPr marL="180340" indent="-180340" algn="just" rtl="1">
              <a:spcBef>
                <a:spcPts val="500"/>
              </a:spcBef>
              <a:spcAft>
                <a:spcPts val="0"/>
              </a:spcAft>
            </a:pPr>
            <a:r>
              <a:rPr lang="ar-EG" sz="2000" dirty="0" smtClean="0">
                <a:effectLst/>
                <a:latin typeface="Times New Roman"/>
                <a:ea typeface="Times New Roman"/>
                <a:cs typeface="Times New Roman"/>
              </a:rPr>
              <a:t>2- التحصيل بشيكات مصدقة:</a:t>
            </a:r>
            <a:endParaRPr lang="en-US" sz="2400" dirty="0" smtClean="0">
              <a:effectLst/>
              <a:latin typeface="Times New Roman"/>
              <a:ea typeface="Times New Roman"/>
              <a:cs typeface="MCS Gulf S_I normal."/>
            </a:endParaRPr>
          </a:p>
          <a:p>
            <a:pPr marL="505460" algn="just" rtl="1">
              <a:lnSpc>
                <a:spcPct val="95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يتم تحصيل الإيرادات على هيئة شيكات مسحوبة على أحد البنوك الوطنية.</a:t>
            </a:r>
            <a:endParaRPr lang="en-US" sz="1200" dirty="0" smtClean="0">
              <a:effectLst/>
              <a:latin typeface="Times New Roman"/>
              <a:ea typeface="Times New Roman"/>
              <a:cs typeface="Simplified Arabic"/>
            </a:endParaRPr>
          </a:p>
          <a:p>
            <a:pPr marL="505460" algn="just" rtl="1">
              <a:lnSpc>
                <a:spcPct val="95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يتم أولاً التحقق من استيفاء الشيكات لكل التوقيت ومطابقة المبلغ بالأرقام والحروف والتحقق من أن الشيكات معتمدة من البنوك المسحوبة عليها.</a:t>
            </a:r>
            <a:endParaRPr lang="en-US" sz="1200" dirty="0" smtClean="0">
              <a:effectLst/>
              <a:latin typeface="Times New Roman"/>
              <a:ea typeface="Times New Roman"/>
              <a:cs typeface="Simplified Arabic"/>
            </a:endParaRPr>
          </a:p>
          <a:p>
            <a:pPr marL="505460" algn="just" rtl="1">
              <a:lnSpc>
                <a:spcPct val="95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a:t>
            </a:r>
            <a:r>
              <a:rPr lang="ar-EG" sz="2000" spc="-30" dirty="0" smtClean="0">
                <a:effectLst/>
                <a:latin typeface="Times New Roman"/>
                <a:ea typeface="Times New Roman"/>
                <a:cs typeface="Times New Roman"/>
              </a:rPr>
              <a:t>يتم بعد ذلك تسجيل الشيكات بدفتر الشيكات ثم إرسالها إلى مؤسسة النقد أو أحد فروعها.</a:t>
            </a:r>
            <a:endParaRPr lang="en-US" sz="1200" dirty="0" smtClean="0">
              <a:effectLst/>
              <a:latin typeface="Times New Roman"/>
              <a:ea typeface="Times New Roman"/>
              <a:cs typeface="Simplified Arabic"/>
            </a:endParaRPr>
          </a:p>
          <a:p>
            <a:pPr marL="505460" algn="just" rtl="1">
              <a:lnSpc>
                <a:spcPct val="95000"/>
              </a:lnSpc>
              <a:spcBef>
                <a:spcPts val="500"/>
              </a:spcBef>
              <a:spcAft>
                <a:spcPts val="0"/>
              </a:spcAft>
              <a:buFont typeface="Wingdings" panose="05000000000000000000" pitchFamily="2" charset="2"/>
              <a:buChar char="Ø"/>
            </a:pPr>
            <a:r>
              <a:rPr lang="ar-EG" sz="2000" dirty="0" smtClean="0">
                <a:effectLst/>
                <a:latin typeface="Times New Roman"/>
                <a:ea typeface="Times New Roman"/>
                <a:cs typeface="Times New Roman"/>
              </a:rPr>
              <a:t>	</a:t>
            </a:r>
            <a:r>
              <a:rPr lang="ar-EG" sz="2000" spc="-40" dirty="0" smtClean="0">
                <a:effectLst/>
                <a:latin typeface="Times New Roman"/>
                <a:ea typeface="Times New Roman"/>
                <a:cs typeface="Times New Roman"/>
              </a:rPr>
              <a:t>بمجرد ورود إشعار من مؤسسة النقد بما يفيد تحصيل الشيكات، تقيد بالدفاتر المختصة بذلك.</a:t>
            </a:r>
            <a:endParaRPr lang="en-US" sz="1200" dirty="0" smtClean="0">
              <a:effectLst/>
              <a:latin typeface="Times New Roman"/>
              <a:ea typeface="Times New Roman"/>
              <a:cs typeface="Simplified Arabic"/>
            </a:endParaRPr>
          </a:p>
        </p:txBody>
      </p:sp>
    </p:spTree>
    <p:extLst>
      <p:ext uri="{BB962C8B-B14F-4D97-AF65-F5344CB8AC3E}">
        <p14:creationId xmlns:p14="http://schemas.microsoft.com/office/powerpoint/2010/main" val="1634479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EG" dirty="0">
                <a:solidFill>
                  <a:srgbClr val="C0504D">
                    <a:lumMod val="50000"/>
                  </a:srgbClr>
                </a:solidFill>
                <a:ea typeface="Times New Roman"/>
              </a:rPr>
              <a:t>طرق تحصيل الإيرادات</a:t>
            </a:r>
            <a:endParaRPr lang="en-US" dirty="0"/>
          </a:p>
        </p:txBody>
      </p:sp>
      <p:sp>
        <p:nvSpPr>
          <p:cNvPr id="3" name="Content Placeholder 2"/>
          <p:cNvSpPr>
            <a:spLocks noGrp="1"/>
          </p:cNvSpPr>
          <p:nvPr>
            <p:ph idx="1"/>
          </p:nvPr>
        </p:nvSpPr>
        <p:spPr>
          <a:xfrm>
            <a:off x="228600" y="1066800"/>
            <a:ext cx="8763000" cy="5410200"/>
          </a:xfrm>
        </p:spPr>
        <p:txBody>
          <a:bodyPr>
            <a:normAutofit fontScale="77500" lnSpcReduction="20000"/>
          </a:bodyPr>
          <a:lstStyle/>
          <a:p>
            <a:pPr marL="180340" indent="-180340" algn="just" rtl="1">
              <a:spcBef>
                <a:spcPts val="500"/>
              </a:spcBef>
              <a:spcAft>
                <a:spcPts val="0"/>
              </a:spcAft>
            </a:pPr>
            <a:r>
              <a:rPr lang="ar-SA" sz="2000" u="sng" dirty="0" smtClean="0">
                <a:effectLst/>
                <a:latin typeface="Times New Roman"/>
                <a:ea typeface="Times New Roman"/>
                <a:cs typeface="Times New Roman"/>
              </a:rPr>
              <a:t>3-ا</a:t>
            </a:r>
            <a:r>
              <a:rPr lang="ar-EG" sz="2000" u="sng" dirty="0" smtClean="0">
                <a:effectLst/>
                <a:latin typeface="Times New Roman"/>
                <a:ea typeface="Times New Roman"/>
                <a:cs typeface="Times New Roman"/>
              </a:rPr>
              <a:t>لاستقطاع من المنبع:</a:t>
            </a:r>
            <a:endParaRPr lang="en-US" sz="2400" u="sng" dirty="0" smtClean="0">
              <a:effectLst/>
              <a:latin typeface="Times New Roman"/>
              <a:ea typeface="Times New Roman"/>
              <a:cs typeface="MCS Gulf S_I normal."/>
            </a:endParaRPr>
          </a:p>
          <a:p>
            <a:pPr marL="162560" indent="0" algn="just" rtl="1">
              <a:lnSpc>
                <a:spcPct val="110000"/>
              </a:lnSpc>
              <a:spcBef>
                <a:spcPts val="500"/>
              </a:spcBef>
              <a:spcAft>
                <a:spcPts val="0"/>
              </a:spcAft>
              <a:buNone/>
            </a:pPr>
            <a:r>
              <a:rPr lang="ar-EG" sz="2000" dirty="0" smtClean="0">
                <a:effectLst/>
                <a:latin typeface="Times New Roman"/>
                <a:ea typeface="Times New Roman"/>
                <a:cs typeface="Times New Roman"/>
              </a:rPr>
              <a:t>هناك بعض الإيرادات التى يتم تحصيلها عن طريق حجزها من المنبع باستقطاعها من بنود مصروفات الميزانية.</a:t>
            </a:r>
            <a:endParaRPr lang="en-US" sz="1200" dirty="0" smtClean="0">
              <a:effectLst/>
              <a:latin typeface="Times New Roman"/>
              <a:ea typeface="Times New Roman"/>
              <a:cs typeface="Simplified Arabic"/>
            </a:endParaRPr>
          </a:p>
          <a:p>
            <a:pPr indent="-180340" algn="just" rtl="1">
              <a:lnSpc>
                <a:spcPct val="110000"/>
              </a:lnSpc>
              <a:spcBef>
                <a:spcPts val="500"/>
              </a:spcBef>
              <a:spcAft>
                <a:spcPts val="0"/>
              </a:spcAft>
            </a:pPr>
            <a:r>
              <a:rPr lang="ar-EG" sz="2000" b="1" u="sng" dirty="0" smtClean="0">
                <a:effectLst/>
                <a:latin typeface="Times New Roman"/>
                <a:ea typeface="Times New Roman"/>
                <a:cs typeface="Times New Roman"/>
              </a:rPr>
              <a:t>أمثلة على هذا النوع من الإيرادات:</a:t>
            </a:r>
            <a:endParaRPr lang="en-US" sz="1200" dirty="0" smtClean="0">
              <a:effectLst/>
              <a:latin typeface="Times New Roman"/>
              <a:ea typeface="Times New Roman"/>
              <a:cs typeface="Simplified Arabic"/>
            </a:endParaRPr>
          </a:p>
          <a:p>
            <a:pPr indent="-288290" algn="just" rtl="1">
              <a:lnSpc>
                <a:spcPct val="110000"/>
              </a:lnSpc>
              <a:spcBef>
                <a:spcPts val="500"/>
              </a:spcBef>
              <a:spcAft>
                <a:spcPts val="0"/>
              </a:spcAft>
            </a:pPr>
            <a:r>
              <a:rPr lang="ar-EG" sz="2000" dirty="0" smtClean="0">
                <a:effectLst/>
                <a:latin typeface="Times New Roman"/>
                <a:ea typeface="Times New Roman"/>
                <a:cs typeface="Times New Roman"/>
              </a:rPr>
              <a:t>1-	المبالغ المستقطعة من مستحقات أحد المتعهدين أو المقاولين مقابل غرامات التأخير التى تفرض عليهم: يضاف مبلغ الغرامة إلى حساب الإيرادات.</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2-	المبالغ المستقطعة من مستحقات الموظفين مقابل الجزاءات التى قد تفرض عليهم نتيجة لتغيبهم عن العمل أو لأى سبب آخر. يضاف مبلغ الجزاءات الى حـ/الإيرادات المختص أثناء صرف المرتبات.</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3-	المبالغ المستقطعة من مستحقات الموظفين عن مبالغ سبق صرفها دون وجه حق أو زيادة عن المستحق ويتم اكتشافها فى السنة المالية التالية للسنة التى صرف </a:t>
            </a:r>
            <a:r>
              <a:rPr lang="ar-EG" sz="2000" spc="-30" dirty="0" smtClean="0">
                <a:effectLst/>
                <a:latin typeface="Times New Roman"/>
                <a:ea typeface="Times New Roman"/>
                <a:cs typeface="Times New Roman"/>
              </a:rPr>
              <a:t>فيها المبلغ وتعذر تحصيل المبلغ فوراً: يتم إضافة المبلغ إلى حـ/الإيرادات المتنوعة.</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4-	المبالغ التى يتم قيدها فى حساب تسوية المستحقات العامة مقابل الخدمات التى تؤديها وزارة أو مصلحة حكومية إلى وزارة أو مصلحة حكومية أخرى: فى هذه الحالة لا يتم تحصيل مبلغ الإيرادات نقداً بل تقوم الجهة الحكومية التى أدت الخدمة بعمل قيد بحيث تكون الإيرادات فيه دائنة بالمبلغ المستحق محـ/تسوية المستحقات العامة مديناً بنفس المبلغ.</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5-	الإزالة من حسابات الأمانات مقابل الإضافة إلى حساب الإيرادات المتنوعة: الأمثلة على هذه الحالة تشمل:</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أ-	المبالغ المقيدة فى حساب الأمانات – مرتجع رواتب ولم يتم تسليمها لأصحابها خلال السنة المالية: يجب فى نهاية السنة المالية إزالة هذه المبالغ من حساب الأمانات – مرتجع رواتب مقابل إضافتها إلى حساب الإيرادات المتنوعة.</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pPr>
            <a:r>
              <a:rPr lang="ar-EG" sz="2000" dirty="0" smtClean="0">
                <a:effectLst/>
                <a:latin typeface="Times New Roman"/>
                <a:ea typeface="Times New Roman"/>
                <a:cs typeface="Times New Roman"/>
              </a:rPr>
              <a:t>ب-	المبالغ المصروفة على حساب العهد – اعتمادات مستندية ويتم تخفيضها أو إلغاؤها فى سنة مالية تالية للسنة التى تم فيها منح الاعتماد المستندى. حيث يتم قيد المبلغ فى حساب الإيرادات المتنوعة مقابل قيد نفس المبلغ مديناً فى حساب جارى وزارة المالية.</a:t>
            </a:r>
            <a:endParaRPr lang="en-US" sz="1200" dirty="0" smtClean="0">
              <a:effectLst/>
              <a:latin typeface="Times New Roman"/>
              <a:ea typeface="Times New Roman"/>
              <a:cs typeface="Simplified Arabic"/>
            </a:endParaRPr>
          </a:p>
          <a:p>
            <a:pPr algn="r" rtl="1"/>
            <a:endParaRPr lang="en-US" sz="2000" dirty="0"/>
          </a:p>
        </p:txBody>
      </p:sp>
    </p:spTree>
    <p:extLst>
      <p:ext uri="{BB962C8B-B14F-4D97-AF65-F5344CB8AC3E}">
        <p14:creationId xmlns:p14="http://schemas.microsoft.com/office/powerpoint/2010/main" val="1695304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chemeClr val="accent2">
                    <a:lumMod val="50000"/>
                  </a:schemeClr>
                </a:solidFill>
                <a:ea typeface="Times New Roman"/>
              </a:rPr>
              <a:t>قواعد وإجراءات تحصيل الإيرادات</a:t>
            </a:r>
            <a:endParaRPr lang="en-US" dirty="0">
              <a:solidFill>
                <a:schemeClr val="accent2">
                  <a:lumMod val="50000"/>
                </a:schemeClr>
              </a:solidFill>
            </a:endParaRPr>
          </a:p>
        </p:txBody>
      </p:sp>
      <p:sp>
        <p:nvSpPr>
          <p:cNvPr id="3" name="Content Placeholder 2"/>
          <p:cNvSpPr>
            <a:spLocks noGrp="1"/>
          </p:cNvSpPr>
          <p:nvPr>
            <p:ph idx="1"/>
          </p:nvPr>
        </p:nvSpPr>
        <p:spPr>
          <a:xfrm>
            <a:off x="152400" y="1143000"/>
            <a:ext cx="8763000" cy="5361972"/>
          </a:xfrm>
        </p:spPr>
        <p:txBody>
          <a:bodyPr>
            <a:normAutofit fontScale="92500" lnSpcReduction="10000"/>
          </a:bodyPr>
          <a:lstStyle/>
          <a:p>
            <a:pPr indent="-180340" algn="just" rtl="1">
              <a:lnSpc>
                <a:spcPct val="110000"/>
              </a:lnSpc>
              <a:spcBef>
                <a:spcPts val="500"/>
              </a:spcBef>
              <a:spcAft>
                <a:spcPts val="0"/>
              </a:spcAft>
            </a:pPr>
            <a:r>
              <a:rPr lang="ar-EG" sz="2000" dirty="0" smtClean="0">
                <a:effectLst/>
                <a:latin typeface="Times New Roman"/>
                <a:ea typeface="Times New Roman"/>
                <a:cs typeface="Times New Roman"/>
              </a:rPr>
              <a:t>تحكم عملية تحصيل الإيرادات فى المملكة مجموعة من القواعد والإجراءات التى تصدرها وزارة المالية سنوياً تحت مسمى "تعليمات جباية وإيداع الإيرادات".</a:t>
            </a:r>
            <a:endParaRPr lang="en-US" sz="2000" dirty="0" smtClean="0">
              <a:effectLst/>
              <a:latin typeface="Times New Roman"/>
              <a:ea typeface="Times New Roman"/>
              <a:cs typeface="Simplified Arabic"/>
            </a:endParaRPr>
          </a:p>
          <a:p>
            <a:pPr algn="just" rtl="1">
              <a:lnSpc>
                <a:spcPct val="110000"/>
              </a:lnSpc>
              <a:spcBef>
                <a:spcPts val="500"/>
              </a:spcBef>
              <a:spcAft>
                <a:spcPts val="0"/>
              </a:spcAft>
            </a:pPr>
            <a:r>
              <a:rPr lang="ar-EG" sz="2000" dirty="0" smtClean="0">
                <a:effectLst/>
                <a:latin typeface="Times New Roman"/>
                <a:ea typeface="Times New Roman"/>
                <a:cs typeface="Times New Roman"/>
              </a:rPr>
              <a:t>1 -	فتح سجلات ودفاتر جديدة لقيد إيرادات الميزانية العامة للدولة فى كل سنة مالية بصورة منفصلة عن السنة المالية السابقة.</a:t>
            </a:r>
            <a:endParaRPr lang="en-US" sz="2000" dirty="0" smtClean="0">
              <a:effectLst/>
              <a:latin typeface="Times New Roman"/>
              <a:ea typeface="Times New Roman"/>
              <a:cs typeface="Simplified Arabic"/>
            </a:endParaRPr>
          </a:p>
          <a:p>
            <a:pPr algn="just" rtl="1">
              <a:lnSpc>
                <a:spcPct val="110000"/>
              </a:lnSpc>
              <a:spcBef>
                <a:spcPts val="1000"/>
              </a:spcBef>
              <a:spcAft>
                <a:spcPts val="0"/>
              </a:spcAft>
              <a:tabLst>
                <a:tab pos="269240" algn="l"/>
              </a:tabLst>
            </a:pPr>
            <a:r>
              <a:rPr lang="ar-EG" sz="2000" dirty="0" smtClean="0">
                <a:effectLst/>
                <a:latin typeface="Times New Roman"/>
                <a:ea typeface="Times New Roman"/>
                <a:cs typeface="Times New Roman"/>
              </a:rPr>
              <a:t>2 -	يتم توريد النقود والشيكات المصدقة والشيكات السياحية إلى الخزائن والصناديق بموجب أمر قبض تحرره الإدارة المالية </a:t>
            </a:r>
            <a:endParaRPr lang="ar-SA" sz="2000" dirty="0" smtClean="0">
              <a:effectLst/>
              <a:latin typeface="Times New Roman"/>
              <a:ea typeface="Times New Roman"/>
              <a:cs typeface="Times New Roman"/>
            </a:endParaRPr>
          </a:p>
          <a:p>
            <a:pPr algn="just" rtl="1">
              <a:lnSpc>
                <a:spcPct val="110000"/>
              </a:lnSpc>
              <a:spcBef>
                <a:spcPts val="1000"/>
              </a:spcBef>
              <a:spcAft>
                <a:spcPts val="0"/>
              </a:spcAft>
              <a:tabLst>
                <a:tab pos="269240" algn="l"/>
              </a:tabLst>
            </a:pPr>
            <a:r>
              <a:rPr lang="ar-SA" sz="2000" dirty="0" smtClean="0">
                <a:effectLst/>
                <a:latin typeface="Times New Roman"/>
                <a:ea typeface="Times New Roman"/>
                <a:cs typeface="Times New Roman"/>
              </a:rPr>
              <a:t>3- </a:t>
            </a:r>
            <a:r>
              <a:rPr lang="ar-EG" sz="2000" spc="-30" dirty="0" smtClean="0">
                <a:effectLst/>
                <a:latin typeface="Times New Roman"/>
                <a:ea typeface="Times New Roman"/>
                <a:cs typeface="Times New Roman"/>
              </a:rPr>
              <a:t>يتم إثبات استلام النقود والشيكات بموجب إيصال استلام خاص حسب جهة الاستلام.</a:t>
            </a:r>
            <a:endParaRPr lang="en-US" sz="2000" dirty="0" smtClean="0">
              <a:effectLst/>
              <a:latin typeface="Times New Roman"/>
              <a:ea typeface="Times New Roman"/>
              <a:cs typeface="Simplified Arabic"/>
            </a:endParaRPr>
          </a:p>
          <a:p>
            <a:pPr marL="0" indent="0" algn="just" rtl="1">
              <a:lnSpc>
                <a:spcPct val="110000"/>
              </a:lnSpc>
              <a:spcBef>
                <a:spcPts val="1000"/>
              </a:spcBef>
              <a:spcAft>
                <a:spcPts val="0"/>
              </a:spcAft>
              <a:buNone/>
            </a:pPr>
            <a:r>
              <a:rPr lang="ar-SA" sz="2000" dirty="0" smtClean="0">
                <a:effectLst/>
                <a:latin typeface="Times New Roman"/>
                <a:ea typeface="Times New Roman"/>
                <a:cs typeface="Times New Roman"/>
              </a:rPr>
              <a:t>     </a:t>
            </a:r>
            <a:r>
              <a:rPr lang="ar-EG" sz="2000" dirty="0" smtClean="0">
                <a:effectLst/>
                <a:latin typeface="Times New Roman"/>
                <a:ea typeface="Times New Roman"/>
                <a:cs typeface="Times New Roman"/>
              </a:rPr>
              <a:t>4 -	يجب على المحصلين (سواء كانوا يعملون داخل المقر الرئيسى للجهة الحكومية أو خارجه أو خارج حدود المدينة) أن يقوموا بإعداد كشف بالمتحصلات التى أودعت لدى أمين الصندوق.</a:t>
            </a:r>
            <a:endParaRPr lang="ar-SA" sz="2000" dirty="0" smtClean="0">
              <a:effectLst/>
              <a:latin typeface="Times New Roman"/>
              <a:ea typeface="Times New Roman"/>
              <a:cs typeface="Times New Roman"/>
            </a:endParaRPr>
          </a:p>
          <a:p>
            <a:pPr algn="just" rtl="1">
              <a:lnSpc>
                <a:spcPct val="110000"/>
              </a:lnSpc>
              <a:spcBef>
                <a:spcPts val="1000"/>
              </a:spcBef>
              <a:spcAft>
                <a:spcPts val="0"/>
              </a:spcAft>
            </a:pPr>
            <a:r>
              <a:rPr lang="ar-SA" sz="2000" dirty="0" smtClean="0">
                <a:effectLst/>
                <a:latin typeface="Times New Roman"/>
                <a:ea typeface="Times New Roman"/>
                <a:cs typeface="Times New Roman"/>
              </a:rPr>
              <a:t>5- </a:t>
            </a:r>
            <a:r>
              <a:rPr lang="ar-EG" sz="2000" dirty="0" smtClean="0">
                <a:effectLst/>
                <a:latin typeface="Times New Roman"/>
                <a:ea typeface="Times New Roman"/>
                <a:cs typeface="Times New Roman"/>
              </a:rPr>
              <a:t>يقوم أمين الصندوق بإمساك دفتر ليومية الصندوق بحيث يقدر منه فى الجانب المدين كل المقبوضات حسب ترتيبها.</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6 -	على الإدارة المالية أن تقوم بمراجعة كشف المتحصلات بمجرد استلامه من أمين الصندوق ومن ثم تحرير إذن تسوية لقيد عملية المتحصلات على حساب الصندوق (طرف أمين الصندوق).</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7 -	يجب على المحصلين وأمناء الصناديق إيداع المتحصلات النقدية والشيكات فى </a:t>
            </a:r>
            <a:r>
              <a:rPr lang="ar-EG" sz="2000" spc="-30" dirty="0" smtClean="0">
                <a:effectLst/>
                <a:latin typeface="Times New Roman"/>
                <a:ea typeface="Times New Roman"/>
                <a:cs typeface="Times New Roman"/>
              </a:rPr>
              <a:t>مؤسسة النقد وفروعها أو البنوك الوطنية وفروعها وذلك لحساب جارى وزارة المالية.</a:t>
            </a:r>
            <a:endParaRPr lang="en-US" sz="1200" dirty="0" smtClean="0">
              <a:effectLst/>
              <a:latin typeface="Times New Roman"/>
              <a:ea typeface="Times New Roman"/>
              <a:cs typeface="Simplified Arabic"/>
            </a:endParaRPr>
          </a:p>
          <a:p>
            <a:pPr marL="0" indent="0" algn="just" rtl="1">
              <a:lnSpc>
                <a:spcPct val="110000"/>
              </a:lnSpc>
              <a:spcBef>
                <a:spcPts val="1000"/>
              </a:spcBef>
              <a:spcAft>
                <a:spcPts val="0"/>
              </a:spcAft>
              <a:buNone/>
            </a:pPr>
            <a:endParaRPr lang="en-US" sz="2000" dirty="0" smtClean="0">
              <a:effectLst/>
              <a:latin typeface="Times New Roman"/>
              <a:ea typeface="Times New Roman"/>
              <a:cs typeface="Simplified Arabic"/>
            </a:endParaRPr>
          </a:p>
        </p:txBody>
      </p:sp>
    </p:spTree>
    <p:extLst>
      <p:ext uri="{BB962C8B-B14F-4D97-AF65-F5344CB8AC3E}">
        <p14:creationId xmlns:p14="http://schemas.microsoft.com/office/powerpoint/2010/main" val="3226270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srgbClr val="C0504D">
                    <a:lumMod val="50000"/>
                  </a:srgbClr>
                </a:solidFill>
                <a:ea typeface="Times New Roman"/>
              </a:rPr>
              <a:t>قواعد وإجراءات تحصيل الإيرادات</a:t>
            </a:r>
            <a:endParaRPr lang="en-US" dirty="0"/>
          </a:p>
        </p:txBody>
      </p:sp>
      <p:sp>
        <p:nvSpPr>
          <p:cNvPr id="3" name="Content Placeholder 2"/>
          <p:cNvSpPr>
            <a:spLocks noGrp="1"/>
          </p:cNvSpPr>
          <p:nvPr>
            <p:ph idx="1"/>
          </p:nvPr>
        </p:nvSpPr>
        <p:spPr>
          <a:xfrm>
            <a:off x="228600" y="1295400"/>
            <a:ext cx="8686800" cy="5257800"/>
          </a:xfrm>
        </p:spPr>
        <p:txBody>
          <a:bodyPr>
            <a:normAutofit fontScale="77500" lnSpcReduction="20000"/>
          </a:bodyPr>
          <a:lstStyle/>
          <a:p>
            <a:pPr algn="just" rtl="1">
              <a:lnSpc>
                <a:spcPct val="110000"/>
              </a:lnSpc>
              <a:spcBef>
                <a:spcPts val="1000"/>
              </a:spcBef>
              <a:spcAft>
                <a:spcPts val="0"/>
              </a:spcAft>
            </a:pPr>
            <a:r>
              <a:rPr lang="ar-SA" sz="2000" dirty="0" smtClean="0">
                <a:effectLst/>
                <a:latin typeface="Times New Roman"/>
                <a:ea typeface="Times New Roman"/>
                <a:cs typeface="Times New Roman"/>
              </a:rPr>
              <a:t>8- </a:t>
            </a:r>
            <a:r>
              <a:rPr lang="ar-EG" sz="2000" dirty="0" smtClean="0">
                <a:effectLst/>
                <a:latin typeface="Times New Roman"/>
                <a:ea typeface="Times New Roman"/>
                <a:cs typeface="Times New Roman"/>
              </a:rPr>
              <a:t>يجب مراعاة الدقة عند تعبئة خطابات الإيداع بحيث يتم التأكد من المبالغ المودعة وإذا ما كانت تخص الفترة المعنية ومن الجهة التى يخصها الإيراد.</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9 -	ينبغى أن يتم توضيح المبالغ التى يتم إيداعها فى مؤسسة النقد ولكنها لا تدخل ضمن إيرادات الميزانية العامة للدولة.</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tabLst>
                <a:tab pos="288290" algn="l"/>
              </a:tabLst>
            </a:pPr>
            <a:r>
              <a:rPr lang="ar-EG" sz="2000" dirty="0" smtClean="0">
                <a:effectLst/>
                <a:latin typeface="Times New Roman"/>
                <a:ea typeface="Times New Roman"/>
                <a:cs typeface="Times New Roman"/>
              </a:rPr>
              <a:t>10-	يجب أن يتم استبعاد المبالغ التى تم تحصيلها فى السنة المالية عند خطأ تم بزيادة الصرف فى نفس السنة من حساب المصروفات. (حـ/المصروفات بالاستبعاد).</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11-على الجهات الحكومية ذات الإيرادات المستقلة والتى لديها إيرادات غير مباشرة </a:t>
            </a:r>
            <a:r>
              <a:rPr lang="ar-EG" sz="2000" spc="-30" dirty="0" smtClean="0">
                <a:effectLst/>
                <a:latin typeface="Times New Roman"/>
                <a:ea typeface="Times New Roman"/>
                <a:cs typeface="Times New Roman"/>
              </a:rPr>
              <a:t>أو وفورات تعود للخزينة العامة للدولة إيداعها فى مؤسسة النقد لحساب جارى المالية.</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12-	</a:t>
            </a:r>
            <a:r>
              <a:rPr lang="ar-EG" sz="2000" spc="-40" dirty="0" smtClean="0">
                <a:effectLst/>
                <a:latin typeface="Times New Roman"/>
                <a:ea typeface="Times New Roman"/>
                <a:cs typeface="Times New Roman"/>
              </a:rPr>
              <a:t>تودع حسميات التقاعد فى مؤسسة النقد فى الحساب الخاص بمصلحة معاشات التقاعد.</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13-	لا يتم الاحتفاظ فى الخزائن أو الصناديق إلا بالأموال الحكومية ويمنع منعاً باتاً الاحتفاظ فيها بأى أموال أخرى.</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14-	يجب أن يتم جرد الصندوق بشكل مفاجئ مرة فى كل شهر، وإذا ما ظهرت زيادة	فيجب توريدها فوراً للصندوق. أما فى حال ظهور عجز فيرفع الأمر لرئيس المصلحة ليقوم بالتحقيق اللازم وتكليف المسؤول عن العجز بسداد قيمته وذلك إذا ثبتت إدانته بشكل قاطع.</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15-	يجب أن يتم إعداد بيان شهرى بالإيرادات التى تم قيدها لدى كل جهة حكومية ثم يتم إرساله إلى الإدارة العامة لمراقبة الإيرادات لوزارة المالية خلال خمسة ايام على الأكثر عند إنتهاء الشهر.</a:t>
            </a:r>
            <a:endParaRPr lang="en-US" sz="1200" dirty="0" smtClean="0">
              <a:effectLst/>
              <a:latin typeface="Times New Roman"/>
              <a:ea typeface="Times New Roman"/>
              <a:cs typeface="Simplified Arabic"/>
            </a:endParaRPr>
          </a:p>
          <a:p>
            <a:pPr algn="just" rtl="1">
              <a:lnSpc>
                <a:spcPct val="110000"/>
              </a:lnSpc>
              <a:spcBef>
                <a:spcPts val="1000"/>
              </a:spcBef>
              <a:spcAft>
                <a:spcPts val="0"/>
              </a:spcAft>
            </a:pPr>
            <a:r>
              <a:rPr lang="ar-EG" sz="2000" dirty="0" smtClean="0">
                <a:effectLst/>
                <a:latin typeface="Times New Roman"/>
                <a:ea typeface="Times New Roman"/>
                <a:cs typeface="Times New Roman"/>
              </a:rPr>
              <a:t>16-	يتعين على كل جهة حكومية لها مستحقات تجاه الغير (شركات – مؤسسات – أفراد) مطالبتهم بتسديد الديون خلال ثلاثين يوماً. إذا لم يتم السداد خلال هذه الفترة يتم الإنذار نهائياً بالتسديد خلال عشرين يوماً. إذا لم يتم السداد فيتم الحجز </a:t>
            </a:r>
            <a:r>
              <a:rPr lang="ar-EG" sz="2000" spc="-50" dirty="0" smtClean="0">
                <a:effectLst/>
                <a:latin typeface="Times New Roman"/>
                <a:ea typeface="Times New Roman"/>
                <a:cs typeface="Times New Roman"/>
              </a:rPr>
              <a:t>على أموال المدين المنقولة وغير المنقولة بحيث تباع وتستوفى من أثمانها قيمة المستحق.</a:t>
            </a:r>
            <a:endParaRPr lang="en-US" sz="1200" dirty="0" smtClean="0">
              <a:effectLst/>
              <a:latin typeface="Times New Roman"/>
              <a:ea typeface="Times New Roman"/>
              <a:cs typeface="Simplified Arabic"/>
            </a:endParaRPr>
          </a:p>
          <a:p>
            <a:pPr indent="-288290" algn="just" rtl="1">
              <a:lnSpc>
                <a:spcPct val="110000"/>
              </a:lnSpc>
              <a:spcBef>
                <a:spcPts val="1000"/>
              </a:spcBef>
              <a:spcAft>
                <a:spcPts val="0"/>
              </a:spcAft>
              <a:tabLst>
                <a:tab pos="288290" algn="l"/>
              </a:tabLst>
            </a:pPr>
            <a:r>
              <a:rPr lang="ar-SA" sz="2000" dirty="0" smtClean="0">
                <a:effectLst/>
                <a:latin typeface="Times New Roman"/>
                <a:ea typeface="Times New Roman"/>
                <a:cs typeface="Times New Roman"/>
              </a:rPr>
              <a:t>17-</a:t>
            </a:r>
            <a:r>
              <a:rPr lang="ar-SA" sz="2000" dirty="0">
                <a:latin typeface="Times New Roman"/>
                <a:ea typeface="Times New Roman"/>
                <a:cs typeface="Times New Roman"/>
              </a:rPr>
              <a:t> </a:t>
            </a:r>
            <a:r>
              <a:rPr lang="ar-EG" sz="2000" dirty="0" smtClean="0">
                <a:effectLst/>
                <a:latin typeface="Times New Roman"/>
                <a:ea typeface="Times New Roman"/>
                <a:cs typeface="Times New Roman"/>
              </a:rPr>
              <a:t>يجب إعداد بيانات دورية مفصلة عن حقوق الخزينة المستحقة على المدينين والمبالغ التى تم تسديدها.</a:t>
            </a:r>
            <a:endParaRPr lang="en-US" sz="1200" dirty="0" smtClean="0">
              <a:effectLst/>
              <a:latin typeface="Times New Roman"/>
              <a:ea typeface="Times New Roman"/>
              <a:cs typeface="Simplified Arabic"/>
            </a:endParaRPr>
          </a:p>
          <a:p>
            <a:pPr algn="r" rtl="1"/>
            <a:endParaRPr lang="en-US" sz="2000" dirty="0"/>
          </a:p>
        </p:txBody>
      </p:sp>
    </p:spTree>
    <p:extLst>
      <p:ext uri="{BB962C8B-B14F-4D97-AF65-F5344CB8AC3E}">
        <p14:creationId xmlns:p14="http://schemas.microsoft.com/office/powerpoint/2010/main" val="569038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748</Words>
  <Application>Microsoft Office PowerPoint</Application>
  <PresentationFormat>On-screen Show (4:3)</PresentationFormat>
  <Paragraphs>132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الفصل السادس </vt:lpstr>
      <vt:lpstr>أهمية المحاسبة عن الإيرادات</vt:lpstr>
      <vt:lpstr>طرق تبويب الإيرادات</vt:lpstr>
      <vt:lpstr>طرق تقدير الإيرادات</vt:lpstr>
      <vt:lpstr>طرق تحصيل الإيرادات</vt:lpstr>
      <vt:lpstr>طرق تحصيل الإيرادات</vt:lpstr>
      <vt:lpstr>طرق تحصيل الإيرادات</vt:lpstr>
      <vt:lpstr>قواعد وإجراءات تحصيل الإيرادات</vt:lpstr>
      <vt:lpstr>قواعد وإجراءات تحصيل الإيرادات</vt:lpstr>
      <vt:lpstr> المعالجة المحاسبية لإيرادات الميزانية </vt:lpstr>
      <vt:lpstr>عندما يتم صرف مبالغ زيادة عن المستحق بالخطأ:</vt:lpstr>
      <vt:lpstr>عندما يتم صرف مبالغ زيادة عن المستحق بالخطأ:</vt:lpstr>
      <vt:lpstr>عندما يتم صرف مبالغ زيادة عن المستحق بالخطأ:</vt:lpstr>
      <vt:lpstr>عندما يتم صرف مبالغ زيادة عن المستحق بالخطأ:</vt:lpstr>
      <vt:lpstr>معالجة اكتشاف عجز فى الصندوق أثناء الجرد المفاجئ: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dc:creator>
  <cp:lastModifiedBy>adel</cp:lastModifiedBy>
  <cp:revision>18</cp:revision>
  <dcterms:created xsi:type="dcterms:W3CDTF">2018-07-24T00:32:52Z</dcterms:created>
  <dcterms:modified xsi:type="dcterms:W3CDTF">2018-10-23T21:11:27Z</dcterms:modified>
</cp:coreProperties>
</file>