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1" r:id="rId45"/>
    <p:sldId id="302" r:id="rId46"/>
    <p:sldId id="303" r:id="rId47"/>
    <p:sldId id="30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sz="6600" dirty="0" smtClean="0"/>
              <a:t>الفصل الرابع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350498"/>
          </a:xfrm>
        </p:spPr>
        <p:txBody>
          <a:bodyPr>
            <a:normAutofit/>
          </a:bodyPr>
          <a:lstStyle/>
          <a:p>
            <a:r>
              <a:rPr lang="ar-EG" sz="4800" b="1" dirty="0" smtClean="0"/>
              <a:t>المخاطرة، و العائد: الأساسيات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التوزيعات الاحتماليه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ar-EG" dirty="0" smtClean="0"/>
              <a:t>(2) سيعجز عن الوفاء بدفع الدفعات. و كلما ازداد احتمال العجز عن الوفاء، كلما كانت السندات محفوفه بالمخاطر و كلما ازدادت المخاطر كلما ازداد معدل العائد المطلوب.</a:t>
            </a:r>
            <a:endParaRPr lang="en-US" dirty="0" smtClean="0"/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اما اذا استثمرت فى اسهم بدلا من السندات، فسيأتى عائد الأسهم من حصص الأرباح بالاضافه الى المكاسب الرأسماليه.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dirty="0" smtClean="0"/>
              <a:t>معدل العائد المتوقع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EG" dirty="0" smtClean="0"/>
              <a:t> </a:t>
            </a:r>
            <a:r>
              <a:rPr lang="en-US" dirty="0" smtClean="0"/>
              <a:t> Expected Rate of Return rˆ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4043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Expected Rate of Return </a:t>
            </a:r>
            <a:r>
              <a:rPr lang="ar-EG" dirty="0" smtClean="0"/>
              <a:t>)</a:t>
            </a:r>
            <a:r>
              <a:rPr lang="en-US" dirty="0" smtClean="0"/>
              <a:t>rˆ</a:t>
            </a:r>
            <a:r>
              <a:rPr lang="ar-EG" dirty="0" smtClean="0"/>
              <a:t>(</a:t>
            </a:r>
            <a:r>
              <a:rPr lang="en-US" dirty="0" smtClean="0"/>
              <a:t> = P</a:t>
            </a:r>
            <a:r>
              <a:rPr lang="en-US" baseline="-25000" dirty="0" smtClean="0"/>
              <a:t>1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+ P</a:t>
            </a:r>
            <a:r>
              <a:rPr lang="en-US" baseline="-25000" dirty="0" smtClean="0"/>
              <a:t>2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+ ....+ P</a:t>
            </a:r>
            <a:r>
              <a:rPr lang="en-US" sz="2000" dirty="0" smtClean="0"/>
              <a:t>n</a:t>
            </a:r>
            <a:r>
              <a:rPr lang="en-US" dirty="0" smtClean="0"/>
              <a:t>r</a:t>
            </a:r>
            <a:r>
              <a:rPr lang="en-US" sz="2000" dirty="0" smtClean="0"/>
              <a:t>n</a:t>
            </a:r>
          </a:p>
          <a:p>
            <a:pPr algn="just" rtl="1">
              <a:buNone/>
            </a:pPr>
            <a:endParaRPr lang="ar-EG" sz="2000" dirty="0" smtClean="0"/>
          </a:p>
          <a:p>
            <a:pPr algn="just" rtl="1">
              <a:buNone/>
            </a:pPr>
            <a:r>
              <a:rPr lang="ar-EG" sz="3200" dirty="0" smtClean="0"/>
              <a:t>لذلك فان معدل العائد المتوقع يكون المتوسط المرجح للنواتج الممكنه عباره عن مجموع حواصل ضرب كل ناتج ممكن فى احتماله.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dirty="0" smtClean="0"/>
              <a:t>معدل العائد المتوقع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EG" dirty="0" smtClean="0"/>
              <a:t> </a:t>
            </a:r>
            <a:r>
              <a:rPr lang="en-US" dirty="0" smtClean="0"/>
              <a:t> Expected Rate of Return rˆ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i="1" u="sng" dirty="0" smtClean="0"/>
              <a:t>مثال:</a:t>
            </a:r>
          </a:p>
          <a:p>
            <a:pPr algn="l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438402"/>
          <a:ext cx="8153400" cy="417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Demand for the company’s products</a:t>
                      </a:r>
                    </a:p>
                    <a:p>
                      <a:pPr algn="ctr"/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 of this Demand occurring</a:t>
                      </a:r>
                    </a:p>
                    <a:p>
                      <a:pPr algn="ctr"/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 of return if this demand occurs</a:t>
                      </a:r>
                    </a:p>
                    <a:p>
                      <a:pPr algn="ctr"/>
                      <a:r>
                        <a:rPr lang="en-US" dirty="0" smtClean="0"/>
                        <a:t>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Product:</a:t>
                      </a:r>
                    </a:p>
                    <a:p>
                      <a:pPr algn="ctr"/>
                      <a:r>
                        <a:rPr lang="en-US" dirty="0" smtClean="0"/>
                        <a:t>(2) * (3)</a:t>
                      </a:r>
                    </a:p>
                    <a:p>
                      <a:pPr algn="ctr"/>
                      <a:r>
                        <a:rPr lang="en-US" dirty="0" smtClean="0"/>
                        <a:t>= (4)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(21)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rˆ = 15%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dirty="0" smtClean="0"/>
              <a:t>معدل العائد المتوقع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EG" dirty="0" smtClean="0"/>
              <a:t> </a:t>
            </a:r>
            <a:r>
              <a:rPr lang="en-US" dirty="0" smtClean="0"/>
              <a:t> Expected Rate of Return rˆ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pPr algn="just" rtl="1"/>
            <a:endParaRPr lang="ar-EG" dirty="0" smtClean="0"/>
          </a:p>
          <a:p>
            <a:pPr algn="just" rtl="1"/>
            <a:r>
              <a:rPr lang="ar-EG" sz="3200" dirty="0" smtClean="0"/>
              <a:t>كلما كان التوزيع الاحتمالى أكثر ضيقا، أو أكثر ارتفاعا، كلما ازداد ترجيح أن الناتج الفعلى يكون قريبا من القيمة المتوقعه، و ايضا كلما قلت المخاطرة المصاحبه للأسهم.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الانحراف المعيارى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يستخدم لقياس المخاطرة القائمه بذاتها. </a:t>
            </a:r>
          </a:p>
          <a:p>
            <a:pPr algn="just" rtl="1"/>
            <a:r>
              <a:rPr lang="ar-EG" dirty="0" smtClean="0"/>
              <a:t>هو أحد مقايييس ضيق توزيع الاحتمال</a:t>
            </a:r>
          </a:p>
          <a:p>
            <a:pPr algn="just" rtl="1"/>
            <a:r>
              <a:rPr lang="ar-EG" dirty="0" smtClean="0"/>
              <a:t>كلما كان الانحراف المعيارى أصغر، كلما كان توزيع الاحتمال أكثر ضيقا، و بالتالى تقل مخاطرة الأسهم.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i="1" u="sng" dirty="0" smtClean="0"/>
              <a:t>خطوات حساب الانحراف المعيارى:</a:t>
            </a:r>
          </a:p>
          <a:p>
            <a:pPr algn="just" rtl="1">
              <a:buNone/>
            </a:pPr>
            <a:r>
              <a:rPr lang="ar-EG" dirty="0" smtClean="0"/>
              <a:t>1- نحسب معدل العائد المتوقع </a:t>
            </a:r>
            <a:r>
              <a:rPr lang="en-US" dirty="0" smtClean="0"/>
              <a:t>rˆ</a:t>
            </a: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2- نطرح </a:t>
            </a:r>
            <a:r>
              <a:rPr lang="en-US" dirty="0" smtClean="0"/>
              <a:t>rˆ</a:t>
            </a:r>
            <a:r>
              <a:rPr lang="ar-EG" dirty="0" smtClean="0"/>
              <a:t> من كل ناتج ممكن </a:t>
            </a:r>
            <a:r>
              <a:rPr lang="en-US" dirty="0" err="1" smtClean="0"/>
              <a:t>r</a:t>
            </a:r>
            <a:r>
              <a:rPr lang="en-US" sz="2000" dirty="0" err="1" smtClean="0"/>
              <a:t>i</a:t>
            </a:r>
            <a:r>
              <a:rPr lang="en-US" dirty="0" smtClean="0"/>
              <a:t> </a:t>
            </a:r>
            <a:r>
              <a:rPr lang="ar-EG" dirty="0" smtClean="0"/>
              <a:t> لنحصل على مجموعة من الانحرافات عن معدل العائد المتوقع.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الانحراف المعيارى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3- نربع كل انحراف، و بعد ذلك نضرب الناتج فى احتمال حدوث ناتجه المرتبط به، و نجمع بعد ذلك حواصل الضرب هذه لنحصل على التباين </a:t>
            </a:r>
            <a:r>
              <a:rPr lang="en-US" dirty="0" smtClean="0"/>
              <a:t>variance</a:t>
            </a:r>
          </a:p>
          <a:p>
            <a:pPr algn="just"/>
            <a:endParaRPr lang="en-US" sz="4000" dirty="0" smtClean="0"/>
          </a:p>
          <a:p>
            <a:pPr algn="just"/>
            <a:r>
              <a:rPr lang="en-US" sz="4000" dirty="0" smtClean="0"/>
              <a:t>Variance = </a:t>
            </a:r>
            <a:r>
              <a:rPr lang="el-GR" sz="4000" dirty="0" smtClean="0"/>
              <a:t>σ²</a:t>
            </a:r>
            <a:r>
              <a:rPr lang="en-US" sz="4000" dirty="0" smtClean="0"/>
              <a:t> = </a:t>
            </a:r>
            <a:r>
              <a:rPr lang="el-GR" sz="4000" dirty="0" smtClean="0"/>
              <a:t>Σ</a:t>
            </a:r>
            <a:r>
              <a:rPr lang="en-US" sz="4000" dirty="0" smtClean="0"/>
              <a:t>(</a:t>
            </a:r>
            <a:r>
              <a:rPr lang="en-US" sz="4000" dirty="0" err="1" smtClean="0"/>
              <a:t>r</a:t>
            </a:r>
            <a:r>
              <a:rPr lang="en-US" sz="3200" dirty="0" err="1" smtClean="0"/>
              <a:t>i</a:t>
            </a:r>
            <a:r>
              <a:rPr lang="en-US" sz="4000" dirty="0" smtClean="0"/>
              <a:t> - rˆ)² P</a:t>
            </a:r>
            <a:r>
              <a:rPr lang="en-US" sz="3200" dirty="0" smtClean="0"/>
              <a:t>i</a:t>
            </a:r>
            <a:r>
              <a:rPr lang="en-US" sz="4000" dirty="0" smtClean="0"/>
              <a:t> </a:t>
            </a:r>
          </a:p>
          <a:p>
            <a:pPr algn="just"/>
            <a:endParaRPr lang="en-US" sz="4000" dirty="0" smtClean="0"/>
          </a:p>
          <a:p>
            <a:pPr algn="just" rtl="1"/>
            <a:r>
              <a:rPr lang="ar-EG" dirty="0" smtClean="0"/>
              <a:t>4- أخيرا، نحسب الجذر التربيعى للتباين</a:t>
            </a:r>
          </a:p>
          <a:p>
            <a:pPr algn="just"/>
            <a:r>
              <a:rPr lang="en-US" dirty="0" smtClean="0"/>
              <a:t>Standard deviation = </a:t>
            </a:r>
            <a:r>
              <a:rPr lang="el-GR" dirty="0" smtClean="0"/>
              <a:t>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الانحراف المعيارى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b="1" i="1" u="sng" dirty="0" smtClean="0"/>
              <a:t>مثال: </a:t>
            </a:r>
            <a:r>
              <a:rPr lang="ar-EG" dirty="0" smtClean="0"/>
              <a:t>استكمالا للمثال السابق- احسب الانحراف المعيارى</a:t>
            </a:r>
          </a:p>
          <a:p>
            <a:pPr algn="just" rt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362202"/>
          <a:ext cx="7543800" cy="35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133600"/>
                <a:gridCol w="3581400"/>
              </a:tblGrid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800" dirty="0" smtClean="0"/>
                        <a:t> - rˆ)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800" dirty="0" smtClean="0"/>
                        <a:t> - rˆ)²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800" dirty="0" smtClean="0"/>
                        <a:t> - rˆ)² P</a:t>
                      </a:r>
                      <a:r>
                        <a:rPr lang="en-US" sz="1400" dirty="0" smtClean="0"/>
                        <a:t>i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r>
                        <a:rPr lang="en-US" baseline="0" dirty="0" smtClean="0"/>
                        <a:t> – 15 = 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7225*0.3 = 2167.5</a:t>
                      </a:r>
                      <a:endParaRPr lang="en-US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– 15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0*0.4 = 0</a:t>
                      </a:r>
                      <a:endParaRPr lang="en-US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-70 – 15 = -85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7225 * 0.3 = 2167.5</a:t>
                      </a:r>
                      <a:endParaRPr lang="en-US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Variance = </a:t>
                      </a:r>
                      <a:r>
                        <a:rPr lang="el-GR" sz="1800" dirty="0" smtClean="0"/>
                        <a:t>σ²</a:t>
                      </a:r>
                      <a:r>
                        <a:rPr lang="en-US" sz="1800" dirty="0" smtClean="0"/>
                        <a:t> = 4335</a:t>
                      </a:r>
                      <a:endParaRPr lang="en-US" dirty="0"/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deviation = </a:t>
                      </a:r>
                      <a:r>
                        <a:rPr lang="el-GR" sz="1800" dirty="0" smtClean="0"/>
                        <a:t>σ</a:t>
                      </a:r>
                      <a:r>
                        <a:rPr lang="en-US" sz="1800" baseline="0" dirty="0" smtClean="0"/>
                        <a:t> = 65.84%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الانحراف المعيارى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/>
          <a:lstStyle/>
          <a:p>
            <a:pPr algn="just" rtl="1"/>
            <a:r>
              <a:rPr lang="ar-EG" dirty="0" smtClean="0"/>
              <a:t>لذلك، يكون الانحراف  المعيارى هو متوسط مرجح للانحرافات عن القيمة المتوقعه، و يقدم فكرة عن بعد القيمه الحقيقيه لأعلى و لأسفل عن القيمه المتوقعه.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اذا كان التوزيع الاحتمال هو التوزيع الطبيعى، سيقع العائد الفعلى فى حدود ±1 انحراف معيارى من العائد المتوقع.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للتوزيع الطبيعى، كلما ازدادت قيمه </a:t>
            </a:r>
            <a:r>
              <a:rPr lang="el-GR" dirty="0" smtClean="0"/>
              <a:t>σ</a:t>
            </a:r>
            <a:r>
              <a:rPr lang="ar-EG" dirty="0" smtClean="0"/>
              <a:t>، كلما ازداد احتمال أن يكون الناتج الفعلى واسعا جدا، و بالتالى ربما أقل كثيرا من عن الناتج المتوقع.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dirty="0" smtClean="0"/>
              <a:t>استخدام البيانات التاريخيه فى قياس المخاطرة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أفرض انه تتاح عينة بيانات لللعائد خلال احدى الفترات الماضيه فقط. </a:t>
            </a:r>
          </a:p>
          <a:p>
            <a:pPr algn="just" rtl="1"/>
            <a:r>
              <a:rPr lang="ar-EG" dirty="0" smtClean="0"/>
              <a:t>يرمز الى معدل العائد المتحقق </a:t>
            </a:r>
            <a:r>
              <a:rPr lang="en-US" dirty="0" smtClean="0"/>
              <a:t>realized rate of return </a:t>
            </a:r>
            <a:r>
              <a:rPr lang="ar-EG" dirty="0" smtClean="0"/>
              <a:t> فى الماضى فى الفترة </a:t>
            </a:r>
            <a:r>
              <a:rPr lang="en-US" dirty="0" smtClean="0"/>
              <a:t> t </a:t>
            </a:r>
            <a:r>
              <a:rPr lang="ar-EG" dirty="0" smtClean="0"/>
              <a:t>بالرمز 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err="1" smtClean="0">
                <a:latin typeface="Calibri"/>
              </a:rPr>
              <a:t>͞</a:t>
            </a:r>
            <a:r>
              <a:rPr lang="en-US" sz="2000" dirty="0" err="1" smtClean="0">
                <a:latin typeface="Calibri"/>
              </a:rPr>
              <a:t>t</a:t>
            </a:r>
            <a:r>
              <a:rPr lang="ar-EG" dirty="0" smtClean="0"/>
              <a:t> </a:t>
            </a:r>
            <a:r>
              <a:rPr lang="en-US" dirty="0" smtClean="0"/>
              <a:t> </a:t>
            </a:r>
            <a:r>
              <a:rPr lang="ar-EG" dirty="0" smtClean="0"/>
              <a:t>و متوسط العائد خلال اخر  </a:t>
            </a:r>
            <a:r>
              <a:rPr lang="en-US" dirty="0" smtClean="0"/>
              <a:t>n</a:t>
            </a:r>
            <a:r>
              <a:rPr lang="ar-EG" dirty="0" smtClean="0"/>
              <a:t> سنة بالرمز </a:t>
            </a:r>
            <a:r>
              <a:rPr lang="en-US" dirty="0" smtClean="0"/>
              <a:t>r</a:t>
            </a:r>
            <a:r>
              <a:rPr lang="en-US" dirty="0" smtClean="0">
                <a:latin typeface="Calibri"/>
              </a:rPr>
              <a:t>͞  </a:t>
            </a:r>
            <a:r>
              <a:rPr lang="en-US" sz="1800" dirty="0" err="1" smtClean="0">
                <a:latin typeface="Calibri"/>
              </a:rPr>
              <a:t>Avg</a:t>
            </a:r>
            <a:endParaRPr lang="en-US" sz="1800" dirty="0" smtClean="0">
              <a:latin typeface="Calibri"/>
            </a:endParaRPr>
          </a:p>
          <a:p>
            <a:pPr algn="just" rtl="1">
              <a:buNone/>
            </a:pPr>
            <a:endParaRPr lang="en-US" dirty="0"/>
          </a:p>
          <a:p>
            <a:pPr algn="just" rtl="1"/>
            <a:r>
              <a:rPr lang="ar-EG" dirty="0" smtClean="0">
                <a:latin typeface="Calibri"/>
              </a:rPr>
              <a:t>و يمكن تقدير الانحراف المعيارى للعائدات باستخدام المعادله التاليه:</a:t>
            </a:r>
          </a:p>
          <a:p>
            <a:pPr algn="just"/>
            <a:r>
              <a:rPr lang="en-US" dirty="0" smtClean="0">
                <a:latin typeface="Calibri"/>
              </a:rPr>
              <a:t>Estimated </a:t>
            </a:r>
            <a:r>
              <a:rPr lang="el-GR" dirty="0" smtClean="0">
                <a:latin typeface="Calibri"/>
              </a:rPr>
              <a:t>σ</a:t>
            </a:r>
            <a:r>
              <a:rPr lang="en-US" dirty="0" smtClean="0">
                <a:latin typeface="Calibri"/>
              </a:rPr>
              <a:t> = S = √ [ </a:t>
            </a:r>
            <a:r>
              <a:rPr lang="el-GR" dirty="0" smtClean="0">
                <a:latin typeface="Calibri"/>
              </a:rPr>
              <a:t>Σ</a:t>
            </a:r>
            <a:r>
              <a:rPr lang="en-US" dirty="0" smtClean="0">
                <a:latin typeface="Calibri"/>
              </a:rPr>
              <a:t>( </a:t>
            </a:r>
            <a:r>
              <a:rPr lang="en-US" dirty="0" err="1" smtClean="0"/>
              <a:t>r</a:t>
            </a:r>
            <a:r>
              <a:rPr lang="en-US" dirty="0" err="1" smtClean="0">
                <a:latin typeface="Calibri"/>
              </a:rPr>
              <a:t>͞</a:t>
            </a:r>
            <a:r>
              <a:rPr lang="en-US" sz="2000" dirty="0" err="1" smtClean="0">
                <a:latin typeface="Calibri"/>
              </a:rPr>
              <a:t>t</a:t>
            </a:r>
            <a:r>
              <a:rPr lang="ar-EG" dirty="0" smtClean="0"/>
              <a:t> </a:t>
            </a:r>
            <a:r>
              <a:rPr lang="en-US" dirty="0" smtClean="0"/>
              <a:t> - r</a:t>
            </a:r>
            <a:r>
              <a:rPr lang="en-US" dirty="0" smtClean="0">
                <a:latin typeface="Calibri"/>
              </a:rPr>
              <a:t>͞  </a:t>
            </a:r>
            <a:r>
              <a:rPr lang="en-US" sz="1800" dirty="0" err="1" smtClean="0">
                <a:latin typeface="Calibri"/>
              </a:rPr>
              <a:t>Avg</a:t>
            </a:r>
            <a:r>
              <a:rPr lang="en-US" sz="1800" dirty="0" smtClean="0">
                <a:latin typeface="Calibri"/>
              </a:rPr>
              <a:t>  </a:t>
            </a:r>
            <a:r>
              <a:rPr lang="en-US" dirty="0" smtClean="0">
                <a:latin typeface="Calibri"/>
              </a:rPr>
              <a:t>) / n-1 ]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استخدام البيانات التاريخيه فى قياس المخاطرة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i="1" u="sng" dirty="0" smtClean="0"/>
              <a:t>مثال:  </a:t>
            </a:r>
            <a:endParaRPr lang="en-US" b="1" i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961373"/>
          <a:ext cx="6096000" cy="25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3688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year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r</a:t>
                      </a:r>
                      <a:r>
                        <a:rPr lang="en-US" sz="4000" dirty="0" err="1" smtClean="0">
                          <a:latin typeface="Calibri"/>
                        </a:rPr>
                        <a:t>͞</a:t>
                      </a:r>
                      <a:r>
                        <a:rPr lang="en-US" sz="2000" dirty="0" err="1" smtClean="0">
                          <a:latin typeface="Calibri"/>
                        </a:rPr>
                        <a:t>t</a:t>
                      </a:r>
                      <a:endParaRPr lang="en-US" sz="4000" dirty="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  <a:tr h="1122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5791200"/>
          </a:xfrm>
        </p:spPr>
        <p:txBody>
          <a:bodyPr>
            <a:normAutofit/>
          </a:bodyPr>
          <a:lstStyle/>
          <a:p>
            <a:pPr algn="r" rtl="1"/>
            <a:r>
              <a:rPr lang="ar-EG" sz="3600" b="1" u="sng" dirty="0" smtClean="0"/>
              <a:t>تذكر مايلى:</a:t>
            </a:r>
          </a:p>
          <a:p>
            <a:pPr algn="r" rtl="1"/>
            <a:endParaRPr lang="ar-EG" sz="3600" b="1" u="sng" dirty="0" smtClean="0"/>
          </a:p>
          <a:p>
            <a:pPr algn="just" rtl="1"/>
            <a:r>
              <a:rPr lang="ar-EG" sz="3200" dirty="0" smtClean="0"/>
              <a:t>1) يتوقع ان تنتج كل الاصول الماليه تدفقات نقديه و يحكم على مخاطرة الاصل بمخاطرة تدفقاته النقديه.</a:t>
            </a:r>
          </a:p>
          <a:p>
            <a:pPr algn="just" rtl="1">
              <a:buNone/>
            </a:pPr>
            <a:endParaRPr lang="ar-EG" sz="3200" dirty="0" smtClean="0"/>
          </a:p>
          <a:p>
            <a:pPr algn="just" rtl="1"/>
            <a:r>
              <a:rPr lang="ar-EG" sz="3200" dirty="0" smtClean="0"/>
              <a:t>2) يمكن تناول مخاطرة الاصل على اساس انها قائمه بذاتها حيث تحلل التدفقات النقديه للاصل بنفسها، او فى بيئة المحفظه حيث تدمج التدفقات النقديه للاصل مع تلك الخاصه بأصول أخرى</a:t>
            </a:r>
          </a:p>
          <a:p>
            <a:pPr algn="r" rtl="1"/>
            <a:endParaRPr lang="ar-EG" sz="3200" dirty="0" smtClean="0"/>
          </a:p>
          <a:p>
            <a:pPr algn="r" rtl="1"/>
            <a:endParaRPr lang="ar-EG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استخدام البيانات التاريخيه فى قياس المخاطرة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09160"/>
          </a:xfrm>
        </p:spPr>
        <p:txBody>
          <a:bodyPr/>
          <a:lstStyle/>
          <a:p>
            <a:pPr algn="r" rtl="1"/>
            <a:r>
              <a:rPr lang="ar-EG" u="sng" dirty="0" smtClean="0"/>
              <a:t>الحل:</a:t>
            </a:r>
          </a:p>
          <a:p>
            <a:pPr>
              <a:buNone/>
            </a:pPr>
            <a:r>
              <a:rPr lang="en-US" sz="4000" dirty="0" smtClean="0"/>
              <a:t>r</a:t>
            </a:r>
            <a:r>
              <a:rPr lang="en-US" sz="4000" dirty="0" smtClean="0">
                <a:latin typeface="Calibri"/>
              </a:rPr>
              <a:t>͞  </a:t>
            </a:r>
            <a:r>
              <a:rPr lang="en-US" dirty="0" err="1" smtClean="0">
                <a:latin typeface="Calibri"/>
              </a:rPr>
              <a:t>Avg</a:t>
            </a:r>
            <a:r>
              <a:rPr lang="ar-EG" dirty="0" smtClean="0">
                <a:latin typeface="Calibri"/>
              </a:rPr>
              <a:t>  </a:t>
            </a:r>
            <a:r>
              <a:rPr lang="en-US" dirty="0" smtClean="0">
                <a:latin typeface="Calibri"/>
              </a:rPr>
              <a:t> = (15-5+20) / 3 = 10%</a:t>
            </a:r>
          </a:p>
          <a:p>
            <a:pPr>
              <a:buNone/>
            </a:pPr>
            <a:r>
              <a:rPr lang="en-US" sz="2400" dirty="0" smtClean="0">
                <a:latin typeface="Calibri"/>
              </a:rPr>
              <a:t>Estimated </a:t>
            </a:r>
            <a:r>
              <a:rPr lang="el-GR" sz="2400" dirty="0" smtClean="0">
                <a:latin typeface="Calibri"/>
              </a:rPr>
              <a:t>σ</a:t>
            </a:r>
            <a:r>
              <a:rPr lang="en-US" sz="2400" dirty="0" smtClean="0">
                <a:latin typeface="Calibri"/>
              </a:rPr>
              <a:t> = S = √ (15-10)² + (-5-10)² + (20-10)² / (3-1) = 13.2%</a:t>
            </a:r>
          </a:p>
          <a:p>
            <a:pPr>
              <a:buNone/>
            </a:pPr>
            <a:endParaRPr lang="en-US" sz="2400" dirty="0" smtClean="0">
              <a:latin typeface="Calibri"/>
            </a:endParaRPr>
          </a:p>
          <a:p>
            <a:pPr algn="just" rtl="1"/>
            <a:r>
              <a:rPr lang="ar-EG" sz="2400" dirty="0" smtClean="0">
                <a:latin typeface="Calibri"/>
              </a:rPr>
              <a:t>عادة تستخدم  </a:t>
            </a:r>
            <a:r>
              <a:rPr lang="el-GR" sz="2400" dirty="0" smtClean="0">
                <a:latin typeface="Calibri"/>
              </a:rPr>
              <a:t>σ</a:t>
            </a:r>
            <a:r>
              <a:rPr lang="ar-EG" sz="2400" dirty="0" smtClean="0">
                <a:latin typeface="Calibri"/>
              </a:rPr>
              <a:t> التاريخية كتقدير لقيمة  </a:t>
            </a:r>
            <a:r>
              <a:rPr lang="el-GR" sz="2400" dirty="0" smtClean="0">
                <a:latin typeface="Calibri"/>
              </a:rPr>
              <a:t>σ</a:t>
            </a:r>
            <a:r>
              <a:rPr lang="ar-EG" sz="2400" dirty="0" smtClean="0">
                <a:latin typeface="Calibri"/>
              </a:rPr>
              <a:t> المستقبليه. </a:t>
            </a:r>
          </a:p>
          <a:p>
            <a:pPr algn="just" rtl="1"/>
            <a:r>
              <a:rPr lang="en-US" sz="2400" dirty="0" smtClean="0">
                <a:latin typeface="Calibri"/>
              </a:rPr>
              <a:t>S</a:t>
            </a:r>
            <a:r>
              <a:rPr lang="ar-EG" sz="2400" dirty="0" smtClean="0">
                <a:latin typeface="Calibri"/>
              </a:rPr>
              <a:t> تمثل تقديرا جيدا للمخاطرة المستقبليه.</a:t>
            </a:r>
            <a:endParaRPr lang="en-US" sz="2400" dirty="0" smtClean="0">
              <a:latin typeface="Calibri"/>
            </a:endParaRPr>
          </a:p>
          <a:p>
            <a:pPr>
              <a:buNone/>
            </a:pPr>
            <a:endParaRPr lang="ar-EG" u="sng" dirty="0" smtClean="0"/>
          </a:p>
          <a:p>
            <a:pPr algn="r" rtl="1">
              <a:buNone/>
            </a:pPr>
            <a:endParaRPr lang="ar-EG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dirty="0" smtClean="0"/>
              <a:t>قياس المخاطرة القائمة بذاتها: معامل التغير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pPr algn="just" rtl="1"/>
            <a:r>
              <a:rPr lang="ar-EG" dirty="0" smtClean="0"/>
              <a:t>اذا كان سيحدث اختيار بين استثمارين لهما نفس العائدات المتوقعه، فيختار معظم الناس الاستثمار الذى له اقل انحراف معيارى، و بالتالى أقل مخاطرة.</a:t>
            </a:r>
            <a:endParaRPr lang="en-US" dirty="0" smtClean="0"/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و بالمثل، بمعرفة الاختيار بين استثمارين لهما نفس المخاطرة (الانحراف المعيارى) لكن لهما عائدات متوقعه مختلفه، يفضل المشتثمرون بصفه عامه الاستثمار الذى له أعلى عائد متوقع.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قياس المخاطرة القائمة بذاتها: معامل التغير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/>
          <a:lstStyle/>
          <a:p>
            <a:pPr algn="just" rtl="1"/>
            <a:r>
              <a:rPr lang="ar-EG" dirty="0" smtClean="0"/>
              <a:t>يستخدم معامل التغير </a:t>
            </a:r>
            <a:r>
              <a:rPr lang="en-US" dirty="0" smtClean="0"/>
              <a:t>coefficient of variation (CV)</a:t>
            </a:r>
            <a:r>
              <a:rPr lang="ar-EG" dirty="0" smtClean="0"/>
              <a:t> للاختيار بين استثمارين اذا كان لأحدهما معدل عائد اعلى لكن للاخر انحراف معيارى أقل.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Coefficient of variation  = CV = </a:t>
            </a:r>
            <a:r>
              <a:rPr lang="el-GR" dirty="0" smtClean="0"/>
              <a:t>σ</a:t>
            </a:r>
            <a:r>
              <a:rPr lang="en-US" dirty="0" smtClean="0"/>
              <a:t> / rˆ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بغض المخاطرة و العائدات المطلوبه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” كلما ازدادت مخاطرة الاوراق الماليه، كلما قل السعر و ازداد العائد المطلوب.“</a:t>
            </a:r>
          </a:p>
          <a:p>
            <a:pPr algn="just" rtl="1"/>
            <a:r>
              <a:rPr lang="ar-EG" dirty="0" smtClean="0"/>
              <a:t>تمثل ” علاوة المخاطرة“ </a:t>
            </a:r>
            <a:r>
              <a:rPr lang="en-US" dirty="0" smtClean="0"/>
              <a:t>risk premium (RP)</a:t>
            </a:r>
            <a:r>
              <a:rPr lang="ar-EG" dirty="0" smtClean="0"/>
              <a:t> التعويض الاضافى الذى يطلبه المستثمرون لأخذ مخاطرة اضافيه فى الاسهم.</a:t>
            </a:r>
            <a:endParaRPr lang="en-US" dirty="0" smtClean="0"/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قاعده مهمه جدا:</a:t>
            </a:r>
          </a:p>
          <a:p>
            <a:pPr algn="just" rtl="1">
              <a:buNone/>
            </a:pPr>
            <a:r>
              <a:rPr lang="ar-EG" dirty="0" smtClean="0"/>
              <a:t>فى السوق السائد فيه المستثمرون باغضو المخاطرة، يجب أن يكون للاوراق الماليه مرتفعة المخاطر عائدات متوقعه أعلى، كما يقدرها المستثمر الحدى، من الأوراق الماليه الأقل مخاطرة.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الطريقه الثانيه: المخاطرة فى بيئة المحفظه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يكون العائد المتوقع على المحفظه، </a:t>
            </a:r>
            <a:r>
              <a:rPr lang="en-US" dirty="0" smtClean="0"/>
              <a:t>expected return on a portfolio </a:t>
            </a:r>
            <a:r>
              <a:rPr lang="en-US" dirty="0" err="1" smtClean="0"/>
              <a:t>rˆ</a:t>
            </a:r>
            <a:r>
              <a:rPr lang="en-US" sz="2000" dirty="0" err="1" smtClean="0"/>
              <a:t>p</a:t>
            </a:r>
            <a:r>
              <a:rPr lang="en-US" sz="2000" dirty="0" smtClean="0"/>
              <a:t> </a:t>
            </a:r>
            <a:r>
              <a:rPr lang="ar-EG" sz="2000" dirty="0" smtClean="0"/>
              <a:t>  </a:t>
            </a:r>
            <a:r>
              <a:rPr lang="ar-EG" dirty="0" smtClean="0"/>
              <a:t>المتوسط المرجح ببساطه للعائدات المتوقعه على الاصول الفرديه الموجوده فى المحفظه، مع كون الترجيحات ( أو الأوزان) جزء من اجمالى محفظة المستثمر فى كل أصل:</a:t>
            </a:r>
          </a:p>
          <a:p>
            <a:pPr algn="just" rtl="1"/>
            <a:endParaRPr lang="ar-EG" dirty="0" smtClean="0"/>
          </a:p>
          <a:p>
            <a:pPr algn="just"/>
            <a:r>
              <a:rPr lang="en-US" sz="4000" dirty="0" smtClean="0"/>
              <a:t>  </a:t>
            </a:r>
            <a:r>
              <a:rPr lang="en-US" sz="4000" dirty="0" err="1" smtClean="0"/>
              <a:t>rˆ</a:t>
            </a:r>
            <a:r>
              <a:rPr lang="en-US" sz="3200" dirty="0" err="1" smtClean="0"/>
              <a:t>p</a:t>
            </a:r>
            <a:r>
              <a:rPr lang="en-US" sz="3200" dirty="0" smtClean="0"/>
              <a:t>  = w</a:t>
            </a:r>
            <a:r>
              <a:rPr lang="en-US" sz="2000" dirty="0" smtClean="0"/>
              <a:t>1</a:t>
            </a:r>
            <a:r>
              <a:rPr lang="en-US" sz="3200" dirty="0" smtClean="0"/>
              <a:t> </a:t>
            </a:r>
            <a:r>
              <a:rPr lang="en-US" sz="4000" dirty="0" smtClean="0"/>
              <a:t>rˆ</a:t>
            </a:r>
            <a:r>
              <a:rPr lang="en-US" sz="2000" dirty="0" smtClean="0"/>
              <a:t>1</a:t>
            </a:r>
            <a:r>
              <a:rPr lang="en-US" sz="3200" dirty="0" smtClean="0"/>
              <a:t> + w</a:t>
            </a:r>
            <a:r>
              <a:rPr lang="en-US" sz="2000" dirty="0" smtClean="0"/>
              <a:t>2</a:t>
            </a:r>
            <a:r>
              <a:rPr lang="en-US" sz="3200" dirty="0" smtClean="0"/>
              <a:t> rˆ</a:t>
            </a:r>
            <a:r>
              <a:rPr lang="en-US" sz="2000" dirty="0" smtClean="0"/>
              <a:t>2</a:t>
            </a:r>
            <a:r>
              <a:rPr lang="en-US" sz="3200" dirty="0" smtClean="0"/>
              <a:t> + ……..+ </a:t>
            </a:r>
            <a:r>
              <a:rPr lang="en-US" sz="3200" dirty="0" err="1" smtClean="0"/>
              <a:t>w</a:t>
            </a:r>
            <a:r>
              <a:rPr lang="en-US" sz="2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err="1" smtClean="0"/>
              <a:t>rˆ</a:t>
            </a:r>
            <a:r>
              <a:rPr lang="en-US" sz="2000" dirty="0" err="1" smtClean="0"/>
              <a:t>n</a:t>
            </a:r>
            <a:r>
              <a:rPr lang="en-US" sz="3200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= 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sz="3600" dirty="0" err="1" smtClean="0"/>
              <a:t>w</a:t>
            </a:r>
            <a:r>
              <a:rPr lang="en-US" sz="24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rˆ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algn="just" rtl="1">
              <a:buNone/>
            </a:pPr>
            <a:endParaRPr lang="ar-EG" sz="2400" i="1" u="sng" dirty="0" smtClean="0"/>
          </a:p>
          <a:p>
            <a:pPr algn="just" rtl="1">
              <a:buNone/>
            </a:pPr>
            <a:r>
              <a:rPr lang="ar-EG" sz="2400" i="1" u="sng" dirty="0" smtClean="0"/>
              <a:t>ملحوظه</a:t>
            </a:r>
            <a:r>
              <a:rPr lang="ar-EG" sz="2400" dirty="0" smtClean="0"/>
              <a:t>: يجب أن يكون مجموع قيم </a:t>
            </a:r>
            <a:r>
              <a:rPr lang="en-US" sz="2400" dirty="0" err="1" smtClean="0"/>
              <a:t>w</a:t>
            </a:r>
            <a:r>
              <a:rPr lang="en-US" sz="1600" dirty="0" err="1" smtClean="0"/>
              <a:t>i</a:t>
            </a:r>
            <a:r>
              <a:rPr lang="ar-EG" sz="2400" dirty="0" smtClean="0"/>
              <a:t> مساويا للواحد الصحيح.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الطريقه الثانيه: المخاطرة فى بيئة المحفظه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u="sng" dirty="0" smtClean="0"/>
              <a:t>مثال</a:t>
            </a:r>
            <a:r>
              <a:rPr lang="ar-EG" dirty="0" smtClean="0"/>
              <a:t>:</a:t>
            </a:r>
          </a:p>
          <a:p>
            <a:pPr algn="r" rtl="1"/>
            <a:endParaRPr lang="ar-EG" dirty="0" smtClean="0"/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14600"/>
          <a:ext cx="60960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7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 Return, </a:t>
                      </a:r>
                      <a:r>
                        <a:rPr lang="en-US" sz="1800" dirty="0" smtClean="0"/>
                        <a:t>rˆ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</a:p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 electric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Pfizer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Coca-cola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الطريقه الثانيه: المخاطرة فى بيئة المحفظه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الحل:</a:t>
            </a:r>
          </a:p>
          <a:p>
            <a:pPr algn="just" rtl="1"/>
            <a:endParaRPr lang="ar-EG" dirty="0" smtClean="0"/>
          </a:p>
          <a:p>
            <a:pPr algn="just"/>
            <a:r>
              <a:rPr lang="en-US" sz="3600" dirty="0" err="1" smtClean="0"/>
              <a:t>rˆ</a:t>
            </a:r>
            <a:r>
              <a:rPr lang="en-US" dirty="0" err="1" smtClean="0"/>
              <a:t>p</a:t>
            </a:r>
            <a:r>
              <a:rPr lang="en-US" dirty="0" smtClean="0"/>
              <a:t>  = </a:t>
            </a:r>
            <a:r>
              <a:rPr lang="en-US" sz="3200" dirty="0" smtClean="0"/>
              <a:t>w</a:t>
            </a:r>
            <a:r>
              <a:rPr lang="en-US" sz="2000" dirty="0" smtClean="0"/>
              <a:t>1</a:t>
            </a:r>
            <a:r>
              <a:rPr lang="en-US" sz="3200" dirty="0" smtClean="0"/>
              <a:t> rˆ</a:t>
            </a:r>
            <a:r>
              <a:rPr lang="en-US" sz="2000" dirty="0" smtClean="0"/>
              <a:t>1</a:t>
            </a:r>
            <a:r>
              <a:rPr lang="en-US" sz="3200" dirty="0" smtClean="0"/>
              <a:t> + w</a:t>
            </a:r>
            <a:r>
              <a:rPr lang="en-US" sz="2000" dirty="0" smtClean="0"/>
              <a:t>2</a:t>
            </a:r>
            <a:r>
              <a:rPr lang="en-US" sz="3200" dirty="0" smtClean="0"/>
              <a:t> rˆ</a:t>
            </a:r>
            <a:r>
              <a:rPr lang="en-US" sz="2000" dirty="0" smtClean="0"/>
              <a:t>2</a:t>
            </a:r>
            <a:r>
              <a:rPr lang="en-US" sz="3200" dirty="0" smtClean="0"/>
              <a:t> + w</a:t>
            </a:r>
            <a:r>
              <a:rPr lang="ar-EG" sz="2000" dirty="0" smtClean="0"/>
              <a:t>3</a:t>
            </a:r>
            <a:r>
              <a:rPr lang="en-US" sz="3200" dirty="0" smtClean="0"/>
              <a:t> rˆ</a:t>
            </a:r>
            <a:r>
              <a:rPr lang="ar-EG" sz="2000" dirty="0" smtClean="0"/>
              <a:t>3</a:t>
            </a:r>
            <a:r>
              <a:rPr lang="en-US" sz="2000" dirty="0" smtClean="0"/>
              <a:t>  </a:t>
            </a:r>
            <a:r>
              <a:rPr lang="en-US" sz="3200" dirty="0" smtClean="0"/>
              <a:t>+ w</a:t>
            </a:r>
            <a:r>
              <a:rPr lang="en-US" sz="2000" dirty="0" smtClean="0"/>
              <a:t>4</a:t>
            </a:r>
            <a:r>
              <a:rPr lang="en-US" sz="3200" dirty="0" smtClean="0"/>
              <a:t> rˆ</a:t>
            </a:r>
            <a:r>
              <a:rPr lang="en-US" sz="2000" dirty="0" smtClean="0"/>
              <a:t>4 </a:t>
            </a:r>
          </a:p>
          <a:p>
            <a:pPr algn="just">
              <a:buNone/>
            </a:pPr>
            <a:r>
              <a:rPr lang="en-US" sz="2000" dirty="0" smtClean="0"/>
              <a:t>        </a:t>
            </a:r>
          </a:p>
          <a:p>
            <a:pPr algn="just">
              <a:buNone/>
            </a:pPr>
            <a:r>
              <a:rPr lang="en-US" sz="2000" dirty="0" smtClean="0"/>
              <a:t>           </a:t>
            </a:r>
            <a:r>
              <a:rPr lang="en-US" sz="2400" dirty="0" smtClean="0"/>
              <a:t>= 0.25(12%) + 0.25(11.5%) + 0.25(10%) + 0.25(9.5%)              </a:t>
            </a:r>
          </a:p>
          <a:p>
            <a:pPr algn="just">
              <a:buNone/>
            </a:pPr>
            <a:r>
              <a:rPr lang="en-US" sz="2400" dirty="0" smtClean="0"/>
              <a:t> </a:t>
            </a:r>
          </a:p>
          <a:p>
            <a:pPr algn="just">
              <a:buNone/>
            </a:pPr>
            <a:r>
              <a:rPr lang="en-US" sz="2400" dirty="0" smtClean="0"/>
              <a:t>         = 10.75%</a:t>
            </a:r>
          </a:p>
          <a:p>
            <a:pPr algn="just">
              <a:buNone/>
            </a:pPr>
            <a:endParaRPr lang="ar-EG" sz="3200" dirty="0" smtClean="0"/>
          </a:p>
          <a:p>
            <a:pPr algn="just" rtl="1"/>
            <a:endParaRPr lang="ar-EG" dirty="0" smtClean="0"/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مخاطرة المحفظة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يكون العائد المتوقع على المحفظه المتوسط المرجح ببساطه للعائدات المتوقعه على الاصول الفرديه الموجوده فى المحفظه.</a:t>
            </a:r>
            <a:endParaRPr lang="en-US" dirty="0" smtClean="0"/>
          </a:p>
          <a:p>
            <a:pPr algn="just" rtl="1"/>
            <a:r>
              <a:rPr lang="ar-EG" dirty="0" smtClean="0"/>
              <a:t>على عكس العائدات، ليست مخاطرة المحفظه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  <a:r>
              <a:rPr lang="en-US" sz="2000" dirty="0" smtClean="0"/>
              <a:t>p</a:t>
            </a:r>
            <a:r>
              <a:rPr lang="en-US" dirty="0" smtClean="0"/>
              <a:t> </a:t>
            </a:r>
            <a:r>
              <a:rPr lang="ar-EG" dirty="0" smtClean="0"/>
              <a:t>المتوسط المرجح بصفه عامه للانحرافات المعياريه للاصول الفرديه الموجوده فى المحفظه، دائما تكون مخاطرة المحفظه أصغر من المتوسط المرجح لقيم </a:t>
            </a:r>
            <a:r>
              <a:rPr lang="el-GR" dirty="0" smtClean="0"/>
              <a:t> σ</a:t>
            </a:r>
            <a:r>
              <a:rPr lang="ar-EG" dirty="0" smtClean="0"/>
              <a:t>للاصول.</a:t>
            </a:r>
            <a:endParaRPr lang="en-US" dirty="0" smtClean="0"/>
          </a:p>
          <a:p>
            <a:pPr algn="just" rtl="1"/>
            <a:r>
              <a:rPr lang="ar-EG" dirty="0" smtClean="0"/>
              <a:t>فى الحقيقه، من الممكن نظريا دمج الاسهم التى تكون مرتفعة المخاطر فرديا كما تقاس بانحرافتها المعياريه لتكوين محفظه خاليه من المخاطر تماما.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مخاطرة المحفظة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pPr algn="just" rtl="1"/>
            <a:r>
              <a:rPr lang="ar-EG" dirty="0" smtClean="0"/>
              <a:t>فالدمج من الممكن ان يجعل عائدات الاسهم تتحرك بصورة متضاده.</a:t>
            </a:r>
          </a:p>
          <a:p>
            <a:pPr algn="just" rtl="1"/>
            <a:r>
              <a:rPr lang="ar-EG" dirty="0" smtClean="0"/>
              <a:t>و يسمى ميل حركة المتغيرين مع بعضهما البعض ارتباطا  </a:t>
            </a:r>
            <a:r>
              <a:rPr lang="en-US" dirty="0" smtClean="0"/>
              <a:t>correlation  </a:t>
            </a:r>
            <a:r>
              <a:rPr lang="ar-EG" dirty="0" smtClean="0"/>
              <a:t>، و يقيس معامل الارتباط  </a:t>
            </a:r>
            <a:r>
              <a:rPr lang="en-US" dirty="0" smtClean="0"/>
              <a:t>correlation coefficient  </a:t>
            </a:r>
            <a:r>
              <a:rPr lang="ar-EG" dirty="0" smtClean="0"/>
              <a:t> هذا الميل و يرمز له ب </a:t>
            </a:r>
            <a:r>
              <a:rPr lang="el-GR" dirty="0" smtClean="0"/>
              <a:t>ρ</a:t>
            </a:r>
            <a:endParaRPr lang="ar-EG" dirty="0" smtClean="0"/>
          </a:p>
          <a:p>
            <a:pPr algn="just" rtl="1"/>
            <a:r>
              <a:rPr lang="ar-EG" dirty="0" smtClean="0"/>
              <a:t>يكون الارتباط سالبا كاملا مع </a:t>
            </a:r>
            <a:r>
              <a:rPr lang="en-US" dirty="0" smtClean="0"/>
              <a:t>ρ = -1 </a:t>
            </a:r>
            <a:r>
              <a:rPr lang="ar-EG" dirty="0" smtClean="0"/>
              <a:t>، و عند هذا الارتباط يمكن أن تتنوع كل المخاطر بعيدا.</a:t>
            </a:r>
          </a:p>
          <a:p>
            <a:pPr algn="just" rtl="1"/>
            <a:r>
              <a:rPr lang="ar-EG" dirty="0" smtClean="0"/>
              <a:t>و يكون الارتباط موجبا كاملا مع</a:t>
            </a:r>
            <a:r>
              <a:rPr lang="en-US" dirty="0" smtClean="0"/>
              <a:t>ρ = +1 </a:t>
            </a:r>
            <a:r>
              <a:rPr lang="ar-EG" dirty="0" smtClean="0"/>
              <a:t>، و عند هذا الارتباط لا يكون التنوع جيدا بأى حال من الاحوال.</a:t>
            </a:r>
          </a:p>
          <a:p>
            <a:pPr algn="just" rtl="1"/>
            <a:r>
              <a:rPr lang="ar-EG" dirty="0" smtClean="0"/>
              <a:t> فى الواقع العملى، تكون معظم الاسهم مرتبطه ارتباطا موجبا، لكن ليس كاملا. التنوع يقلل المخاطره و لايلغيها.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المخاطر المتنوعه مقابل مخاطر السوق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يسمى جزء مخاطرة الاسهم الذى يمكن الغاؤه مخاطرة التنوع</a:t>
            </a:r>
            <a:r>
              <a:rPr lang="en-US" dirty="0" smtClean="0"/>
              <a:t> diversifiable risk</a:t>
            </a:r>
            <a:r>
              <a:rPr lang="ar-EG" dirty="0" smtClean="0"/>
              <a:t> ، بينما يسمى الجزء الذى لا يمكن الغاؤه مخاطرة السوق </a:t>
            </a:r>
            <a:r>
              <a:rPr lang="en-US" dirty="0" smtClean="0"/>
              <a:t>market risk</a:t>
            </a:r>
          </a:p>
          <a:p>
            <a:pPr algn="just" rtl="1"/>
            <a:r>
              <a:rPr lang="ar-EG" dirty="0" smtClean="0"/>
              <a:t>تحدث مخاطرة التنوع من أحداث عشوائيه مثل القضايا المرفوعه فى المحاكم، الاضرابات، و برامج التسويق الناجحه و غير الناجحه و احداث فريده لشركه معينه.</a:t>
            </a:r>
          </a:p>
          <a:p>
            <a:pPr algn="just" rtl="1"/>
            <a:r>
              <a:rPr lang="ar-EG" dirty="0" smtClean="0"/>
              <a:t>مخاطرة السوق هى العوامل التى تؤثر نظميا على معظم الشركات: الحروب، التضخم، الركود، و معدلات الفائده المرتفعه.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pPr algn="just" rtl="1"/>
            <a:r>
              <a:rPr lang="ar-EG" dirty="0" smtClean="0"/>
              <a:t>3) فى بيئة المحفظه، يمكن تجزئة الاصل الى جزئين:</a:t>
            </a:r>
          </a:p>
          <a:p>
            <a:pPr algn="just" rtl="1"/>
            <a:r>
              <a:rPr lang="ar-EG" b="1" i="1" dirty="0" smtClean="0"/>
              <a:t>مخاطره متنوعه </a:t>
            </a:r>
            <a:r>
              <a:rPr lang="ar-EG" dirty="0" smtClean="0"/>
              <a:t>و التى يمكن ان تتنوع كثيرا و بالتالى تقل اهميتها للمستثمرين المتنوعين</a:t>
            </a:r>
          </a:p>
          <a:p>
            <a:pPr algn="just" rtl="1"/>
            <a:r>
              <a:rPr lang="ar-EG" b="1" i="1" dirty="0" smtClean="0"/>
              <a:t>مخاطرة السوق</a:t>
            </a:r>
            <a:r>
              <a:rPr lang="ar-EG" dirty="0" smtClean="0"/>
              <a:t>، هى المناسبه و التى تعكس مخاطرة انخفاض سوق الاسهم العام و لا يمكن ان يلغيها التنوع و تهم المستثمرين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4) يجب أن يقدم الاصل الذى له درجه مخاطرة (سوق) مناسبه مرتفعه معدل عائد متوقع مرتفع نسبيا لجذب المستثمرين.</a:t>
            </a:r>
          </a:p>
          <a:p>
            <a:pPr algn="just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المخاطر المتنوعه مقابل مخاطر السوق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يقدم </a:t>
            </a:r>
            <a:r>
              <a:rPr lang="ar-EG" b="1" i="1" u="sng" dirty="0" smtClean="0"/>
              <a:t>نموذج تسعير الأصل الرأسمالى </a:t>
            </a:r>
            <a:r>
              <a:rPr lang="en-US" dirty="0" smtClean="0"/>
              <a:t>Capital Asset Pricing Model (CAPM) </a:t>
            </a:r>
            <a:r>
              <a:rPr lang="ar-EG" dirty="0" smtClean="0"/>
              <a:t>، و هو أداة مهمه فى تحليل العلاقه بين المخاطرة و العائد.</a:t>
            </a:r>
            <a:endParaRPr lang="en-US" dirty="0" smtClean="0"/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الاستنتاج الأولى لهذا النموذج هو:</a:t>
            </a:r>
          </a:p>
          <a:p>
            <a:pPr algn="just" rtl="1">
              <a:buNone/>
            </a:pPr>
            <a:r>
              <a:rPr lang="ar-EG" dirty="0" smtClean="0"/>
              <a:t>تكون المخاطرة المناسبه للاسهم الفرديه مساهمتها فى مخاطرة المحفظه جيدة التنوع، فتكون على ذلك المخاطرة المناسبة، وهى المساهمه فى مخاطرة المحفظه، أقل كثيرا من مخاطرتها القائمه بذاتها.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مفهوم بيتا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EG" dirty="0" smtClean="0"/>
              <a:t>تعرف المخاطرة المناسبه للاسهم الفرديه، و التى تسمى معامل بيتا </a:t>
            </a:r>
            <a:r>
              <a:rPr lang="en-US" dirty="0" smtClean="0"/>
              <a:t>beta coefficient</a:t>
            </a:r>
            <a:r>
              <a:rPr lang="ar-EG" dirty="0" smtClean="0"/>
              <a:t> لها، تحت</a:t>
            </a:r>
            <a:r>
              <a:rPr lang="en-US" dirty="0" smtClean="0"/>
              <a:t> </a:t>
            </a:r>
            <a:r>
              <a:rPr lang="ar-EG" dirty="0" smtClean="0"/>
              <a:t> </a:t>
            </a:r>
            <a:r>
              <a:rPr lang="en-US" dirty="0" smtClean="0"/>
              <a:t> CAPM</a:t>
            </a:r>
            <a:r>
              <a:rPr lang="ar-EG" dirty="0" smtClean="0"/>
              <a:t>بأنها كمية المخاطرة التى يساهم بها السهم فى محفظة السوق.</a:t>
            </a:r>
            <a:endParaRPr lang="en-US" dirty="0" smtClean="0"/>
          </a:p>
          <a:p>
            <a:pPr algn="just" rtl="1"/>
            <a:r>
              <a:rPr lang="ar-EG" dirty="0" smtClean="0"/>
              <a:t>وبمصطلحات </a:t>
            </a:r>
            <a:r>
              <a:rPr lang="en-US" dirty="0" smtClean="0"/>
              <a:t>CAPM </a:t>
            </a:r>
            <a:r>
              <a:rPr lang="ar-EG" dirty="0" smtClean="0"/>
              <a:t>، تكون </a:t>
            </a:r>
            <a:r>
              <a:rPr lang="en-US" sz="4000" dirty="0" err="1" smtClean="0"/>
              <a:t>ρ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ar-EG" dirty="0" smtClean="0"/>
              <a:t> الارتباط بين عائد السهم </a:t>
            </a:r>
            <a:r>
              <a:rPr lang="en-US" dirty="0" err="1" smtClean="0"/>
              <a:t>i</a:t>
            </a:r>
            <a:r>
              <a:rPr lang="ar-EG" dirty="0" smtClean="0"/>
              <a:t>، و العائد على السوق، و تكون </a:t>
            </a:r>
            <a:r>
              <a:rPr lang="en-US" sz="4000" dirty="0" err="1" smtClean="0"/>
              <a:t>σ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ar-EG" dirty="0" smtClean="0"/>
              <a:t> الانحراف المعيارى العائد على السهم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ar-EG" dirty="0" smtClean="0"/>
              <a:t>، و </a:t>
            </a:r>
            <a:r>
              <a:rPr lang="el-GR" sz="4000" dirty="0" smtClean="0"/>
              <a:t>σ</a:t>
            </a:r>
            <a:r>
              <a:rPr lang="en-US" sz="2000" dirty="0" smtClean="0"/>
              <a:t>M</a:t>
            </a:r>
            <a:r>
              <a:rPr lang="ar-EG" dirty="0" smtClean="0"/>
              <a:t> الانحراف المعيارى لعائد السوق.</a:t>
            </a:r>
          </a:p>
          <a:p>
            <a:pPr algn="just" rtl="1"/>
            <a:r>
              <a:rPr lang="ar-EG" dirty="0" smtClean="0"/>
              <a:t>يمكن حساب معامل بيتا للسهم </a:t>
            </a:r>
            <a:r>
              <a:rPr lang="en-US" dirty="0" err="1" smtClean="0"/>
              <a:t>i</a:t>
            </a:r>
            <a:r>
              <a:rPr lang="ar-EG" dirty="0" smtClean="0"/>
              <a:t>، والذى يرمز له بالرمز</a:t>
            </a:r>
            <a:r>
              <a:rPr lang="en-US" dirty="0" smtClean="0"/>
              <a:t>bi </a:t>
            </a:r>
            <a:r>
              <a:rPr lang="ar-EG" dirty="0" smtClean="0"/>
              <a:t>، كما يلى:</a:t>
            </a:r>
          </a:p>
          <a:p>
            <a:pPr algn="ctr">
              <a:buNone/>
            </a:pPr>
            <a:r>
              <a:rPr lang="en-US" sz="4000" dirty="0" smtClean="0"/>
              <a:t>b</a:t>
            </a:r>
            <a:r>
              <a:rPr lang="en-US" sz="2000" dirty="0" smtClean="0"/>
              <a:t>i</a:t>
            </a:r>
            <a:r>
              <a:rPr lang="en-US" dirty="0" smtClean="0"/>
              <a:t> = (</a:t>
            </a:r>
            <a:r>
              <a:rPr lang="en-US" sz="4400" dirty="0" err="1" smtClean="0"/>
              <a:t>σ</a:t>
            </a:r>
            <a:r>
              <a:rPr lang="en-US" sz="2000" dirty="0" err="1" smtClean="0"/>
              <a:t>i</a:t>
            </a:r>
            <a:r>
              <a:rPr lang="en-US" dirty="0" smtClean="0"/>
              <a:t>/</a:t>
            </a:r>
            <a:r>
              <a:rPr lang="el-GR" dirty="0" smtClean="0"/>
              <a:t> </a:t>
            </a:r>
            <a:r>
              <a:rPr lang="el-GR" sz="4400" dirty="0" smtClean="0"/>
              <a:t>σ</a:t>
            </a:r>
            <a:r>
              <a:rPr lang="en-US" sz="2000" dirty="0" smtClean="0"/>
              <a:t>M</a:t>
            </a:r>
            <a:r>
              <a:rPr lang="en-US" dirty="0" smtClean="0"/>
              <a:t> ) </a:t>
            </a:r>
            <a:r>
              <a:rPr lang="en-US" sz="4800" dirty="0" err="1" smtClean="0"/>
              <a:t>ρ</a:t>
            </a:r>
            <a:r>
              <a:rPr lang="en-US" sz="2000" dirty="0" err="1" smtClean="0"/>
              <a:t>iM</a:t>
            </a:r>
            <a:r>
              <a:rPr lang="en-US" dirty="0" smtClean="0"/>
              <a:t> </a:t>
            </a:r>
            <a:endParaRPr lang="ar-EG" dirty="0" smtClean="0"/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بيتا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b="1" i="1" u="sng" dirty="0" smtClean="0"/>
              <a:t>ملحوظه:</a:t>
            </a:r>
          </a:p>
          <a:p>
            <a:pPr algn="just" rtl="1"/>
            <a:r>
              <a:rPr lang="ar-EG" dirty="0" smtClean="0"/>
              <a:t>السهم الذى له انحراف معيارى مرتفع يميل الى أن تكون له بيتا مرتفعه.</a:t>
            </a:r>
          </a:p>
          <a:p>
            <a:pPr algn="just" rtl="1"/>
            <a:r>
              <a:rPr lang="ar-EG" dirty="0" smtClean="0"/>
              <a:t>السهم الذى له ارتباط </a:t>
            </a:r>
            <a:r>
              <a:rPr lang="en-US" dirty="0" smtClean="0"/>
              <a:t> </a:t>
            </a:r>
            <a:r>
              <a:rPr lang="ar-EG" dirty="0" smtClean="0"/>
              <a:t>مرتفع مع السوق </a:t>
            </a:r>
            <a:r>
              <a:rPr lang="en-US" dirty="0" smtClean="0"/>
              <a:t> </a:t>
            </a:r>
            <a:r>
              <a:rPr lang="en-US" sz="4800" dirty="0" err="1" smtClean="0"/>
              <a:t>ρ</a:t>
            </a:r>
            <a:r>
              <a:rPr lang="en-US" dirty="0" err="1" smtClean="0"/>
              <a:t>iM</a:t>
            </a:r>
            <a:r>
              <a:rPr lang="ar-EG" dirty="0" smtClean="0"/>
              <a:t>سيكون له بيتا مرتفعه أيضا و بالتالى مخاطرة مرتفعه. و يكون هذا منطقيا أيضا لأن الارتباط المرتفع يعنى أن التنوع لا يساعد كثيرا، و بالتالى يساهم السهم بالكثير من المخاطرة فى المحفظه.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بيتا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تقاس مخاطرة السوق للسهم بمعامل بيتا له، و هى مؤشر تقلبية السهم النسبية. و فيما يلى بعض العلامات المميزة لبيتا:</a:t>
            </a:r>
          </a:p>
          <a:p>
            <a:pPr algn="just" rtl="1"/>
            <a:r>
              <a:rPr lang="en-US" dirty="0" smtClean="0"/>
              <a:t>b=0.5</a:t>
            </a:r>
            <a:r>
              <a:rPr lang="ar-EG" dirty="0" smtClean="0"/>
              <a:t>: يكون للسهم نصف مخاطرة السوق فقط، اذا احتفظ به فى محفظه متنوعه.</a:t>
            </a:r>
            <a:endParaRPr lang="en-US" dirty="0" smtClean="0"/>
          </a:p>
          <a:p>
            <a:pPr algn="just" rtl="1"/>
            <a:r>
              <a:rPr lang="en-US" dirty="0" smtClean="0"/>
              <a:t>b=1</a:t>
            </a:r>
            <a:r>
              <a:rPr lang="ar-EG" dirty="0" smtClean="0"/>
              <a:t> : يكون للسهم نفس مخاطرة السوق، اذا احتفظ به فى محفظه متنوعه.</a:t>
            </a:r>
            <a:endParaRPr lang="en-US" dirty="0" smtClean="0"/>
          </a:p>
          <a:p>
            <a:pPr algn="just" rtl="1"/>
            <a:r>
              <a:rPr lang="en-US" dirty="0" smtClean="0"/>
              <a:t>b=2</a:t>
            </a:r>
            <a:r>
              <a:rPr lang="ar-EG" dirty="0" smtClean="0"/>
              <a:t> : يكون للسهم ضعف مخاطرة السوق، اذا احتفظ به فى محفظه متنوعه.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بيتا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تكون بيتا منخفضه للمحفظه المكونه من أوراق ماليه لها بيتا منخفضه ايضا لان بيتا للمحفظه هى المتوسط المرجح لبيتا الخاصه باوراقها الماليه الفرديه:</a:t>
            </a:r>
          </a:p>
          <a:p>
            <a:pPr algn="r" rtl="1"/>
            <a:endParaRPr lang="ar-EG" dirty="0" smtClean="0"/>
          </a:p>
          <a:p>
            <a:pPr algn="l"/>
            <a:r>
              <a:rPr lang="en-US" sz="4000" dirty="0" err="1" smtClean="0"/>
              <a:t>b</a:t>
            </a:r>
            <a:r>
              <a:rPr lang="en-US" sz="2400" dirty="0" err="1" smtClean="0"/>
              <a:t>p</a:t>
            </a:r>
            <a:r>
              <a:rPr lang="en-US" sz="4000" dirty="0" smtClean="0"/>
              <a:t> = w</a:t>
            </a:r>
            <a:r>
              <a:rPr lang="en-US" sz="2400" dirty="0" smtClean="0"/>
              <a:t>1</a:t>
            </a:r>
            <a:r>
              <a:rPr lang="en-US" sz="4000" dirty="0" smtClean="0"/>
              <a:t>b</a:t>
            </a:r>
            <a:r>
              <a:rPr lang="en-US" sz="2400" dirty="0" smtClean="0"/>
              <a:t>1</a:t>
            </a:r>
            <a:r>
              <a:rPr lang="en-US" sz="4000" dirty="0" smtClean="0"/>
              <a:t> + w</a:t>
            </a:r>
            <a:r>
              <a:rPr lang="en-US" sz="2400" dirty="0" smtClean="0"/>
              <a:t>2</a:t>
            </a:r>
            <a:r>
              <a:rPr lang="en-US" sz="4000" dirty="0" smtClean="0"/>
              <a:t>b</a:t>
            </a:r>
            <a:r>
              <a:rPr lang="en-US" sz="2400" dirty="0" smtClean="0"/>
              <a:t>2</a:t>
            </a:r>
            <a:r>
              <a:rPr lang="en-US" sz="4000" dirty="0" smtClean="0"/>
              <a:t> + …….+ </a:t>
            </a:r>
            <a:r>
              <a:rPr lang="en-US" sz="4000" dirty="0" err="1" smtClean="0"/>
              <a:t>w</a:t>
            </a:r>
            <a:r>
              <a:rPr lang="en-US" sz="2400" dirty="0" err="1" smtClean="0"/>
              <a:t>n</a:t>
            </a:r>
            <a:r>
              <a:rPr lang="en-US" sz="4000" dirty="0" err="1" smtClean="0"/>
              <a:t>b</a:t>
            </a:r>
            <a:r>
              <a:rPr lang="en-US" sz="2400" dirty="0" err="1" smtClean="0"/>
              <a:t>n</a:t>
            </a:r>
            <a:endParaRPr lang="en-US" sz="4000" dirty="0" smtClean="0"/>
          </a:p>
          <a:p>
            <a:pPr algn="just" rtl="1"/>
            <a:endParaRPr lang="ar-E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بيتا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b="1" i="1" u="sng" dirty="0" smtClean="0"/>
              <a:t>مثال:</a:t>
            </a:r>
          </a:p>
          <a:p>
            <a:pPr algn="just" rtl="1">
              <a:buNone/>
            </a:pPr>
            <a:r>
              <a:rPr lang="ar-EG" dirty="0" smtClean="0"/>
              <a:t>اذا حمل أحد المستثمرين محفظة قدرها 100000 دولار تتكون من 33333.33 دولار مستثمرة فى كل من ثلاثة </a:t>
            </a:r>
            <a:br>
              <a:rPr lang="ar-EG" dirty="0" smtClean="0"/>
            </a:br>
            <a:r>
              <a:rPr lang="ar-EG" dirty="0" smtClean="0"/>
              <a:t>أسهم، و اذا كان لكل سهم بيتا قدرها 0.7، فتصبح بيتا للمحفظة على ذلك:</a:t>
            </a:r>
            <a:endParaRPr lang="ar-EG" sz="4000" dirty="0" smtClean="0"/>
          </a:p>
          <a:p>
            <a:pPr algn="just"/>
            <a:r>
              <a:rPr lang="en-US" sz="4000" dirty="0" err="1" smtClean="0"/>
              <a:t>b</a:t>
            </a:r>
            <a:r>
              <a:rPr lang="en-US" sz="2400" dirty="0" err="1" smtClean="0"/>
              <a:t>p</a:t>
            </a:r>
            <a:r>
              <a:rPr lang="en-US" sz="2400" dirty="0" smtClean="0"/>
              <a:t> = 0.3333(0.7) + 0.3333(0.7) +0.3333(0.7) = 0.7</a:t>
            </a:r>
            <a:endParaRPr lang="ar-EG" sz="4000" dirty="0" smtClean="0"/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العلاقه بين المخاطرة و معدلات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/>
          <a:lstStyle/>
          <a:p>
            <a:pPr algn="just" rtl="1"/>
            <a:r>
              <a:rPr lang="ar-EG" dirty="0" smtClean="0"/>
              <a:t>تبين علاوة مخاطرة السوق </a:t>
            </a:r>
            <a:r>
              <a:rPr lang="en-US" dirty="0" smtClean="0"/>
              <a:t>market risk premium RP</a:t>
            </a:r>
            <a:r>
              <a:rPr lang="en-US" sz="1800" dirty="0" smtClean="0"/>
              <a:t>M</a:t>
            </a:r>
            <a:r>
              <a:rPr lang="ar-EG" sz="1800" dirty="0" smtClean="0"/>
              <a:t> </a:t>
            </a:r>
            <a:r>
              <a:rPr lang="ar-EG" dirty="0" smtClean="0"/>
              <a:t>العلاوة التى يطلبها المستثمرون لتحمل المخاطرة للسهم المتوسط، و تعتمد على درجة كره المخاطرة لهؤلاء المستثمرين فى المتوسط.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يمكننا ان نقيس المخاطرة النسبيه للسهم عن طريق معامل بيتا له.</a:t>
            </a:r>
          </a:p>
          <a:p>
            <a:pPr algn="just" rtl="1"/>
            <a:endParaRPr lang="ar-EG" dirty="0" smtClean="0"/>
          </a:p>
          <a:p>
            <a:pPr algn="just" rtl="1"/>
            <a:endParaRPr lang="ar-E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العلاقه بين المخاطرة و معدلات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EG" b="1" u="sng" dirty="0" smtClean="0"/>
              <a:t>مثال</a:t>
            </a:r>
            <a:r>
              <a:rPr lang="ar-EG" dirty="0" smtClean="0"/>
              <a:t>: نفترض ان فى الوقت الحالى كان ناتج سندات الخزانه</a:t>
            </a:r>
            <a:r>
              <a:rPr lang="en-US" dirty="0" smtClean="0"/>
              <a:t> </a:t>
            </a:r>
            <a:r>
              <a:rPr lang="en-US" sz="4800" dirty="0" err="1" smtClean="0"/>
              <a:t>r</a:t>
            </a:r>
            <a:r>
              <a:rPr lang="en-US" sz="2000" dirty="0" err="1" smtClean="0"/>
              <a:t>RF</a:t>
            </a:r>
            <a:r>
              <a:rPr lang="en-US" dirty="0" smtClean="0"/>
              <a:t>=6% </a:t>
            </a:r>
            <a:r>
              <a:rPr lang="ar-EG" dirty="0" smtClean="0"/>
              <a:t>، و كان للسوق عائد مطلوب قدره</a:t>
            </a:r>
            <a:r>
              <a:rPr lang="en-US" sz="4400" dirty="0" err="1" smtClean="0"/>
              <a:t>r</a:t>
            </a:r>
            <a:r>
              <a:rPr lang="en-US" sz="1800" dirty="0" err="1" smtClean="0"/>
              <a:t>M</a:t>
            </a:r>
            <a:r>
              <a:rPr lang="en-US" dirty="0" smtClean="0"/>
              <a:t>=11%</a:t>
            </a:r>
            <a:r>
              <a:rPr lang="ar-EG" dirty="0" smtClean="0"/>
              <a:t>. لذلك، تكون علاوة مخاطرة السوق</a:t>
            </a:r>
            <a:r>
              <a:rPr lang="en-US" dirty="0" smtClean="0"/>
              <a:t> 5%</a:t>
            </a:r>
            <a:r>
              <a:rPr lang="ar-EG" dirty="0" smtClean="0"/>
              <a:t>:</a:t>
            </a:r>
            <a:endParaRPr lang="en-US" dirty="0" smtClean="0"/>
          </a:p>
          <a:p>
            <a:pPr algn="just"/>
            <a:r>
              <a:rPr lang="en-US" dirty="0" smtClean="0"/>
              <a:t>RP</a:t>
            </a:r>
            <a:r>
              <a:rPr lang="en-US" sz="1800" dirty="0" smtClean="0"/>
              <a:t>M</a:t>
            </a:r>
            <a:r>
              <a:rPr lang="en-US" dirty="0" smtClean="0"/>
              <a:t> = </a:t>
            </a:r>
            <a:r>
              <a:rPr lang="en-US" sz="4400" dirty="0" err="1" smtClean="0"/>
              <a:t>r</a:t>
            </a:r>
            <a:r>
              <a:rPr lang="en-US" sz="2000" dirty="0" err="1" smtClean="0"/>
              <a:t>M</a:t>
            </a:r>
            <a:r>
              <a:rPr lang="en-US" dirty="0" smtClean="0"/>
              <a:t> – </a:t>
            </a:r>
            <a:r>
              <a:rPr lang="en-US" sz="4400" dirty="0" smtClean="0"/>
              <a:t>r</a:t>
            </a:r>
            <a:r>
              <a:rPr lang="en-US" dirty="0" smtClean="0"/>
              <a:t> </a:t>
            </a:r>
            <a:r>
              <a:rPr lang="en-US" sz="2000" dirty="0" smtClean="0"/>
              <a:t>RF</a:t>
            </a:r>
            <a:r>
              <a:rPr lang="en-US" dirty="0" smtClean="0"/>
              <a:t> = 11% - 6% = 5%</a:t>
            </a:r>
            <a:endParaRPr lang="ar-EG" dirty="0" smtClean="0"/>
          </a:p>
          <a:p>
            <a:pPr algn="just">
              <a:buNone/>
            </a:pPr>
            <a:endParaRPr lang="en-US" dirty="0" smtClean="0"/>
          </a:p>
          <a:p>
            <a:pPr algn="just" rtl="1"/>
            <a:r>
              <a:rPr lang="en-US" dirty="0" smtClean="0"/>
              <a:t>RP</a:t>
            </a:r>
            <a:r>
              <a:rPr lang="en-US" sz="1800" dirty="0" smtClean="0"/>
              <a:t>M</a:t>
            </a:r>
            <a:r>
              <a:rPr lang="en-US" dirty="0" smtClean="0"/>
              <a:t> </a:t>
            </a:r>
            <a:r>
              <a:rPr lang="ar-EG" dirty="0" smtClean="0"/>
              <a:t>: علاوة المخاطرة على السوق</a:t>
            </a:r>
            <a:endParaRPr lang="en-US" dirty="0" smtClean="0"/>
          </a:p>
          <a:p>
            <a:pPr algn="just" rtl="1"/>
            <a:r>
              <a:rPr lang="en-US" sz="4000" dirty="0" err="1" smtClean="0"/>
              <a:t>r</a:t>
            </a:r>
            <a:r>
              <a:rPr lang="en-US" sz="1800" dirty="0" err="1" smtClean="0"/>
              <a:t>M</a:t>
            </a:r>
            <a:r>
              <a:rPr lang="ar-EG" dirty="0" smtClean="0"/>
              <a:t>: معدل العائد المطلوب على المحفظه المكونه من كل الاسهم</a:t>
            </a:r>
          </a:p>
          <a:p>
            <a:pPr algn="just" rtl="1"/>
            <a:r>
              <a:rPr lang="en-US" sz="4000" dirty="0" smtClean="0"/>
              <a:t>r</a:t>
            </a:r>
            <a:r>
              <a:rPr lang="en-US" dirty="0" smtClean="0"/>
              <a:t> </a:t>
            </a:r>
            <a:r>
              <a:rPr lang="en-US" sz="1800" dirty="0" smtClean="0"/>
              <a:t>RF</a:t>
            </a:r>
            <a:r>
              <a:rPr lang="ar-EG" dirty="0" smtClean="0"/>
              <a:t>: معدل العائد الخالى من المخاطر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العلاقه بين المخاطرة و معدلات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b="1" u="sng" dirty="0" smtClean="0"/>
              <a:t>مثال: </a:t>
            </a:r>
            <a:r>
              <a:rPr lang="ar-EG" dirty="0" smtClean="0"/>
              <a:t>اذا عرفنا علاوة مخاطرة السوق من المثال السابق، و قيست مخاطرة السهم بواسطة معامل بيتا </a:t>
            </a:r>
            <a:r>
              <a:rPr lang="en-US" sz="3200" dirty="0" smtClean="0"/>
              <a:t>b</a:t>
            </a:r>
            <a:r>
              <a:rPr lang="en-US" dirty="0" smtClean="0"/>
              <a:t>i= 0.5</a:t>
            </a:r>
            <a:endParaRPr lang="ar-EG" dirty="0" smtClean="0"/>
          </a:p>
          <a:p>
            <a:pPr algn="just" rtl="1"/>
            <a:r>
              <a:rPr lang="ar-EG" dirty="0" smtClean="0"/>
              <a:t>فتكون بذلك علاوة مخاطرة السهم كالآتى: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Risk Premium for stock </a:t>
            </a:r>
            <a:r>
              <a:rPr lang="en-US" dirty="0" err="1" smtClean="0"/>
              <a:t>i</a:t>
            </a:r>
            <a:r>
              <a:rPr lang="en-US" dirty="0" smtClean="0"/>
              <a:t>= </a:t>
            </a:r>
            <a:r>
              <a:rPr lang="en-US" dirty="0" err="1" smtClean="0"/>
              <a:t>RPi</a:t>
            </a:r>
            <a:r>
              <a:rPr lang="en-US" dirty="0" smtClean="0"/>
              <a:t>= (RP</a:t>
            </a:r>
            <a:r>
              <a:rPr lang="en-US" sz="1600" dirty="0" smtClean="0"/>
              <a:t>M</a:t>
            </a:r>
            <a:r>
              <a:rPr lang="en-US" dirty="0" smtClean="0"/>
              <a:t>) bi</a:t>
            </a:r>
          </a:p>
          <a:p>
            <a:endParaRPr lang="en-US" dirty="0" smtClean="0"/>
          </a:p>
          <a:p>
            <a:r>
              <a:rPr lang="en-US" dirty="0" err="1" smtClean="0"/>
              <a:t>RPi</a:t>
            </a:r>
            <a:r>
              <a:rPr lang="en-US" dirty="0" smtClean="0"/>
              <a:t>= 5% * 0.5 = 2.5%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العلاقه بين المخاطرة و معدلات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404360"/>
          </a:xfrm>
        </p:spPr>
        <p:txBody>
          <a:bodyPr/>
          <a:lstStyle/>
          <a:p>
            <a:pPr algn="just" rtl="1"/>
            <a:r>
              <a:rPr lang="ar-EG" dirty="0" smtClean="0"/>
              <a:t>يمكن التعبير عن العائد المطلوب لأى استثمار بمصطلحات عامة كما يلى:</a:t>
            </a:r>
          </a:p>
          <a:p>
            <a:pPr algn="just"/>
            <a:r>
              <a:rPr lang="en-US" sz="2400" dirty="0" smtClean="0"/>
              <a:t>Required return = Risk-free return + Premium for risk</a:t>
            </a:r>
            <a:endParaRPr lang="ar-EG" sz="2400" dirty="0" smtClean="0"/>
          </a:p>
          <a:p>
            <a:pPr algn="just"/>
            <a:endParaRPr lang="ar-EG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 rtl="1"/>
            <a:r>
              <a:rPr lang="ar-EG" dirty="0" smtClean="0"/>
              <a:t>هنا يشمل العائد الخالى من المخاطرة وعلاوة للتضخم المتوقع، و نفترض أن للاصول تحت الاعتبار نفس النضج و السيولة.</a:t>
            </a:r>
          </a:p>
          <a:p>
            <a:pPr algn="r" rtl="1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EG" sz="5400" dirty="0" smtClean="0"/>
              <a:t>عائدات الاستثمار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09160"/>
          </a:xfrm>
        </p:spPr>
        <p:txBody>
          <a:bodyPr/>
          <a:lstStyle/>
          <a:p>
            <a:pPr algn="just" rtl="1"/>
            <a:r>
              <a:rPr lang="ar-EG" dirty="0" smtClean="0"/>
              <a:t>المستثمرون بصفه عامه باغضى المخاطره لذلك لن يشتروا الاصول الاكبر مخاطره الا اذا كان لهذه الاصول عائدات متوقعه مرتفعه.</a:t>
            </a:r>
            <a:endParaRPr lang="en-US" dirty="0" smtClean="0"/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احدى طرق التعبير عن العائد على الاستثمار هى بمصطلحات الدولار. يكون العائد الدولارى ببساطه اجمالى الدولارات التى يتم الحصول عليها من الاستثمار مطروحا منها المبلغ المستثمر:</a:t>
            </a:r>
          </a:p>
          <a:p>
            <a:pPr algn="r" rtl="1"/>
            <a:endParaRPr lang="ar-EG" dirty="0" smtClean="0"/>
          </a:p>
          <a:p>
            <a:pPr algn="l">
              <a:buNone/>
            </a:pPr>
            <a:r>
              <a:rPr lang="en-US" dirty="0" smtClean="0"/>
              <a:t>Dollar return = Amount received – Amount invested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العلاقه بين المخاطرة و معدلات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تحت هذه الظروف، تسمى العلاقه بين العائد المطلوب، و المخاطرة  خط سوق الأوراق الماليه </a:t>
            </a:r>
            <a:r>
              <a:rPr lang="en-US" dirty="0" smtClean="0"/>
              <a:t>Security Market Line (SML)</a:t>
            </a:r>
          </a:p>
          <a:p>
            <a:pPr algn="just"/>
            <a:r>
              <a:rPr lang="en-US" b="1" u="sng" dirty="0" smtClean="0"/>
              <a:t>SML equation:</a:t>
            </a:r>
          </a:p>
          <a:p>
            <a:pPr algn="just"/>
            <a:r>
              <a:rPr lang="en-US" dirty="0" smtClean="0"/>
              <a:t>Required return on stock </a:t>
            </a:r>
            <a:r>
              <a:rPr lang="en-US" dirty="0" err="1" smtClean="0"/>
              <a:t>i</a:t>
            </a:r>
            <a:r>
              <a:rPr lang="en-US" dirty="0" smtClean="0"/>
              <a:t>= Risk-free rate + (Market risk premium) (Stock </a:t>
            </a:r>
            <a:r>
              <a:rPr lang="en-US" dirty="0" err="1" smtClean="0"/>
              <a:t>i’s</a:t>
            </a:r>
            <a:r>
              <a:rPr lang="en-US" dirty="0" smtClean="0"/>
              <a:t> beta)</a:t>
            </a:r>
          </a:p>
          <a:p>
            <a:pPr algn="just"/>
            <a:r>
              <a:rPr lang="en-US" sz="4000" dirty="0" err="1" smtClean="0"/>
              <a:t>r</a:t>
            </a:r>
            <a:r>
              <a:rPr lang="en-US" sz="2000" dirty="0" err="1" smtClean="0"/>
              <a:t>i</a:t>
            </a:r>
            <a:r>
              <a:rPr lang="en-US" dirty="0" smtClean="0"/>
              <a:t> = </a:t>
            </a:r>
            <a:r>
              <a:rPr lang="en-US" sz="4000" dirty="0" err="1" smtClean="0"/>
              <a:t>r</a:t>
            </a:r>
            <a:r>
              <a:rPr lang="en-US" sz="2000" dirty="0" err="1" smtClean="0"/>
              <a:t>RF</a:t>
            </a:r>
            <a:r>
              <a:rPr lang="en-US" dirty="0" smtClean="0"/>
              <a:t> + (</a:t>
            </a:r>
            <a:r>
              <a:rPr lang="en-US" sz="4000" dirty="0" err="1" smtClean="0"/>
              <a:t>r</a:t>
            </a:r>
            <a:r>
              <a:rPr lang="en-US" sz="2000" dirty="0" err="1" smtClean="0"/>
              <a:t>M</a:t>
            </a:r>
            <a:r>
              <a:rPr lang="en-US" dirty="0" smtClean="0"/>
              <a:t> – </a:t>
            </a:r>
            <a:r>
              <a:rPr lang="en-US" sz="4000" dirty="0" err="1" smtClean="0"/>
              <a:t>r</a:t>
            </a:r>
            <a:r>
              <a:rPr lang="en-US" sz="2000" dirty="0" err="1" smtClean="0"/>
              <a:t>RF</a:t>
            </a:r>
            <a:r>
              <a:rPr lang="en-US" dirty="0" smtClean="0"/>
              <a:t>) bi</a:t>
            </a:r>
          </a:p>
          <a:p>
            <a:pPr algn="just"/>
            <a:r>
              <a:rPr lang="en-US" dirty="0" smtClean="0"/>
              <a:t>     = </a:t>
            </a:r>
            <a:r>
              <a:rPr lang="en-US" sz="4000" dirty="0" err="1" smtClean="0"/>
              <a:t>r</a:t>
            </a:r>
            <a:r>
              <a:rPr lang="en-US" sz="2000" dirty="0" err="1" smtClean="0"/>
              <a:t>RF</a:t>
            </a:r>
            <a:r>
              <a:rPr lang="en-US" dirty="0" smtClean="0"/>
              <a:t> + (RP</a:t>
            </a:r>
            <a:r>
              <a:rPr lang="en-US" sz="2000" dirty="0" smtClean="0"/>
              <a:t>M</a:t>
            </a:r>
            <a:r>
              <a:rPr lang="en-US" dirty="0" smtClean="0"/>
              <a:t>) bi 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العلاقه بين المخاطرة و معدلات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b="1" u="sng" dirty="0" smtClean="0"/>
              <a:t>مثال</a:t>
            </a:r>
            <a:r>
              <a:rPr lang="ar-EG" dirty="0" smtClean="0"/>
              <a:t>: اعتمادا على الامثلة السابقه فانه يمكن كتابة العائد المطلوب للسهم  كما يلى:</a:t>
            </a:r>
          </a:p>
          <a:p>
            <a:pPr algn="just"/>
            <a:r>
              <a:rPr lang="en-US" sz="4000" dirty="0" err="1" smtClean="0"/>
              <a:t>r</a:t>
            </a:r>
            <a:r>
              <a:rPr lang="en-US" sz="2000" dirty="0" err="1" smtClean="0"/>
              <a:t>i</a:t>
            </a:r>
            <a:r>
              <a:rPr lang="en-US" dirty="0" smtClean="0"/>
              <a:t> = 6% + (5%*0.5) = 8.5%</a:t>
            </a:r>
          </a:p>
          <a:p>
            <a:pPr algn="just"/>
            <a:endParaRPr lang="en-US" dirty="0" smtClean="0"/>
          </a:p>
          <a:p>
            <a:pPr algn="just" rtl="1"/>
            <a:r>
              <a:rPr lang="ar-EG" dirty="0" smtClean="0"/>
              <a:t>يتغير كل من خط سوق الأوراق الماليه </a:t>
            </a:r>
            <a:r>
              <a:rPr lang="en-US" dirty="0" smtClean="0"/>
              <a:t>Security Market Line (SML)</a:t>
            </a:r>
            <a:r>
              <a:rPr lang="ar-EG" dirty="0" smtClean="0"/>
              <a:t> ، و موقف الشركه مع مرور الوقت بسبب التغييرات فى معدلات الفائده، و بغض المستثمرين للمخاطرة، و بيتا للشركات الفرديه.</a:t>
            </a:r>
          </a:p>
          <a:p>
            <a:pPr algn="just" rtl="1"/>
            <a:r>
              <a:rPr lang="ar-EG" dirty="0" smtClean="0"/>
              <a:t>و فيما يلى هذه التغييرات.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1-تأثير التضخم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EG" dirty="0" smtClean="0"/>
              <a:t>تقدر الفائده لاقتراض النقود أو سعر النقود. لذلك</a:t>
            </a:r>
            <a:r>
              <a:rPr lang="en-US" dirty="0" smtClean="0"/>
              <a:t> </a:t>
            </a:r>
            <a:r>
              <a:rPr lang="en-US" sz="4000" dirty="0" err="1" smtClean="0"/>
              <a:t>r</a:t>
            </a:r>
            <a:r>
              <a:rPr lang="en-US" sz="2000" dirty="0" err="1" smtClean="0"/>
              <a:t>RF</a:t>
            </a:r>
            <a:r>
              <a:rPr lang="en-US" dirty="0" smtClean="0"/>
              <a:t> </a:t>
            </a:r>
            <a:r>
              <a:rPr lang="ar-EG" dirty="0" smtClean="0"/>
              <a:t> يكون سعر النقود للمقترض الخالى من المخاطر. و يسمى المعدل الخالى من المخاطر كما يقاس بالمعدل على الاوراق الماليه للخزانه المعدل الاسمى او المسعر</a:t>
            </a:r>
            <a:r>
              <a:rPr lang="en-US" dirty="0" smtClean="0"/>
              <a:t> nominal or quoted rate </a:t>
            </a:r>
            <a:r>
              <a:rPr lang="ar-EG" dirty="0" smtClean="0"/>
              <a:t> و يتكون من عنصرين: (1) معدل العائد الحقيقى الخالى من التضخم</a:t>
            </a:r>
            <a:r>
              <a:rPr lang="en-US" dirty="0" smtClean="0"/>
              <a:t>r*</a:t>
            </a:r>
            <a:r>
              <a:rPr lang="ar-EG" dirty="0" smtClean="0"/>
              <a:t> </a:t>
            </a:r>
            <a:r>
              <a:rPr lang="en-US" dirty="0" smtClean="0"/>
              <a:t> real inflation-free rate of return</a:t>
            </a:r>
            <a:r>
              <a:rPr lang="ar-EG" dirty="0" smtClean="0"/>
              <a:t>(2) علاوة التضخم </a:t>
            </a:r>
            <a:r>
              <a:rPr lang="en-US" dirty="0" smtClean="0"/>
              <a:t>   inflation premium </a:t>
            </a:r>
            <a:r>
              <a:rPr lang="ar-EG" dirty="0" smtClean="0"/>
              <a:t>و التى تساوى معدل التضخم المتوقع.</a:t>
            </a:r>
            <a:endParaRPr lang="en-US" dirty="0" smtClean="0"/>
          </a:p>
          <a:p>
            <a:pPr algn="r" rtl="1"/>
            <a:endParaRPr lang="en-US" dirty="0" smtClean="0"/>
          </a:p>
          <a:p>
            <a:pPr algn="l"/>
            <a:r>
              <a:rPr lang="en-US" sz="5400" dirty="0" smtClean="0"/>
              <a:t>     </a:t>
            </a:r>
            <a:r>
              <a:rPr lang="en-US" sz="5400" dirty="0" err="1" smtClean="0"/>
              <a:t>r</a:t>
            </a:r>
            <a:r>
              <a:rPr lang="en-US" sz="2000" dirty="0" err="1" smtClean="0"/>
              <a:t>RF</a:t>
            </a:r>
            <a:r>
              <a:rPr lang="en-US" sz="4000" dirty="0" smtClean="0"/>
              <a:t> = </a:t>
            </a:r>
            <a:r>
              <a:rPr lang="en-US" sz="5400" dirty="0" smtClean="0"/>
              <a:t>r*</a:t>
            </a:r>
            <a:r>
              <a:rPr lang="en-US" sz="4000" dirty="0" smtClean="0"/>
              <a:t> + </a:t>
            </a:r>
            <a:r>
              <a:rPr lang="en-US" sz="4000" b="1" dirty="0" smtClean="0"/>
              <a:t>IP</a:t>
            </a:r>
            <a:endParaRPr lang="ar-EG" sz="4000" b="1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1-تأثير التضخم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مع زيادة معدل التضخم المتوقع يجب أن تضاف علاوة لمعدل العائد الحقيقى  الخالى من المخاطرة لتعويض المستثمرين عن الخسارة فى القوة الشرائيه التى تنتج من التضخم.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فاذا زاد معدل التضخم فيتسبب هذا فى زيادة  </a:t>
            </a:r>
            <a:r>
              <a:rPr lang="en-US" sz="4000" dirty="0" err="1" smtClean="0"/>
              <a:t>r</a:t>
            </a:r>
            <a:r>
              <a:rPr lang="en-US" sz="2000" dirty="0" err="1" smtClean="0"/>
              <a:t>RF</a:t>
            </a:r>
            <a:r>
              <a:rPr lang="ar-EG" dirty="0" smtClean="0"/>
              <a:t>. و تقود الزيادة فى</a:t>
            </a:r>
            <a:r>
              <a:rPr lang="en-US" dirty="0" smtClean="0"/>
              <a:t> </a:t>
            </a:r>
            <a:r>
              <a:rPr lang="en-US" sz="4000" dirty="0" err="1" smtClean="0"/>
              <a:t>r</a:t>
            </a:r>
            <a:r>
              <a:rPr lang="en-US" sz="2000" dirty="0" err="1" smtClean="0"/>
              <a:t>RF</a:t>
            </a:r>
            <a:r>
              <a:rPr lang="en-US" dirty="0" smtClean="0"/>
              <a:t> </a:t>
            </a:r>
            <a:r>
              <a:rPr lang="ar-EG" dirty="0" smtClean="0"/>
              <a:t> الى زيادة متساويه فى معدل العائد على كل الاصول المحفوفه بالمخاطر لأن نفس علاوة التضخم تبنى فى معدل العائد المطلوب لكل من الاصول الخاليه من المخاطر و المحفوفه بالمخاطر.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2- التغييرات فى بغض المخاطرة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يعكس ميل خط سوق الاوراق الماليه المدى الذى يكون المستثمرون باغضى المخاطرة فيه-كلما كان ميل الخط اكثر حدة، كلما ازداد متوسط بغض المخاطرة للمستثمر.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أفرض أن المستثمرين كانوا حيادين للمخاطرة، أى أنهم ليسوا باغضى المخاطرة. اذا كان </a:t>
            </a:r>
            <a:r>
              <a:rPr lang="en-US" sz="4000" dirty="0" err="1" smtClean="0"/>
              <a:t>r</a:t>
            </a:r>
            <a:r>
              <a:rPr lang="en-US" sz="2000" dirty="0" err="1" smtClean="0"/>
              <a:t>RF</a:t>
            </a:r>
            <a:r>
              <a:rPr lang="ar-EG" dirty="0" smtClean="0"/>
              <a:t> يساوى 6% فتقدم على ذلك الاصول المحفوفه بالمخاطر عائدا متوقعا قدره 6% ايضا لانه اذا لم يكن هناك بغض للمخاطرة فلن توجد علاوة مخاطرة. و مع زيادة بغض المخاطرة، تزداد علاوة المخاطرة.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dirty="0" smtClean="0"/>
              <a:t>3- التغييرات فى معامل بيتا للاسهم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يمكن ان تتغير بيتا للشركه نتيجة لعوامل خارجيه مثل زيادة المنافسه فى صناعتها، و انتهاء صلاحية براءات اختراعات أساسيه لها و ما شابه ذلك.</a:t>
            </a:r>
          </a:p>
          <a:p>
            <a:pPr algn="just" rtl="1"/>
            <a:r>
              <a:rPr lang="ar-EG" dirty="0" smtClean="0"/>
              <a:t>يمكن ان تؤثر الشركه على مخاطرة سوقها، و بالتالى على بيتا له، من خلال التغييرات فى تكوين أصولها، و كذلك من خلال استخدامها للدين.</a:t>
            </a:r>
          </a:p>
          <a:p>
            <a:pPr algn="just" rtl="1"/>
            <a:r>
              <a:rPr lang="ar-EG" dirty="0" smtClean="0"/>
              <a:t>عندما تحدث مثل هذه التغييرات، يتغيير معدل العائد المطلوب ايضا، مما يؤثر على سعر أسهم الشركه.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المشروعات مقابل الأوراق الماليه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32960"/>
          </a:xfrm>
        </p:spPr>
        <p:txBody>
          <a:bodyPr/>
          <a:lstStyle/>
          <a:p>
            <a:pPr algn="just" rtl="1"/>
            <a:r>
              <a:rPr lang="ar-EG" dirty="0" smtClean="0"/>
              <a:t>للادارة التى يكون هدفها الرئيسى تعظيم سعر السهم، يكون </a:t>
            </a:r>
            <a:r>
              <a:rPr lang="ar-EG" dirty="0" err="1" smtClean="0"/>
              <a:t>العا</a:t>
            </a:r>
            <a:r>
              <a:rPr lang="ar-SA" dirty="0" smtClean="0"/>
              <a:t>مل</a:t>
            </a:r>
            <a:r>
              <a:rPr lang="ar-EG" dirty="0" smtClean="0"/>
              <a:t> </a:t>
            </a:r>
            <a:r>
              <a:rPr lang="ar-EG" dirty="0" smtClean="0"/>
              <a:t>الغالب مخاطرة أسهم الشركه، و يجب ان تقاس المخاطرة المناسبه لأى مشروع بالنسبه الى تأثيرها على مخاطرة الاسهم كما يراها المستثمرون.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يمكن أن تكون المخاطرة القائمة بذاتها للمشروع الفردى مرتفعه جدا، لكن برؤيتها فى بيئه تأثير المشروع على مخاطرة حملة الاسهم يمكن ألا تكون كبيرة جدا.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التقلبيه مقابل المخاطرة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u="sng" dirty="0" smtClean="0"/>
              <a:t>لاحظ أن</a:t>
            </a:r>
            <a:r>
              <a:rPr lang="ar-EG" dirty="0" smtClean="0"/>
              <a:t>: التقلبيه لا تشمل مخاطرة بالضرورة.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u="sng" dirty="0" smtClean="0"/>
              <a:t>الخلاصه:</a:t>
            </a:r>
          </a:p>
          <a:p>
            <a:pPr marL="651510" indent="-514350" algn="just" rtl="1">
              <a:buAutoNum type="arabicParenBoth"/>
            </a:pPr>
            <a:r>
              <a:rPr lang="ar-EG" dirty="0" smtClean="0"/>
              <a:t>ليس من الضرورى ان ينتج عن تقلبية الأرباح مخاطر- فلابد من التفكير فى سبب التقلبيه قبل الوصول الى استنتاج </a:t>
            </a:r>
            <a:r>
              <a:rPr lang="ar-EG" dirty="0" err="1" smtClean="0"/>
              <a:t>اذا</a:t>
            </a:r>
            <a:r>
              <a:rPr lang="ar-EG" dirty="0" smtClean="0"/>
              <a:t> </a:t>
            </a:r>
            <a:r>
              <a:rPr lang="ar-EG" dirty="0" smtClean="0"/>
              <a:t>كانت تقلبية الارباح تحدد وجود مخاطرة.</a:t>
            </a:r>
          </a:p>
          <a:p>
            <a:pPr marL="651510" indent="-514350" algn="just" rtl="1">
              <a:buAutoNum type="arabicParenBoth"/>
            </a:pPr>
            <a:r>
              <a:rPr lang="ar-EG" dirty="0" smtClean="0"/>
              <a:t>تقلبية سعر الاسهم تحتوى على مخاطر.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EG" sz="5400" dirty="0" smtClean="0"/>
              <a:t>عائدات الاستثمار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رغم ان التعبير عن العائدات بالدولار يكون سهلا، الا انه توجد مشكلتان:</a:t>
            </a:r>
          </a:p>
          <a:p>
            <a:pPr marL="651510" indent="-514350" algn="just" rtl="1">
              <a:buAutoNum type="arabicParenR"/>
            </a:pPr>
            <a:r>
              <a:rPr lang="ar-EG" dirty="0" smtClean="0"/>
              <a:t>لعمل حكم معنوى خاص بالعائد، فانك تحتاج ان تعرف حجم الاستثمار</a:t>
            </a:r>
          </a:p>
          <a:p>
            <a:pPr marL="651510" indent="-514350" algn="just" rtl="1">
              <a:buAutoNum type="arabicParenR"/>
            </a:pPr>
            <a:r>
              <a:rPr lang="ar-EG" dirty="0" smtClean="0"/>
              <a:t>تحتاج ان تعرف توقيت العائد ايضا</a:t>
            </a:r>
          </a:p>
          <a:p>
            <a:pPr marL="651510" indent="-514350" algn="just" rtl="1"/>
            <a:r>
              <a:rPr lang="ar-EG" dirty="0" smtClean="0"/>
              <a:t>و يكون حل مشاكل الحجم و التوقيت بالتعبير عن نتائج الاستثمار على انها معدلات العائد او عائدات النسبه المئويه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عائدات الاستثمار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09160"/>
          </a:xfrm>
        </p:spPr>
        <p:txBody>
          <a:bodyPr>
            <a:normAutofit/>
          </a:bodyPr>
          <a:lstStyle/>
          <a:p>
            <a:pPr algn="just" rtl="1"/>
            <a:r>
              <a:rPr lang="ar-EG" u="sng" dirty="0" smtClean="0"/>
              <a:t>مثال:</a:t>
            </a:r>
          </a:p>
          <a:p>
            <a:pPr algn="just" rtl="1"/>
            <a:r>
              <a:rPr lang="ar-EG" dirty="0" smtClean="0"/>
              <a:t>يكون معدل العائد على استثمار فى أسهم بقيمة 1000 دولار لمدة سنه هو 10% </a:t>
            </a:r>
            <a:r>
              <a:rPr lang="en-US" dirty="0" smtClean="0"/>
              <a:t> </a:t>
            </a:r>
            <a:r>
              <a:rPr lang="ar-EG" dirty="0" smtClean="0"/>
              <a:t>و 100 دولار تمثل العائد الدولارى:</a:t>
            </a:r>
          </a:p>
          <a:p>
            <a:pPr algn="just" rtl="1"/>
            <a:endParaRPr lang="ar-EG" dirty="0" smtClean="0"/>
          </a:p>
          <a:p>
            <a:pPr algn="just"/>
            <a:r>
              <a:rPr lang="en-US" sz="3200" b="1" dirty="0" smtClean="0"/>
              <a:t>Rate of return = </a:t>
            </a:r>
          </a:p>
          <a:p>
            <a:pPr algn="just">
              <a:buNone/>
            </a:pPr>
            <a:r>
              <a:rPr lang="en-US" dirty="0" smtClean="0"/>
              <a:t>(Amount received – Amount invested) / Amount invested</a:t>
            </a:r>
          </a:p>
          <a:p>
            <a:pPr algn="just">
              <a:buNone/>
            </a:pPr>
            <a:r>
              <a:rPr lang="en-US" dirty="0" smtClean="0"/>
              <a:t>                                =  Dollar return / Amount invested</a:t>
            </a:r>
          </a:p>
          <a:p>
            <a:pPr algn="just">
              <a:buNone/>
            </a:pPr>
            <a:r>
              <a:rPr lang="en-US" dirty="0" smtClean="0"/>
              <a:t>                                = 100/1000 = 10%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عائدات الاستثمار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sz="3200" b="1" i="1" u="sng" dirty="0" smtClean="0"/>
              <a:t>الخلاصه: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يجب معرفة ان معدل العائد يحل مشكلتين رئيسيتين تصاحبان العائدات الدولاريه- الحجم و التوقيت.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لذلك، يكون معدل العائد المقياس الاكثر استخداما لاداء الاستثمار.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ar-EG" sz="3600" u="sng" dirty="0" smtClean="0"/>
              <a:t>الطريقه الأولى</a:t>
            </a:r>
            <a:r>
              <a:rPr lang="ar-EG" sz="3600" dirty="0" smtClean="0"/>
              <a:t>: المخاطرة القائمه بذاتها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تعرف المخاطرة بانها ” مجازفه، أو خطر، أو تعرض لخسارة أو اصابه.“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تكون المخاطرة التى يمكن أن يواجهها المستثمر اذا احتفظ بهذا الأصل الواحد فقط.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يجب عدم عمل أى استثمار الا اذا كان معدل العائد المتوقع أعلى بدرجه كافيه لتعويض المستثمر عن المخاطره المدركه للاستثمار.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dirty="0" smtClean="0"/>
              <a:t>التوزيعات الاحتماليه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EG" dirty="0" smtClean="0"/>
              <a:t>يعرف احتمال الحدث بانه فرصة أن يحدث الحدث.</a:t>
            </a:r>
          </a:p>
          <a:p>
            <a:pPr algn="just" rtl="1"/>
            <a:r>
              <a:rPr lang="ar-EG" dirty="0" smtClean="0"/>
              <a:t>فاذا سردت كل الأحداث، أو النواتج الممكنه، و اذا حدد احتمال لكل حدث، يسمى السرد عند ذلك توزيع الأحتمال.</a:t>
            </a:r>
          </a:p>
          <a:p>
            <a:pPr algn="just" rtl="1"/>
            <a:r>
              <a:rPr lang="ar-EG" b="1" i="1" u="sng" dirty="0" smtClean="0"/>
              <a:t>ملحوظه: </a:t>
            </a:r>
            <a:r>
              <a:rPr lang="ar-EG" dirty="0" smtClean="0"/>
              <a:t>يجب ان يكون حاصل جمع كل الاحتمالات 1 او 100%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b="1" i="1" u="sng" dirty="0" smtClean="0"/>
              <a:t>مثال</a:t>
            </a:r>
            <a:r>
              <a:rPr lang="ar-EG" dirty="0" smtClean="0"/>
              <a:t>: اذا قمت بشراء سند فتكون النواتج الممكنه لهذا الاستثمار كما يلى:</a:t>
            </a:r>
          </a:p>
          <a:p>
            <a:pPr algn="just" rtl="1">
              <a:buNone/>
            </a:pPr>
            <a:r>
              <a:rPr lang="ar-EG" dirty="0" smtClean="0"/>
              <a:t> (1) ان الذى اصدر السندات سيدفع الدفعات اللازمه.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3795</TotalTime>
  <Words>2829</Words>
  <Application>Microsoft Office PowerPoint</Application>
  <PresentationFormat>عرض على الشاشة (3:4)‏</PresentationFormat>
  <Paragraphs>298</Paragraphs>
  <Slides>47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47</vt:i4>
      </vt:variant>
    </vt:vector>
  </HeadingPairs>
  <TitlesOfParts>
    <vt:vector size="48" baseType="lpstr">
      <vt:lpstr>Apex</vt:lpstr>
      <vt:lpstr>الفصل الرابع</vt:lpstr>
      <vt:lpstr>الشريحة 2</vt:lpstr>
      <vt:lpstr>الشريحة 3</vt:lpstr>
      <vt:lpstr>عائدات الاستثمار</vt:lpstr>
      <vt:lpstr>عائدات الاستثمار</vt:lpstr>
      <vt:lpstr>عائدات الاستثمار</vt:lpstr>
      <vt:lpstr>عائدات الاستثمار</vt:lpstr>
      <vt:lpstr>الطريقه الأولى: المخاطرة القائمه بذاتها</vt:lpstr>
      <vt:lpstr>التوزيعات الاحتماليه</vt:lpstr>
      <vt:lpstr>التوزيعات الاحتماليه</vt:lpstr>
      <vt:lpstr>معدل العائد المتوقع    Expected Rate of Return rˆ</vt:lpstr>
      <vt:lpstr>معدل العائد المتوقع    Expected Rate of Return rˆ</vt:lpstr>
      <vt:lpstr>معدل العائد المتوقع    Expected Rate of Return rˆ</vt:lpstr>
      <vt:lpstr>الانحراف المعيارى</vt:lpstr>
      <vt:lpstr>الانحراف المعيارى</vt:lpstr>
      <vt:lpstr>الانحراف المعيارى</vt:lpstr>
      <vt:lpstr>الانحراف المعيارى</vt:lpstr>
      <vt:lpstr>استخدام البيانات التاريخيه فى قياس المخاطرة</vt:lpstr>
      <vt:lpstr>استخدام البيانات التاريخيه فى قياس المخاطرة</vt:lpstr>
      <vt:lpstr>استخدام البيانات التاريخيه فى قياس المخاطرة</vt:lpstr>
      <vt:lpstr>قياس المخاطرة القائمة بذاتها: معامل التغير</vt:lpstr>
      <vt:lpstr>قياس المخاطرة القائمة بذاتها: معامل التغير</vt:lpstr>
      <vt:lpstr>بغض المخاطرة و العائدات المطلوبه</vt:lpstr>
      <vt:lpstr>الطريقه الثانيه: المخاطرة فى بيئة المحفظه</vt:lpstr>
      <vt:lpstr>الطريقه الثانيه: المخاطرة فى بيئة المحفظه</vt:lpstr>
      <vt:lpstr>الطريقه الثانيه: المخاطرة فى بيئة المحفظه</vt:lpstr>
      <vt:lpstr>مخاطرة المحفظة</vt:lpstr>
      <vt:lpstr>مخاطرة المحفظة</vt:lpstr>
      <vt:lpstr>المخاطر المتنوعه مقابل مخاطر السوق</vt:lpstr>
      <vt:lpstr>المخاطر المتنوعه مقابل مخاطر السوق</vt:lpstr>
      <vt:lpstr>مفهوم بيتا </vt:lpstr>
      <vt:lpstr>مفهوم بيتا </vt:lpstr>
      <vt:lpstr>مفهوم بيتا </vt:lpstr>
      <vt:lpstr>مفهوم بيتا </vt:lpstr>
      <vt:lpstr>مفهوم بيتا </vt:lpstr>
      <vt:lpstr>العلاقه بين المخاطرة و معدلات العائد</vt:lpstr>
      <vt:lpstr>العلاقه بين المخاطرة و معدلات العائد</vt:lpstr>
      <vt:lpstr>العلاقه بين المخاطرة و معدلات العائد</vt:lpstr>
      <vt:lpstr>العلاقه بين المخاطرة و معدلات العائد</vt:lpstr>
      <vt:lpstr>العلاقه بين المخاطرة و معدلات العائد</vt:lpstr>
      <vt:lpstr>العلاقه بين المخاطرة و معدلات العائد</vt:lpstr>
      <vt:lpstr>1-تأثير التضخم</vt:lpstr>
      <vt:lpstr>1-تأثير التضخم</vt:lpstr>
      <vt:lpstr>2- التغييرات فى بغض المخاطرة</vt:lpstr>
      <vt:lpstr>3- التغييرات فى معامل بيتا للاسهم</vt:lpstr>
      <vt:lpstr>المشروعات مقابل الأوراق الماليه</vt:lpstr>
      <vt:lpstr>التقلبيه مقابل المخاطرة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الادارة الماليه</dc:title>
  <dc:creator>Rewayda</dc:creator>
  <cp:lastModifiedBy>rtobar.c</cp:lastModifiedBy>
  <cp:revision>142</cp:revision>
  <dcterms:created xsi:type="dcterms:W3CDTF">2006-08-16T00:00:00Z</dcterms:created>
  <dcterms:modified xsi:type="dcterms:W3CDTF">2015-03-02T10:05:50Z</dcterms:modified>
</cp:coreProperties>
</file>