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charts/chart1.xml" ContentType="application/vnd.openxmlformats-officedocument.drawingml.chart+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charts/chart2.xml" ContentType="application/vnd.openxmlformats-officedocument.drawingml.chart+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55"/>
  </p:notesMasterIdLst>
  <p:sldIdLst>
    <p:sldId id="256" r:id="rId2"/>
    <p:sldId id="294" r:id="rId3"/>
    <p:sldId id="286" r:id="rId4"/>
    <p:sldId id="295" r:id="rId5"/>
    <p:sldId id="297" r:id="rId6"/>
    <p:sldId id="257" r:id="rId7"/>
    <p:sldId id="298" r:id="rId8"/>
    <p:sldId id="258" r:id="rId9"/>
    <p:sldId id="259" r:id="rId10"/>
    <p:sldId id="260" r:id="rId11"/>
    <p:sldId id="287" r:id="rId12"/>
    <p:sldId id="261" r:id="rId13"/>
    <p:sldId id="264" r:id="rId14"/>
    <p:sldId id="288" r:id="rId15"/>
    <p:sldId id="290" r:id="rId16"/>
    <p:sldId id="291" r:id="rId17"/>
    <p:sldId id="265" r:id="rId18"/>
    <p:sldId id="266" r:id="rId19"/>
    <p:sldId id="300" r:id="rId20"/>
    <p:sldId id="299" r:id="rId21"/>
    <p:sldId id="301" r:id="rId22"/>
    <p:sldId id="268" r:id="rId23"/>
    <p:sldId id="293" r:id="rId24"/>
    <p:sldId id="324" r:id="rId25"/>
    <p:sldId id="325" r:id="rId26"/>
    <p:sldId id="292"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26" r:id="rId41"/>
    <p:sldId id="327" r:id="rId42"/>
    <p:sldId id="315" r:id="rId43"/>
    <p:sldId id="328" r:id="rId44"/>
    <p:sldId id="329" r:id="rId45"/>
    <p:sldId id="316" r:id="rId46"/>
    <p:sldId id="278" r:id="rId47"/>
    <p:sldId id="317" r:id="rId48"/>
    <p:sldId id="318" r:id="rId49"/>
    <p:sldId id="319" r:id="rId50"/>
    <p:sldId id="320" r:id="rId51"/>
    <p:sldId id="321" r:id="rId52"/>
    <p:sldId id="322" r:id="rId53"/>
    <p:sldId id="323" r:id="rId5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FF0066"/>
    <a:srgbClr val="990099"/>
    <a:srgbClr val="E8A41C"/>
    <a:srgbClr val="00CCFF"/>
    <a:srgbClr val="CFC9D1"/>
    <a:srgbClr val="37F7C5"/>
    <a:srgbClr val="CBFDF0"/>
    <a:srgbClr val="FCE0B6"/>
    <a:srgbClr val="FBD6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4" d="100"/>
          <a:sy n="94" d="100"/>
        </p:scale>
        <p:origin x="-128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99313303812862"/>
          <c:y val="4.1289742540022024E-2"/>
          <c:w val="0.80677213113886814"/>
          <c:h val="0.70108249007340162"/>
        </c:manualLayout>
      </c:layout>
      <c:lineChart>
        <c:grouping val="stacked"/>
        <c:varyColors val="0"/>
        <c:ser>
          <c:idx val="0"/>
          <c:order val="0"/>
          <c:tx>
            <c:strRef>
              <c:f>ورقة1!$B$1</c:f>
              <c:strCache>
                <c:ptCount val="1"/>
                <c:pt idx="0">
                  <c:v>P  السعر</c:v>
                </c:pt>
              </c:strCache>
            </c:strRef>
          </c:tx>
          <c:spPr>
            <a:ln w="57150">
              <a:solidFill>
                <a:srgbClr val="339966"/>
              </a:solidFill>
            </a:ln>
          </c:spPr>
          <c:marker>
            <c:spPr>
              <a:ln w="57150">
                <a:solidFill>
                  <a:srgbClr val="339966"/>
                </a:solidFill>
              </a:ln>
            </c:spPr>
          </c:marker>
          <c:cat>
            <c:numRef>
              <c:f>ورقة1!$A$2:$A$11</c:f>
              <c:numCache>
                <c:formatCode>General</c:formatCode>
                <c:ptCount val="10"/>
                <c:pt idx="0">
                  <c:v>5</c:v>
                </c:pt>
                <c:pt idx="1">
                  <c:v>10</c:v>
                </c:pt>
                <c:pt idx="2">
                  <c:v>15</c:v>
                </c:pt>
                <c:pt idx="3">
                  <c:v>20</c:v>
                </c:pt>
                <c:pt idx="4">
                  <c:v>25</c:v>
                </c:pt>
                <c:pt idx="5">
                  <c:v>30</c:v>
                </c:pt>
                <c:pt idx="6">
                  <c:v>35</c:v>
                </c:pt>
                <c:pt idx="7">
                  <c:v>40</c:v>
                </c:pt>
                <c:pt idx="8">
                  <c:v>45</c:v>
                </c:pt>
                <c:pt idx="9">
                  <c:v>50</c:v>
                </c:pt>
              </c:numCache>
            </c:numRef>
          </c:cat>
          <c:val>
            <c:numRef>
              <c:f>ورقة1!$B$2:$B$11</c:f>
              <c:numCache>
                <c:formatCode>General</c:formatCode>
                <c:ptCount val="10"/>
                <c:pt idx="0">
                  <c:v>50</c:v>
                </c:pt>
                <c:pt idx="1">
                  <c:v>45</c:v>
                </c:pt>
                <c:pt idx="2">
                  <c:v>40</c:v>
                </c:pt>
                <c:pt idx="3">
                  <c:v>35</c:v>
                </c:pt>
                <c:pt idx="4">
                  <c:v>30</c:v>
                </c:pt>
                <c:pt idx="5">
                  <c:v>25</c:v>
                </c:pt>
                <c:pt idx="6">
                  <c:v>20</c:v>
                </c:pt>
                <c:pt idx="7">
                  <c:v>15</c:v>
                </c:pt>
                <c:pt idx="8">
                  <c:v>10</c:v>
                </c:pt>
                <c:pt idx="9">
                  <c:v>5</c:v>
                </c:pt>
              </c:numCache>
            </c:numRef>
          </c:val>
          <c:smooth val="0"/>
        </c:ser>
        <c:dLbls>
          <c:showLegendKey val="0"/>
          <c:showVal val="0"/>
          <c:showCatName val="0"/>
          <c:showSerName val="0"/>
          <c:showPercent val="0"/>
          <c:showBubbleSize val="0"/>
        </c:dLbls>
        <c:marker val="1"/>
        <c:smooth val="0"/>
        <c:axId val="100880896"/>
        <c:axId val="94720512"/>
      </c:lineChart>
      <c:catAx>
        <c:axId val="100880896"/>
        <c:scaling>
          <c:orientation val="minMax"/>
        </c:scaling>
        <c:delete val="0"/>
        <c:axPos val="b"/>
        <c:majorGridlines/>
        <c:title>
          <c:tx>
            <c:rich>
              <a:bodyPr/>
              <a:lstStyle/>
              <a:p>
                <a:pPr>
                  <a:defRPr sz="2000"/>
                </a:pPr>
                <a:r>
                  <a:rPr lang="en-US" sz="2000"/>
                  <a:t>Qd  </a:t>
                </a:r>
                <a:r>
                  <a:rPr lang="ar-SA" sz="2000"/>
                  <a:t>الكمية المطلوبة</a:t>
                </a:r>
              </a:p>
            </c:rich>
          </c:tx>
          <c:layout>
            <c:manualLayout>
              <c:xMode val="edge"/>
              <c:yMode val="edge"/>
              <c:x val="0.78376026065933679"/>
              <c:y val="0.85905293223397317"/>
            </c:manualLayout>
          </c:layout>
          <c:overlay val="0"/>
        </c:title>
        <c:numFmt formatCode="General" sourceLinked="1"/>
        <c:majorTickMark val="none"/>
        <c:minorTickMark val="none"/>
        <c:tickLblPos val="nextTo"/>
        <c:crossAx val="94720512"/>
        <c:crosses val="autoZero"/>
        <c:auto val="1"/>
        <c:lblAlgn val="ctr"/>
        <c:lblOffset val="100"/>
        <c:noMultiLvlLbl val="0"/>
      </c:catAx>
      <c:valAx>
        <c:axId val="94720512"/>
        <c:scaling>
          <c:orientation val="minMax"/>
          <c:max val="30"/>
        </c:scaling>
        <c:delete val="0"/>
        <c:axPos val="l"/>
        <c:majorGridlines>
          <c:spPr>
            <a:ln>
              <a:solidFill>
                <a:srgbClr val="990099"/>
              </a:solidFill>
            </a:ln>
          </c:spPr>
        </c:majorGridlines>
        <c:title>
          <c:tx>
            <c:rich>
              <a:bodyPr/>
              <a:lstStyle/>
              <a:p>
                <a:pPr>
                  <a:defRPr/>
                </a:pPr>
                <a:r>
                  <a:rPr lang="en-US"/>
                  <a:t>P  </a:t>
                </a:r>
                <a:r>
                  <a:rPr lang="ar-SA"/>
                  <a:t>السعر</a:t>
                </a:r>
              </a:p>
            </c:rich>
          </c:tx>
          <c:overlay val="0"/>
        </c:title>
        <c:numFmt formatCode="General" sourceLinked="1"/>
        <c:majorTickMark val="out"/>
        <c:minorTickMark val="none"/>
        <c:tickLblPos val="nextTo"/>
        <c:crossAx val="100880896"/>
        <c:crosses val="autoZero"/>
        <c:crossBetween val="between"/>
        <c:majorUnit val="5"/>
        <c:minorUnit val="2"/>
      </c:valAx>
    </c:plotArea>
    <c:plotVisOnly val="1"/>
    <c:dispBlanksAs val="zero"/>
    <c:showDLblsOverMax val="0"/>
  </c:chart>
  <c:txPr>
    <a:bodyPr/>
    <a:lstStyle/>
    <a:p>
      <a:pPr>
        <a:defRPr sz="2800"/>
      </a:pPr>
      <a:endParaRPr lang="ar-SA"/>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ar-SA" dirty="0" smtClean="0"/>
              <a:t>منحنى </a:t>
            </a:r>
            <a:r>
              <a:rPr lang="ar-SA" dirty="0"/>
              <a:t>العرض</a:t>
            </a:r>
          </a:p>
        </c:rich>
      </c:tx>
      <c:layout>
        <c:manualLayout>
          <c:xMode val="edge"/>
          <c:yMode val="edge"/>
          <c:x val="0.42941717462104712"/>
          <c:y val="2.6638750208310188E-2"/>
        </c:manualLayout>
      </c:layout>
      <c:overlay val="0"/>
    </c:title>
    <c:autoTitleDeleted val="0"/>
    <c:plotArea>
      <c:layout/>
      <c:lineChart>
        <c:grouping val="stacked"/>
        <c:varyColors val="0"/>
        <c:ser>
          <c:idx val="0"/>
          <c:order val="0"/>
          <c:tx>
            <c:strRef>
              <c:f>ورقة1!$B$1</c:f>
              <c:strCache>
                <c:ptCount val="1"/>
                <c:pt idx="0">
                  <c:v>S  العرض</c:v>
                </c:pt>
              </c:strCache>
            </c:strRef>
          </c:tx>
          <c:spPr>
            <a:ln w="57150">
              <a:solidFill>
                <a:srgbClr val="339966"/>
              </a:solidFill>
            </a:ln>
          </c:spPr>
          <c:marker>
            <c:spPr>
              <a:ln w="57150">
                <a:solidFill>
                  <a:srgbClr val="339966"/>
                </a:solidFill>
              </a:ln>
            </c:spPr>
          </c:marker>
          <c:cat>
            <c:numRef>
              <c:f>ورقة1!$A$2:$A$7</c:f>
              <c:numCache>
                <c:formatCode>General</c:formatCode>
                <c:ptCount val="6"/>
                <c:pt idx="0">
                  <c:v>10</c:v>
                </c:pt>
                <c:pt idx="1">
                  <c:v>20</c:v>
                </c:pt>
                <c:pt idx="2">
                  <c:v>30</c:v>
                </c:pt>
                <c:pt idx="3">
                  <c:v>40</c:v>
                </c:pt>
                <c:pt idx="4">
                  <c:v>50</c:v>
                </c:pt>
                <c:pt idx="5">
                  <c:v>60</c:v>
                </c:pt>
              </c:numCache>
            </c:numRef>
          </c:cat>
          <c:val>
            <c:numRef>
              <c:f>ورقة1!$B$2:$B$7</c:f>
              <c:numCache>
                <c:formatCode>General</c:formatCode>
                <c:ptCount val="6"/>
                <c:pt idx="0">
                  <c:v>5</c:v>
                </c:pt>
                <c:pt idx="1">
                  <c:v>10</c:v>
                </c:pt>
                <c:pt idx="2">
                  <c:v>15</c:v>
                </c:pt>
                <c:pt idx="3">
                  <c:v>20</c:v>
                </c:pt>
                <c:pt idx="4">
                  <c:v>25</c:v>
                </c:pt>
                <c:pt idx="5">
                  <c:v>30</c:v>
                </c:pt>
              </c:numCache>
            </c:numRef>
          </c:val>
          <c:smooth val="0"/>
        </c:ser>
        <c:dLbls>
          <c:showLegendKey val="0"/>
          <c:showVal val="0"/>
          <c:showCatName val="0"/>
          <c:showSerName val="0"/>
          <c:showPercent val="0"/>
          <c:showBubbleSize val="0"/>
        </c:dLbls>
        <c:marker val="1"/>
        <c:smooth val="0"/>
        <c:axId val="101491200"/>
        <c:axId val="101150656"/>
      </c:lineChart>
      <c:catAx>
        <c:axId val="101491200"/>
        <c:scaling>
          <c:orientation val="minMax"/>
        </c:scaling>
        <c:delete val="0"/>
        <c:axPos val="b"/>
        <c:majorGridlines>
          <c:spPr>
            <a:ln>
              <a:solidFill>
                <a:srgbClr val="FF0066"/>
              </a:solidFill>
            </a:ln>
          </c:spPr>
        </c:majorGridlines>
        <c:title>
          <c:tx>
            <c:rich>
              <a:bodyPr/>
              <a:lstStyle/>
              <a:p>
                <a:pPr>
                  <a:defRPr/>
                </a:pPr>
                <a:r>
                  <a:rPr lang="en-US"/>
                  <a:t>Qs  </a:t>
                </a:r>
                <a:r>
                  <a:rPr lang="ar-SA"/>
                  <a:t>الكمية المعروضة</a:t>
                </a:r>
              </a:p>
            </c:rich>
          </c:tx>
          <c:layout>
            <c:manualLayout>
              <c:xMode val="edge"/>
              <c:yMode val="edge"/>
              <c:x val="0.76108444255257612"/>
              <c:y val="0.82768168988167978"/>
            </c:manualLayout>
          </c:layout>
          <c:overlay val="0"/>
        </c:title>
        <c:numFmt formatCode="General" sourceLinked="1"/>
        <c:majorTickMark val="none"/>
        <c:minorTickMark val="none"/>
        <c:tickLblPos val="nextTo"/>
        <c:crossAx val="101150656"/>
        <c:crossesAt val="0"/>
        <c:auto val="1"/>
        <c:lblAlgn val="ctr"/>
        <c:lblOffset val="100"/>
        <c:noMultiLvlLbl val="0"/>
      </c:catAx>
      <c:valAx>
        <c:axId val="101150656"/>
        <c:scaling>
          <c:orientation val="minMax"/>
          <c:max val="30"/>
        </c:scaling>
        <c:delete val="0"/>
        <c:axPos val="l"/>
        <c:majorGridlines>
          <c:spPr>
            <a:ln>
              <a:solidFill>
                <a:srgbClr val="990099"/>
              </a:solidFill>
            </a:ln>
          </c:spPr>
        </c:majorGridlines>
        <c:title>
          <c:tx>
            <c:rich>
              <a:bodyPr/>
              <a:lstStyle/>
              <a:p>
                <a:pPr>
                  <a:defRPr/>
                </a:pPr>
                <a:r>
                  <a:rPr lang="en-US"/>
                  <a:t>P  </a:t>
                </a:r>
                <a:r>
                  <a:rPr lang="ar-SA"/>
                  <a:t>السعر</a:t>
                </a:r>
              </a:p>
            </c:rich>
          </c:tx>
          <c:layout>
            <c:manualLayout>
              <c:xMode val="edge"/>
              <c:yMode val="edge"/>
              <c:x val="2.9725161623739685E-2"/>
              <c:y val="2.5885578685701585E-2"/>
            </c:manualLayout>
          </c:layout>
          <c:overlay val="0"/>
        </c:title>
        <c:numFmt formatCode="General" sourceLinked="1"/>
        <c:majorTickMark val="out"/>
        <c:minorTickMark val="none"/>
        <c:tickLblPos val="nextTo"/>
        <c:crossAx val="101491200"/>
        <c:crosses val="autoZero"/>
        <c:crossBetween val="between"/>
        <c:majorUnit val="5"/>
      </c:valAx>
    </c:plotArea>
    <c:legend>
      <c:legendPos val="r"/>
      <c:overlay val="0"/>
    </c:legend>
    <c:plotVisOnly val="1"/>
    <c:dispBlanksAs val="zero"/>
    <c:showDLblsOverMax val="0"/>
  </c:chart>
  <c:txPr>
    <a:bodyPr/>
    <a:lstStyle/>
    <a:p>
      <a:pPr>
        <a:defRPr sz="1600" b="1"/>
      </a:pPr>
      <a:endParaRPr lang="ar-SA"/>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7538810-DCF4-4E77-925D-5AD8B2AABCDD}" type="datetimeFigureOut">
              <a:rPr lang="ar-SA" smtClean="0"/>
              <a:t>14/05/40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A5CCFF7-6E9B-4B50-9D5E-49AF149642B9}" type="slidenum">
              <a:rPr lang="ar-SA" smtClean="0"/>
              <a:t>‹#›</a:t>
            </a:fld>
            <a:endParaRPr lang="ar-SA"/>
          </a:p>
        </p:txBody>
      </p:sp>
    </p:spTree>
    <p:extLst>
      <p:ext uri="{BB962C8B-B14F-4D97-AF65-F5344CB8AC3E}">
        <p14:creationId xmlns:p14="http://schemas.microsoft.com/office/powerpoint/2010/main" val="55592443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487805-F92E-477A-A5D4-3E1DD7C56F53}" type="slidenum">
              <a:rPr lang="en-US" smtClean="0"/>
              <a:t>31</a:t>
            </a:fld>
            <a:endParaRPr lang="en-US"/>
          </a:p>
        </p:txBody>
      </p:sp>
    </p:spTree>
    <p:extLst>
      <p:ext uri="{BB962C8B-B14F-4D97-AF65-F5344CB8AC3E}">
        <p14:creationId xmlns:p14="http://schemas.microsoft.com/office/powerpoint/2010/main" val="424848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A71F8B9-77AD-48EA-ACE4-3A17CC34832B}" type="datetime1">
              <a:rPr lang="ar-SA" smtClean="0"/>
              <a:t>14/05/40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C18BC56E-D26A-4A08-8D9D-41E304BD2C78}"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5DD24E96-3CD9-4E01-9727-292B7D6FD2B1}" type="datetime1">
              <a:rPr lang="ar-SA" smtClean="0"/>
              <a:t>14/05/40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C18BC56E-D26A-4A08-8D9D-41E304BD2C7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CDDDF44-B330-43FF-8F49-DD2240E691CD}" type="datetime1">
              <a:rPr lang="ar-SA" smtClean="0"/>
              <a:t>14/05/40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C18BC56E-D26A-4A08-8D9D-41E304BD2C7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6FD97934-027D-4EF8-8C64-A18F9F3AE943}" type="datetime1">
              <a:rPr lang="ar-SA" smtClean="0"/>
              <a:t>14/05/40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C18BC56E-D26A-4A08-8D9D-41E304BD2C7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0AD3E16-318F-4E94-8430-4A246C6E593F}" type="datetime1">
              <a:rPr lang="ar-SA" smtClean="0"/>
              <a:t>14/05/40</a:t>
            </a:fld>
            <a:endParaRPr lang="ar-SA"/>
          </a:p>
        </p:txBody>
      </p:sp>
      <p:sp>
        <p:nvSpPr>
          <p:cNvPr id="5" name="Footer Placeholder 4"/>
          <p:cNvSpPr>
            <a:spLocks noGrp="1"/>
          </p:cNvSpPr>
          <p:nvPr>
            <p:ph type="ftr" sz="quarter" idx="11"/>
          </p:nvPr>
        </p:nvSpPr>
        <p:spPr/>
        <p:txBody>
          <a:bodyPr/>
          <a:lstStyle/>
          <a:p>
            <a:r>
              <a:rPr lang="ar-SA" smtClean="0"/>
              <a:t>أ.سميرة المالكي</a:t>
            </a:r>
            <a:endParaRPr lang="ar-SA"/>
          </a:p>
        </p:txBody>
      </p:sp>
      <p:sp>
        <p:nvSpPr>
          <p:cNvPr id="6" name="Slide Number Placeholder 5"/>
          <p:cNvSpPr>
            <a:spLocks noGrp="1"/>
          </p:cNvSpPr>
          <p:nvPr>
            <p:ph type="sldNum" sz="quarter" idx="12"/>
          </p:nvPr>
        </p:nvSpPr>
        <p:spPr/>
        <p:txBody>
          <a:bodyPr/>
          <a:lstStyle/>
          <a:p>
            <a:fld id="{C18BC56E-D26A-4A08-8D9D-41E304BD2C78}"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D0A9394-3D05-4F7B-9218-086CBE41C642}" type="datetime1">
              <a:rPr lang="ar-SA" smtClean="0"/>
              <a:t>14/05/40</a:t>
            </a:fld>
            <a:endParaRPr lang="ar-SA"/>
          </a:p>
        </p:txBody>
      </p:sp>
      <p:sp>
        <p:nvSpPr>
          <p:cNvPr id="6" name="Footer Placeholder 5"/>
          <p:cNvSpPr>
            <a:spLocks noGrp="1"/>
          </p:cNvSpPr>
          <p:nvPr>
            <p:ph type="ftr" sz="quarter" idx="11"/>
          </p:nvPr>
        </p:nvSpPr>
        <p:spPr/>
        <p:txBody>
          <a:bodyPr/>
          <a:lstStyle/>
          <a:p>
            <a:r>
              <a:rPr lang="ar-SA" smtClean="0"/>
              <a:t>أ.سميرة المالكي</a:t>
            </a:r>
            <a:endParaRPr lang="ar-SA"/>
          </a:p>
        </p:txBody>
      </p:sp>
      <p:sp>
        <p:nvSpPr>
          <p:cNvPr id="7" name="Slide Number Placeholder 6"/>
          <p:cNvSpPr>
            <a:spLocks noGrp="1"/>
          </p:cNvSpPr>
          <p:nvPr>
            <p:ph type="sldNum" sz="quarter" idx="12"/>
          </p:nvPr>
        </p:nvSpPr>
        <p:spPr/>
        <p:txBody>
          <a:bodyPr/>
          <a:lstStyle/>
          <a:p>
            <a:fld id="{C18BC56E-D26A-4A08-8D9D-41E304BD2C7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56B59D95-653F-4C00-B5B2-C14741F42866}" type="datetime1">
              <a:rPr lang="ar-SA" smtClean="0"/>
              <a:t>14/05/40</a:t>
            </a:fld>
            <a:endParaRPr lang="ar-SA"/>
          </a:p>
        </p:txBody>
      </p:sp>
      <p:sp>
        <p:nvSpPr>
          <p:cNvPr id="8" name="Footer Placeholder 7"/>
          <p:cNvSpPr>
            <a:spLocks noGrp="1"/>
          </p:cNvSpPr>
          <p:nvPr>
            <p:ph type="ftr" sz="quarter" idx="11"/>
          </p:nvPr>
        </p:nvSpPr>
        <p:spPr/>
        <p:txBody>
          <a:bodyPr/>
          <a:lstStyle/>
          <a:p>
            <a:r>
              <a:rPr lang="ar-SA" smtClean="0"/>
              <a:t>أ.سميرة المالكي</a:t>
            </a:r>
            <a:endParaRPr lang="ar-SA"/>
          </a:p>
        </p:txBody>
      </p:sp>
      <p:sp>
        <p:nvSpPr>
          <p:cNvPr id="9" name="Slide Number Placeholder 8"/>
          <p:cNvSpPr>
            <a:spLocks noGrp="1"/>
          </p:cNvSpPr>
          <p:nvPr>
            <p:ph type="sldNum" sz="quarter" idx="12"/>
          </p:nvPr>
        </p:nvSpPr>
        <p:spPr/>
        <p:txBody>
          <a:bodyPr/>
          <a:lstStyle/>
          <a:p>
            <a:fld id="{C18BC56E-D26A-4A08-8D9D-41E304BD2C7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DD7698C-563F-4207-98D8-6AFF932EDA32}" type="datetime1">
              <a:rPr lang="ar-SA" smtClean="0"/>
              <a:t>14/05/40</a:t>
            </a:fld>
            <a:endParaRPr lang="ar-SA"/>
          </a:p>
        </p:txBody>
      </p:sp>
      <p:sp>
        <p:nvSpPr>
          <p:cNvPr id="4" name="Footer Placeholder 3"/>
          <p:cNvSpPr>
            <a:spLocks noGrp="1"/>
          </p:cNvSpPr>
          <p:nvPr>
            <p:ph type="ftr" sz="quarter" idx="11"/>
          </p:nvPr>
        </p:nvSpPr>
        <p:spPr/>
        <p:txBody>
          <a:bodyPr/>
          <a:lstStyle/>
          <a:p>
            <a:r>
              <a:rPr lang="ar-SA" smtClean="0"/>
              <a:t>أ.سميرة المالكي</a:t>
            </a:r>
            <a:endParaRPr lang="ar-SA"/>
          </a:p>
        </p:txBody>
      </p:sp>
      <p:sp>
        <p:nvSpPr>
          <p:cNvPr id="5" name="Slide Number Placeholder 4"/>
          <p:cNvSpPr>
            <a:spLocks noGrp="1"/>
          </p:cNvSpPr>
          <p:nvPr>
            <p:ph type="sldNum" sz="quarter" idx="12"/>
          </p:nvPr>
        </p:nvSpPr>
        <p:spPr/>
        <p:txBody>
          <a:bodyPr/>
          <a:lstStyle/>
          <a:p>
            <a:fld id="{C18BC56E-D26A-4A08-8D9D-41E304BD2C7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8B297-E9D6-4242-80AB-3E6C874A7F6C}" type="datetime1">
              <a:rPr lang="ar-SA" smtClean="0"/>
              <a:t>14/05/40</a:t>
            </a:fld>
            <a:endParaRPr lang="ar-SA"/>
          </a:p>
        </p:txBody>
      </p:sp>
      <p:sp>
        <p:nvSpPr>
          <p:cNvPr id="3" name="Footer Placeholder 2"/>
          <p:cNvSpPr>
            <a:spLocks noGrp="1"/>
          </p:cNvSpPr>
          <p:nvPr>
            <p:ph type="ftr" sz="quarter" idx="11"/>
          </p:nvPr>
        </p:nvSpPr>
        <p:spPr/>
        <p:txBody>
          <a:bodyPr/>
          <a:lstStyle/>
          <a:p>
            <a:r>
              <a:rPr lang="ar-SA" smtClean="0"/>
              <a:t>أ.سميرة المالكي</a:t>
            </a:r>
            <a:endParaRPr lang="ar-SA"/>
          </a:p>
        </p:txBody>
      </p:sp>
      <p:sp>
        <p:nvSpPr>
          <p:cNvPr id="4" name="Slide Number Placeholder 3"/>
          <p:cNvSpPr>
            <a:spLocks noGrp="1"/>
          </p:cNvSpPr>
          <p:nvPr>
            <p:ph type="sldNum" sz="quarter" idx="12"/>
          </p:nvPr>
        </p:nvSpPr>
        <p:spPr/>
        <p:txBody>
          <a:bodyPr/>
          <a:lstStyle/>
          <a:p>
            <a:fld id="{C18BC56E-D26A-4A08-8D9D-41E304BD2C7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83D8489-25B0-4B6E-8522-30792BBA0B3A}" type="datetime1">
              <a:rPr lang="ar-SA" smtClean="0"/>
              <a:t>14/05/40</a:t>
            </a:fld>
            <a:endParaRPr lang="ar-SA"/>
          </a:p>
        </p:txBody>
      </p:sp>
      <p:sp>
        <p:nvSpPr>
          <p:cNvPr id="6" name="Footer Placeholder 5"/>
          <p:cNvSpPr>
            <a:spLocks noGrp="1"/>
          </p:cNvSpPr>
          <p:nvPr>
            <p:ph type="ftr" sz="quarter" idx="11"/>
          </p:nvPr>
        </p:nvSpPr>
        <p:spPr/>
        <p:txBody>
          <a:bodyPr/>
          <a:lstStyle/>
          <a:p>
            <a:r>
              <a:rPr lang="ar-SA" smtClean="0"/>
              <a:t>أ.سميرة المالكي</a:t>
            </a:r>
            <a:endParaRPr lang="ar-SA"/>
          </a:p>
        </p:txBody>
      </p:sp>
      <p:sp>
        <p:nvSpPr>
          <p:cNvPr id="7" name="Slide Number Placeholder 6"/>
          <p:cNvSpPr>
            <a:spLocks noGrp="1"/>
          </p:cNvSpPr>
          <p:nvPr>
            <p:ph type="sldNum" sz="quarter" idx="12"/>
          </p:nvPr>
        </p:nvSpPr>
        <p:spPr/>
        <p:txBody>
          <a:bodyPr/>
          <a:lstStyle/>
          <a:p>
            <a:fld id="{C18BC56E-D26A-4A08-8D9D-41E304BD2C78}"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B84F482E-FFC6-4A56-A844-FE7945BA32BD}" type="datetime1">
              <a:rPr lang="ar-SA" smtClean="0"/>
              <a:t>14/05/40</a:t>
            </a:fld>
            <a:endParaRPr lang="ar-SA"/>
          </a:p>
        </p:txBody>
      </p:sp>
      <p:sp>
        <p:nvSpPr>
          <p:cNvPr id="9" name="Slide Number Placeholder 8"/>
          <p:cNvSpPr>
            <a:spLocks noGrp="1"/>
          </p:cNvSpPr>
          <p:nvPr>
            <p:ph type="sldNum" sz="quarter" idx="11"/>
          </p:nvPr>
        </p:nvSpPr>
        <p:spPr/>
        <p:txBody>
          <a:bodyPr/>
          <a:lstStyle/>
          <a:p>
            <a:fld id="{C18BC56E-D26A-4A08-8D9D-41E304BD2C78}" type="slidenum">
              <a:rPr lang="ar-SA" smtClean="0"/>
              <a:t>‹#›</a:t>
            </a:fld>
            <a:endParaRPr lang="ar-SA"/>
          </a:p>
        </p:txBody>
      </p:sp>
      <p:sp>
        <p:nvSpPr>
          <p:cNvPr id="10" name="Footer Placeholder 9"/>
          <p:cNvSpPr>
            <a:spLocks noGrp="1"/>
          </p:cNvSpPr>
          <p:nvPr>
            <p:ph type="ftr" sz="quarter" idx="12"/>
          </p:nvPr>
        </p:nvSpPr>
        <p:spPr/>
        <p:txBody>
          <a:bodyPr/>
          <a:lstStyle/>
          <a:p>
            <a:r>
              <a:rPr lang="ar-SA" smtClean="0"/>
              <a:t>أ.سميرة المالكي</a:t>
            </a:r>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18BC56E-D26A-4A08-8D9D-41E304BD2C78}"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ar-SA" smtClean="0"/>
              <a:t>أ.سميرة المالكي</a:t>
            </a:r>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79D815E-649B-48D3-9C5C-1EA4E58D1B3C}" type="datetime1">
              <a:rPr lang="ar-SA" smtClean="0"/>
              <a:t>14/05/40</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4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ctrTitle"/>
          </p:nvPr>
        </p:nvSpPr>
        <p:spPr>
          <a:xfrm>
            <a:off x="683568" y="1772817"/>
            <a:ext cx="7543800" cy="1800200"/>
          </a:xfrm>
        </p:spPr>
        <p:txBody>
          <a:bodyPr anchor="t"/>
          <a:lstStyle/>
          <a:p>
            <a:pPr algn="ctr"/>
            <a:r>
              <a:rPr lang="ar-SA" sz="3600" dirty="0" smtClean="0"/>
              <a:t>مبادئ الاقتصاد الجزئي</a:t>
            </a:r>
            <a:br>
              <a:rPr lang="ar-SA" sz="3600" dirty="0" smtClean="0"/>
            </a:br>
            <a:r>
              <a:rPr lang="en-US" sz="3600" dirty="0" smtClean="0"/>
              <a:t>101</a:t>
            </a:r>
            <a:r>
              <a:rPr lang="ar-SA" sz="3600" dirty="0" smtClean="0"/>
              <a:t> قصد</a:t>
            </a:r>
            <a:endParaRPr lang="ar-SA" sz="3600" dirty="0"/>
          </a:p>
        </p:txBody>
      </p:sp>
      <p:sp>
        <p:nvSpPr>
          <p:cNvPr id="7" name="عنوان فرعي 6"/>
          <p:cNvSpPr>
            <a:spLocks noGrp="1"/>
          </p:cNvSpPr>
          <p:nvPr>
            <p:ph type="subTitle" idx="1"/>
          </p:nvPr>
        </p:nvSpPr>
        <p:spPr>
          <a:xfrm>
            <a:off x="1259632" y="3861048"/>
            <a:ext cx="6461760" cy="1066800"/>
          </a:xfrm>
        </p:spPr>
        <p:txBody>
          <a:bodyPr/>
          <a:lstStyle/>
          <a:p>
            <a:pPr algn="ctr"/>
            <a:r>
              <a:rPr lang="ar-SA" dirty="0" smtClean="0"/>
              <a:t>الفصل الرابع</a:t>
            </a:r>
            <a:endParaRPr lang="ar-SA" dirty="0" smtClean="0"/>
          </a:p>
          <a:p>
            <a:pPr algn="ctr"/>
            <a:r>
              <a:rPr lang="ar-SA" dirty="0" smtClean="0"/>
              <a:t>قسم الاقتصاد – كلية إدارة الأعمال</a:t>
            </a:r>
            <a:endParaRPr lang="ar-SA" dirty="0"/>
          </a:p>
        </p:txBody>
      </p:sp>
    </p:spTree>
    <p:extLst>
      <p:ext uri="{BB962C8B-B14F-4D97-AF65-F5344CB8AC3E}">
        <p14:creationId xmlns:p14="http://schemas.microsoft.com/office/powerpoint/2010/main" val="477136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lstStyle/>
          <a:p>
            <a:pPr marL="114300" indent="0">
              <a:buNone/>
            </a:pPr>
            <a:endParaRPr lang="ar-SA" dirty="0"/>
          </a:p>
          <a:p>
            <a:pPr marL="114300" indent="0">
              <a:buNone/>
            </a:pPr>
            <a:r>
              <a:rPr lang="ar-SA" sz="3200" dirty="0" smtClean="0">
                <a:solidFill>
                  <a:srgbClr val="0070C0"/>
                </a:solidFill>
              </a:rPr>
              <a:t>سوق المنافسة غير الكاملة</a:t>
            </a:r>
          </a:p>
          <a:p>
            <a:pPr marL="114300" indent="0">
              <a:lnSpc>
                <a:spcPct val="150000"/>
              </a:lnSpc>
              <a:buNone/>
            </a:pPr>
            <a:r>
              <a:rPr lang="ar-SA" sz="2400" dirty="0" smtClean="0"/>
              <a:t>تعتبر المنافسة </a:t>
            </a:r>
            <a:r>
              <a:rPr lang="ar-SA" sz="2400" dirty="0"/>
              <a:t>غير </a:t>
            </a:r>
            <a:r>
              <a:rPr lang="ar-SA" sz="2400" dirty="0" smtClean="0"/>
              <a:t>كاملة في صورة </a:t>
            </a:r>
            <a:r>
              <a:rPr lang="ar-SA" sz="2400" dirty="0"/>
              <a:t>وجود منتج أو بائع واحد في </a:t>
            </a:r>
            <a:r>
              <a:rPr lang="ar-SA" sz="2400" dirty="0" smtClean="0"/>
              <a:t>السوق (الاحتكار)، وفي </a:t>
            </a:r>
            <a:r>
              <a:rPr lang="ar-SA" sz="2400" dirty="0"/>
              <a:t>صورة وجود عدد من البائعين والمشترين ولكن يستطيع أي بائع أو </a:t>
            </a:r>
            <a:r>
              <a:rPr lang="ar-SA" sz="2400" dirty="0" smtClean="0"/>
              <a:t>مشتري </a:t>
            </a:r>
            <a:r>
              <a:rPr lang="ar-SA" sz="2400" dirty="0"/>
              <a:t>التأثير على السعر السائد في السوق .</a:t>
            </a:r>
          </a:p>
          <a:p>
            <a:pPr marL="114300" indent="0">
              <a:lnSpc>
                <a:spcPct val="150000"/>
              </a:lnSpc>
              <a:buNone/>
            </a:pPr>
            <a:r>
              <a:rPr lang="ar-SA" sz="2400" dirty="0"/>
              <a:t>مثال: سوق السيارات بحيث يمكن لوكيل أي نوع من السيارات التأثير على سعرها في السوق.</a:t>
            </a:r>
            <a:endParaRPr lang="en-US" sz="2400" dirty="0"/>
          </a:p>
          <a:p>
            <a:pPr marL="114300" indent="0">
              <a:buNone/>
            </a:pPr>
            <a:endParaRPr lang="ar-SA" sz="2400" dirty="0" smtClean="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C18BC56E-D26A-4A08-8D9D-41E304BD2C78}" type="slidenum">
              <a:rPr lang="ar-SA" smtClean="0"/>
              <a:t>10</a:t>
            </a:fld>
            <a:endParaRPr lang="ar-SA"/>
          </a:p>
        </p:txBody>
      </p:sp>
    </p:spTree>
    <p:extLst>
      <p:ext uri="{BB962C8B-B14F-4D97-AF65-F5344CB8AC3E}">
        <p14:creationId xmlns:p14="http://schemas.microsoft.com/office/powerpoint/2010/main" val="155758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chemeClr val="bg2">
                    <a:lumMod val="50000"/>
                  </a:schemeClr>
                </a:solidFill>
              </a:rPr>
              <a:t>الطلب </a:t>
            </a:r>
            <a:r>
              <a:rPr lang="en-US" b="1" dirty="0">
                <a:solidFill>
                  <a:schemeClr val="bg2">
                    <a:lumMod val="50000"/>
                  </a:schemeClr>
                </a:solidFill>
              </a:rPr>
              <a:t>Demand</a:t>
            </a:r>
            <a:endParaRPr lang="ar-SA" dirty="0">
              <a:solidFill>
                <a:schemeClr val="bg2">
                  <a:lumMod val="50000"/>
                </a:schemeClr>
              </a:solidFill>
            </a:endParaRPr>
          </a:p>
        </p:txBody>
      </p:sp>
      <p:sp>
        <p:nvSpPr>
          <p:cNvPr id="3" name="عنصر نائب للمحتوى 2"/>
          <p:cNvSpPr>
            <a:spLocks noGrp="1"/>
          </p:cNvSpPr>
          <p:nvPr>
            <p:ph idx="1"/>
          </p:nvPr>
        </p:nvSpPr>
        <p:spPr/>
        <p:txBody>
          <a:bodyPr>
            <a:normAutofit/>
          </a:bodyPr>
          <a:lstStyle/>
          <a:p>
            <a:pPr>
              <a:buFont typeface="Wingdings" pitchFamily="2" charset="2"/>
              <a:buChar char="Ø"/>
            </a:pPr>
            <a:r>
              <a:rPr lang="ar-SA" sz="3600" dirty="0" smtClean="0"/>
              <a:t>تعريفة </a:t>
            </a:r>
          </a:p>
          <a:p>
            <a:pPr>
              <a:buFont typeface="Wingdings" pitchFamily="2" charset="2"/>
              <a:buChar char="Ø"/>
            </a:pPr>
            <a:r>
              <a:rPr lang="ar-SA" sz="3600" dirty="0" smtClean="0"/>
              <a:t>كيف يتم تمثيلة؟ </a:t>
            </a:r>
          </a:p>
          <a:p>
            <a:pPr>
              <a:buFont typeface="Wingdings" pitchFamily="2" charset="2"/>
              <a:buChar char="Ø"/>
            </a:pPr>
            <a:r>
              <a:rPr lang="ar-SA" sz="3600" dirty="0" smtClean="0"/>
              <a:t>محددات الطلب </a:t>
            </a:r>
          </a:p>
          <a:p>
            <a:pPr>
              <a:buFont typeface="Wingdings" pitchFamily="2" charset="2"/>
              <a:buChar char="Ø"/>
            </a:pPr>
            <a:r>
              <a:rPr lang="ar-SA" sz="3600" dirty="0" smtClean="0"/>
              <a:t>الفرق بين تغير الكمية المطلوبة وتغير الطلب</a:t>
            </a:r>
            <a:endParaRPr lang="ar-SA" sz="36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11</a:t>
            </a:fld>
            <a:endParaRPr lang="ar-SA"/>
          </a:p>
        </p:txBody>
      </p:sp>
    </p:spTree>
    <p:extLst>
      <p:ext uri="{BB962C8B-B14F-4D97-AF65-F5344CB8AC3E}">
        <p14:creationId xmlns:p14="http://schemas.microsoft.com/office/powerpoint/2010/main" val="732594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7620000" cy="5420072"/>
          </a:xfrm>
        </p:spPr>
        <p:txBody>
          <a:bodyPr/>
          <a:lstStyle/>
          <a:p>
            <a:pPr marL="114300" indent="0">
              <a:buNone/>
            </a:pPr>
            <a:endParaRPr lang="ar-SA" sz="2400" b="1" dirty="0" smtClean="0">
              <a:solidFill>
                <a:srgbClr val="0070C0"/>
              </a:solidFill>
            </a:endParaRPr>
          </a:p>
          <a:p>
            <a:pPr marL="114300" indent="0">
              <a:buNone/>
            </a:pPr>
            <a:r>
              <a:rPr lang="ar-SA" dirty="0" smtClean="0"/>
              <a:t>الرسوم والأشكال البيانية تقترح علاقة معينة بين المتغيرات التي يمكن التعبير عنها لفظياً أو باستخدام معادلة أو عن طريق رسوم بيانية.</a:t>
            </a:r>
          </a:p>
          <a:p>
            <a:pPr marL="114300" indent="0">
              <a:buNone/>
            </a:pPr>
            <a:r>
              <a:rPr lang="ar-SA" b="1" dirty="0" smtClean="0">
                <a:solidFill>
                  <a:srgbClr val="7030A0"/>
                </a:solidFill>
              </a:rPr>
              <a:t>المتغيرات نوعان: </a:t>
            </a:r>
          </a:p>
          <a:p>
            <a:pPr marL="114300" indent="0">
              <a:buNone/>
            </a:pPr>
            <a:r>
              <a:rPr lang="ar-SA" u="sng" dirty="0" smtClean="0"/>
              <a:t>متغير تابع </a:t>
            </a:r>
            <a:r>
              <a:rPr lang="ar-SA" dirty="0" smtClean="0"/>
              <a:t>يتأثر بالمستقل.</a:t>
            </a:r>
          </a:p>
          <a:p>
            <a:pPr marL="114300" indent="0">
              <a:buNone/>
            </a:pPr>
            <a:r>
              <a:rPr lang="ar-SA" u="sng" dirty="0" smtClean="0"/>
              <a:t>متغير مستقل </a:t>
            </a:r>
            <a:r>
              <a:rPr lang="ar-SA" dirty="0" smtClean="0"/>
              <a:t>يؤثر بالتابع.  </a:t>
            </a:r>
          </a:p>
          <a:p>
            <a:pPr marL="114300" indent="0">
              <a:buNone/>
            </a:pPr>
            <a:r>
              <a:rPr lang="ar-SA" dirty="0" smtClean="0">
                <a:solidFill>
                  <a:srgbClr val="0070C0"/>
                </a:solidFill>
              </a:rPr>
              <a:t>مثال/ من خلال إبراز العلاقة بين أسعار الأسماك والكمية المطلوبة اذاً يمكن تصنيف المتغيرين كالآتي:</a:t>
            </a:r>
          </a:p>
          <a:p>
            <a:pPr marL="114300" indent="0">
              <a:buNone/>
            </a:pPr>
            <a:r>
              <a:rPr lang="ar-SA" dirty="0" smtClean="0"/>
              <a:t>المتغير التابع (الذي سيتأثر) هو الكمية المطلوبة </a:t>
            </a:r>
            <a:r>
              <a:rPr lang="en-US" dirty="0" smtClean="0"/>
              <a:t>Q</a:t>
            </a:r>
            <a:r>
              <a:rPr lang="ar-SA" dirty="0" smtClean="0"/>
              <a:t> </a:t>
            </a:r>
          </a:p>
          <a:p>
            <a:pPr marL="114300" indent="0">
              <a:buNone/>
            </a:pPr>
            <a:r>
              <a:rPr lang="ar-SA" dirty="0" smtClean="0"/>
              <a:t>المتغير المستقل (الذي سيؤثر) أسعار الأسماك </a:t>
            </a:r>
            <a:r>
              <a:rPr lang="en-US" dirty="0" smtClean="0"/>
              <a:t>P</a:t>
            </a:r>
            <a:r>
              <a:rPr lang="ar-SA" dirty="0" smtClean="0"/>
              <a:t> </a:t>
            </a:r>
          </a:p>
          <a:p>
            <a:pPr marL="114300" indent="0">
              <a:buNone/>
            </a:pPr>
            <a:r>
              <a:rPr lang="ar-SA" dirty="0" smtClean="0">
                <a:solidFill>
                  <a:srgbClr val="0070C0"/>
                </a:solidFill>
              </a:rPr>
              <a:t>ويتم تمثيل العلاقة بين المتغيرين عن طريق المعادلة التالية </a:t>
            </a:r>
            <a:r>
              <a:rPr lang="en-US" dirty="0" smtClean="0">
                <a:solidFill>
                  <a:srgbClr val="0070C0"/>
                </a:solidFill>
              </a:rPr>
              <a:t>Q= f (P) </a:t>
            </a:r>
            <a:endParaRPr lang="ar-SA" dirty="0">
              <a:solidFill>
                <a:srgbClr val="0070C0"/>
              </a:solidFill>
            </a:endParaRPr>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C18BC56E-D26A-4A08-8D9D-41E304BD2C78}" type="slidenum">
              <a:rPr lang="ar-SA" smtClean="0"/>
              <a:t>12</a:t>
            </a:fld>
            <a:endParaRPr lang="ar-SA"/>
          </a:p>
        </p:txBody>
      </p:sp>
    </p:spTree>
    <p:extLst>
      <p:ext uri="{BB962C8B-B14F-4D97-AF65-F5344CB8AC3E}">
        <p14:creationId xmlns:p14="http://schemas.microsoft.com/office/powerpoint/2010/main" val="421764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7620000" cy="5492080"/>
          </a:xfrm>
        </p:spPr>
        <p:txBody>
          <a:bodyPr>
            <a:normAutofit/>
          </a:bodyPr>
          <a:lstStyle/>
          <a:p>
            <a:pPr marL="114300" indent="0">
              <a:buNone/>
            </a:pPr>
            <a:r>
              <a:rPr lang="ar-SA" b="1" dirty="0" smtClean="0">
                <a:solidFill>
                  <a:srgbClr val="00B0F0"/>
                </a:solidFill>
              </a:rPr>
              <a:t> الطلب</a:t>
            </a:r>
          </a:p>
          <a:p>
            <a:pPr marL="114300" indent="0">
              <a:buNone/>
            </a:pPr>
            <a:r>
              <a:rPr lang="ar-SA" b="1" dirty="0" smtClean="0">
                <a:solidFill>
                  <a:srgbClr val="7030A0"/>
                </a:solidFill>
              </a:rPr>
              <a:t>تعريف الطلب/</a:t>
            </a:r>
          </a:p>
          <a:p>
            <a:pPr marL="114300" indent="0">
              <a:buNone/>
            </a:pPr>
            <a:r>
              <a:rPr lang="ar-SA" dirty="0" smtClean="0"/>
              <a:t>الكميات المختلفة من السلعة أو الخدمة التي تكون الوحدة الاقتصادية (فرد أو عائلة) مستعدة وقادرة على شرائها عند الأسعار المختلفة، بافتراض ثبات العوامل الأخرى. </a:t>
            </a:r>
            <a:endParaRPr lang="ar-SA" dirty="0"/>
          </a:p>
          <a:p>
            <a:pPr marL="114300" indent="0">
              <a:buNone/>
            </a:pPr>
            <a:endParaRPr lang="ar-SA" dirty="0" smtClean="0"/>
          </a:p>
          <a:p>
            <a:pPr marL="114300" indent="0">
              <a:buNone/>
            </a:pPr>
            <a:r>
              <a:rPr lang="ar-SA" dirty="0" smtClean="0">
                <a:solidFill>
                  <a:srgbClr val="C00000"/>
                </a:solidFill>
              </a:rPr>
              <a:t>هل تكفي الرغبة دون القدرة؟</a:t>
            </a:r>
            <a:endParaRPr lang="ar-SA" dirty="0">
              <a:solidFill>
                <a:srgbClr val="C00000"/>
              </a:solidFill>
            </a:endParaRPr>
          </a:p>
          <a:p>
            <a:endParaRPr lang="ar-SA" dirty="0" smtClean="0"/>
          </a:p>
          <a:p>
            <a:pPr marL="114300" indent="0">
              <a:buNone/>
            </a:pPr>
            <a:endParaRPr lang="ar-SA" b="1" dirty="0" smtClean="0">
              <a:solidFill>
                <a:srgbClr val="7030A0"/>
              </a:solidFill>
            </a:endParaRPr>
          </a:p>
          <a:p>
            <a:pPr marL="114300" indent="0">
              <a:buNone/>
            </a:pPr>
            <a:r>
              <a:rPr lang="ar-SA" b="1" dirty="0" smtClean="0">
                <a:solidFill>
                  <a:srgbClr val="7030A0"/>
                </a:solidFill>
              </a:rPr>
              <a:t>خصائص الطلب/ </a:t>
            </a:r>
          </a:p>
          <a:p>
            <a:pPr marL="571500" indent="-457200">
              <a:buFont typeface="+mj-lt"/>
              <a:buAutoNum type="arabicPeriod"/>
            </a:pPr>
            <a:r>
              <a:rPr lang="ar-SA" dirty="0" smtClean="0"/>
              <a:t>يختلف مصطلح الطلب عن كمية مطلوبة، فالطلب يعبر عن كميات مختلفة عند أسعار مختلفة. والكمية المطلوبة تعبر عن كمية معينة عند سعر معين.</a:t>
            </a:r>
          </a:p>
          <a:p>
            <a:pPr marL="571500" indent="-457200">
              <a:buFont typeface="+mj-lt"/>
              <a:buAutoNum type="arabicPeriod"/>
            </a:pPr>
            <a:r>
              <a:rPr lang="ar-SA" dirty="0" smtClean="0"/>
              <a:t>الطلب لابد أن يكون خلال فترة زمنية محددة.</a:t>
            </a:r>
          </a:p>
          <a:p>
            <a:pPr marL="571500" indent="-457200">
              <a:buFont typeface="+mj-lt"/>
              <a:buAutoNum type="arabicPeriod"/>
            </a:pPr>
            <a:r>
              <a:rPr lang="ar-SA" dirty="0" smtClean="0"/>
              <a:t>الرغبة في الشراء لابد أن تكون مدعمة بقدرة على الشراء، رغبة بدون قدرة شرائية لن يكون لها تأثير على البيع والشراء.</a:t>
            </a:r>
          </a:p>
          <a:p>
            <a:endParaRPr lang="ar-SA" dirty="0"/>
          </a:p>
        </p:txBody>
      </p:sp>
      <p:sp>
        <p:nvSpPr>
          <p:cNvPr id="4" name="وسيلة شرح على شكل سحابة 3"/>
          <p:cNvSpPr/>
          <p:nvPr/>
        </p:nvSpPr>
        <p:spPr>
          <a:xfrm>
            <a:off x="827584" y="2780928"/>
            <a:ext cx="4320480" cy="1138301"/>
          </a:xfrm>
          <a:prstGeom prst="cloudCallout">
            <a:avLst>
              <a:gd name="adj1" fmla="val -20107"/>
              <a:gd name="adj2" fmla="val 72495"/>
            </a:avLst>
          </a:prstGeom>
          <a:solidFill>
            <a:srgbClr val="F5CDFF"/>
          </a:solidFill>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SA" sz="2000" b="1" dirty="0" smtClean="0">
                <a:solidFill>
                  <a:sysClr val="windowText" lastClr="000000"/>
                </a:solidFill>
              </a:rPr>
              <a:t>الطلب         رغبة في اقتناء سلعة ما + المقدرة على الشراء</a:t>
            </a:r>
            <a:endParaRPr lang="ar-SA" sz="2000" b="1" dirty="0">
              <a:solidFill>
                <a:sysClr val="windowText" lastClr="000000"/>
              </a:solidFill>
            </a:endParaRPr>
          </a:p>
        </p:txBody>
      </p:sp>
      <p:cxnSp>
        <p:nvCxnSpPr>
          <p:cNvPr id="9" name="رابط كسهم مستقيم 8"/>
          <p:cNvCxnSpPr/>
          <p:nvPr/>
        </p:nvCxnSpPr>
        <p:spPr>
          <a:xfrm flipH="1">
            <a:off x="2997617" y="3212976"/>
            <a:ext cx="36004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13</a:t>
            </a:fld>
            <a:endParaRPr lang="ar-SA"/>
          </a:p>
        </p:txBody>
      </p:sp>
    </p:spTree>
    <p:extLst>
      <p:ext uri="{BB962C8B-B14F-4D97-AF65-F5344CB8AC3E}">
        <p14:creationId xmlns:p14="http://schemas.microsoft.com/office/powerpoint/2010/main" val="183471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كيف يتم تمثيل الطلب؟</a:t>
            </a:r>
            <a:endParaRPr lang="ar-SA" dirty="0"/>
          </a:p>
        </p:txBody>
      </p:sp>
      <p:sp>
        <p:nvSpPr>
          <p:cNvPr id="3" name="عنصر نائب للمحتوى 2"/>
          <p:cNvSpPr>
            <a:spLocks noGrp="1"/>
          </p:cNvSpPr>
          <p:nvPr>
            <p:ph idx="1"/>
          </p:nvPr>
        </p:nvSpPr>
        <p:spPr/>
        <p:txBody>
          <a:bodyPr>
            <a:normAutofit/>
          </a:bodyPr>
          <a:lstStyle/>
          <a:p>
            <a:pPr marL="114300" indent="0">
              <a:buNone/>
            </a:pPr>
            <a:r>
              <a:rPr lang="ar-SA" sz="3600" b="1" u="sng" dirty="0" smtClean="0"/>
              <a:t> يتم تمثيل الطلب </a:t>
            </a:r>
          </a:p>
          <a:p>
            <a:pPr marL="114300" indent="0">
              <a:buNone/>
            </a:pPr>
            <a:endParaRPr lang="ar-SA" sz="3600" b="1" u="sng" dirty="0" smtClean="0"/>
          </a:p>
          <a:p>
            <a:r>
              <a:rPr lang="ar-SA" sz="3600" dirty="0" smtClean="0"/>
              <a:t>بيانياً (منحنى الطلب)</a:t>
            </a:r>
          </a:p>
          <a:p>
            <a:r>
              <a:rPr lang="ar-SA" sz="3600" dirty="0" smtClean="0"/>
              <a:t>رقمياً (جدول الطلب) </a:t>
            </a:r>
          </a:p>
          <a:p>
            <a:r>
              <a:rPr lang="ar-SA" sz="3600" dirty="0" smtClean="0"/>
              <a:t>رياضياً (دالة الطلب)  </a:t>
            </a:r>
            <a:endParaRPr lang="ar-SA" sz="36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14</a:t>
            </a:fld>
            <a:endParaRPr lang="ar-SA"/>
          </a:p>
        </p:txBody>
      </p:sp>
    </p:spTree>
    <p:extLst>
      <p:ext uri="{BB962C8B-B14F-4D97-AF65-F5344CB8AC3E}">
        <p14:creationId xmlns:p14="http://schemas.microsoft.com/office/powerpoint/2010/main" val="275102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sz="1800" b="1" dirty="0" smtClean="0"/>
              <a:t>التعبير عن العلاقة بين المتغيرين في الجدول التالي</a:t>
            </a:r>
          </a:p>
          <a:p>
            <a:pPr marL="114300" indent="0">
              <a:buNone/>
            </a:pPr>
            <a:endParaRPr lang="ar-SA" dirty="0"/>
          </a:p>
        </p:txBody>
      </p:sp>
      <p:graphicFrame>
        <p:nvGraphicFramePr>
          <p:cNvPr id="9" name="جدول 8"/>
          <p:cNvGraphicFramePr>
            <a:graphicFrameLocks noGrp="1"/>
          </p:cNvGraphicFramePr>
          <p:nvPr>
            <p:extLst>
              <p:ext uri="{D42A27DB-BD31-4B8C-83A1-F6EECF244321}">
                <p14:modId xmlns:p14="http://schemas.microsoft.com/office/powerpoint/2010/main" val="1293653224"/>
              </p:ext>
            </p:extLst>
          </p:nvPr>
        </p:nvGraphicFramePr>
        <p:xfrm>
          <a:off x="4427984" y="2204866"/>
          <a:ext cx="3359696" cy="2634285"/>
        </p:xfrm>
        <a:graphic>
          <a:graphicData uri="http://schemas.openxmlformats.org/drawingml/2006/table">
            <a:tbl>
              <a:tblPr rtl="1" firstRow="1" bandRow="1">
                <a:tableStyleId>{5C22544A-7EE6-4342-B048-85BDC9FD1C3A}</a:tableStyleId>
              </a:tblPr>
              <a:tblGrid>
                <a:gridCol w="1679848"/>
                <a:gridCol w="1679848"/>
              </a:tblGrid>
              <a:tr h="526857">
                <a:tc>
                  <a:txBody>
                    <a:bodyPr/>
                    <a:lstStyle/>
                    <a:p>
                      <a:pPr algn="ctr" rtl="1"/>
                      <a:r>
                        <a:rPr lang="ar-SA" dirty="0" smtClean="0"/>
                        <a:t>السعر (</a:t>
                      </a:r>
                      <a:r>
                        <a:rPr lang="en-US" dirty="0" smtClean="0"/>
                        <a:t>P</a:t>
                      </a:r>
                      <a:r>
                        <a:rPr lang="ar-SA" dirty="0" smtClean="0"/>
                        <a:t>)</a:t>
                      </a:r>
                      <a:endParaRPr lang="ar-SA" dirty="0"/>
                    </a:p>
                  </a:txBody>
                  <a:tcPr anchor="ctr">
                    <a:solidFill>
                      <a:srgbClr val="EA8FFF"/>
                    </a:solidFill>
                  </a:tcPr>
                </a:tc>
                <a:tc>
                  <a:txBody>
                    <a:bodyPr/>
                    <a:lstStyle/>
                    <a:p>
                      <a:pPr algn="ctr" rtl="1"/>
                      <a:r>
                        <a:rPr lang="ar-SA" dirty="0" smtClean="0"/>
                        <a:t>الكمية (</a:t>
                      </a:r>
                      <a:r>
                        <a:rPr lang="en-US" dirty="0" smtClean="0"/>
                        <a:t>Q</a:t>
                      </a:r>
                      <a:r>
                        <a:rPr lang="ar-SA" dirty="0" smtClean="0"/>
                        <a:t>)</a:t>
                      </a:r>
                      <a:endParaRPr lang="ar-SA" dirty="0"/>
                    </a:p>
                  </a:txBody>
                  <a:tcPr anchor="ctr">
                    <a:solidFill>
                      <a:srgbClr val="EA8FFF"/>
                    </a:solidFill>
                  </a:tcPr>
                </a:tc>
              </a:tr>
              <a:tr h="526857">
                <a:tc>
                  <a:txBody>
                    <a:bodyPr/>
                    <a:lstStyle/>
                    <a:p>
                      <a:pPr algn="ctr" rtl="1"/>
                      <a:r>
                        <a:rPr lang="ar-SA" dirty="0" smtClean="0"/>
                        <a:t>1</a:t>
                      </a:r>
                      <a:endParaRPr lang="ar-SA" dirty="0"/>
                    </a:p>
                  </a:txBody>
                  <a:tcPr anchor="ctr">
                    <a:solidFill>
                      <a:srgbClr val="F5CDFF"/>
                    </a:solidFill>
                  </a:tcPr>
                </a:tc>
                <a:tc>
                  <a:txBody>
                    <a:bodyPr/>
                    <a:lstStyle/>
                    <a:p>
                      <a:pPr algn="ctr" rtl="1"/>
                      <a:r>
                        <a:rPr lang="ar-SA" dirty="0" smtClean="0"/>
                        <a:t>25</a:t>
                      </a:r>
                      <a:endParaRPr lang="ar-SA" dirty="0"/>
                    </a:p>
                  </a:txBody>
                  <a:tcPr anchor="ctr">
                    <a:solidFill>
                      <a:srgbClr val="F5CDFF"/>
                    </a:solidFill>
                  </a:tcPr>
                </a:tc>
              </a:tr>
              <a:tr h="526857">
                <a:tc>
                  <a:txBody>
                    <a:bodyPr/>
                    <a:lstStyle/>
                    <a:p>
                      <a:pPr algn="ctr" rtl="1"/>
                      <a:r>
                        <a:rPr lang="ar-SA" dirty="0" smtClean="0"/>
                        <a:t>2</a:t>
                      </a:r>
                      <a:endParaRPr lang="ar-SA" dirty="0"/>
                    </a:p>
                  </a:txBody>
                  <a:tcPr anchor="ctr">
                    <a:solidFill>
                      <a:srgbClr val="F5CDFF"/>
                    </a:solidFill>
                  </a:tcPr>
                </a:tc>
                <a:tc>
                  <a:txBody>
                    <a:bodyPr/>
                    <a:lstStyle/>
                    <a:p>
                      <a:pPr algn="ctr" rtl="1"/>
                      <a:r>
                        <a:rPr lang="ar-SA" dirty="0" smtClean="0"/>
                        <a:t>20</a:t>
                      </a:r>
                      <a:endParaRPr lang="ar-SA" dirty="0"/>
                    </a:p>
                  </a:txBody>
                  <a:tcPr anchor="ctr">
                    <a:solidFill>
                      <a:srgbClr val="F5CDFF"/>
                    </a:solidFill>
                  </a:tcPr>
                </a:tc>
              </a:tr>
              <a:tr h="526857">
                <a:tc>
                  <a:txBody>
                    <a:bodyPr/>
                    <a:lstStyle/>
                    <a:p>
                      <a:pPr algn="ctr" rtl="1"/>
                      <a:r>
                        <a:rPr lang="ar-SA" dirty="0" smtClean="0"/>
                        <a:t>3</a:t>
                      </a:r>
                      <a:endParaRPr lang="ar-SA" dirty="0"/>
                    </a:p>
                  </a:txBody>
                  <a:tcPr anchor="ctr">
                    <a:solidFill>
                      <a:srgbClr val="F5CDFF"/>
                    </a:solidFill>
                  </a:tcPr>
                </a:tc>
                <a:tc>
                  <a:txBody>
                    <a:bodyPr/>
                    <a:lstStyle/>
                    <a:p>
                      <a:pPr algn="ctr" rtl="1"/>
                      <a:r>
                        <a:rPr lang="ar-SA" dirty="0" smtClean="0"/>
                        <a:t>15</a:t>
                      </a:r>
                      <a:endParaRPr lang="ar-SA" dirty="0"/>
                    </a:p>
                  </a:txBody>
                  <a:tcPr anchor="ctr">
                    <a:solidFill>
                      <a:srgbClr val="F5CDFF"/>
                    </a:solidFill>
                  </a:tcPr>
                </a:tc>
              </a:tr>
              <a:tr h="526857">
                <a:tc>
                  <a:txBody>
                    <a:bodyPr/>
                    <a:lstStyle/>
                    <a:p>
                      <a:pPr algn="ctr" rtl="1"/>
                      <a:r>
                        <a:rPr lang="ar-SA" dirty="0" smtClean="0"/>
                        <a:t>4</a:t>
                      </a:r>
                      <a:endParaRPr lang="ar-SA" dirty="0"/>
                    </a:p>
                  </a:txBody>
                  <a:tcPr anchor="ctr">
                    <a:solidFill>
                      <a:srgbClr val="F5CDFF"/>
                    </a:solidFill>
                  </a:tcPr>
                </a:tc>
                <a:tc>
                  <a:txBody>
                    <a:bodyPr/>
                    <a:lstStyle/>
                    <a:p>
                      <a:pPr algn="ctr" rtl="1"/>
                      <a:r>
                        <a:rPr lang="ar-SA" dirty="0" smtClean="0"/>
                        <a:t>10</a:t>
                      </a:r>
                      <a:endParaRPr lang="ar-SA" dirty="0"/>
                    </a:p>
                  </a:txBody>
                  <a:tcPr anchor="ctr">
                    <a:solidFill>
                      <a:srgbClr val="F5CDFF"/>
                    </a:solidFill>
                  </a:tcPr>
                </a:tc>
              </a:tr>
            </a:tbl>
          </a:graphicData>
        </a:graphic>
      </p:graphicFrame>
      <p:pic>
        <p:nvPicPr>
          <p:cNvPr id="11" name="صورة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12776"/>
            <a:ext cx="3312368" cy="3240359"/>
          </a:xfrm>
          <a:prstGeom prst="rect">
            <a:avLst/>
          </a:prstGeom>
        </p:spPr>
      </p:pic>
      <p:sp>
        <p:nvSpPr>
          <p:cNvPr id="12" name="مربع نص 11"/>
          <p:cNvSpPr txBox="1"/>
          <p:nvPr/>
        </p:nvSpPr>
        <p:spPr>
          <a:xfrm>
            <a:off x="539552" y="5157192"/>
            <a:ext cx="4608512" cy="1015663"/>
          </a:xfrm>
          <a:prstGeom prst="rect">
            <a:avLst/>
          </a:prstGeom>
          <a:solidFill>
            <a:srgbClr val="ABCFD5"/>
          </a:solidFill>
        </p:spPr>
        <p:style>
          <a:lnRef idx="2">
            <a:schemeClr val="accent5">
              <a:shade val="50000"/>
            </a:schemeClr>
          </a:lnRef>
          <a:fillRef idx="1">
            <a:schemeClr val="accent5"/>
          </a:fillRef>
          <a:effectRef idx="0">
            <a:schemeClr val="accent5"/>
          </a:effectRef>
          <a:fontRef idx="minor">
            <a:schemeClr val="lt1"/>
          </a:fontRef>
        </p:style>
        <p:txBody>
          <a:bodyPr wrap="square" rtlCol="1">
            <a:spAutoFit/>
          </a:bodyPr>
          <a:lstStyle/>
          <a:p>
            <a:r>
              <a:rPr lang="ar-SA" sz="2000" b="1" dirty="0" smtClean="0">
                <a:solidFill>
                  <a:schemeClr val="tx1"/>
                </a:solidFill>
              </a:rPr>
              <a:t>منحنى الطلب ينحدر من أعلى الى أسفل و يوضح العلاقة العكسية، حيث ينقص المتغير التابع </a:t>
            </a:r>
            <a:r>
              <a:rPr lang="en-US" sz="2000" b="1" dirty="0" smtClean="0">
                <a:solidFill>
                  <a:schemeClr val="tx1"/>
                </a:solidFill>
              </a:rPr>
              <a:t>Q</a:t>
            </a:r>
            <a:r>
              <a:rPr lang="ar-SA" sz="2000" b="1" dirty="0" smtClean="0">
                <a:solidFill>
                  <a:schemeClr val="tx1"/>
                </a:solidFill>
              </a:rPr>
              <a:t> ويزداد المتغير المستقل </a:t>
            </a:r>
            <a:r>
              <a:rPr lang="en-US" sz="2000" b="1" dirty="0" smtClean="0">
                <a:solidFill>
                  <a:schemeClr val="tx1"/>
                </a:solidFill>
              </a:rPr>
              <a:t>P</a:t>
            </a:r>
            <a:r>
              <a:rPr lang="ar-SA" sz="2000" b="1" dirty="0" smtClean="0">
                <a:solidFill>
                  <a:schemeClr val="tx1"/>
                </a:solidFill>
              </a:rPr>
              <a:t> والعكس صحيح </a:t>
            </a:r>
            <a:endParaRPr lang="ar-SA" sz="2000" b="1" dirty="0">
              <a:solidFill>
                <a:schemeClr val="tx1"/>
              </a:solidFill>
            </a:endParaRPr>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C18BC56E-D26A-4A08-8D9D-41E304BD2C78}" type="slidenum">
              <a:rPr lang="ar-SA" smtClean="0"/>
              <a:t>15</a:t>
            </a:fld>
            <a:endParaRPr lang="ar-SA"/>
          </a:p>
        </p:txBody>
      </p:sp>
    </p:spTree>
    <p:extLst>
      <p:ext uri="{BB962C8B-B14F-4D97-AF65-F5344CB8AC3E}">
        <p14:creationId xmlns:p14="http://schemas.microsoft.com/office/powerpoint/2010/main" val="2685524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114300" indent="0">
              <a:buNone/>
            </a:pPr>
            <a:r>
              <a:rPr lang="ar-SA" b="1" dirty="0" smtClean="0">
                <a:solidFill>
                  <a:schemeClr val="bg2">
                    <a:lumMod val="50000"/>
                  </a:schemeClr>
                </a:solidFill>
              </a:rPr>
              <a:t>يوجد فرق بين الطلب </a:t>
            </a:r>
            <a:r>
              <a:rPr lang="en-US" b="1" dirty="0" smtClean="0">
                <a:solidFill>
                  <a:schemeClr val="bg2">
                    <a:lumMod val="50000"/>
                  </a:schemeClr>
                </a:solidFill>
              </a:rPr>
              <a:t>(D)</a:t>
            </a:r>
            <a:r>
              <a:rPr lang="ar-SA" b="1" dirty="0" smtClean="0">
                <a:solidFill>
                  <a:schemeClr val="bg2">
                    <a:lumMod val="50000"/>
                  </a:schemeClr>
                </a:solidFill>
              </a:rPr>
              <a:t> و الكمية المطلوبة </a:t>
            </a:r>
            <a:r>
              <a:rPr lang="en-US" b="1" dirty="0" smtClean="0">
                <a:solidFill>
                  <a:schemeClr val="bg2">
                    <a:lumMod val="50000"/>
                  </a:schemeClr>
                </a:solidFill>
              </a:rPr>
              <a:t>(</a:t>
            </a:r>
            <a:r>
              <a:rPr lang="en-US" b="1" dirty="0" err="1" smtClean="0">
                <a:solidFill>
                  <a:schemeClr val="bg2">
                    <a:lumMod val="50000"/>
                  </a:schemeClr>
                </a:solidFill>
              </a:rPr>
              <a:t>Qd</a:t>
            </a:r>
            <a:r>
              <a:rPr lang="en-US" b="1" dirty="0" smtClean="0">
                <a:solidFill>
                  <a:schemeClr val="bg2">
                    <a:lumMod val="50000"/>
                  </a:schemeClr>
                </a:solidFill>
              </a:rPr>
              <a:t>)</a:t>
            </a:r>
            <a:r>
              <a:rPr lang="ar-SA" b="1" dirty="0" smtClean="0">
                <a:solidFill>
                  <a:schemeClr val="bg2">
                    <a:lumMod val="50000"/>
                  </a:schemeClr>
                </a:solidFill>
              </a:rPr>
              <a:t> </a:t>
            </a:r>
          </a:p>
          <a:p>
            <a:pPr marL="114300" indent="0">
              <a:buNone/>
            </a:pP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16</a:t>
            </a:fld>
            <a:endParaRPr lang="ar-SA"/>
          </a:p>
        </p:txBody>
      </p:sp>
      <p:graphicFrame>
        <p:nvGraphicFramePr>
          <p:cNvPr id="6" name="جدول 5"/>
          <p:cNvGraphicFramePr>
            <a:graphicFrameLocks noGrp="1"/>
          </p:cNvGraphicFramePr>
          <p:nvPr>
            <p:extLst>
              <p:ext uri="{D42A27DB-BD31-4B8C-83A1-F6EECF244321}">
                <p14:modId xmlns:p14="http://schemas.microsoft.com/office/powerpoint/2010/main" val="2783866670"/>
              </p:ext>
            </p:extLst>
          </p:nvPr>
        </p:nvGraphicFramePr>
        <p:xfrm>
          <a:off x="1547664" y="2852936"/>
          <a:ext cx="6096000" cy="1728192"/>
        </p:xfrm>
        <a:graphic>
          <a:graphicData uri="http://schemas.openxmlformats.org/drawingml/2006/table">
            <a:tbl>
              <a:tblPr rtl="1" firstRow="1" bandRow="1">
                <a:tableStyleId>{16D9F66E-5EB9-4882-86FB-DCBF35E3C3E4}</a:tableStyleId>
              </a:tblPr>
              <a:tblGrid>
                <a:gridCol w="3048000"/>
                <a:gridCol w="3048000"/>
              </a:tblGrid>
              <a:tr h="696430">
                <a:tc>
                  <a:txBody>
                    <a:bodyPr/>
                    <a:lstStyle/>
                    <a:p>
                      <a:pPr algn="ctr" rtl="1"/>
                      <a:r>
                        <a:rPr lang="ar-SA" b="1" dirty="0" smtClean="0">
                          <a:solidFill>
                            <a:srgbClr val="FF0000"/>
                          </a:solidFill>
                        </a:rPr>
                        <a:t>الطلب </a:t>
                      </a:r>
                      <a:r>
                        <a:rPr lang="en-US" b="1" dirty="0" smtClean="0">
                          <a:solidFill>
                            <a:srgbClr val="FF0000"/>
                          </a:solidFill>
                        </a:rPr>
                        <a:t>(D)</a:t>
                      </a:r>
                      <a:endParaRPr lang="ar-SA" b="1" dirty="0">
                        <a:solidFill>
                          <a:srgbClr val="FF0000"/>
                        </a:solidFill>
                      </a:endParaRPr>
                    </a:p>
                  </a:txBody>
                  <a:tcPr anchor="ctr"/>
                </a:tc>
                <a:tc>
                  <a:txBody>
                    <a:bodyPr/>
                    <a:lstStyle/>
                    <a:p>
                      <a:pPr algn="ctr"/>
                      <a:r>
                        <a:rPr lang="ar-SA" b="1" dirty="0" smtClean="0">
                          <a:solidFill>
                            <a:srgbClr val="FF0000"/>
                          </a:solidFill>
                        </a:rPr>
                        <a:t>الكمية المطلوبة </a:t>
                      </a:r>
                      <a:r>
                        <a:rPr lang="en-US" b="1" dirty="0" smtClean="0">
                          <a:solidFill>
                            <a:srgbClr val="FF0000"/>
                          </a:solidFill>
                        </a:rPr>
                        <a:t>(</a:t>
                      </a:r>
                      <a:r>
                        <a:rPr lang="en-US" b="1" dirty="0" err="1" smtClean="0">
                          <a:solidFill>
                            <a:srgbClr val="FF0000"/>
                          </a:solidFill>
                        </a:rPr>
                        <a:t>Qd</a:t>
                      </a:r>
                      <a:r>
                        <a:rPr lang="en-US" b="1" dirty="0" smtClean="0">
                          <a:solidFill>
                            <a:srgbClr val="FF0000"/>
                          </a:solidFill>
                        </a:rPr>
                        <a:t>)</a:t>
                      </a:r>
                      <a:r>
                        <a:rPr lang="ar-SA" b="1" dirty="0" smtClean="0">
                          <a:solidFill>
                            <a:srgbClr val="FF0000"/>
                          </a:solidFill>
                        </a:rPr>
                        <a:t> </a:t>
                      </a:r>
                    </a:p>
                  </a:txBody>
                  <a:tcPr anchor="ctr"/>
                </a:tc>
              </a:tr>
              <a:tr h="1031762">
                <a:tc>
                  <a:txBody>
                    <a:bodyPr/>
                    <a:lstStyle/>
                    <a:p>
                      <a:pPr marL="285750" indent="-285750" algn="r" rtl="1">
                        <a:buFont typeface="Wingdings" pitchFamily="2" charset="2"/>
                        <a:buChar char="§"/>
                      </a:pPr>
                      <a:r>
                        <a:rPr lang="ar-SA" b="1" dirty="0" smtClean="0"/>
                        <a:t>كامل الجدول </a:t>
                      </a:r>
                    </a:p>
                    <a:p>
                      <a:pPr marL="285750" indent="-285750" algn="r" rtl="1">
                        <a:buFont typeface="Wingdings" pitchFamily="2" charset="2"/>
                        <a:buChar char="§"/>
                      </a:pPr>
                      <a:r>
                        <a:rPr lang="ar-SA" b="1" dirty="0" smtClean="0"/>
                        <a:t>منحنى الطلب</a:t>
                      </a:r>
                      <a:endParaRPr lang="ar-SA" b="1" dirty="0"/>
                    </a:p>
                  </a:txBody>
                  <a:tcPr anchor="ctr"/>
                </a:tc>
                <a:tc>
                  <a:txBody>
                    <a:bodyPr/>
                    <a:lstStyle/>
                    <a:p>
                      <a:pPr marL="285750" indent="-285750" algn="r" rtl="1">
                        <a:buFont typeface="Wingdings" pitchFamily="2" charset="2"/>
                        <a:buChar char="§"/>
                      </a:pPr>
                      <a:r>
                        <a:rPr lang="ar-SA" b="1" dirty="0" smtClean="0"/>
                        <a:t>رقم محدد مقابل سعر معين</a:t>
                      </a:r>
                    </a:p>
                    <a:p>
                      <a:pPr marL="285750" indent="-285750" algn="r" rtl="1">
                        <a:buFont typeface="Wingdings" pitchFamily="2" charset="2"/>
                        <a:buChar char="§"/>
                      </a:pPr>
                      <a:r>
                        <a:rPr lang="ar-SA" b="1" dirty="0" smtClean="0"/>
                        <a:t>نقطة</a:t>
                      </a:r>
                      <a:r>
                        <a:rPr lang="ar-SA" b="1" baseline="0" dirty="0" smtClean="0"/>
                        <a:t> على المنحنى</a:t>
                      </a:r>
                      <a:endParaRPr lang="ar-SA" b="1" dirty="0"/>
                    </a:p>
                  </a:txBody>
                  <a:tcPr anchor="ctr"/>
                </a:tc>
              </a:tr>
            </a:tbl>
          </a:graphicData>
        </a:graphic>
      </p:graphicFrame>
    </p:spTree>
    <p:extLst>
      <p:ext uri="{BB962C8B-B14F-4D97-AF65-F5344CB8AC3E}">
        <p14:creationId xmlns:p14="http://schemas.microsoft.com/office/powerpoint/2010/main" val="3116047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457200" y="332656"/>
                <a:ext cx="7620000" cy="6068144"/>
              </a:xfrm>
            </p:spPr>
            <p:txBody>
              <a:bodyPr/>
              <a:lstStyle/>
              <a:p>
                <a:pPr marL="114300" indent="0">
                  <a:buNone/>
                </a:pPr>
                <a:r>
                  <a:rPr lang="ar-SA" b="1" dirty="0" smtClean="0">
                    <a:solidFill>
                      <a:srgbClr val="7030A0"/>
                    </a:solidFill>
                  </a:rPr>
                  <a:t>قانون الطلب </a:t>
                </a:r>
              </a:p>
              <a:p>
                <a:pPr marL="114300" indent="0">
                  <a:buNone/>
                </a:pPr>
                <a:r>
                  <a:rPr lang="ar-SA" dirty="0" smtClean="0"/>
                  <a:t>بافتراض بقاء الأشياء الأخرى على حالها، فإن العلاقة التي تربط سعر السلعة والكمية المطلوبة منها هي علاقة عكسية. بمعنى أن الكمية المطلوبة ستزداد عندما ينخفض السعر وتقل عندما يرتفع السعر.</a:t>
                </a:r>
              </a:p>
              <a:p>
                <a:pPr marL="114300" indent="0">
                  <a:buNone/>
                </a:pPr>
                <a:r>
                  <a:rPr lang="ar-SA" b="1" dirty="0" smtClean="0">
                    <a:solidFill>
                      <a:srgbClr val="7030A0"/>
                    </a:solidFill>
                  </a:rPr>
                  <a:t>محددات الطلب</a:t>
                </a:r>
              </a:p>
              <a:p>
                <a:pPr marL="114300" indent="0">
                  <a:buNone/>
                </a:pPr>
                <a:r>
                  <a:rPr lang="ar-SA" dirty="0" smtClean="0"/>
                  <a:t>هناك عدد من العوامل التي تؤثر في الطلب أو الكميات التي يرغب الأفراد في شرائها من السلعة أو الخدمة. ويمكن التعبير عنها بالصيغة الدالية التالية:</a:t>
                </a:r>
              </a:p>
              <a:p>
                <a:pPr marL="114300" indent="0">
                  <a:buNone/>
                </a:pPr>
                <a14:m>
                  <m:oMathPara xmlns:m="http://schemas.openxmlformats.org/officeDocument/2006/math">
                    <m:oMathParaPr>
                      <m:jc m:val="centerGroup"/>
                    </m:oMathParaPr>
                    <m:oMath xmlns:m="http://schemas.openxmlformats.org/officeDocument/2006/math">
                      <m:r>
                        <a:rPr lang="en-US" b="1" i="1">
                          <a:solidFill>
                            <a:srgbClr val="7030A0"/>
                          </a:solidFill>
                          <a:latin typeface="Cambria Math"/>
                        </a:rPr>
                        <m:t>𝑸𝒅</m:t>
                      </m:r>
                      <m:r>
                        <a:rPr lang="en-US" b="1" i="1">
                          <a:solidFill>
                            <a:srgbClr val="7030A0"/>
                          </a:solidFill>
                          <a:latin typeface="Cambria Math"/>
                        </a:rPr>
                        <m:t>=</m:t>
                      </m:r>
                      <m:r>
                        <a:rPr lang="en-US" b="1" i="1">
                          <a:solidFill>
                            <a:srgbClr val="7030A0"/>
                          </a:solidFill>
                          <a:latin typeface="Cambria Math"/>
                        </a:rPr>
                        <m:t>𝒇</m:t>
                      </m:r>
                      <m:r>
                        <a:rPr lang="en-US" b="1" i="1">
                          <a:solidFill>
                            <a:srgbClr val="7030A0"/>
                          </a:solidFill>
                          <a:latin typeface="Cambria Math"/>
                        </a:rPr>
                        <m:t>(</m:t>
                      </m:r>
                      <m:r>
                        <a:rPr lang="en-US" b="1" i="1">
                          <a:solidFill>
                            <a:srgbClr val="7030A0"/>
                          </a:solidFill>
                          <a:latin typeface="Cambria Math"/>
                        </a:rPr>
                        <m:t>𝑷</m:t>
                      </m:r>
                      <m:r>
                        <a:rPr lang="en-US" b="1" i="1">
                          <a:solidFill>
                            <a:srgbClr val="7030A0"/>
                          </a:solidFill>
                          <a:latin typeface="Cambria Math"/>
                        </a:rPr>
                        <m:t>,</m:t>
                      </m:r>
                      <m:r>
                        <a:rPr lang="en-US" b="1" i="1">
                          <a:solidFill>
                            <a:srgbClr val="7030A0"/>
                          </a:solidFill>
                          <a:latin typeface="Cambria Math"/>
                        </a:rPr>
                        <m:t>𝑷𝒏</m:t>
                      </m:r>
                      <m:r>
                        <a:rPr lang="en-US" b="1" i="1">
                          <a:solidFill>
                            <a:srgbClr val="7030A0"/>
                          </a:solidFill>
                          <a:latin typeface="Cambria Math"/>
                        </a:rPr>
                        <m:t>,</m:t>
                      </m:r>
                      <m:r>
                        <a:rPr lang="en-US" b="1" i="1">
                          <a:solidFill>
                            <a:srgbClr val="7030A0"/>
                          </a:solidFill>
                          <a:latin typeface="Cambria Math"/>
                        </a:rPr>
                        <m:t>𝑰</m:t>
                      </m:r>
                      <m:r>
                        <a:rPr lang="en-US" b="1" i="1">
                          <a:solidFill>
                            <a:srgbClr val="7030A0"/>
                          </a:solidFill>
                          <a:latin typeface="Cambria Math"/>
                        </a:rPr>
                        <m:t>,</m:t>
                      </m:r>
                      <m:r>
                        <a:rPr lang="en-US" b="1" i="1">
                          <a:solidFill>
                            <a:srgbClr val="7030A0"/>
                          </a:solidFill>
                          <a:latin typeface="Cambria Math"/>
                        </a:rPr>
                        <m:t>𝑵</m:t>
                      </m:r>
                      <m:r>
                        <a:rPr lang="en-US" b="1" i="1">
                          <a:solidFill>
                            <a:srgbClr val="7030A0"/>
                          </a:solidFill>
                          <a:latin typeface="Cambria Math"/>
                        </a:rPr>
                        <m:t>,…)</m:t>
                      </m:r>
                    </m:oMath>
                  </m:oMathPara>
                </a14:m>
                <a:endParaRPr lang="ar-SA" dirty="0" smtClean="0"/>
              </a:p>
              <a:p>
                <a:pPr marL="114300" indent="0">
                  <a:buNone/>
                </a:pPr>
                <a:r>
                  <a:rPr lang="ar-SA" dirty="0" smtClean="0">
                    <a:solidFill>
                      <a:srgbClr val="0070C0"/>
                    </a:solidFill>
                  </a:rPr>
                  <a:t>سعر السلعة نفسها. </a:t>
                </a:r>
                <a:r>
                  <a:rPr lang="ar-SA" dirty="0" smtClean="0"/>
                  <a:t>العلاقة عكسية بين سعر السلعة نفسها والكمية المطلوبة منها (قانون الطلب)، وهو </a:t>
                </a:r>
                <a:r>
                  <a:rPr lang="ar-SA" u="sng" dirty="0" smtClean="0"/>
                  <a:t>متغير حركي </a:t>
                </a:r>
                <a:r>
                  <a:rPr lang="ar-SA" dirty="0" smtClean="0"/>
                  <a:t>أي يتحرك من نقطة لأخرى على نفس المنحنى.</a:t>
                </a:r>
                <a:endParaRPr lang="ar-SA"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457200" y="332656"/>
                <a:ext cx="7620000" cy="6068144"/>
              </a:xfrm>
              <a:blipFill rotWithShape="1">
                <a:blip r:embed="rId2"/>
                <a:stretch>
                  <a:fillRect t="-503"/>
                </a:stretch>
              </a:blipFill>
            </p:spPr>
            <p:txBody>
              <a:bodyPr/>
              <a:lstStyle/>
              <a:p>
                <a:r>
                  <a:rPr lang="ar-SA">
                    <a:noFill/>
                  </a:rPr>
                  <a:t> </a:t>
                </a:r>
              </a:p>
            </p:txBody>
          </p:sp>
        </mc:Fallback>
      </mc:AlternateContent>
      <p:sp>
        <p:nvSpPr>
          <p:cNvPr id="29" name="مربع نص 28"/>
          <p:cNvSpPr txBox="1"/>
          <p:nvPr/>
        </p:nvSpPr>
        <p:spPr>
          <a:xfrm>
            <a:off x="1078755" y="3870815"/>
            <a:ext cx="504056" cy="369332"/>
          </a:xfrm>
          <a:prstGeom prst="rect">
            <a:avLst/>
          </a:prstGeom>
          <a:noFill/>
        </p:spPr>
        <p:txBody>
          <a:bodyPr wrap="square" rtlCol="1">
            <a:spAutoFit/>
          </a:bodyPr>
          <a:lstStyle/>
          <a:p>
            <a:r>
              <a:rPr lang="en-US" dirty="0" smtClean="0"/>
              <a:t>P</a:t>
            </a:r>
            <a:endParaRPr lang="ar-SA" dirty="0"/>
          </a:p>
        </p:txBody>
      </p:sp>
      <p:pic>
        <p:nvPicPr>
          <p:cNvPr id="35" name="صورة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4240147"/>
            <a:ext cx="2823604" cy="2177495"/>
          </a:xfrm>
          <a:prstGeom prst="rect">
            <a:avLst/>
          </a:prstGeom>
        </p:spPr>
      </p:pic>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C18BC56E-D26A-4A08-8D9D-41E304BD2C78}" type="slidenum">
              <a:rPr lang="ar-SA" smtClean="0"/>
              <a:t>17</a:t>
            </a:fld>
            <a:endParaRPr lang="ar-SA"/>
          </a:p>
        </p:txBody>
      </p:sp>
    </p:spTree>
    <p:extLst>
      <p:ext uri="{BB962C8B-B14F-4D97-AF65-F5344CB8AC3E}">
        <p14:creationId xmlns:p14="http://schemas.microsoft.com/office/powerpoint/2010/main" val="3971498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6368" y="404664"/>
            <a:ext cx="7715200" cy="6212160"/>
          </a:xfrm>
        </p:spPr>
        <p:txBody>
          <a:bodyPr/>
          <a:lstStyle/>
          <a:p>
            <a:pPr marL="571500" indent="-457200">
              <a:buFont typeface="+mj-lt"/>
              <a:buAutoNum type="arabicPeriod" startAt="2"/>
            </a:pPr>
            <a:r>
              <a:rPr lang="ar-SA" dirty="0" smtClean="0">
                <a:solidFill>
                  <a:srgbClr val="0070C0"/>
                </a:solidFill>
              </a:rPr>
              <a:t>دخل المستهلك </a:t>
            </a:r>
          </a:p>
          <a:p>
            <a:pPr marL="114300" indent="0">
              <a:buNone/>
            </a:pPr>
            <a:r>
              <a:rPr lang="ar-SA" dirty="0" smtClean="0"/>
              <a:t>العلاقة بين الدخل والكمية المطلوبة علاقة طردية بالنسبة </a:t>
            </a:r>
            <a:r>
              <a:rPr lang="ar-SA" u="sng" dirty="0" smtClean="0"/>
              <a:t>للسلع العادية</a:t>
            </a:r>
            <a:r>
              <a:rPr lang="ar-SA" dirty="0" smtClean="0"/>
              <a:t>. زيادة دخل المستهلك تعني زيادة مقدرته الشرائية، واذا انخفض دخل الفرد تقل الكمية التي يطلبها من السلعة أو الخدمة.  </a:t>
            </a:r>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a:p>
          <a:p>
            <a:pPr marL="114300" indent="0">
              <a:buNone/>
            </a:pPr>
            <a:r>
              <a:rPr lang="ar-SA" dirty="0" smtClean="0"/>
              <a:t>أما بالنسبة </a:t>
            </a:r>
            <a:r>
              <a:rPr lang="ar-SA" u="sng" dirty="0" smtClean="0"/>
              <a:t>للسلع الدُنيا </a:t>
            </a:r>
            <a:r>
              <a:rPr lang="ar-SA" dirty="0" smtClean="0"/>
              <a:t>ترتبط بعلاقة عكسية مع الدخل، السلع الدنيا هي السلع التي يتجه الأفراد إلى تقليل مشترياتهم منها نتيجة ارتفاع دخولهم وتسمى هذه السلع بـ سلع جيفين. وهذا النوع قليل نسبياً ويعتمد تحديدها على كل مجتمع.</a:t>
            </a:r>
          </a:p>
          <a:p>
            <a:pPr marL="114300" indent="0">
              <a:buNone/>
            </a:pPr>
            <a:r>
              <a:rPr lang="ar-SA" b="1" u="sng" dirty="0" smtClean="0"/>
              <a:t>تذكري</a:t>
            </a:r>
            <a:r>
              <a:rPr lang="ar-SA" dirty="0" smtClean="0"/>
              <a:t> أن للسلع الدُنيا بدائل أفضل.</a:t>
            </a:r>
          </a:p>
          <a:p>
            <a:pPr marL="114300" indent="0">
              <a:buNone/>
            </a:pPr>
            <a:r>
              <a:rPr lang="ar-SA" dirty="0" smtClean="0"/>
              <a:t>مثال: الملابس المستعملة</a:t>
            </a:r>
            <a:endParaRPr lang="ar-SA" dirty="0"/>
          </a:p>
        </p:txBody>
      </p:sp>
      <p:sp>
        <p:nvSpPr>
          <p:cNvPr id="25" name="مربع نص 24"/>
          <p:cNvSpPr txBox="1"/>
          <p:nvPr/>
        </p:nvSpPr>
        <p:spPr>
          <a:xfrm>
            <a:off x="5971863" y="2854591"/>
            <a:ext cx="2088232" cy="369332"/>
          </a:xfrm>
          <a:prstGeom prst="rect">
            <a:avLst/>
          </a:prstGeom>
          <a:solidFill>
            <a:srgbClr val="F5CDFF"/>
          </a:solidFill>
        </p:spPr>
        <p:style>
          <a:lnRef idx="1">
            <a:schemeClr val="accent6"/>
          </a:lnRef>
          <a:fillRef idx="2">
            <a:schemeClr val="accent6"/>
          </a:fillRef>
          <a:effectRef idx="1">
            <a:schemeClr val="accent6"/>
          </a:effectRef>
          <a:fontRef idx="minor">
            <a:schemeClr val="dk1"/>
          </a:fontRef>
        </p:style>
        <p:txBody>
          <a:bodyPr wrap="square" rtlCol="1">
            <a:spAutoFit/>
          </a:bodyPr>
          <a:lstStyle/>
          <a:p>
            <a:r>
              <a:rPr lang="ar-SA" dirty="0" smtClean="0"/>
              <a:t>الطلب على السلعة العادية</a:t>
            </a:r>
            <a:endParaRPr lang="ar-SA" dirty="0"/>
          </a:p>
        </p:txBody>
      </p:sp>
      <p:sp>
        <p:nvSpPr>
          <p:cNvPr id="27" name="مربع نص 26"/>
          <p:cNvSpPr txBox="1"/>
          <p:nvPr/>
        </p:nvSpPr>
        <p:spPr>
          <a:xfrm>
            <a:off x="3030240" y="3039257"/>
            <a:ext cx="338882" cy="646331"/>
          </a:xfrm>
          <a:prstGeom prst="rect">
            <a:avLst/>
          </a:prstGeom>
          <a:noFill/>
        </p:spPr>
        <p:txBody>
          <a:bodyPr wrap="square" rtlCol="1">
            <a:spAutoFit/>
          </a:bodyPr>
          <a:lstStyle/>
          <a:p>
            <a:endParaRPr lang="ar-SA" dirty="0"/>
          </a:p>
          <a:p>
            <a:endParaRPr lang="ar-SA" dirty="0"/>
          </a:p>
        </p:txBody>
      </p:sp>
      <p:pic>
        <p:nvPicPr>
          <p:cNvPr id="36" name="صورة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2123521"/>
            <a:ext cx="2736304" cy="2200804"/>
          </a:xfrm>
          <a:prstGeom prst="rect">
            <a:avLst/>
          </a:prstGeom>
        </p:spPr>
      </p:pic>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C18BC56E-D26A-4A08-8D9D-41E304BD2C78}" type="slidenum">
              <a:rPr lang="ar-SA" smtClean="0"/>
              <a:t>18</a:t>
            </a:fld>
            <a:endParaRPr lang="ar-SA"/>
          </a:p>
        </p:txBody>
      </p:sp>
    </p:spTree>
    <p:extLst>
      <p:ext uri="{BB962C8B-B14F-4D97-AF65-F5344CB8AC3E}">
        <p14:creationId xmlns:p14="http://schemas.microsoft.com/office/powerpoint/2010/main" val="1823515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7620000" cy="6212160"/>
          </a:xfrm>
        </p:spPr>
        <p:txBody>
          <a:bodyPr/>
          <a:lstStyle/>
          <a:p>
            <a:pPr marL="114300" indent="0">
              <a:buNone/>
            </a:pPr>
            <a:r>
              <a:rPr lang="ar-SA" b="1" dirty="0">
                <a:solidFill>
                  <a:srgbClr val="0070C0"/>
                </a:solidFill>
              </a:rPr>
              <a:t>أثمان السلع الأخرى المرتبطة </a:t>
            </a:r>
            <a:r>
              <a:rPr lang="ar-SA" b="1" dirty="0" smtClean="0">
                <a:solidFill>
                  <a:srgbClr val="0070C0"/>
                </a:solidFill>
              </a:rPr>
              <a:t>بالسلعة </a:t>
            </a:r>
          </a:p>
          <a:p>
            <a:pPr marL="114300" indent="0">
              <a:buNone/>
            </a:pPr>
            <a:r>
              <a:rPr lang="ar-SA" b="1" dirty="0" smtClean="0">
                <a:solidFill>
                  <a:srgbClr val="0070C0"/>
                </a:solidFill>
              </a:rPr>
              <a:t> </a:t>
            </a:r>
            <a:r>
              <a:rPr lang="ar-SA" b="1" dirty="0" smtClean="0">
                <a:solidFill>
                  <a:srgbClr val="00B050"/>
                </a:solidFill>
              </a:rPr>
              <a:t>أ/ </a:t>
            </a:r>
            <a:r>
              <a:rPr lang="ar-SA" b="1" dirty="0">
                <a:solidFill>
                  <a:srgbClr val="00B050"/>
                </a:solidFill>
              </a:rPr>
              <a:t>سعر السلعة </a:t>
            </a:r>
            <a:r>
              <a:rPr lang="ar-SA" b="1" dirty="0" smtClean="0">
                <a:solidFill>
                  <a:srgbClr val="00B050"/>
                </a:solidFill>
              </a:rPr>
              <a:t>البديلة (+)</a:t>
            </a:r>
          </a:p>
          <a:p>
            <a:pPr marL="114300" indent="0">
              <a:buNone/>
            </a:pPr>
            <a:r>
              <a:rPr lang="ar-SA" b="1" dirty="0" smtClean="0">
                <a:solidFill>
                  <a:srgbClr val="00B050"/>
                </a:solidFill>
              </a:rPr>
              <a:t> </a:t>
            </a:r>
            <a:r>
              <a:rPr lang="ar-SA" dirty="0" smtClean="0"/>
              <a:t>وهي السلعة التي تعطي للمستهلك نفس الاشباع، وبالتالي يمكن  </a:t>
            </a:r>
            <a:r>
              <a:rPr lang="ar-SA" dirty="0"/>
              <a:t>استبدالها محل السلعة </a:t>
            </a:r>
            <a:r>
              <a:rPr lang="ar-SA" dirty="0" smtClean="0"/>
              <a:t>الأصلية.</a:t>
            </a:r>
            <a:endParaRPr lang="ar-SA" dirty="0"/>
          </a:p>
          <a:p>
            <a:pPr marL="114300" indent="0">
              <a:buNone/>
            </a:pPr>
            <a:r>
              <a:rPr lang="ar-SA" dirty="0"/>
              <a:t>العلاقة </a:t>
            </a:r>
            <a:r>
              <a:rPr lang="ar-SA" u="sng" dirty="0"/>
              <a:t>طردية</a:t>
            </a:r>
            <a:r>
              <a:rPr lang="ar-SA" dirty="0"/>
              <a:t> بين سعر السلعة البديلة </a:t>
            </a:r>
            <a:r>
              <a:rPr lang="ar-SA" dirty="0" smtClean="0"/>
              <a:t>والطلب على </a:t>
            </a:r>
            <a:r>
              <a:rPr lang="ar-SA" dirty="0"/>
              <a:t>السلعة الأصلية</a:t>
            </a:r>
            <a:r>
              <a:rPr lang="ar-SA" dirty="0" smtClean="0"/>
              <a:t>. </a:t>
            </a:r>
          </a:p>
          <a:p>
            <a:pPr marL="114300" indent="0">
              <a:buNone/>
            </a:pPr>
            <a:r>
              <a:rPr lang="ar-SA" dirty="0" smtClean="0">
                <a:solidFill>
                  <a:srgbClr val="00B0F0"/>
                </a:solidFill>
              </a:rPr>
              <a:t>ماذا يحدث للطلب على حليب المراعي لو انخفض سعر حليب نادك؟ </a:t>
            </a:r>
          </a:p>
          <a:p>
            <a:pPr marL="114300" indent="0">
              <a:buNone/>
            </a:pPr>
            <a:endParaRPr lang="ar-SA" dirty="0" smtClean="0">
              <a:solidFill>
                <a:srgbClr val="00B0F0"/>
              </a:solidFill>
            </a:endParaRPr>
          </a:p>
          <a:p>
            <a:pPr marL="114300" indent="0">
              <a:buNone/>
            </a:pPr>
            <a:endParaRPr lang="en-US" dirty="0" smtClean="0">
              <a:solidFill>
                <a:srgbClr val="00B0F0"/>
              </a:solidFill>
            </a:endParaRPr>
          </a:p>
          <a:p>
            <a:pPr marL="114300" indent="0">
              <a:buNone/>
            </a:pPr>
            <a:endParaRPr lang="ar-SA" dirty="0" smtClean="0"/>
          </a:p>
          <a:p>
            <a:pPr marL="114300" indent="0">
              <a:buNone/>
            </a:pPr>
            <a:endParaRPr lang="ar-SA" dirty="0"/>
          </a:p>
          <a:p>
            <a:pPr marL="114300" indent="0">
              <a:buNone/>
            </a:pPr>
            <a:endParaRPr lang="ar-SA" b="1" dirty="0">
              <a:solidFill>
                <a:srgbClr val="0070C0"/>
              </a:solidFill>
            </a:endParaRPr>
          </a:p>
          <a:p>
            <a:pPr marL="114300" indent="0">
              <a:buNone/>
            </a:pPr>
            <a:endParaRPr lang="ar-SA"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892" y="2924944"/>
            <a:ext cx="6974492" cy="3096344"/>
          </a:xfrm>
          <a:prstGeom prst="rect">
            <a:avLst/>
          </a:prstGeom>
        </p:spPr>
      </p:pic>
      <p:sp>
        <p:nvSpPr>
          <p:cNvPr id="2" name="عنصر نائب للتذييل 1"/>
          <p:cNvSpPr>
            <a:spLocks noGrp="1"/>
          </p:cNvSpPr>
          <p:nvPr>
            <p:ph type="ftr" sz="quarter" idx="11"/>
          </p:nvPr>
        </p:nvSpPr>
        <p:spPr/>
        <p:txBody>
          <a:bodyPr/>
          <a:lstStyle/>
          <a:p>
            <a:r>
              <a:rPr lang="ar-SA" smtClean="0"/>
              <a:t>أ.سميرة المالكي</a:t>
            </a:r>
            <a:endParaRPr lang="ar-SA" dirty="0"/>
          </a:p>
        </p:txBody>
      </p:sp>
      <p:sp>
        <p:nvSpPr>
          <p:cNvPr id="4" name="عنصر نائب لرقم الشريحة 3"/>
          <p:cNvSpPr>
            <a:spLocks noGrp="1"/>
          </p:cNvSpPr>
          <p:nvPr>
            <p:ph type="sldNum" sz="quarter" idx="12"/>
          </p:nvPr>
        </p:nvSpPr>
        <p:spPr/>
        <p:txBody>
          <a:bodyPr/>
          <a:lstStyle/>
          <a:p>
            <a:fld id="{C18BC56E-D26A-4A08-8D9D-41E304BD2C78}" type="slidenum">
              <a:rPr lang="ar-SA" smtClean="0"/>
              <a:t>19</a:t>
            </a:fld>
            <a:endParaRPr lang="ar-SA"/>
          </a:p>
        </p:txBody>
      </p:sp>
      <p:cxnSp>
        <p:nvCxnSpPr>
          <p:cNvPr id="7" name="رابط كسهم مستقيم 6"/>
          <p:cNvCxnSpPr/>
          <p:nvPr/>
        </p:nvCxnSpPr>
        <p:spPr>
          <a:xfrm>
            <a:off x="5004048" y="3933056"/>
            <a:ext cx="0" cy="3600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رابط كسهم مستقيم 8"/>
          <p:cNvCxnSpPr/>
          <p:nvPr/>
        </p:nvCxnSpPr>
        <p:spPr>
          <a:xfrm>
            <a:off x="6012160" y="5157192"/>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رابط كسهم مستقيم 10"/>
          <p:cNvCxnSpPr/>
          <p:nvPr/>
        </p:nvCxnSpPr>
        <p:spPr>
          <a:xfrm flipH="1">
            <a:off x="2123728" y="5157192"/>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34592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وان 1"/>
          <p:cNvSpPr>
            <a:spLocks noGrp="1"/>
          </p:cNvSpPr>
          <p:nvPr>
            <p:ph type="ctrTitle"/>
          </p:nvPr>
        </p:nvSpPr>
        <p:spPr/>
        <p:txBody>
          <a:bodyPr/>
          <a:lstStyle/>
          <a:p>
            <a:pPr algn="r"/>
            <a:r>
              <a:rPr lang="ar-SA" dirty="0" smtClean="0"/>
              <a:t>أساسيات العرض والطلب ونظام الأسعار</a:t>
            </a:r>
            <a:endParaRPr lang="ar-SA" dirty="0"/>
          </a:p>
        </p:txBody>
      </p:sp>
    </p:spTree>
    <p:extLst>
      <p:ext uri="{BB962C8B-B14F-4D97-AF65-F5344CB8AC3E}">
        <p14:creationId xmlns:p14="http://schemas.microsoft.com/office/powerpoint/2010/main" val="3834501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2800" dirty="0" smtClean="0"/>
              <a:t>محددات الطلب (سعر السلعة البديلة)</a:t>
            </a:r>
            <a:endParaRPr lang="ar-SA" sz="28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dirty="0"/>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20</a:t>
            </a:fld>
            <a:endParaRPr lang="ar-SA"/>
          </a:p>
        </p:txBody>
      </p:sp>
      <p:sp>
        <p:nvSpPr>
          <p:cNvPr id="7" name="عنصر نائب للمحتوى 6"/>
          <p:cNvSpPr txBox="1">
            <a:spLocks noGrp="1"/>
          </p:cNvSpPr>
          <p:nvPr>
            <p:ph idx="1"/>
          </p:nvPr>
        </p:nvSpPr>
        <p:spPr>
          <a:xfrm>
            <a:off x="3347864" y="1600200"/>
            <a:ext cx="4729336" cy="2246769"/>
          </a:xfrm>
          <a:prstGeom prst="rect">
            <a:avLst/>
          </a:prstGeom>
          <a:noFill/>
        </p:spPr>
        <p:txBody>
          <a:bodyPr wrap="square" rtlCol="1">
            <a:spAutoFit/>
          </a:bodyPr>
          <a:lstStyle/>
          <a:p>
            <a:pPr marL="114300" indent="0">
              <a:buNone/>
            </a:pPr>
            <a:r>
              <a:rPr lang="en-US" sz="2000" b="1" dirty="0" smtClean="0"/>
              <a:t>P </a:t>
            </a:r>
            <a:r>
              <a:rPr lang="ar-SA" sz="2000" b="1" dirty="0" smtClean="0"/>
              <a:t> السلعة البديلة (نادك) يؤثر على: </a:t>
            </a:r>
          </a:p>
          <a:p>
            <a:pPr marL="114300" indent="0">
              <a:buNone/>
            </a:pPr>
            <a:r>
              <a:rPr lang="ar-SA" sz="2000" b="1" dirty="0" smtClean="0">
                <a:solidFill>
                  <a:schemeClr val="bg2">
                    <a:lumMod val="50000"/>
                  </a:schemeClr>
                </a:solidFill>
              </a:rPr>
              <a:t>الكمية المطلوبة من السلعة البديلة (نادك)</a:t>
            </a:r>
          </a:p>
          <a:p>
            <a:pPr marL="114300" indent="0" algn="ctr">
              <a:buNone/>
            </a:pPr>
            <a:r>
              <a:rPr lang="ar-SA" sz="2000" b="1" dirty="0" smtClean="0"/>
              <a:t>و</a:t>
            </a:r>
          </a:p>
          <a:p>
            <a:pPr marL="114300" indent="0">
              <a:buNone/>
            </a:pPr>
            <a:r>
              <a:rPr lang="ar-SA" sz="2000" b="1" dirty="0" smtClean="0">
                <a:solidFill>
                  <a:schemeClr val="bg2">
                    <a:lumMod val="50000"/>
                  </a:schemeClr>
                </a:solidFill>
              </a:rPr>
              <a:t>يؤثر على الطلب من السلعة الأصلية (المراعي)</a:t>
            </a:r>
          </a:p>
          <a:p>
            <a:pPr marL="114300" indent="0">
              <a:buNone/>
            </a:pPr>
            <a:r>
              <a:rPr lang="ar-SA" sz="2000" b="1" dirty="0" smtClean="0"/>
              <a:t>وبالتالي </a:t>
            </a:r>
            <a:endParaRPr lang="ar-SA" sz="2000" b="1" dirty="0"/>
          </a:p>
          <a:p>
            <a:pPr marL="114300" indent="0">
              <a:buNone/>
            </a:pPr>
            <a:r>
              <a:rPr lang="ar-SA" sz="2000" b="1" dirty="0" smtClean="0"/>
              <a:t>  الطلب من السلعة الأصلية (المراعي) </a:t>
            </a:r>
            <a:endParaRPr lang="ar-SA" sz="2000" b="1" dirty="0"/>
          </a:p>
        </p:txBody>
      </p:sp>
      <p:cxnSp>
        <p:nvCxnSpPr>
          <p:cNvPr id="9" name="رابط كسهم مستقيم 8"/>
          <p:cNvCxnSpPr/>
          <p:nvPr/>
        </p:nvCxnSpPr>
        <p:spPr>
          <a:xfrm>
            <a:off x="7956376" y="1628800"/>
            <a:ext cx="0" cy="36004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cxnSp>
        <p:nvCxnSpPr>
          <p:cNvPr id="12" name="رابط كسهم مستقيم 11"/>
          <p:cNvCxnSpPr/>
          <p:nvPr/>
        </p:nvCxnSpPr>
        <p:spPr>
          <a:xfrm>
            <a:off x="7884368" y="3429000"/>
            <a:ext cx="0" cy="432048"/>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sp>
        <p:nvSpPr>
          <p:cNvPr id="13" name="مربع نص 12"/>
          <p:cNvSpPr txBox="1"/>
          <p:nvPr/>
        </p:nvSpPr>
        <p:spPr>
          <a:xfrm>
            <a:off x="287386" y="4581708"/>
            <a:ext cx="7920880" cy="1384995"/>
          </a:xfrm>
          <a:prstGeom prst="rect">
            <a:avLst/>
          </a:prstGeom>
          <a:ln>
            <a:prstDash val="lgDash"/>
          </a:ln>
        </p:spPr>
        <p:style>
          <a:lnRef idx="2">
            <a:schemeClr val="accent2"/>
          </a:lnRef>
          <a:fillRef idx="1">
            <a:schemeClr val="lt1"/>
          </a:fillRef>
          <a:effectRef idx="0">
            <a:schemeClr val="accent2"/>
          </a:effectRef>
          <a:fontRef idx="minor">
            <a:schemeClr val="dk1"/>
          </a:fontRef>
        </p:style>
        <p:txBody>
          <a:bodyPr wrap="square" rtlCol="1" anchor="ctr">
            <a:spAutoFit/>
          </a:bodyPr>
          <a:lstStyle/>
          <a:p>
            <a:endParaRPr lang="ar-SA" sz="2800" b="1" dirty="0" smtClean="0"/>
          </a:p>
          <a:p>
            <a:r>
              <a:rPr lang="ar-SA" sz="2800" b="1" dirty="0" smtClean="0"/>
              <a:t>اذا   </a:t>
            </a:r>
            <a:r>
              <a:rPr lang="en-US" sz="2800" b="1" dirty="0" smtClean="0"/>
              <a:t>P</a:t>
            </a:r>
            <a:r>
              <a:rPr lang="ar-SA" sz="2800" b="1" dirty="0" smtClean="0"/>
              <a:t> السلعة البديلة   يؤدي الى      </a:t>
            </a:r>
            <a:r>
              <a:rPr lang="en-US" sz="2800" b="1" dirty="0" smtClean="0"/>
              <a:t>D</a:t>
            </a:r>
            <a:r>
              <a:rPr lang="ar-SA" sz="2800" b="1" dirty="0" smtClean="0"/>
              <a:t> الطلب على السلعة الأصلية</a:t>
            </a:r>
          </a:p>
          <a:p>
            <a:endParaRPr lang="ar-SA" sz="2800" b="1" dirty="0" smtClean="0"/>
          </a:p>
        </p:txBody>
      </p:sp>
      <p:cxnSp>
        <p:nvCxnSpPr>
          <p:cNvPr id="14" name="رابط كسهم مستقيم 13"/>
          <p:cNvCxnSpPr/>
          <p:nvPr/>
        </p:nvCxnSpPr>
        <p:spPr>
          <a:xfrm>
            <a:off x="7668344" y="5058181"/>
            <a:ext cx="0" cy="432048"/>
          </a:xfrm>
          <a:prstGeom prst="straightConnector1">
            <a:avLst/>
          </a:prstGeom>
          <a:ln>
            <a:solidFill>
              <a:srgbClr val="C00000"/>
            </a:solidFill>
            <a:tailEnd type="arrow"/>
          </a:ln>
        </p:spPr>
        <p:style>
          <a:lnRef idx="2">
            <a:schemeClr val="accent2"/>
          </a:lnRef>
          <a:fillRef idx="0">
            <a:schemeClr val="accent2"/>
          </a:fillRef>
          <a:effectRef idx="1">
            <a:schemeClr val="accent2"/>
          </a:effectRef>
          <a:fontRef idx="minor">
            <a:schemeClr val="tx1"/>
          </a:fontRef>
        </p:style>
      </p:cxnSp>
      <p:cxnSp>
        <p:nvCxnSpPr>
          <p:cNvPr id="15" name="رابط كسهم مستقيم 14"/>
          <p:cNvCxnSpPr/>
          <p:nvPr/>
        </p:nvCxnSpPr>
        <p:spPr>
          <a:xfrm>
            <a:off x="3995936" y="5157192"/>
            <a:ext cx="0" cy="432048"/>
          </a:xfrm>
          <a:prstGeom prst="straightConnector1">
            <a:avLst/>
          </a:prstGeom>
          <a:ln>
            <a:solidFill>
              <a:srgbClr val="C00000"/>
            </a:solidFill>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336965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lstStyle/>
          <a:p>
            <a:pPr marL="114300" indent="0">
              <a:buNone/>
            </a:pPr>
            <a:r>
              <a:rPr lang="ar-SA" b="1" dirty="0" smtClean="0">
                <a:solidFill>
                  <a:srgbClr val="00B050"/>
                </a:solidFill>
              </a:rPr>
              <a:t>ب</a:t>
            </a:r>
            <a:r>
              <a:rPr lang="ar-SA" b="1" dirty="0">
                <a:solidFill>
                  <a:srgbClr val="00B050"/>
                </a:solidFill>
              </a:rPr>
              <a:t>/ سعر السلعة </a:t>
            </a:r>
            <a:r>
              <a:rPr lang="ar-SA" b="1" dirty="0" smtClean="0">
                <a:solidFill>
                  <a:srgbClr val="00B050"/>
                </a:solidFill>
              </a:rPr>
              <a:t>المكملة (-) </a:t>
            </a:r>
          </a:p>
          <a:p>
            <a:pPr marL="114300" indent="0">
              <a:buNone/>
            </a:pPr>
            <a:r>
              <a:rPr lang="ar-SA" b="1" dirty="0" smtClean="0">
                <a:solidFill>
                  <a:srgbClr val="00B050"/>
                </a:solidFill>
              </a:rPr>
              <a:t> </a:t>
            </a:r>
            <a:r>
              <a:rPr lang="ar-SA" dirty="0"/>
              <a:t>يُقصد بسلعة مكملة هي السلعة التي لا يمكن استهلاكها بمفردها.</a:t>
            </a:r>
          </a:p>
          <a:p>
            <a:pPr marL="114300" indent="0">
              <a:buNone/>
            </a:pPr>
            <a:r>
              <a:rPr lang="ar-SA" dirty="0"/>
              <a:t>العلاقة </a:t>
            </a:r>
            <a:r>
              <a:rPr lang="ar-SA" u="sng" dirty="0"/>
              <a:t>عكسية</a:t>
            </a:r>
            <a:r>
              <a:rPr lang="ar-SA" dirty="0"/>
              <a:t> بين أسعار السلع المكملة </a:t>
            </a:r>
            <a:r>
              <a:rPr lang="ar-SA" dirty="0" smtClean="0"/>
              <a:t>والطلب على </a:t>
            </a:r>
            <a:r>
              <a:rPr lang="ar-SA" dirty="0"/>
              <a:t>السلعة </a:t>
            </a:r>
            <a:r>
              <a:rPr lang="ar-SA" dirty="0" smtClean="0"/>
              <a:t>الأصلية.</a:t>
            </a:r>
          </a:p>
          <a:p>
            <a:pPr marL="114300" indent="0">
              <a:buNone/>
            </a:pPr>
            <a:r>
              <a:rPr lang="ar-SA" dirty="0" smtClean="0">
                <a:solidFill>
                  <a:srgbClr val="00B0F0"/>
                </a:solidFill>
              </a:rPr>
              <a:t>ماذا يحدث للطلب على أشرطة </a:t>
            </a:r>
            <a:r>
              <a:rPr lang="ar-SA" dirty="0">
                <a:solidFill>
                  <a:srgbClr val="00B0F0"/>
                </a:solidFill>
              </a:rPr>
              <a:t>الفيديو </a:t>
            </a:r>
            <a:r>
              <a:rPr lang="ar-SA" dirty="0" smtClean="0">
                <a:solidFill>
                  <a:srgbClr val="00B0F0"/>
                </a:solidFill>
              </a:rPr>
              <a:t>لو انخفض سعر </a:t>
            </a:r>
            <a:r>
              <a:rPr lang="ar-SA" dirty="0">
                <a:solidFill>
                  <a:srgbClr val="00B0F0"/>
                </a:solidFill>
              </a:rPr>
              <a:t>أجهزة الفيديو؟</a:t>
            </a:r>
            <a:endParaRPr lang="en-US" dirty="0">
              <a:solidFill>
                <a:srgbClr val="00B0F0"/>
              </a:solidFill>
            </a:endParaRPr>
          </a:p>
          <a:p>
            <a:pPr marL="114300" indent="0" algn="justLow">
              <a:buNone/>
            </a:pPr>
            <a:r>
              <a:rPr lang="ar-SA" dirty="0" smtClean="0"/>
              <a:t>أدى انخفاض </a:t>
            </a:r>
            <a:r>
              <a:rPr lang="ar-SA" dirty="0">
                <a:solidFill>
                  <a:srgbClr val="FF0000"/>
                </a:solidFill>
              </a:rPr>
              <a:t>سعر </a:t>
            </a:r>
            <a:r>
              <a:rPr lang="ar-SA" dirty="0"/>
              <a:t>أجهزة الفيديو </a:t>
            </a:r>
            <a:r>
              <a:rPr lang="ar-SA" dirty="0" smtClean="0"/>
              <a:t>مثلا من </a:t>
            </a:r>
            <a:r>
              <a:rPr lang="en-US" dirty="0" smtClean="0"/>
              <a:t>5</a:t>
            </a:r>
            <a:r>
              <a:rPr lang="ar-SA" dirty="0" smtClean="0"/>
              <a:t> (</a:t>
            </a:r>
            <a:r>
              <a:rPr lang="en-US" dirty="0" smtClean="0"/>
              <a:t>P1</a:t>
            </a:r>
            <a:r>
              <a:rPr lang="ar-SA" dirty="0" smtClean="0"/>
              <a:t>) </a:t>
            </a:r>
            <a:r>
              <a:rPr lang="ar-SA" dirty="0"/>
              <a:t>إلى </a:t>
            </a:r>
            <a:r>
              <a:rPr lang="en-US" dirty="0" smtClean="0"/>
              <a:t>3</a:t>
            </a:r>
            <a:r>
              <a:rPr lang="ar-SA" dirty="0" smtClean="0"/>
              <a:t> (</a:t>
            </a:r>
            <a:r>
              <a:rPr lang="en-US" dirty="0" smtClean="0"/>
              <a:t>P2</a:t>
            </a:r>
            <a:r>
              <a:rPr lang="ar-SA" dirty="0" smtClean="0"/>
              <a:t>) الى </a:t>
            </a:r>
            <a:r>
              <a:rPr lang="ar-SA" dirty="0" smtClean="0">
                <a:solidFill>
                  <a:srgbClr val="FF0000"/>
                </a:solidFill>
              </a:rPr>
              <a:t>ارتفاع</a:t>
            </a:r>
            <a:r>
              <a:rPr lang="ar-SA" dirty="0" smtClean="0"/>
              <a:t> </a:t>
            </a:r>
            <a:r>
              <a:rPr lang="ar-SA" dirty="0">
                <a:solidFill>
                  <a:srgbClr val="FF0000"/>
                </a:solidFill>
              </a:rPr>
              <a:t>الكمية المطلوبة </a:t>
            </a:r>
            <a:r>
              <a:rPr lang="ar-SA" dirty="0"/>
              <a:t>منها من </a:t>
            </a:r>
            <a:r>
              <a:rPr lang="en-US" dirty="0"/>
              <a:t>40</a:t>
            </a:r>
            <a:r>
              <a:rPr lang="ar-SA" dirty="0"/>
              <a:t> إلى </a:t>
            </a:r>
            <a:r>
              <a:rPr lang="en-US" dirty="0"/>
              <a:t>80</a:t>
            </a:r>
            <a:r>
              <a:rPr lang="ar-SA" dirty="0"/>
              <a:t> </a:t>
            </a:r>
            <a:r>
              <a:rPr lang="ar-SA" dirty="0" smtClean="0"/>
              <a:t>(حركة على نفس منحنى الطلب)، يؤدي </a:t>
            </a:r>
            <a:r>
              <a:rPr lang="ar-SA" dirty="0"/>
              <a:t>ذلك إلى </a:t>
            </a:r>
            <a:r>
              <a:rPr lang="ar-SA" u="sng" dirty="0">
                <a:solidFill>
                  <a:srgbClr val="FF0000"/>
                </a:solidFill>
              </a:rPr>
              <a:t>ا</a:t>
            </a:r>
            <a:r>
              <a:rPr lang="ar-SA" dirty="0">
                <a:solidFill>
                  <a:srgbClr val="FF0000"/>
                </a:solidFill>
              </a:rPr>
              <a:t>رتفاع الطلب على أشرطة الفيديو</a:t>
            </a:r>
            <a:r>
              <a:rPr lang="ar-SA" dirty="0"/>
              <a:t> نتيجة لانخفاض سعر السلعة المكملة لها, </a:t>
            </a:r>
            <a:r>
              <a:rPr lang="ar-SA" dirty="0" smtClean="0"/>
              <a:t>ويزحف منحنى </a:t>
            </a:r>
            <a:r>
              <a:rPr lang="ar-SA" dirty="0"/>
              <a:t>الطلب بالكامل إلى </a:t>
            </a:r>
            <a:r>
              <a:rPr lang="ar-SA" dirty="0" smtClean="0"/>
              <a:t>اليمين، وزادت الكمية </a:t>
            </a:r>
            <a:r>
              <a:rPr lang="ar-SA" dirty="0"/>
              <a:t>المطلوبة من </a:t>
            </a:r>
            <a:r>
              <a:rPr lang="en-US" dirty="0" smtClean="0"/>
              <a:t>200</a:t>
            </a:r>
            <a:r>
              <a:rPr lang="ar-SA" dirty="0" smtClean="0"/>
              <a:t>إلى </a:t>
            </a:r>
            <a:r>
              <a:rPr lang="en-US" dirty="0" smtClean="0"/>
              <a:t>380</a:t>
            </a:r>
            <a:r>
              <a:rPr lang="ar-SA" dirty="0" smtClean="0"/>
              <a:t>عند </a:t>
            </a:r>
            <a:r>
              <a:rPr lang="ar-SA" dirty="0"/>
              <a:t>نفس السعر </a:t>
            </a:r>
            <a:r>
              <a:rPr lang="en-US" dirty="0" smtClean="0"/>
              <a:t> (P1) 10</a:t>
            </a:r>
            <a:r>
              <a:rPr lang="ar-SA" dirty="0"/>
              <a:t>.</a:t>
            </a:r>
          </a:p>
          <a:p>
            <a:pPr marL="114300" indent="0">
              <a:buNone/>
            </a:pP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3861048"/>
            <a:ext cx="6912768" cy="2743865"/>
          </a:xfrm>
          <a:prstGeom prst="rect">
            <a:avLst/>
          </a:prstGeom>
        </p:spPr>
      </p:pic>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21</a:t>
            </a:fld>
            <a:endParaRPr lang="ar-SA"/>
          </a:p>
        </p:txBody>
      </p:sp>
      <p:cxnSp>
        <p:nvCxnSpPr>
          <p:cNvPr id="9" name="رابط كسهم مستقيم 8"/>
          <p:cNvCxnSpPr/>
          <p:nvPr/>
        </p:nvCxnSpPr>
        <p:spPr>
          <a:xfrm>
            <a:off x="4932040" y="4581128"/>
            <a:ext cx="0"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رابط كسهم مستقيم 10"/>
          <p:cNvCxnSpPr/>
          <p:nvPr/>
        </p:nvCxnSpPr>
        <p:spPr>
          <a:xfrm>
            <a:off x="6012160" y="5733256"/>
            <a:ext cx="50405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شكل بيضاوي 11"/>
          <p:cNvSpPr/>
          <p:nvPr/>
        </p:nvSpPr>
        <p:spPr>
          <a:xfrm>
            <a:off x="5868144" y="4581128"/>
            <a:ext cx="144016" cy="14401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3" name="شكل بيضاوي 12"/>
          <p:cNvSpPr/>
          <p:nvPr/>
        </p:nvSpPr>
        <p:spPr>
          <a:xfrm>
            <a:off x="6264188" y="488812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15" name="رابط كسهم مستقيم 14"/>
          <p:cNvCxnSpPr/>
          <p:nvPr/>
        </p:nvCxnSpPr>
        <p:spPr>
          <a:xfrm>
            <a:off x="1979712" y="5733256"/>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مربع نص 15"/>
          <p:cNvSpPr txBox="1"/>
          <p:nvPr/>
        </p:nvSpPr>
        <p:spPr>
          <a:xfrm>
            <a:off x="2161729" y="6404858"/>
            <a:ext cx="4387316"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r>
              <a:rPr lang="ar-SA" sz="2000" b="1" dirty="0" smtClean="0"/>
              <a:t>   </a:t>
            </a:r>
            <a:r>
              <a:rPr lang="en-US" sz="2000" b="1" dirty="0" smtClean="0"/>
              <a:t>P</a:t>
            </a:r>
            <a:r>
              <a:rPr lang="ar-SA" sz="2000" b="1" dirty="0" smtClean="0"/>
              <a:t> السلعة المكملة          الطلب على الأصلية</a:t>
            </a:r>
            <a:endParaRPr lang="ar-SA" sz="2000" b="1" dirty="0"/>
          </a:p>
        </p:txBody>
      </p:sp>
      <p:cxnSp>
        <p:nvCxnSpPr>
          <p:cNvPr id="18" name="رابط كسهم مستقيم 17"/>
          <p:cNvCxnSpPr/>
          <p:nvPr/>
        </p:nvCxnSpPr>
        <p:spPr>
          <a:xfrm>
            <a:off x="6369119" y="6404858"/>
            <a:ext cx="0" cy="40011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cxnSp>
        <p:nvCxnSpPr>
          <p:cNvPr id="23" name="رابط كسهم مستقيم 22"/>
          <p:cNvCxnSpPr/>
          <p:nvPr/>
        </p:nvCxnSpPr>
        <p:spPr>
          <a:xfrm flipH="1">
            <a:off x="4355387" y="6604913"/>
            <a:ext cx="43204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رابط كسهم مستقيم 26"/>
          <p:cNvCxnSpPr/>
          <p:nvPr/>
        </p:nvCxnSpPr>
        <p:spPr>
          <a:xfrm flipV="1">
            <a:off x="4211960" y="6404858"/>
            <a:ext cx="0" cy="400110"/>
          </a:xfrm>
          <a:prstGeom prst="straightConnector1">
            <a:avLst/>
          </a:prstGeom>
          <a:ln>
            <a:solidFill>
              <a:srgbClr val="C00000"/>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09710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76672"/>
            <a:ext cx="8352928" cy="6264696"/>
          </a:xfrm>
        </p:spPr>
        <p:txBody>
          <a:bodyPr>
            <a:noAutofit/>
          </a:bodyPr>
          <a:lstStyle/>
          <a:p>
            <a:pPr marL="571500" indent="-457200">
              <a:buFont typeface="+mj-lt"/>
              <a:buAutoNum type="arabicPeriod" startAt="4"/>
            </a:pPr>
            <a:r>
              <a:rPr lang="ar-SA" sz="2400" dirty="0" smtClean="0">
                <a:solidFill>
                  <a:srgbClr val="0070C0"/>
                </a:solidFill>
              </a:rPr>
              <a:t>أذواق المستهلكين (التفضيلات): </a:t>
            </a:r>
            <a:r>
              <a:rPr lang="ar-SA" sz="2400" dirty="0" smtClean="0"/>
              <a:t>العلاقة طردية بين التفضيل والكمية المطلوبة (كلما زاد تفضيل السلعة كلما زاد الطلب عليها). تشمل العادات الاستهلاكية والمواسم. </a:t>
            </a:r>
          </a:p>
          <a:p>
            <a:pPr marL="571500" indent="-457200">
              <a:buFont typeface="+mj-lt"/>
              <a:buAutoNum type="arabicPeriod" startAt="4"/>
            </a:pPr>
            <a:r>
              <a:rPr lang="ar-SA" sz="2400" dirty="0" smtClean="0">
                <a:solidFill>
                  <a:srgbClr val="0070C0"/>
                </a:solidFill>
              </a:rPr>
              <a:t>توقعات المستهلكين: </a:t>
            </a:r>
            <a:r>
              <a:rPr lang="ar-SA" sz="2400" dirty="0" smtClean="0"/>
              <a:t>اذا كانت التوقعات تشير الى ارتفاع سعر سلعة معينة أو اذا توقع المستهلك فقدان السلعة، فإن الطلب عليها سيزيد في الوقت الحالي. وبالتالي انتقال منحنى الطلب الى اليمين.</a:t>
            </a:r>
          </a:p>
          <a:p>
            <a:pPr marL="571500" indent="-457200">
              <a:buFont typeface="+mj-lt"/>
              <a:buAutoNum type="arabicPeriod" startAt="4"/>
            </a:pPr>
            <a:r>
              <a:rPr lang="ar-SA" sz="2400" dirty="0" smtClean="0">
                <a:solidFill>
                  <a:srgbClr val="0070C0"/>
                </a:solidFill>
              </a:rPr>
              <a:t>عدد السكان: </a:t>
            </a:r>
            <a:r>
              <a:rPr lang="ar-SA" sz="2400" dirty="0"/>
              <a:t>تكون زيادة عدد السكان إما بالهجرة أو المواليد الجدد حيث ان زيادة عدد السكان تؤدي إلى زيادة الطلب على سلعة معينة وبالتالي انتقال منحنى الطلب إلى اليمين. </a:t>
            </a:r>
            <a:endParaRPr lang="ar-SA" sz="2400" dirty="0" smtClean="0"/>
          </a:p>
          <a:p>
            <a:pPr marL="571500" indent="-457200">
              <a:buFont typeface="+mj-lt"/>
              <a:buAutoNum type="arabicPeriod" startAt="4"/>
            </a:pPr>
            <a:r>
              <a:rPr lang="ar-SA" sz="2400" dirty="0" smtClean="0">
                <a:solidFill>
                  <a:srgbClr val="0070C0"/>
                </a:solidFill>
              </a:rPr>
              <a:t>السياسات الحكومية.</a:t>
            </a:r>
          </a:p>
          <a:p>
            <a:pPr marL="114300" indent="0">
              <a:buNone/>
            </a:pPr>
            <a:r>
              <a:rPr lang="ar-SA" sz="2400" dirty="0"/>
              <a:t>هناك عوامل أخرى يمكن أن تؤثر على الطلب على </a:t>
            </a:r>
            <a:r>
              <a:rPr lang="ar-SA" sz="2400" dirty="0" smtClean="0"/>
              <a:t>السلعة مثل </a:t>
            </a:r>
            <a:r>
              <a:rPr lang="ar-SA" sz="2400" dirty="0"/>
              <a:t>زيادة حرارة الطقس التي تؤدي إلى زيادة الطلب على هواء التكييف</a:t>
            </a:r>
            <a:r>
              <a:rPr lang="ar-SA" sz="2400" dirty="0" smtClean="0"/>
              <a:t>.</a:t>
            </a:r>
            <a:endParaRPr lang="ar-SA" sz="2400" dirty="0"/>
          </a:p>
          <a:p>
            <a:pPr marL="114300" indent="0">
              <a:buNone/>
            </a:pPr>
            <a:r>
              <a:rPr lang="ar-SA" sz="2400" b="1" dirty="0" smtClean="0">
                <a:solidFill>
                  <a:schemeClr val="bg2">
                    <a:lumMod val="50000"/>
                  </a:schemeClr>
                </a:solidFill>
              </a:rPr>
              <a:t>جميع المتغيرات السابقة متغيرات انتقالية (أي أن المنحنى يزحف لليمين أو لليسار)، </a:t>
            </a:r>
            <a:r>
              <a:rPr lang="ar-SA" sz="2400" b="1" u="sng" dirty="0" smtClean="0">
                <a:solidFill>
                  <a:schemeClr val="bg2">
                    <a:lumMod val="50000"/>
                  </a:schemeClr>
                </a:solidFill>
              </a:rPr>
              <a:t>ماعدا سعر السلعة نفسها فهو متغير حركي</a:t>
            </a:r>
            <a:r>
              <a:rPr lang="ar-SA" sz="2400" b="1" dirty="0" smtClean="0">
                <a:solidFill>
                  <a:schemeClr val="bg2">
                    <a:lumMod val="50000"/>
                  </a:schemeClr>
                </a:solidFill>
              </a:rPr>
              <a:t>.</a:t>
            </a:r>
          </a:p>
        </p:txBody>
      </p:sp>
      <p:sp>
        <p:nvSpPr>
          <p:cNvPr id="2" name="عنصر نائب للتذييل 1"/>
          <p:cNvSpPr>
            <a:spLocks noGrp="1"/>
          </p:cNvSpPr>
          <p:nvPr>
            <p:ph type="ftr" sz="quarter" idx="11"/>
          </p:nvPr>
        </p:nvSpPr>
        <p:spPr/>
        <p:txBody>
          <a:bodyPr/>
          <a:lstStyle/>
          <a:p>
            <a:r>
              <a:rPr lang="ar-SA" smtClean="0"/>
              <a:t>أ.سميرة المالكي</a:t>
            </a:r>
            <a:endParaRPr lang="ar-SA" dirty="0"/>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22</a:t>
            </a:fld>
            <a:endParaRPr lang="ar-SA"/>
          </a:p>
        </p:txBody>
      </p:sp>
    </p:spTree>
    <p:extLst>
      <p:ext uri="{BB962C8B-B14F-4D97-AF65-F5344CB8AC3E}">
        <p14:creationId xmlns:p14="http://schemas.microsoft.com/office/powerpoint/2010/main" val="1108876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t"/>
          <a:lstStyle/>
          <a:p>
            <a:pPr algn="r"/>
            <a:r>
              <a:rPr lang="ar-SA" sz="3600" dirty="0"/>
              <a:t>الفرق بين تغير الكمية المطلوبة وتغير الطلب</a:t>
            </a:r>
            <a:br>
              <a:rPr lang="ar-SA" sz="3600" dirty="0"/>
            </a:br>
            <a:endParaRPr lang="ar-SA" sz="3600" dirty="0"/>
          </a:p>
        </p:txBody>
      </p:sp>
      <p:sp>
        <p:nvSpPr>
          <p:cNvPr id="3" name="عنصر نائب للمحتوى 2"/>
          <p:cNvSpPr>
            <a:spLocks noGrp="1"/>
          </p:cNvSpPr>
          <p:nvPr>
            <p:ph idx="1"/>
          </p:nvPr>
        </p:nvSpPr>
        <p:spPr/>
        <p:txBody>
          <a:bodyPr/>
          <a:lstStyle/>
          <a:p>
            <a:pPr marL="114300" indent="0">
              <a:buNone/>
            </a:pPr>
            <a:r>
              <a:rPr lang="ar-SA" b="1" dirty="0">
                <a:solidFill>
                  <a:srgbClr val="FF0000"/>
                </a:solidFill>
              </a:rPr>
              <a:t>الفرق بين المتغير الحركي (التغير في الكمية المطلوبة) والمتغير الانتقالي (التغير في الطلب).</a:t>
            </a:r>
          </a:p>
          <a:p>
            <a:endParaRPr lang="ar-SA" dirty="0"/>
          </a:p>
          <a:p>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23</a:t>
            </a:fld>
            <a:endParaRPr lang="ar-SA"/>
          </a:p>
        </p:txBody>
      </p:sp>
      <p:graphicFrame>
        <p:nvGraphicFramePr>
          <p:cNvPr id="6" name="جدول 5"/>
          <p:cNvGraphicFramePr>
            <a:graphicFrameLocks noGrp="1"/>
          </p:cNvGraphicFramePr>
          <p:nvPr>
            <p:extLst>
              <p:ext uri="{D42A27DB-BD31-4B8C-83A1-F6EECF244321}">
                <p14:modId xmlns:p14="http://schemas.microsoft.com/office/powerpoint/2010/main" val="1376023208"/>
              </p:ext>
            </p:extLst>
          </p:nvPr>
        </p:nvGraphicFramePr>
        <p:xfrm>
          <a:off x="395536" y="3068960"/>
          <a:ext cx="7632848" cy="3024336"/>
        </p:xfrm>
        <a:graphic>
          <a:graphicData uri="http://schemas.openxmlformats.org/drawingml/2006/table">
            <a:tbl>
              <a:tblPr rtl="1" firstRow="1" bandRow="1">
                <a:tableStyleId>{93296810-A885-4BE3-A3E7-6D5BEEA58F35}</a:tableStyleId>
              </a:tblPr>
              <a:tblGrid>
                <a:gridCol w="3816424"/>
                <a:gridCol w="3816424"/>
              </a:tblGrid>
              <a:tr h="589630">
                <a:tc>
                  <a:txBody>
                    <a:bodyPr/>
                    <a:lstStyle/>
                    <a:p>
                      <a:pPr algn="ctr" rtl="1"/>
                      <a:r>
                        <a:rPr lang="ar-SA" sz="2000" b="1" dirty="0" smtClean="0"/>
                        <a:t>التغير في الكمية المطلوبة</a:t>
                      </a:r>
                      <a:endParaRPr lang="ar-SA" sz="2000" b="1" dirty="0">
                        <a:solidFill>
                          <a:srgbClr val="000000"/>
                        </a:solidFill>
                      </a:endParaRPr>
                    </a:p>
                  </a:txBody>
                  <a:tcPr anchor="ctr"/>
                </a:tc>
                <a:tc>
                  <a:txBody>
                    <a:bodyPr/>
                    <a:lstStyle/>
                    <a:p>
                      <a:pPr algn="ctr" rtl="1"/>
                      <a:r>
                        <a:rPr lang="ar-SA" sz="2000" b="1" dirty="0" smtClean="0"/>
                        <a:t>التغير في الطلب</a:t>
                      </a:r>
                      <a:endParaRPr lang="ar-SA" sz="2000" b="1" dirty="0">
                        <a:solidFill>
                          <a:schemeClr val="tx1"/>
                        </a:solidFill>
                      </a:endParaRPr>
                    </a:p>
                  </a:txBody>
                  <a:tcPr anchor="ctr"/>
                </a:tc>
              </a:tr>
              <a:tr h="2434706">
                <a:tc>
                  <a:txBody>
                    <a:bodyPr/>
                    <a:lstStyle/>
                    <a:p>
                      <a:pPr algn="ctr" rtl="1"/>
                      <a:r>
                        <a:rPr lang="ar-SA" sz="2000" b="1" dirty="0" smtClean="0"/>
                        <a:t>يحدث نتيجة تغير سعر السلعة</a:t>
                      </a:r>
                      <a:r>
                        <a:rPr lang="ar-SA" sz="2000" b="1" baseline="0" dirty="0" smtClean="0"/>
                        <a:t> نفسها مع بقاء العوامل الأخرى ثابتة، فينتقل من نقطة لأخرى على نفس المنحنى</a:t>
                      </a:r>
                      <a:endParaRPr lang="ar-SA" sz="2000" b="1" dirty="0"/>
                    </a:p>
                  </a:txBody>
                  <a:tcPr anchor="ctr"/>
                </a:tc>
                <a:tc>
                  <a:txBody>
                    <a:bodyPr/>
                    <a:lstStyle/>
                    <a:p>
                      <a:pPr algn="ctr" rtl="1"/>
                      <a:r>
                        <a:rPr lang="ar-SA" sz="2000" b="1" dirty="0" smtClean="0"/>
                        <a:t>يحدث نتيجة تغير أحد العوامل الأخرى (سعر السلعة البديلة</a:t>
                      </a:r>
                      <a:r>
                        <a:rPr lang="ar-SA" sz="2000" b="1" baseline="0" dirty="0" smtClean="0"/>
                        <a:t> والمكملة، دخل المستهلك، وعدد الأفراد) مع بقاء سعر السلعة نفسها ثابت، فيزحف منحنى الطلب لليمين أو اليسار حسب نوع التغير.</a:t>
                      </a:r>
                      <a:endParaRPr lang="ar-SA" sz="2000" b="1" dirty="0"/>
                    </a:p>
                  </a:txBody>
                  <a:tcPr anchor="ctr"/>
                </a:tc>
              </a:tr>
            </a:tbl>
          </a:graphicData>
        </a:graphic>
      </p:graphicFrame>
    </p:spTree>
    <p:extLst>
      <p:ext uri="{BB962C8B-B14F-4D97-AF65-F5344CB8AC3E}">
        <p14:creationId xmlns:p14="http://schemas.microsoft.com/office/powerpoint/2010/main" val="2130930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2" y="332656"/>
            <a:ext cx="8208912" cy="5309146"/>
          </a:xfrm>
          <a:prstGeom prst="rect">
            <a:avLst/>
          </a:prstGeom>
          <a:noFill/>
        </p:spPr>
        <p:txBody>
          <a:bodyPr wrap="square" rtlCol="0">
            <a:spAutoFit/>
          </a:bodyPr>
          <a:lstStyle/>
          <a:p>
            <a:pPr algn="ctr">
              <a:lnSpc>
                <a:spcPct val="150000"/>
              </a:lnSpc>
              <a:defRPr/>
            </a:pPr>
            <a:r>
              <a:rPr lang="ar-SA" sz="4400" b="1" dirty="0" smtClean="0">
                <a:solidFill>
                  <a:srgbClr val="0070C0"/>
                </a:solidFill>
                <a:cs typeface="+mj-cs"/>
              </a:rPr>
              <a:t>  نشاط 1</a:t>
            </a:r>
          </a:p>
          <a:p>
            <a:pPr algn="r">
              <a:lnSpc>
                <a:spcPct val="150000"/>
              </a:lnSpc>
              <a:defRPr/>
            </a:pPr>
            <a:r>
              <a:rPr lang="ar-SA" sz="3200" dirty="0" smtClean="0"/>
              <a:t>فيما يلي جدول الطلب على سلعة ما </a:t>
            </a:r>
          </a:p>
          <a:p>
            <a:pPr algn="r">
              <a:lnSpc>
                <a:spcPct val="150000"/>
              </a:lnSpc>
              <a:defRPr/>
            </a:pPr>
            <a:endParaRPr lang="ar-SA" sz="3200" dirty="0" smtClean="0"/>
          </a:p>
          <a:p>
            <a:pPr algn="r">
              <a:lnSpc>
                <a:spcPct val="150000"/>
              </a:lnSpc>
              <a:defRPr/>
            </a:pPr>
            <a:r>
              <a:rPr lang="ar-SA" sz="3200" dirty="0" smtClean="0"/>
              <a:t> </a:t>
            </a:r>
          </a:p>
          <a:p>
            <a:pPr algn="r">
              <a:lnSpc>
                <a:spcPct val="150000"/>
              </a:lnSpc>
            </a:pPr>
            <a:endParaRPr lang="ar-SA" dirty="0" smtClean="0"/>
          </a:p>
          <a:p>
            <a:pPr algn="r">
              <a:lnSpc>
                <a:spcPct val="150000"/>
              </a:lnSpc>
            </a:pPr>
            <a:endParaRPr lang="ar-SA" dirty="0" smtClean="0"/>
          </a:p>
          <a:p>
            <a:pPr algn="r">
              <a:lnSpc>
                <a:spcPct val="150000"/>
              </a:lnSpc>
            </a:pPr>
            <a:endParaRPr lang="ar-SA" dirty="0" smtClean="0"/>
          </a:p>
          <a:p>
            <a:pPr algn="r">
              <a:lnSpc>
                <a:spcPct val="150000"/>
              </a:lnSpc>
            </a:pPr>
            <a:r>
              <a:rPr lang="ar-SA" sz="3200" dirty="0" smtClean="0"/>
              <a:t>وضحي بيانيا العلاقة بين السعر والكمية المطلوبة. </a:t>
            </a:r>
            <a:endParaRPr lang="en-US" sz="3200" dirty="0"/>
          </a:p>
        </p:txBody>
      </p:sp>
      <p:graphicFrame>
        <p:nvGraphicFramePr>
          <p:cNvPr id="5" name="Table 4"/>
          <p:cNvGraphicFramePr>
            <a:graphicFrameLocks noGrp="1"/>
          </p:cNvGraphicFramePr>
          <p:nvPr/>
        </p:nvGraphicFramePr>
        <p:xfrm>
          <a:off x="2267744" y="2132856"/>
          <a:ext cx="3960440" cy="2176013"/>
        </p:xfrm>
        <a:graphic>
          <a:graphicData uri="http://schemas.openxmlformats.org/drawingml/2006/table">
            <a:tbl>
              <a:tblPr firstRow="1" bandRow="1">
                <a:tableStyleId>{5C22544A-7EE6-4342-B048-85BDC9FD1C3A}</a:tableStyleId>
              </a:tblPr>
              <a:tblGrid>
                <a:gridCol w="1980220"/>
                <a:gridCol w="1980220"/>
              </a:tblGrid>
              <a:tr h="310859">
                <a:tc>
                  <a:txBody>
                    <a:bodyPr/>
                    <a:lstStyle/>
                    <a:p>
                      <a:pPr marL="0" marR="0" algn="ctr">
                        <a:spcBef>
                          <a:spcPts val="600"/>
                        </a:spcBef>
                        <a:spcAft>
                          <a:spcPts val="0"/>
                        </a:spcAft>
                      </a:pPr>
                      <a:r>
                        <a:rPr lang="en-US" sz="1800" b="1" dirty="0" err="1">
                          <a:latin typeface="Times New Roman"/>
                          <a:ea typeface="Times New Roman"/>
                          <a:cs typeface="Times New Roman"/>
                        </a:rPr>
                        <a:t>Q</a:t>
                      </a:r>
                      <a:r>
                        <a:rPr lang="en-US" sz="1800" b="1" baseline="-25000" dirty="0" err="1">
                          <a:latin typeface="Times New Roman"/>
                          <a:ea typeface="Times New Roman"/>
                          <a:cs typeface="Times New Roman"/>
                        </a:rPr>
                        <a:t>d</a:t>
                      </a:r>
                      <a:r>
                        <a:rPr lang="en-US" sz="1800" b="1" dirty="0">
                          <a:latin typeface="Times New Roman"/>
                          <a:ea typeface="Times New Roman"/>
                          <a:cs typeface="Times New Roman"/>
                        </a:rPr>
                        <a:t>   </a:t>
                      </a:r>
                      <a:r>
                        <a:rPr lang="ar-SA" sz="1800" b="1" dirty="0">
                          <a:latin typeface="Times New Roman"/>
                          <a:ea typeface="Times New Roman"/>
                          <a:cs typeface="Times New Roman"/>
                        </a:rPr>
                        <a:t>الكمية المطلوبة</a:t>
                      </a:r>
                      <a:endParaRPr lang="en-US" sz="1800" dirty="0">
                        <a:latin typeface="Times New Roman"/>
                        <a:ea typeface="Times New Roman"/>
                      </a:endParaRPr>
                    </a:p>
                  </a:txBody>
                  <a:tcPr marL="68580" marR="68580" marT="0" marB="0"/>
                </a:tc>
                <a:tc>
                  <a:txBody>
                    <a:bodyPr/>
                    <a:lstStyle/>
                    <a:p>
                      <a:pPr marL="0" marR="0" algn="ctr">
                        <a:spcBef>
                          <a:spcPts val="600"/>
                        </a:spcBef>
                        <a:spcAft>
                          <a:spcPts val="0"/>
                        </a:spcAft>
                      </a:pPr>
                      <a:r>
                        <a:rPr lang="en-US" sz="1800" b="1" dirty="0">
                          <a:latin typeface="Times New Roman"/>
                          <a:ea typeface="Times New Roman"/>
                          <a:cs typeface="Times New Roman"/>
                        </a:rPr>
                        <a:t>P   </a:t>
                      </a:r>
                      <a:r>
                        <a:rPr lang="ar-SA" sz="1800" b="1" dirty="0">
                          <a:latin typeface="Times New Roman"/>
                          <a:ea typeface="Times New Roman"/>
                          <a:cs typeface="Times New Roman"/>
                        </a:rPr>
                        <a:t>السعر</a:t>
                      </a:r>
                      <a:endParaRPr lang="en-US" sz="1800" dirty="0">
                        <a:latin typeface="Times New Roman"/>
                        <a:ea typeface="Times New Roman"/>
                      </a:endParaRPr>
                    </a:p>
                  </a:txBody>
                  <a:tcPr marL="68580" marR="68580" marT="0" marB="0"/>
                </a:tc>
              </a:tr>
              <a:tr h="310859">
                <a:tc>
                  <a:txBody>
                    <a:bodyPr/>
                    <a:lstStyle/>
                    <a:p>
                      <a:pPr marL="0" marR="0" algn="ctr" rtl="0">
                        <a:spcBef>
                          <a:spcPts val="200"/>
                        </a:spcBef>
                        <a:spcAft>
                          <a:spcPts val="0"/>
                        </a:spcAft>
                      </a:pPr>
                      <a:r>
                        <a:rPr lang="en-US" sz="1800" b="1">
                          <a:latin typeface="Times New Roman"/>
                          <a:ea typeface="Times New Roman"/>
                          <a:cs typeface="Times New Roman"/>
                        </a:rPr>
                        <a:t>50</a:t>
                      </a:r>
                      <a:endParaRPr lang="en-US" sz="1800">
                        <a:latin typeface="Times New Roman"/>
                        <a:ea typeface="Times New Roman"/>
                      </a:endParaRPr>
                    </a:p>
                  </a:txBody>
                  <a:tcPr marL="68580" marR="68580" marT="0" marB="0"/>
                </a:tc>
                <a:tc>
                  <a:txBody>
                    <a:bodyPr/>
                    <a:lstStyle/>
                    <a:p>
                      <a:pPr marL="0" marR="0" algn="ctr">
                        <a:spcBef>
                          <a:spcPts val="200"/>
                        </a:spcBef>
                        <a:spcAft>
                          <a:spcPts val="0"/>
                        </a:spcAft>
                      </a:pPr>
                      <a:r>
                        <a:rPr lang="en-US" sz="1800" b="1">
                          <a:latin typeface="Times New Roman"/>
                          <a:ea typeface="Times New Roman"/>
                          <a:cs typeface="Times New Roman"/>
                        </a:rPr>
                        <a:t>5</a:t>
                      </a:r>
                      <a:endParaRPr lang="en-US" sz="180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a:latin typeface="Times New Roman"/>
                          <a:ea typeface="Times New Roman"/>
                          <a:cs typeface="Times New Roman"/>
                        </a:rPr>
                        <a:t>45</a:t>
                      </a:r>
                      <a:endParaRPr lang="en-US" sz="1800">
                        <a:latin typeface="Times New Roman"/>
                        <a:ea typeface="Times New Roman"/>
                      </a:endParaRPr>
                    </a:p>
                  </a:txBody>
                  <a:tcPr marL="68580" marR="68580" marT="0" marB="0"/>
                </a:tc>
                <a:tc>
                  <a:txBody>
                    <a:bodyPr/>
                    <a:lstStyle/>
                    <a:p>
                      <a:pPr marL="0" marR="0" algn="ctr">
                        <a:spcBef>
                          <a:spcPts val="200"/>
                        </a:spcBef>
                        <a:spcAft>
                          <a:spcPts val="0"/>
                        </a:spcAft>
                      </a:pPr>
                      <a:r>
                        <a:rPr lang="en-US" sz="1800" b="1">
                          <a:latin typeface="Times New Roman"/>
                          <a:ea typeface="Times New Roman"/>
                          <a:cs typeface="Times New Roman"/>
                        </a:rPr>
                        <a:t>10</a:t>
                      </a:r>
                      <a:endParaRPr lang="en-US" sz="180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dirty="0">
                          <a:latin typeface="Times New Roman"/>
                          <a:ea typeface="Times New Roman"/>
                          <a:cs typeface="Times New Roman"/>
                        </a:rPr>
                        <a:t>40</a:t>
                      </a:r>
                      <a:endParaRPr lang="en-US" sz="1800" dirty="0">
                        <a:latin typeface="Times New Roman"/>
                        <a:ea typeface="Times New Roman"/>
                      </a:endParaRPr>
                    </a:p>
                  </a:txBody>
                  <a:tcPr marL="68580" marR="68580" marT="0" marB="0"/>
                </a:tc>
                <a:tc>
                  <a:txBody>
                    <a:bodyPr/>
                    <a:lstStyle/>
                    <a:p>
                      <a:pPr marL="0" marR="0" algn="ctr">
                        <a:spcBef>
                          <a:spcPts val="200"/>
                        </a:spcBef>
                        <a:spcAft>
                          <a:spcPts val="0"/>
                        </a:spcAft>
                      </a:pPr>
                      <a:r>
                        <a:rPr lang="en-US" sz="1800" b="1" dirty="0">
                          <a:latin typeface="Times New Roman"/>
                          <a:ea typeface="Times New Roman"/>
                          <a:cs typeface="Times New Roman"/>
                        </a:rPr>
                        <a:t>15</a:t>
                      </a:r>
                      <a:endParaRPr lang="en-US" sz="1800" dirty="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dirty="0">
                          <a:latin typeface="Times New Roman"/>
                          <a:ea typeface="Times New Roman"/>
                          <a:cs typeface="Times New Roman"/>
                        </a:rPr>
                        <a:t>35</a:t>
                      </a:r>
                      <a:endParaRPr lang="en-US" sz="1800" dirty="0">
                        <a:latin typeface="Times New Roman"/>
                        <a:ea typeface="Times New Roman"/>
                      </a:endParaRPr>
                    </a:p>
                  </a:txBody>
                  <a:tcPr marL="68580" marR="68580" marT="0" marB="0"/>
                </a:tc>
                <a:tc>
                  <a:txBody>
                    <a:bodyPr/>
                    <a:lstStyle/>
                    <a:p>
                      <a:pPr marL="0" marR="0" algn="ctr">
                        <a:spcBef>
                          <a:spcPts val="200"/>
                        </a:spcBef>
                        <a:spcAft>
                          <a:spcPts val="0"/>
                        </a:spcAft>
                      </a:pPr>
                      <a:r>
                        <a:rPr lang="en-US" sz="1800" b="1">
                          <a:latin typeface="Times New Roman"/>
                          <a:ea typeface="Times New Roman"/>
                          <a:cs typeface="Times New Roman"/>
                        </a:rPr>
                        <a:t>20</a:t>
                      </a:r>
                      <a:endParaRPr lang="en-US" sz="180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a:latin typeface="Times New Roman"/>
                          <a:ea typeface="Times New Roman"/>
                          <a:cs typeface="Times New Roman"/>
                        </a:rPr>
                        <a:t>30</a:t>
                      </a:r>
                      <a:endParaRPr lang="en-US" sz="1800">
                        <a:latin typeface="Times New Roman"/>
                        <a:ea typeface="Times New Roman"/>
                      </a:endParaRPr>
                    </a:p>
                  </a:txBody>
                  <a:tcPr marL="68580" marR="68580" marT="0" marB="0"/>
                </a:tc>
                <a:tc>
                  <a:txBody>
                    <a:bodyPr/>
                    <a:lstStyle/>
                    <a:p>
                      <a:pPr marL="0" marR="0" algn="ctr">
                        <a:spcBef>
                          <a:spcPts val="200"/>
                        </a:spcBef>
                        <a:spcAft>
                          <a:spcPts val="0"/>
                        </a:spcAft>
                      </a:pPr>
                      <a:r>
                        <a:rPr lang="en-US" sz="1800" b="1" dirty="0">
                          <a:latin typeface="Times New Roman"/>
                          <a:ea typeface="Times New Roman"/>
                          <a:cs typeface="Times New Roman"/>
                        </a:rPr>
                        <a:t>25</a:t>
                      </a:r>
                      <a:endParaRPr lang="en-US" sz="1800" dirty="0">
                        <a:latin typeface="Times New Roman"/>
                        <a:ea typeface="Times New Roman"/>
                      </a:endParaRPr>
                    </a:p>
                  </a:txBody>
                  <a:tcPr marL="68580" marR="68580" marT="0" marB="0"/>
                </a:tc>
              </a:tr>
              <a:tr h="310859">
                <a:tc>
                  <a:txBody>
                    <a:bodyPr/>
                    <a:lstStyle/>
                    <a:p>
                      <a:pPr marL="0" marR="0" algn="ctr">
                        <a:spcBef>
                          <a:spcPts val="200"/>
                        </a:spcBef>
                        <a:spcAft>
                          <a:spcPts val="0"/>
                        </a:spcAft>
                      </a:pPr>
                      <a:r>
                        <a:rPr lang="en-US" sz="1800" b="1" dirty="0">
                          <a:latin typeface="Times New Roman"/>
                          <a:ea typeface="Times New Roman"/>
                          <a:cs typeface="Times New Roman"/>
                        </a:rPr>
                        <a:t>25</a:t>
                      </a:r>
                      <a:endParaRPr lang="en-US" sz="1800" dirty="0">
                        <a:latin typeface="Times New Roman"/>
                        <a:ea typeface="Times New Roman"/>
                      </a:endParaRPr>
                    </a:p>
                  </a:txBody>
                  <a:tcPr marL="68580" marR="68580" marT="0" marB="0"/>
                </a:tc>
                <a:tc>
                  <a:txBody>
                    <a:bodyPr/>
                    <a:lstStyle/>
                    <a:p>
                      <a:pPr marL="0" marR="0" algn="ctr">
                        <a:spcBef>
                          <a:spcPts val="200"/>
                        </a:spcBef>
                        <a:spcAft>
                          <a:spcPts val="0"/>
                        </a:spcAft>
                      </a:pPr>
                      <a:r>
                        <a:rPr lang="en-US" sz="1800" b="1" dirty="0">
                          <a:latin typeface="Times New Roman"/>
                          <a:ea typeface="Times New Roman"/>
                          <a:cs typeface="Times New Roman"/>
                        </a:rPr>
                        <a:t>30</a:t>
                      </a:r>
                      <a:endParaRPr lang="en-US" sz="1800" dirty="0">
                        <a:latin typeface="Times New Roman"/>
                        <a:ea typeface="Times New Roman"/>
                      </a:endParaRPr>
                    </a:p>
                  </a:txBody>
                  <a:tcPr marL="68580" marR="68580" marT="0" marB="0"/>
                </a:tc>
              </a:tr>
            </a:tbl>
          </a:graphicData>
        </a:graphic>
      </p:graphicFrame>
    </p:spTree>
    <p:custDataLst>
      <p:tags r:id="rId1"/>
    </p:custDataLst>
    <p:extLst>
      <p:ext uri="{BB962C8B-B14F-4D97-AF65-F5344CB8AC3E}">
        <p14:creationId xmlns:p14="http://schemas.microsoft.com/office/powerpoint/2010/main" val="4273249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مخطط 4"/>
          <p:cNvGraphicFramePr/>
          <p:nvPr>
            <p:extLst>
              <p:ext uri="{D42A27DB-BD31-4B8C-83A1-F6EECF244321}">
                <p14:modId xmlns:p14="http://schemas.microsoft.com/office/powerpoint/2010/main" val="4002799567"/>
              </p:ext>
            </p:extLst>
          </p:nvPr>
        </p:nvGraphicFramePr>
        <p:xfrm>
          <a:off x="467544" y="1484784"/>
          <a:ext cx="7632848"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0" y="44624"/>
            <a:ext cx="8964488" cy="986360"/>
          </a:xfrm>
          <a:prstGeom prst="rect">
            <a:avLst/>
          </a:prstGeom>
          <a:noFill/>
        </p:spPr>
        <p:txBody>
          <a:bodyPr wrap="square" rtlCol="0">
            <a:spAutoFit/>
          </a:bodyPr>
          <a:lstStyle/>
          <a:p>
            <a:pPr algn="ctr">
              <a:lnSpc>
                <a:spcPct val="150000"/>
              </a:lnSpc>
              <a:defRPr/>
            </a:pPr>
            <a:r>
              <a:rPr lang="ar-SA" sz="4400" b="1" dirty="0" smtClean="0">
                <a:solidFill>
                  <a:srgbClr val="0070C0"/>
                </a:solidFill>
                <a:cs typeface="+mj-cs"/>
              </a:rPr>
              <a:t>  نشاط 1</a:t>
            </a:r>
          </a:p>
        </p:txBody>
      </p:sp>
    </p:spTree>
    <p:custDataLst>
      <p:tags r:id="rId1"/>
    </p:custDataLst>
    <p:extLst>
      <p:ext uri="{BB962C8B-B14F-4D97-AF65-F5344CB8AC3E}">
        <p14:creationId xmlns:p14="http://schemas.microsoft.com/office/powerpoint/2010/main" val="3386149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0070C0"/>
                </a:solidFill>
              </a:rPr>
              <a:t>نشاط 2</a:t>
            </a:r>
            <a:endParaRPr lang="ar-SA" b="1" dirty="0">
              <a:solidFill>
                <a:srgbClr val="0070C0"/>
              </a:solidFill>
            </a:endParaRPr>
          </a:p>
        </p:txBody>
      </p:sp>
      <p:sp>
        <p:nvSpPr>
          <p:cNvPr id="3" name="عنصر نائب للمحتوى 2"/>
          <p:cNvSpPr>
            <a:spLocks noGrp="1"/>
          </p:cNvSpPr>
          <p:nvPr>
            <p:ph idx="1"/>
          </p:nvPr>
        </p:nvSpPr>
        <p:spPr/>
        <p:txBody>
          <a:bodyPr>
            <a:normAutofit/>
          </a:bodyPr>
          <a:lstStyle/>
          <a:p>
            <a:pPr marL="114300" indent="0">
              <a:buNone/>
            </a:pPr>
            <a:r>
              <a:rPr lang="ar-SA" sz="2800" dirty="0"/>
              <a:t>أ</a:t>
            </a:r>
            <a:r>
              <a:rPr lang="ar-SA" sz="2800" dirty="0" smtClean="0"/>
              <a:t>ي الأسباب التالية يؤدي الى </a:t>
            </a:r>
            <a:r>
              <a:rPr lang="ar-SA" sz="2800" dirty="0" err="1" smtClean="0"/>
              <a:t>انزحاف</a:t>
            </a:r>
            <a:r>
              <a:rPr lang="ar-SA" sz="2800" dirty="0" smtClean="0"/>
              <a:t> منحنى الطلب على حليب المراعي الى اليمين: </a:t>
            </a:r>
          </a:p>
          <a:p>
            <a:pPr marL="114300" indent="0">
              <a:buNone/>
            </a:pPr>
            <a:endParaRPr lang="ar-SA" sz="2800" dirty="0" smtClean="0"/>
          </a:p>
          <a:p>
            <a:pPr marL="571500" indent="-457200">
              <a:buAutoNum type="arabic1Minus"/>
            </a:pPr>
            <a:r>
              <a:rPr lang="ar-SA" sz="2800" dirty="0" smtClean="0"/>
              <a:t>انخفاض أسعار حليب المراعي</a:t>
            </a:r>
          </a:p>
          <a:p>
            <a:pPr marL="571500" indent="-457200">
              <a:buAutoNum type="arabic1Minus"/>
            </a:pPr>
            <a:r>
              <a:rPr lang="ar-SA" sz="2800" dirty="0" smtClean="0"/>
              <a:t>انخفاض عدد السكان </a:t>
            </a:r>
          </a:p>
          <a:p>
            <a:pPr marL="571500" indent="-457200">
              <a:buAutoNum type="arabic1Minus"/>
            </a:pPr>
            <a:r>
              <a:rPr lang="ar-SA" sz="2800" dirty="0" smtClean="0"/>
              <a:t>ارتفاع أسعار حليب نادك</a:t>
            </a:r>
          </a:p>
          <a:p>
            <a:pPr marL="571500" indent="-457200">
              <a:buAutoNum type="arabic1Minus"/>
            </a:pPr>
            <a:r>
              <a:rPr lang="ar-SA" sz="2800" dirty="0" smtClean="0"/>
              <a:t>زيادة تفضيل حليب نادك</a:t>
            </a:r>
            <a:endParaRPr lang="ar-SA" sz="28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26</a:t>
            </a:fld>
            <a:endParaRPr lang="ar-SA"/>
          </a:p>
        </p:txBody>
      </p:sp>
    </p:spTree>
    <p:extLst>
      <p:ext uri="{BB962C8B-B14F-4D97-AF65-F5344CB8AC3E}">
        <p14:creationId xmlns:p14="http://schemas.microsoft.com/office/powerpoint/2010/main" val="620424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العرض </a:t>
            </a:r>
            <a:r>
              <a:rPr lang="en-US" dirty="0" smtClean="0"/>
              <a:t>Supply</a:t>
            </a:r>
            <a:endParaRPr lang="ar-SA" dirty="0"/>
          </a:p>
        </p:txBody>
      </p:sp>
      <p:sp>
        <p:nvSpPr>
          <p:cNvPr id="3" name="عنصر نائب للمحتوى 2"/>
          <p:cNvSpPr>
            <a:spLocks noGrp="1"/>
          </p:cNvSpPr>
          <p:nvPr>
            <p:ph idx="1"/>
          </p:nvPr>
        </p:nvSpPr>
        <p:spPr/>
        <p:txBody>
          <a:bodyPr>
            <a:normAutofit/>
          </a:bodyPr>
          <a:lstStyle/>
          <a:p>
            <a:pPr>
              <a:buFont typeface="Wingdings" pitchFamily="2" charset="2"/>
              <a:buChar char="Ø"/>
            </a:pPr>
            <a:r>
              <a:rPr lang="ar-SA" sz="3600" dirty="0" smtClean="0"/>
              <a:t>تعريفه</a:t>
            </a:r>
          </a:p>
          <a:p>
            <a:pPr>
              <a:buFont typeface="Wingdings" pitchFamily="2" charset="2"/>
              <a:buChar char="Ø"/>
            </a:pPr>
            <a:r>
              <a:rPr lang="ar-SA" sz="3600" dirty="0" smtClean="0"/>
              <a:t>كيف يتم تمثيله</a:t>
            </a:r>
          </a:p>
          <a:p>
            <a:pPr>
              <a:buFont typeface="Wingdings" pitchFamily="2" charset="2"/>
              <a:buChar char="Ø"/>
            </a:pPr>
            <a:r>
              <a:rPr lang="ar-SA" sz="3600" dirty="0" smtClean="0"/>
              <a:t>محددات العرض </a:t>
            </a:r>
          </a:p>
          <a:p>
            <a:pPr>
              <a:buFont typeface="Wingdings" pitchFamily="2" charset="2"/>
              <a:buChar char="Ø"/>
            </a:pPr>
            <a:r>
              <a:rPr lang="ar-SA" sz="3600" dirty="0" smtClean="0"/>
              <a:t>الفرق بين تغير الكمية المعروضة وتغير العرض</a:t>
            </a:r>
            <a:endParaRPr lang="ar-SA" sz="36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27</a:t>
            </a:fld>
            <a:endParaRPr lang="ar-SA"/>
          </a:p>
        </p:txBody>
      </p:sp>
    </p:spTree>
    <p:extLst>
      <p:ext uri="{BB962C8B-B14F-4D97-AF65-F5344CB8AC3E}">
        <p14:creationId xmlns:p14="http://schemas.microsoft.com/office/powerpoint/2010/main" val="1820525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rgbClr val="00B0F0"/>
                </a:solidFill>
              </a:rPr>
              <a:t>تعريف العرض</a:t>
            </a:r>
            <a:endParaRPr lang="ar-SA" dirty="0">
              <a:solidFill>
                <a:srgbClr val="00B0F0"/>
              </a:solidFill>
            </a:endParaRPr>
          </a:p>
        </p:txBody>
      </p:sp>
      <p:sp>
        <p:nvSpPr>
          <p:cNvPr id="3" name="عنصر نائب للمحتوى 2"/>
          <p:cNvSpPr>
            <a:spLocks noGrp="1"/>
          </p:cNvSpPr>
          <p:nvPr>
            <p:ph idx="1"/>
          </p:nvPr>
        </p:nvSpPr>
        <p:spPr/>
        <p:txBody>
          <a:bodyPr>
            <a:normAutofit/>
          </a:bodyPr>
          <a:lstStyle/>
          <a:p>
            <a:pPr marL="114300" indent="0">
              <a:buNone/>
            </a:pPr>
            <a:r>
              <a:rPr lang="ar-SA" sz="3600" dirty="0" smtClean="0"/>
              <a:t>الكميات المختلفة من السلعة أو الخدمة التي تكون الوحدة الاقتصادية </a:t>
            </a:r>
            <a:r>
              <a:rPr lang="ar-SA" sz="3600" dirty="0" smtClean="0">
                <a:solidFill>
                  <a:srgbClr val="0070C0"/>
                </a:solidFill>
              </a:rPr>
              <a:t>(البائعون والمنتجون) </a:t>
            </a:r>
            <a:r>
              <a:rPr lang="ar-SA" sz="3600" dirty="0" smtClean="0"/>
              <a:t>مستعدة وقادرة على </a:t>
            </a:r>
            <a:r>
              <a:rPr lang="ar-SA" sz="3600" u="sng" dirty="0" smtClean="0">
                <a:solidFill>
                  <a:schemeClr val="bg2">
                    <a:lumMod val="50000"/>
                  </a:schemeClr>
                </a:solidFill>
              </a:rPr>
              <a:t>بيعها</a:t>
            </a:r>
            <a:r>
              <a:rPr lang="ar-SA" sz="3600" dirty="0" smtClean="0">
                <a:solidFill>
                  <a:schemeClr val="bg2">
                    <a:lumMod val="50000"/>
                  </a:schemeClr>
                </a:solidFill>
              </a:rPr>
              <a:t> </a:t>
            </a:r>
            <a:r>
              <a:rPr lang="ar-SA" sz="3600" dirty="0" smtClean="0"/>
              <a:t>عند الأسعار المختلفة بافتراض ثبات العوامل الأخرى.</a:t>
            </a:r>
            <a:endParaRPr lang="ar-SA" sz="36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28</a:t>
            </a:fld>
            <a:endParaRPr lang="ar-SA"/>
          </a:p>
        </p:txBody>
      </p:sp>
    </p:spTree>
    <p:extLst>
      <p:ext uri="{BB962C8B-B14F-4D97-AF65-F5344CB8AC3E}">
        <p14:creationId xmlns:p14="http://schemas.microsoft.com/office/powerpoint/2010/main" val="3401354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solidFill>
                  <a:srgbClr val="00B0F0"/>
                </a:solidFill>
              </a:rPr>
              <a:t>كيف يتم تمثيل العرض؟</a:t>
            </a:r>
            <a:endParaRPr lang="ar-SA" dirty="0">
              <a:solidFill>
                <a:srgbClr val="00B0F0"/>
              </a:solidFill>
            </a:endParaRPr>
          </a:p>
        </p:txBody>
      </p:sp>
      <p:sp>
        <p:nvSpPr>
          <p:cNvPr id="3" name="عنصر نائب للمحتوى 2"/>
          <p:cNvSpPr>
            <a:spLocks noGrp="1"/>
          </p:cNvSpPr>
          <p:nvPr>
            <p:ph idx="1"/>
          </p:nvPr>
        </p:nvSpPr>
        <p:spPr/>
        <p:txBody>
          <a:bodyPr>
            <a:normAutofit/>
          </a:bodyPr>
          <a:lstStyle/>
          <a:p>
            <a:pPr marL="114300" indent="0">
              <a:buNone/>
            </a:pPr>
            <a:r>
              <a:rPr lang="ar-SA" sz="3200" b="1" u="sng" dirty="0" smtClean="0">
                <a:solidFill>
                  <a:schemeClr val="bg2">
                    <a:lumMod val="75000"/>
                  </a:schemeClr>
                </a:solidFill>
              </a:rPr>
              <a:t>يتم تمثيل العرض كالآتي: </a:t>
            </a:r>
          </a:p>
          <a:p>
            <a:pPr marL="114300" indent="0">
              <a:buNone/>
            </a:pPr>
            <a:endParaRPr lang="ar-SA" sz="3200" b="1" dirty="0"/>
          </a:p>
          <a:p>
            <a:r>
              <a:rPr lang="ar-SA" sz="3200" b="1" dirty="0" smtClean="0"/>
              <a:t>بيانياً (منحنى العرض)   </a:t>
            </a:r>
            <a:r>
              <a:rPr lang="ar-SA" sz="3200" b="1" dirty="0" smtClean="0">
                <a:sym typeface="Wingdings 2"/>
              </a:rPr>
              <a:t> </a:t>
            </a:r>
            <a:endParaRPr lang="ar-SA" sz="3200" b="1" dirty="0" smtClean="0"/>
          </a:p>
          <a:p>
            <a:r>
              <a:rPr lang="ar-SA" sz="3200" b="1" dirty="0" smtClean="0"/>
              <a:t>رقمياً (جدول العرض)    </a:t>
            </a:r>
            <a:r>
              <a:rPr lang="ar-SA" sz="3200" b="1" dirty="0" smtClean="0">
                <a:sym typeface="Wingdings 2"/>
              </a:rPr>
              <a:t></a:t>
            </a:r>
            <a:endParaRPr lang="ar-SA" sz="3200" b="1" dirty="0" smtClean="0"/>
          </a:p>
          <a:p>
            <a:r>
              <a:rPr lang="ar-SA" sz="3200" b="1" dirty="0" smtClean="0"/>
              <a:t>رياضياً (دالة العرض)</a:t>
            </a:r>
            <a:endParaRPr lang="ar-SA" sz="3200" b="1"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29</a:t>
            </a:fld>
            <a:endParaRPr lang="ar-SA"/>
          </a:p>
        </p:txBody>
      </p:sp>
    </p:spTree>
    <p:extLst>
      <p:ext uri="{BB962C8B-B14F-4D97-AF65-F5344CB8AC3E}">
        <p14:creationId xmlns:p14="http://schemas.microsoft.com/office/powerpoint/2010/main" val="316037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4000" dirty="0" smtClean="0"/>
              <a:t>الأهداف</a:t>
            </a:r>
            <a:endParaRPr lang="ar-SA" sz="4000" dirty="0"/>
          </a:p>
        </p:txBody>
      </p:sp>
      <p:sp>
        <p:nvSpPr>
          <p:cNvPr id="3" name="عنصر نائب للمحتوى 2"/>
          <p:cNvSpPr>
            <a:spLocks noGrp="1"/>
          </p:cNvSpPr>
          <p:nvPr>
            <p:ph idx="1"/>
          </p:nvPr>
        </p:nvSpPr>
        <p:spPr/>
        <p:txBody>
          <a:bodyPr>
            <a:normAutofit/>
          </a:bodyPr>
          <a:lstStyle/>
          <a:p>
            <a:pPr>
              <a:buFont typeface="Wingdings" pitchFamily="2" charset="2"/>
              <a:buChar char="Ø"/>
            </a:pPr>
            <a:r>
              <a:rPr lang="ar-SA" sz="2800" dirty="0" smtClean="0"/>
              <a:t>تعريف السوق</a:t>
            </a:r>
          </a:p>
          <a:p>
            <a:pPr>
              <a:buFont typeface="Wingdings" pitchFamily="2" charset="2"/>
              <a:buChar char="Ø"/>
            </a:pPr>
            <a:r>
              <a:rPr lang="ar-SA" sz="2800" dirty="0" smtClean="0"/>
              <a:t>إبراز الفرق بين المنافسة الكاملة والمنافسة غير الكاملة</a:t>
            </a:r>
            <a:endParaRPr lang="ar-SA" sz="2800" dirty="0"/>
          </a:p>
          <a:p>
            <a:pPr>
              <a:buFont typeface="Wingdings" pitchFamily="2" charset="2"/>
              <a:buChar char="Ø"/>
            </a:pPr>
            <a:r>
              <a:rPr lang="ar-SA" sz="2800" dirty="0" smtClean="0"/>
              <a:t>نظام الأسعار</a:t>
            </a:r>
            <a:endParaRPr lang="ar-SA" sz="2800" dirty="0"/>
          </a:p>
          <a:p>
            <a:pPr>
              <a:buFont typeface="Wingdings" pitchFamily="2" charset="2"/>
              <a:buChar char="Ø"/>
            </a:pPr>
            <a:r>
              <a:rPr lang="ar-SA" sz="2800" dirty="0" smtClean="0"/>
              <a:t>تعريف الطلب </a:t>
            </a:r>
          </a:p>
          <a:p>
            <a:pPr>
              <a:buFont typeface="Wingdings" pitchFamily="2" charset="2"/>
              <a:buChar char="Ø"/>
            </a:pPr>
            <a:r>
              <a:rPr lang="ar-SA" sz="2800" dirty="0" smtClean="0"/>
              <a:t>إبراز أهم محددات الطلب</a:t>
            </a:r>
            <a:endParaRPr lang="ar-SA" sz="2800" dirty="0"/>
          </a:p>
          <a:p>
            <a:pPr>
              <a:buFont typeface="Wingdings" pitchFamily="2" charset="2"/>
              <a:buChar char="Ø"/>
            </a:pPr>
            <a:r>
              <a:rPr lang="ar-SA" sz="2800" dirty="0" smtClean="0"/>
              <a:t>تعريف العرض</a:t>
            </a:r>
          </a:p>
          <a:p>
            <a:pPr>
              <a:buFont typeface="Wingdings" pitchFamily="2" charset="2"/>
              <a:buChar char="Ø"/>
            </a:pPr>
            <a:r>
              <a:rPr lang="ar-SA" sz="2800" dirty="0" smtClean="0"/>
              <a:t>إبراز أهم محددات العرض</a:t>
            </a:r>
            <a:endParaRPr lang="ar-SA" sz="2800" dirty="0"/>
          </a:p>
          <a:p>
            <a:pPr>
              <a:buFont typeface="Wingdings" pitchFamily="2" charset="2"/>
              <a:buChar char="Ø"/>
            </a:pPr>
            <a:r>
              <a:rPr lang="ar-SA" sz="2800" dirty="0" smtClean="0"/>
              <a:t>توازن السوق</a:t>
            </a:r>
            <a:endParaRPr lang="ar-SA" sz="28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dirty="0"/>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3</a:t>
            </a:fld>
            <a:endParaRPr lang="ar-SA"/>
          </a:p>
        </p:txBody>
      </p:sp>
    </p:spTree>
    <p:extLst>
      <p:ext uri="{BB962C8B-B14F-4D97-AF65-F5344CB8AC3E}">
        <p14:creationId xmlns:p14="http://schemas.microsoft.com/office/powerpoint/2010/main" val="2868565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7620000" cy="5564088"/>
          </a:xfrm>
        </p:spPr>
        <p:txBody>
          <a:bodyPr/>
          <a:lstStyle/>
          <a:p>
            <a:pPr marL="114300" indent="0">
              <a:buNone/>
            </a:pPr>
            <a:r>
              <a:rPr lang="ar-SA" b="1" dirty="0" smtClean="0">
                <a:solidFill>
                  <a:srgbClr val="00B0F0"/>
                </a:solidFill>
              </a:rPr>
              <a:t> جدول العرض ومنحنى العرض </a:t>
            </a:r>
          </a:p>
          <a:p>
            <a:pPr marL="114300" indent="0">
              <a:buNone/>
            </a:pPr>
            <a:r>
              <a:rPr lang="ar-SA" b="1" dirty="0" smtClean="0"/>
              <a:t>العرض          رغبة البائعون والمنتجون وقدرتهم على بيع الكميات المختلفة بأسعار مختلفة</a:t>
            </a:r>
          </a:p>
          <a:p>
            <a:pPr marL="114300" indent="0">
              <a:buNone/>
            </a:pPr>
            <a:r>
              <a:rPr lang="ar-SA" b="1" dirty="0" smtClean="0">
                <a:solidFill>
                  <a:srgbClr val="00B0F0"/>
                </a:solidFill>
              </a:rPr>
              <a:t>قانون العرض: </a:t>
            </a:r>
          </a:p>
          <a:p>
            <a:pPr marL="114300" indent="0">
              <a:buNone/>
            </a:pPr>
            <a:r>
              <a:rPr lang="ar-SA" b="1" dirty="0"/>
              <a:t>بافتراض بقاء الأشياء الأخرى على حالها, فإن العلاقة التي تربط سعر السلعة والكمية المعروضة منها </a:t>
            </a:r>
            <a:r>
              <a:rPr lang="ar-SA" b="1" u="sng" dirty="0"/>
              <a:t>علاقة طردية</a:t>
            </a:r>
            <a:r>
              <a:rPr lang="ar-SA" b="1" dirty="0" smtClean="0"/>
              <a:t>. بمعنى أن الكمية المعروضة ستزداد عندما يزداد السعر، وتقل عندما ينخفض السعر.</a:t>
            </a:r>
            <a:endParaRPr lang="ar-SA" b="1" dirty="0"/>
          </a:p>
          <a:p>
            <a:endParaRPr lang="ar-SA" b="1" dirty="0"/>
          </a:p>
        </p:txBody>
      </p:sp>
      <p:graphicFrame>
        <p:nvGraphicFramePr>
          <p:cNvPr id="4" name="جدول 3"/>
          <p:cNvGraphicFramePr>
            <a:graphicFrameLocks noGrp="1"/>
          </p:cNvGraphicFramePr>
          <p:nvPr>
            <p:extLst>
              <p:ext uri="{D42A27DB-BD31-4B8C-83A1-F6EECF244321}">
                <p14:modId xmlns:p14="http://schemas.microsoft.com/office/powerpoint/2010/main" val="1631810360"/>
              </p:ext>
            </p:extLst>
          </p:nvPr>
        </p:nvGraphicFramePr>
        <p:xfrm>
          <a:off x="1187624" y="4005064"/>
          <a:ext cx="6096000" cy="2194560"/>
        </p:xfrm>
        <a:graphic>
          <a:graphicData uri="http://schemas.openxmlformats.org/drawingml/2006/table">
            <a:tbl>
              <a:tblPr rtl="1" firstRow="1" bandRow="1">
                <a:tableStyleId>{93296810-A885-4BE3-A3E7-6D5BEEA58F35}</a:tableStyleId>
              </a:tblPr>
              <a:tblGrid>
                <a:gridCol w="2032000"/>
                <a:gridCol w="2032000"/>
                <a:gridCol w="2032000"/>
              </a:tblGrid>
              <a:tr h="310833">
                <a:tc>
                  <a:txBody>
                    <a:bodyPr/>
                    <a:lstStyle/>
                    <a:p>
                      <a:pPr algn="ctr" rtl="1"/>
                      <a:endParaRPr lang="ar-SA" dirty="0"/>
                    </a:p>
                  </a:txBody>
                  <a:tcPr anchor="ctr"/>
                </a:tc>
                <a:tc>
                  <a:txBody>
                    <a:bodyPr/>
                    <a:lstStyle/>
                    <a:p>
                      <a:pPr algn="ctr" rtl="1"/>
                      <a:r>
                        <a:rPr lang="ar-SA" dirty="0" smtClean="0"/>
                        <a:t>سعر الكيلو (</a:t>
                      </a:r>
                      <a:r>
                        <a:rPr lang="en-US" dirty="0" smtClean="0"/>
                        <a:t>P</a:t>
                      </a:r>
                      <a:r>
                        <a:rPr lang="ar-SA" dirty="0" smtClean="0"/>
                        <a:t>)</a:t>
                      </a:r>
                      <a:endParaRPr lang="ar-SA" dirty="0"/>
                    </a:p>
                  </a:txBody>
                  <a:tcPr anchor="ctr"/>
                </a:tc>
                <a:tc>
                  <a:txBody>
                    <a:bodyPr/>
                    <a:lstStyle/>
                    <a:p>
                      <a:pPr algn="ctr" rtl="1"/>
                      <a:r>
                        <a:rPr lang="ar-SA" dirty="0" smtClean="0"/>
                        <a:t>الكمية المعروضة (</a:t>
                      </a:r>
                      <a:r>
                        <a:rPr lang="en-US" dirty="0" smtClean="0"/>
                        <a:t>Qs</a:t>
                      </a:r>
                      <a:r>
                        <a:rPr lang="ar-SA" dirty="0" smtClean="0"/>
                        <a:t>)</a:t>
                      </a:r>
                      <a:endParaRPr lang="ar-SA" dirty="0"/>
                    </a:p>
                  </a:txBody>
                  <a:tcPr anchor="ctr"/>
                </a:tc>
              </a:tr>
              <a:tr h="310833">
                <a:tc>
                  <a:txBody>
                    <a:bodyPr/>
                    <a:lstStyle/>
                    <a:p>
                      <a:pPr algn="ctr" rtl="1"/>
                      <a:r>
                        <a:rPr lang="en-US" dirty="0" smtClean="0"/>
                        <a:t>a</a:t>
                      </a:r>
                      <a:endParaRPr lang="ar-SA" dirty="0"/>
                    </a:p>
                  </a:txBody>
                  <a:tcPr anchor="ctr"/>
                </a:tc>
                <a:tc>
                  <a:txBody>
                    <a:bodyPr/>
                    <a:lstStyle/>
                    <a:p>
                      <a:pPr algn="ctr" rtl="1"/>
                      <a:r>
                        <a:rPr lang="en-US" dirty="0" smtClean="0"/>
                        <a:t>2</a:t>
                      </a:r>
                      <a:endParaRPr lang="ar-SA" dirty="0"/>
                    </a:p>
                  </a:txBody>
                  <a:tcPr anchor="ctr"/>
                </a:tc>
                <a:tc>
                  <a:txBody>
                    <a:bodyPr/>
                    <a:lstStyle/>
                    <a:p>
                      <a:pPr algn="ctr" rtl="1"/>
                      <a:r>
                        <a:rPr lang="en-US" dirty="0" smtClean="0"/>
                        <a:t>7</a:t>
                      </a:r>
                      <a:endParaRPr lang="ar-SA" dirty="0"/>
                    </a:p>
                  </a:txBody>
                  <a:tcPr anchor="ctr"/>
                </a:tc>
              </a:tr>
              <a:tr h="310833">
                <a:tc>
                  <a:txBody>
                    <a:bodyPr/>
                    <a:lstStyle/>
                    <a:p>
                      <a:pPr algn="ctr" rtl="1"/>
                      <a:r>
                        <a:rPr lang="en-US" dirty="0" smtClean="0"/>
                        <a:t>b</a:t>
                      </a:r>
                      <a:endParaRPr lang="ar-SA" dirty="0"/>
                    </a:p>
                  </a:txBody>
                  <a:tcPr anchor="ctr"/>
                </a:tc>
                <a:tc>
                  <a:txBody>
                    <a:bodyPr/>
                    <a:lstStyle/>
                    <a:p>
                      <a:pPr algn="ctr" rtl="1"/>
                      <a:r>
                        <a:rPr lang="en-US" dirty="0" smtClean="0"/>
                        <a:t>4</a:t>
                      </a:r>
                      <a:endParaRPr lang="ar-SA" dirty="0"/>
                    </a:p>
                  </a:txBody>
                  <a:tcPr anchor="ctr"/>
                </a:tc>
                <a:tc>
                  <a:txBody>
                    <a:bodyPr/>
                    <a:lstStyle/>
                    <a:p>
                      <a:pPr algn="ctr" rtl="1"/>
                      <a:r>
                        <a:rPr lang="en-US" dirty="0" smtClean="0"/>
                        <a:t>8</a:t>
                      </a:r>
                      <a:endParaRPr lang="ar-SA" dirty="0"/>
                    </a:p>
                  </a:txBody>
                  <a:tcPr anchor="ctr"/>
                </a:tc>
              </a:tr>
              <a:tr h="310833">
                <a:tc>
                  <a:txBody>
                    <a:bodyPr/>
                    <a:lstStyle/>
                    <a:p>
                      <a:pPr algn="ctr" rtl="1"/>
                      <a:r>
                        <a:rPr lang="en-US" dirty="0" smtClean="0"/>
                        <a:t>c</a:t>
                      </a:r>
                      <a:endParaRPr lang="ar-SA" dirty="0"/>
                    </a:p>
                  </a:txBody>
                  <a:tcPr anchor="ctr"/>
                </a:tc>
                <a:tc>
                  <a:txBody>
                    <a:bodyPr/>
                    <a:lstStyle/>
                    <a:p>
                      <a:pPr algn="ctr" rtl="1"/>
                      <a:r>
                        <a:rPr lang="en-US" dirty="0" smtClean="0"/>
                        <a:t>6</a:t>
                      </a:r>
                      <a:endParaRPr lang="ar-SA" dirty="0"/>
                    </a:p>
                  </a:txBody>
                  <a:tcPr anchor="ctr"/>
                </a:tc>
                <a:tc>
                  <a:txBody>
                    <a:bodyPr/>
                    <a:lstStyle/>
                    <a:p>
                      <a:pPr algn="ctr" rtl="1"/>
                      <a:r>
                        <a:rPr lang="en-US" dirty="0" smtClean="0"/>
                        <a:t>9</a:t>
                      </a:r>
                      <a:endParaRPr lang="ar-SA" dirty="0"/>
                    </a:p>
                  </a:txBody>
                  <a:tcPr anchor="ctr"/>
                </a:tc>
              </a:tr>
              <a:tr h="310833">
                <a:tc>
                  <a:txBody>
                    <a:bodyPr/>
                    <a:lstStyle/>
                    <a:p>
                      <a:pPr algn="ctr" rtl="1"/>
                      <a:r>
                        <a:rPr lang="en-US" dirty="0" smtClean="0"/>
                        <a:t>d</a:t>
                      </a:r>
                      <a:endParaRPr lang="ar-SA" dirty="0"/>
                    </a:p>
                  </a:txBody>
                  <a:tcPr anchor="ctr"/>
                </a:tc>
                <a:tc>
                  <a:txBody>
                    <a:bodyPr/>
                    <a:lstStyle/>
                    <a:p>
                      <a:pPr algn="ctr" rtl="1"/>
                      <a:r>
                        <a:rPr lang="en-US" dirty="0" smtClean="0"/>
                        <a:t>8</a:t>
                      </a:r>
                      <a:endParaRPr lang="ar-SA" dirty="0"/>
                    </a:p>
                  </a:txBody>
                  <a:tcPr anchor="ctr"/>
                </a:tc>
                <a:tc>
                  <a:txBody>
                    <a:bodyPr/>
                    <a:lstStyle/>
                    <a:p>
                      <a:pPr algn="ctr" rtl="1"/>
                      <a:r>
                        <a:rPr lang="en-US" dirty="0" smtClean="0"/>
                        <a:t>10</a:t>
                      </a:r>
                      <a:endParaRPr lang="ar-SA" dirty="0"/>
                    </a:p>
                  </a:txBody>
                  <a:tcPr anchor="ctr"/>
                </a:tc>
              </a:tr>
              <a:tr h="310833">
                <a:tc>
                  <a:txBody>
                    <a:bodyPr/>
                    <a:lstStyle/>
                    <a:p>
                      <a:pPr algn="ctr" rtl="1"/>
                      <a:r>
                        <a:rPr lang="en-US" dirty="0" smtClean="0"/>
                        <a:t>e</a:t>
                      </a:r>
                      <a:endParaRPr lang="ar-SA" dirty="0"/>
                    </a:p>
                  </a:txBody>
                  <a:tcPr anchor="ctr"/>
                </a:tc>
                <a:tc>
                  <a:txBody>
                    <a:bodyPr/>
                    <a:lstStyle/>
                    <a:p>
                      <a:pPr algn="ctr" rtl="1"/>
                      <a:r>
                        <a:rPr lang="en-US" dirty="0" smtClean="0"/>
                        <a:t>10</a:t>
                      </a:r>
                      <a:endParaRPr lang="ar-SA" dirty="0"/>
                    </a:p>
                  </a:txBody>
                  <a:tcPr anchor="ctr"/>
                </a:tc>
                <a:tc>
                  <a:txBody>
                    <a:bodyPr/>
                    <a:lstStyle/>
                    <a:p>
                      <a:pPr algn="ctr" rtl="1"/>
                      <a:r>
                        <a:rPr lang="en-US" dirty="0" smtClean="0"/>
                        <a:t>11</a:t>
                      </a:r>
                      <a:endParaRPr lang="ar-SA" dirty="0"/>
                    </a:p>
                  </a:txBody>
                  <a:tcPr anchor="ctr"/>
                </a:tc>
              </a:tr>
            </a:tbl>
          </a:graphicData>
        </a:graphic>
      </p:graphicFrame>
      <p:cxnSp>
        <p:nvCxnSpPr>
          <p:cNvPr id="6" name="رابط كسهم مستقيم 5"/>
          <p:cNvCxnSpPr/>
          <p:nvPr/>
        </p:nvCxnSpPr>
        <p:spPr>
          <a:xfrm flipH="1">
            <a:off x="6544491" y="1484784"/>
            <a:ext cx="504056"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30</a:t>
            </a:fld>
            <a:endParaRPr lang="ar-SA"/>
          </a:p>
        </p:txBody>
      </p:sp>
      <p:sp>
        <p:nvSpPr>
          <p:cNvPr id="7" name="مربع نص 6"/>
          <p:cNvSpPr txBox="1"/>
          <p:nvPr/>
        </p:nvSpPr>
        <p:spPr>
          <a:xfrm>
            <a:off x="3419872" y="4941168"/>
            <a:ext cx="432048" cy="646331"/>
          </a:xfrm>
          <a:prstGeom prst="rect">
            <a:avLst/>
          </a:prstGeom>
          <a:noFill/>
        </p:spPr>
        <p:txBody>
          <a:bodyPr wrap="square" rtlCol="1">
            <a:spAutoFit/>
          </a:bodyPr>
          <a:lstStyle/>
          <a:p>
            <a:r>
              <a:rPr lang="ar-SA" sz="3600" dirty="0" smtClean="0">
                <a:solidFill>
                  <a:srgbClr val="C00000"/>
                </a:solidFill>
              </a:rPr>
              <a:t>+</a:t>
            </a:r>
            <a:endParaRPr lang="ar-SA" sz="3600" dirty="0">
              <a:solidFill>
                <a:srgbClr val="C00000"/>
              </a:solidFill>
            </a:endParaRPr>
          </a:p>
        </p:txBody>
      </p:sp>
      <p:sp>
        <p:nvSpPr>
          <p:cNvPr id="8" name="مربع نص 7"/>
          <p:cNvSpPr txBox="1"/>
          <p:nvPr/>
        </p:nvSpPr>
        <p:spPr>
          <a:xfrm>
            <a:off x="1356752" y="4941168"/>
            <a:ext cx="432048" cy="646331"/>
          </a:xfrm>
          <a:prstGeom prst="rect">
            <a:avLst/>
          </a:prstGeom>
          <a:noFill/>
        </p:spPr>
        <p:txBody>
          <a:bodyPr wrap="square" rtlCol="1">
            <a:spAutoFit/>
          </a:bodyPr>
          <a:lstStyle/>
          <a:p>
            <a:r>
              <a:rPr lang="ar-SA" sz="3600" dirty="0" smtClean="0">
                <a:solidFill>
                  <a:srgbClr val="C00000"/>
                </a:solidFill>
              </a:rPr>
              <a:t>+</a:t>
            </a:r>
            <a:endParaRPr lang="ar-SA" sz="3600" dirty="0">
              <a:solidFill>
                <a:srgbClr val="C00000"/>
              </a:solidFill>
            </a:endParaRPr>
          </a:p>
        </p:txBody>
      </p:sp>
      <p:sp>
        <p:nvSpPr>
          <p:cNvPr id="9" name="قوس كبير أيسر 8"/>
          <p:cNvSpPr/>
          <p:nvPr/>
        </p:nvSpPr>
        <p:spPr>
          <a:xfrm>
            <a:off x="3851920" y="4509120"/>
            <a:ext cx="216024" cy="1584176"/>
          </a:xfrm>
          <a:prstGeom prst="leftBrace">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SA"/>
          </a:p>
        </p:txBody>
      </p:sp>
      <p:sp>
        <p:nvSpPr>
          <p:cNvPr id="10" name="قوس كبير أيسر 9"/>
          <p:cNvSpPr/>
          <p:nvPr/>
        </p:nvSpPr>
        <p:spPr>
          <a:xfrm>
            <a:off x="1754102" y="4509120"/>
            <a:ext cx="216024" cy="1584176"/>
          </a:xfrm>
          <a:prstGeom prst="leftBrace">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SA"/>
          </a:p>
        </p:txBody>
      </p:sp>
    </p:spTree>
    <p:extLst>
      <p:ext uri="{BB962C8B-B14F-4D97-AF65-F5344CB8AC3E}">
        <p14:creationId xmlns:p14="http://schemas.microsoft.com/office/powerpoint/2010/main" val="1784634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87208" cy="6069288"/>
          </a:xfrm>
        </p:spPr>
        <p:txBody>
          <a:bodyPr/>
          <a:lstStyle/>
          <a:p>
            <a:pPr marL="114300" indent="0" algn="r" rtl="1">
              <a:buNone/>
            </a:pPr>
            <a:r>
              <a:rPr lang="ar-SA" b="1" dirty="0">
                <a:solidFill>
                  <a:srgbClr val="00B0F0"/>
                </a:solidFill>
              </a:rPr>
              <a:t>منحنى </a:t>
            </a:r>
            <a:r>
              <a:rPr lang="ar-SA" b="1" dirty="0" smtClean="0">
                <a:solidFill>
                  <a:srgbClr val="00B0F0"/>
                </a:solidFill>
              </a:rPr>
              <a:t>العرض:</a:t>
            </a:r>
            <a:endParaRPr lang="ar-SA" b="1" dirty="0">
              <a:solidFill>
                <a:srgbClr val="00B0F0"/>
              </a:solidFill>
            </a:endParaRPr>
          </a:p>
          <a:p>
            <a:pPr marL="0" indent="0">
              <a:buNone/>
            </a:pPr>
            <a:r>
              <a:rPr lang="ar-SA" dirty="0"/>
              <a:t>	يوضح الكميات المختلفة من السلعة أو الخدمة التي يرغب </a:t>
            </a:r>
            <a:r>
              <a:rPr lang="ar-SA" dirty="0" smtClean="0"/>
              <a:t>ويستطيع </a:t>
            </a:r>
            <a:r>
              <a:rPr lang="ar-SA" u="sng" dirty="0" smtClean="0"/>
              <a:t>البائعون</a:t>
            </a:r>
            <a:r>
              <a:rPr lang="ar-SA" dirty="0" smtClean="0"/>
              <a:t> بيعها </a:t>
            </a:r>
            <a:r>
              <a:rPr lang="ar-SA" dirty="0"/>
              <a:t>عند </a:t>
            </a:r>
            <a:r>
              <a:rPr lang="ar-SA" dirty="0" smtClean="0"/>
              <a:t>الأسعار المختلفة. </a:t>
            </a:r>
            <a:endParaRPr lang="en-US" dirty="0"/>
          </a:p>
          <a:p>
            <a:pPr marL="0" indent="0">
              <a:buNone/>
            </a:pPr>
            <a:endParaRPr lang="en-US" dirty="0"/>
          </a:p>
          <a:p>
            <a:pPr marL="0" indent="0">
              <a:buNone/>
            </a:pPr>
            <a:endParaRPr lang="en-US" dirty="0"/>
          </a:p>
          <a:p>
            <a:pPr marL="0" indent="0">
              <a:buNone/>
            </a:pPr>
            <a:r>
              <a:rPr lang="en-US" dirty="0" smtClean="0"/>
              <a:t>            </a:t>
            </a:r>
            <a:r>
              <a:rPr lang="ar-SA" dirty="0" smtClean="0"/>
              <a:t>                              </a:t>
            </a:r>
            <a:endParaRPr lang="en-US" dirty="0"/>
          </a:p>
          <a:p>
            <a:pPr marL="0" indent="0">
              <a:buNone/>
            </a:pPr>
            <a:r>
              <a:rPr lang="ar-SA" dirty="0" smtClean="0"/>
              <a:t>                                             </a:t>
            </a:r>
            <a:r>
              <a:rPr lang="en-US" dirty="0" smtClean="0">
                <a:solidFill>
                  <a:srgbClr val="C00000"/>
                </a:solidFill>
              </a:rPr>
              <a:t>s   </a:t>
            </a:r>
            <a:endParaRPr lang="ar-SA" dirty="0">
              <a:solidFill>
                <a:srgbClr val="C00000"/>
              </a:solidFill>
            </a:endParaRPr>
          </a:p>
          <a:p>
            <a:pPr marL="114300" indent="0" algn="r" rtl="1">
              <a:buNone/>
            </a:pPr>
            <a:r>
              <a:rPr lang="ar-SA" b="1" dirty="0" smtClean="0">
                <a:solidFill>
                  <a:srgbClr val="00B0F0"/>
                </a:solidFill>
              </a:rPr>
              <a:t>شكله:</a:t>
            </a:r>
          </a:p>
          <a:p>
            <a:pPr marL="114300" indent="0">
              <a:buNone/>
            </a:pPr>
            <a:r>
              <a:rPr lang="ar-SA" dirty="0" smtClean="0"/>
              <a:t>ويتجه </a:t>
            </a:r>
            <a:r>
              <a:rPr lang="ar-SA" dirty="0"/>
              <a:t>من أسفل الى </a:t>
            </a:r>
            <a:r>
              <a:rPr lang="ar-SA" dirty="0" smtClean="0"/>
              <a:t>أعلى </a:t>
            </a:r>
          </a:p>
          <a:p>
            <a:pPr marL="114300" indent="0">
              <a:buNone/>
            </a:pPr>
            <a:r>
              <a:rPr lang="ar-SA" dirty="0" smtClean="0"/>
              <a:t>موجب الميل (علاقة طردية)،</a:t>
            </a:r>
          </a:p>
          <a:p>
            <a:pPr marL="114300" indent="0">
              <a:buNone/>
            </a:pPr>
            <a:r>
              <a:rPr lang="ar-SA" dirty="0" smtClean="0"/>
              <a:t>بسبب قانون العرض.</a:t>
            </a:r>
            <a:endParaRPr lang="en-US" dirty="0"/>
          </a:p>
        </p:txBody>
      </p:sp>
      <p:cxnSp>
        <p:nvCxnSpPr>
          <p:cNvPr id="4" name="Straight Connector 3"/>
          <p:cNvCxnSpPr/>
          <p:nvPr/>
        </p:nvCxnSpPr>
        <p:spPr>
          <a:xfrm>
            <a:off x="2207635" y="2852936"/>
            <a:ext cx="0" cy="27363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195736" y="5589240"/>
            <a:ext cx="2736304" cy="0"/>
          </a:xfrm>
          <a:prstGeom prst="line">
            <a:avLst/>
          </a:prstGeom>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1739583" y="3136176"/>
            <a:ext cx="468052" cy="2169825"/>
          </a:xfrm>
          <a:prstGeom prst="rect">
            <a:avLst/>
          </a:prstGeom>
          <a:noFill/>
        </p:spPr>
        <p:txBody>
          <a:bodyPr wrap="square" rtlCol="0">
            <a:spAutoFit/>
          </a:bodyPr>
          <a:lstStyle/>
          <a:p>
            <a:endParaRPr lang="en-US" sz="900" dirty="0"/>
          </a:p>
          <a:p>
            <a:r>
              <a:rPr lang="en-US" sz="1400" dirty="0" smtClean="0"/>
              <a:t>10</a:t>
            </a:r>
          </a:p>
          <a:p>
            <a:endParaRPr lang="en-US" sz="1400" dirty="0"/>
          </a:p>
          <a:p>
            <a:r>
              <a:rPr lang="en-US" sz="1400" dirty="0" smtClean="0"/>
              <a:t>8</a:t>
            </a:r>
          </a:p>
          <a:p>
            <a:endParaRPr lang="en-US" sz="1200" dirty="0"/>
          </a:p>
          <a:p>
            <a:r>
              <a:rPr lang="en-US" sz="1400" dirty="0" smtClean="0"/>
              <a:t>6</a:t>
            </a:r>
          </a:p>
          <a:p>
            <a:endParaRPr lang="en-US" sz="1600" dirty="0" smtClean="0"/>
          </a:p>
          <a:p>
            <a:r>
              <a:rPr lang="en-US" sz="1400" dirty="0" smtClean="0"/>
              <a:t>4</a:t>
            </a:r>
          </a:p>
          <a:p>
            <a:endParaRPr lang="en-US" sz="1400" dirty="0"/>
          </a:p>
          <a:p>
            <a:r>
              <a:rPr lang="en-US" sz="1400" dirty="0" smtClean="0"/>
              <a:t>2</a:t>
            </a:r>
            <a:endParaRPr lang="en-US" sz="1400" dirty="0"/>
          </a:p>
        </p:txBody>
      </p:sp>
      <p:cxnSp>
        <p:nvCxnSpPr>
          <p:cNvPr id="8" name="Straight Connector 7"/>
          <p:cNvCxnSpPr/>
          <p:nvPr/>
        </p:nvCxnSpPr>
        <p:spPr>
          <a:xfrm>
            <a:off x="2195736" y="5085184"/>
            <a:ext cx="136815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07635" y="4653136"/>
            <a:ext cx="155307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59732" y="4221089"/>
            <a:ext cx="180192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07635" y="3789040"/>
            <a:ext cx="196835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95736" y="3356992"/>
            <a:ext cx="220797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907704" y="2400273"/>
            <a:ext cx="504056" cy="369332"/>
          </a:xfrm>
          <a:prstGeom prst="rect">
            <a:avLst/>
          </a:prstGeom>
          <a:noFill/>
        </p:spPr>
        <p:txBody>
          <a:bodyPr wrap="square" rtlCol="0">
            <a:spAutoFit/>
          </a:bodyPr>
          <a:lstStyle/>
          <a:p>
            <a:r>
              <a:rPr lang="en-US" dirty="0" smtClean="0"/>
              <a:t>P</a:t>
            </a:r>
            <a:endParaRPr lang="en-US" dirty="0"/>
          </a:p>
        </p:txBody>
      </p:sp>
      <p:sp>
        <p:nvSpPr>
          <p:cNvPr id="14" name="TextBox 13"/>
          <p:cNvSpPr txBox="1"/>
          <p:nvPr/>
        </p:nvSpPr>
        <p:spPr>
          <a:xfrm>
            <a:off x="4998842" y="5589240"/>
            <a:ext cx="576064" cy="369332"/>
          </a:xfrm>
          <a:prstGeom prst="rect">
            <a:avLst/>
          </a:prstGeom>
          <a:noFill/>
        </p:spPr>
        <p:txBody>
          <a:bodyPr wrap="square" rtlCol="0">
            <a:spAutoFit/>
          </a:bodyPr>
          <a:lstStyle/>
          <a:p>
            <a:r>
              <a:rPr lang="en-US" dirty="0" smtClean="0"/>
              <a:t>Q</a:t>
            </a:r>
            <a:r>
              <a:rPr lang="en-US" dirty="0"/>
              <a:t>s</a:t>
            </a:r>
          </a:p>
        </p:txBody>
      </p:sp>
      <p:cxnSp>
        <p:nvCxnSpPr>
          <p:cNvPr id="18" name="Straight Connector 17"/>
          <p:cNvCxnSpPr/>
          <p:nvPr/>
        </p:nvCxnSpPr>
        <p:spPr>
          <a:xfrm>
            <a:off x="2207635" y="5589240"/>
            <a:ext cx="2364365"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flipV="1">
            <a:off x="3563888" y="5085184"/>
            <a:ext cx="0" cy="5082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760710" y="4653136"/>
            <a:ext cx="0" cy="94029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flipV="1">
            <a:off x="3951514" y="4221089"/>
            <a:ext cx="10142" cy="1372343"/>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4175990" y="3789040"/>
            <a:ext cx="0" cy="18043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4403711" y="3356992"/>
            <a:ext cx="0" cy="223644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871700" y="5656966"/>
            <a:ext cx="2844316" cy="307777"/>
          </a:xfrm>
          <a:prstGeom prst="rect">
            <a:avLst/>
          </a:prstGeom>
          <a:noFill/>
        </p:spPr>
        <p:txBody>
          <a:bodyPr wrap="square" rtlCol="0">
            <a:spAutoFit/>
          </a:bodyPr>
          <a:lstStyle/>
          <a:p>
            <a:r>
              <a:rPr lang="en-US" sz="1400" dirty="0" smtClean="0"/>
              <a:t>  0    1  2  3  4  5  6  7  8  9 10  11</a:t>
            </a:r>
            <a:endParaRPr lang="en-US" sz="1400" dirty="0"/>
          </a:p>
        </p:txBody>
      </p:sp>
      <p:cxnSp>
        <p:nvCxnSpPr>
          <p:cNvPr id="52" name="Straight Connector 51"/>
          <p:cNvCxnSpPr/>
          <p:nvPr/>
        </p:nvCxnSpPr>
        <p:spPr>
          <a:xfrm flipV="1">
            <a:off x="3389817" y="3068960"/>
            <a:ext cx="1182183" cy="237626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6" name="عنصر نائب لرقم الشريحة 5"/>
          <p:cNvSpPr>
            <a:spLocks noGrp="1"/>
          </p:cNvSpPr>
          <p:nvPr>
            <p:ph type="sldNum" sz="quarter" idx="12"/>
          </p:nvPr>
        </p:nvSpPr>
        <p:spPr/>
        <p:txBody>
          <a:bodyPr/>
          <a:lstStyle/>
          <a:p>
            <a:fld id="{C18BC56E-D26A-4A08-8D9D-41E304BD2C78}" type="slidenum">
              <a:rPr lang="ar-SA" smtClean="0"/>
              <a:t>31</a:t>
            </a:fld>
            <a:endParaRPr lang="ar-SA"/>
          </a:p>
        </p:txBody>
      </p:sp>
    </p:spTree>
    <p:extLst>
      <p:ext uri="{BB962C8B-B14F-4D97-AF65-F5344CB8AC3E}">
        <p14:creationId xmlns:p14="http://schemas.microsoft.com/office/powerpoint/2010/main" val="2349949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600" dirty="0" smtClean="0">
                <a:solidFill>
                  <a:srgbClr val="00B0F0"/>
                </a:solidFill>
              </a:rPr>
              <a:t>هناك فرق بين العرض </a:t>
            </a:r>
            <a:r>
              <a:rPr lang="en-US" sz="3600" dirty="0" smtClean="0">
                <a:solidFill>
                  <a:srgbClr val="00B0F0"/>
                </a:solidFill>
              </a:rPr>
              <a:t>S</a:t>
            </a:r>
            <a:r>
              <a:rPr lang="ar-SA" sz="3600" dirty="0" smtClean="0">
                <a:solidFill>
                  <a:srgbClr val="00B0F0"/>
                </a:solidFill>
              </a:rPr>
              <a:t> والكمية المعروضة </a:t>
            </a:r>
            <a:r>
              <a:rPr lang="en-US" sz="3600" dirty="0" smtClean="0">
                <a:solidFill>
                  <a:srgbClr val="00B0F0"/>
                </a:solidFill>
              </a:rPr>
              <a:t>Qs</a:t>
            </a:r>
            <a:endParaRPr lang="ar-SA" sz="3600" dirty="0">
              <a:solidFill>
                <a:srgbClr val="00B0F0"/>
              </a:solidFill>
            </a:endParaRPr>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864212401"/>
              </p:ext>
            </p:extLst>
          </p:nvPr>
        </p:nvGraphicFramePr>
        <p:xfrm>
          <a:off x="539552" y="2276871"/>
          <a:ext cx="7620000" cy="2376265"/>
        </p:xfrm>
        <a:graphic>
          <a:graphicData uri="http://schemas.openxmlformats.org/drawingml/2006/table">
            <a:tbl>
              <a:tblPr rtl="1" firstRow="1" bandRow="1">
                <a:tableStyleId>{93296810-A885-4BE3-A3E7-6D5BEEA58F35}</a:tableStyleId>
              </a:tblPr>
              <a:tblGrid>
                <a:gridCol w="3810000"/>
                <a:gridCol w="3810000"/>
              </a:tblGrid>
              <a:tr h="99667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smtClean="0"/>
                        <a:t>الكمية المعروضة </a:t>
                      </a:r>
                      <a:r>
                        <a:rPr lang="en-US" sz="2800" b="1" dirty="0" smtClean="0"/>
                        <a:t>Qs</a:t>
                      </a:r>
                      <a:r>
                        <a:rPr lang="ar-SA" sz="2800" b="1" dirty="0" smtClean="0"/>
                        <a:t> </a:t>
                      </a: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smtClean="0"/>
                        <a:t>العرض</a:t>
                      </a:r>
                      <a:r>
                        <a:rPr lang="ar-SA" sz="2800" b="1" baseline="0" dirty="0" smtClean="0"/>
                        <a:t> </a:t>
                      </a:r>
                      <a:r>
                        <a:rPr lang="en-US" sz="2800" b="1" baseline="0" dirty="0" smtClean="0"/>
                        <a:t>S</a:t>
                      </a:r>
                      <a:r>
                        <a:rPr lang="ar-SA" sz="2800" b="1" baseline="0" dirty="0" smtClean="0"/>
                        <a:t> </a:t>
                      </a:r>
                      <a:endParaRPr lang="ar-SA" sz="2800" b="1" dirty="0" smtClean="0"/>
                    </a:p>
                  </a:txBody>
                  <a:tcPr anchor="ctr"/>
                </a:tc>
              </a:tr>
              <a:tr h="689796">
                <a:tc>
                  <a:txBody>
                    <a:bodyPr/>
                    <a:lstStyle/>
                    <a:p>
                      <a:pPr algn="ctr" rtl="1"/>
                      <a:r>
                        <a:rPr lang="ar-SA" sz="2800" b="1" dirty="0" smtClean="0"/>
                        <a:t>كمية محددة مقابل</a:t>
                      </a:r>
                      <a:r>
                        <a:rPr lang="ar-SA" sz="2800" b="1" baseline="0" dirty="0" smtClean="0"/>
                        <a:t> سعر معين </a:t>
                      </a:r>
                      <a:endParaRPr lang="ar-SA" sz="2800" b="1" dirty="0"/>
                    </a:p>
                  </a:txBody>
                  <a:tcPr anchor="ctr"/>
                </a:tc>
                <a:tc>
                  <a:txBody>
                    <a:bodyPr/>
                    <a:lstStyle/>
                    <a:p>
                      <a:pPr algn="ctr" rtl="1"/>
                      <a:r>
                        <a:rPr lang="ar-SA" sz="2800" b="1" dirty="0" smtClean="0"/>
                        <a:t>كامل الجدول </a:t>
                      </a:r>
                      <a:endParaRPr lang="ar-SA" sz="2800" b="1" dirty="0"/>
                    </a:p>
                  </a:txBody>
                  <a:tcPr anchor="ctr"/>
                </a:tc>
              </a:tr>
              <a:tr h="689796">
                <a:tc>
                  <a:txBody>
                    <a:bodyPr/>
                    <a:lstStyle/>
                    <a:p>
                      <a:pPr algn="ctr" rtl="1"/>
                      <a:r>
                        <a:rPr lang="ar-SA" sz="2800" b="1" dirty="0" smtClean="0"/>
                        <a:t>نقطة على المنحنى</a:t>
                      </a:r>
                      <a:endParaRPr lang="ar-SA" sz="2800" b="1" dirty="0"/>
                    </a:p>
                  </a:txBody>
                  <a:tcPr anchor="ctr"/>
                </a:tc>
                <a:tc>
                  <a:txBody>
                    <a:bodyPr/>
                    <a:lstStyle/>
                    <a:p>
                      <a:pPr algn="ctr" rtl="1"/>
                      <a:r>
                        <a:rPr lang="ar-SA" sz="2800" b="1" dirty="0" smtClean="0"/>
                        <a:t>منحنى العرض</a:t>
                      </a:r>
                      <a:endParaRPr lang="ar-SA" sz="2800" b="1" dirty="0"/>
                    </a:p>
                  </a:txBody>
                  <a:tcPr anchor="ctr"/>
                </a:tc>
              </a:tr>
            </a:tbl>
          </a:graphicData>
        </a:graphic>
      </p:graphicFrame>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32</a:t>
            </a:fld>
            <a:endParaRPr lang="ar-SA"/>
          </a:p>
        </p:txBody>
      </p:sp>
    </p:spTree>
    <p:extLst>
      <p:ext uri="{BB962C8B-B14F-4D97-AF65-F5344CB8AC3E}">
        <p14:creationId xmlns:p14="http://schemas.microsoft.com/office/powerpoint/2010/main" val="24901660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931224" cy="5924128"/>
          </a:xfrm>
        </p:spPr>
        <p:txBody>
          <a:bodyPr>
            <a:normAutofit/>
          </a:bodyPr>
          <a:lstStyle/>
          <a:p>
            <a:pPr marL="114300" indent="0">
              <a:buNone/>
            </a:pPr>
            <a:r>
              <a:rPr lang="ar-SA" sz="2600" b="1" dirty="0" smtClean="0">
                <a:solidFill>
                  <a:srgbClr val="00B0F0"/>
                </a:solidFill>
              </a:rPr>
              <a:t>العوامل المؤثرة على العرض (محددات العرض)</a:t>
            </a:r>
          </a:p>
          <a:p>
            <a:pPr marL="114300" indent="0" algn="l">
              <a:buNone/>
            </a:pPr>
            <a:r>
              <a:rPr lang="en-US" sz="2600" b="1" dirty="0" smtClean="0"/>
              <a:t>Qs</a:t>
            </a:r>
            <a:r>
              <a:rPr lang="en-US" sz="2600" b="1" dirty="0"/>
              <a:t> </a:t>
            </a:r>
            <a:r>
              <a:rPr lang="en-US" sz="2600" b="1" dirty="0" smtClean="0"/>
              <a:t>= f { P,                          ,                         ,                          ,…} </a:t>
            </a:r>
            <a:endParaRPr lang="ar-SA" sz="2600" b="1" dirty="0" smtClean="0"/>
          </a:p>
          <a:p>
            <a:pPr marL="114300" indent="0">
              <a:buNone/>
            </a:pPr>
            <a:endParaRPr lang="ar-SA" b="1" dirty="0" smtClean="0">
              <a:solidFill>
                <a:srgbClr val="7030A0"/>
              </a:solidFill>
            </a:endParaRPr>
          </a:p>
          <a:p>
            <a:pPr marL="114300" indent="0">
              <a:buNone/>
            </a:pPr>
            <a:endParaRPr lang="ar-SA" b="1" dirty="0">
              <a:solidFill>
                <a:srgbClr val="7030A0"/>
              </a:solidFill>
            </a:endParaRPr>
          </a:p>
          <a:p>
            <a:pPr marL="114300" indent="0">
              <a:buNone/>
            </a:pPr>
            <a:endParaRPr lang="ar-SA" b="1" dirty="0" smtClean="0">
              <a:solidFill>
                <a:srgbClr val="7030A0"/>
              </a:solidFill>
            </a:endParaRPr>
          </a:p>
          <a:p>
            <a:pPr marL="114300" indent="0">
              <a:buNone/>
            </a:pPr>
            <a:r>
              <a:rPr lang="ar-SA" b="1" dirty="0" smtClean="0">
                <a:solidFill>
                  <a:srgbClr val="7030A0"/>
                </a:solidFill>
              </a:rPr>
              <a:t>1- سعر السلعة نفسها (+): </a:t>
            </a:r>
          </a:p>
          <a:p>
            <a:pPr marL="114300" indent="0">
              <a:buNone/>
            </a:pPr>
            <a:r>
              <a:rPr lang="ar-SA" b="1" dirty="0" smtClean="0"/>
              <a:t>هناك علاقة طردية بين </a:t>
            </a:r>
            <a:r>
              <a:rPr lang="en-US" b="1" dirty="0" smtClean="0"/>
              <a:t>P</a:t>
            </a:r>
            <a:r>
              <a:rPr lang="ar-SA" b="1" dirty="0" smtClean="0"/>
              <a:t> و </a:t>
            </a:r>
            <a:r>
              <a:rPr lang="en-US" b="1" dirty="0" smtClean="0"/>
              <a:t>Qs</a:t>
            </a:r>
            <a:r>
              <a:rPr lang="ar-SA" b="1" dirty="0" smtClean="0"/>
              <a:t> وتعرف هذه العلاقة بـ </a:t>
            </a:r>
            <a:r>
              <a:rPr lang="ar-SA" b="1" u="sng" dirty="0" smtClean="0"/>
              <a:t>قانون العرض. </a:t>
            </a:r>
          </a:p>
          <a:p>
            <a:pPr marL="114300" indent="0">
              <a:buNone/>
            </a:pPr>
            <a:endParaRPr lang="ar-SA" b="1" u="sng" dirty="0" smtClean="0"/>
          </a:p>
          <a:p>
            <a:pPr marL="114300" indent="0">
              <a:buNone/>
            </a:pPr>
            <a:r>
              <a:rPr lang="ar-SA" b="1" dirty="0" smtClean="0">
                <a:solidFill>
                  <a:srgbClr val="7030A0"/>
                </a:solidFill>
              </a:rPr>
              <a:t>2- أسعار عناصر الإنتاج (-): </a:t>
            </a:r>
          </a:p>
          <a:p>
            <a:pPr marL="114300" indent="0">
              <a:buNone/>
            </a:pPr>
            <a:r>
              <a:rPr lang="ar-SA" b="1" dirty="0" smtClean="0"/>
              <a:t>تشمل الأجور، أسعار المواد الخام، أسعار الأصول الإنتاجية.</a:t>
            </a:r>
          </a:p>
          <a:p>
            <a:pPr marL="114300" indent="0">
              <a:buNone/>
            </a:pPr>
            <a:r>
              <a:rPr lang="ar-SA" b="1" u="sng" dirty="0" smtClean="0"/>
              <a:t>انخفاض</a:t>
            </a:r>
            <a:r>
              <a:rPr lang="ar-SA" b="1" dirty="0" smtClean="0"/>
              <a:t> أسعار عناصر الإنتاج تؤدي الى انخفاض تكلفة الإنتاج وبالتالي </a:t>
            </a:r>
            <a:r>
              <a:rPr lang="ar-SA" b="1" u="sng" dirty="0" smtClean="0">
                <a:solidFill>
                  <a:srgbClr val="C00000"/>
                </a:solidFill>
              </a:rPr>
              <a:t>يزداد العرض</a:t>
            </a:r>
          </a:p>
          <a:p>
            <a:pPr marL="114300" indent="0">
              <a:buNone/>
            </a:pPr>
            <a:r>
              <a:rPr lang="ar-SA" b="1" dirty="0" smtClean="0"/>
              <a:t>وينتقل منحنى العرض الى اليمين.</a:t>
            </a:r>
            <a:endParaRPr lang="ar-SA" b="1"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dirty="0"/>
          </a:p>
        </p:txBody>
      </p:sp>
      <p:sp>
        <p:nvSpPr>
          <p:cNvPr id="6" name="عنصر نائب لرقم الشريحة 5"/>
          <p:cNvSpPr>
            <a:spLocks noGrp="1"/>
          </p:cNvSpPr>
          <p:nvPr>
            <p:ph type="sldNum" sz="quarter" idx="12"/>
          </p:nvPr>
        </p:nvSpPr>
        <p:spPr/>
        <p:txBody>
          <a:bodyPr/>
          <a:lstStyle/>
          <a:p>
            <a:fld id="{C18BC56E-D26A-4A08-8D9D-41E304BD2C78}" type="slidenum">
              <a:rPr lang="ar-SA" smtClean="0"/>
              <a:t>33</a:t>
            </a:fld>
            <a:endParaRPr lang="ar-SA"/>
          </a:p>
        </p:txBody>
      </p:sp>
      <p:sp>
        <p:nvSpPr>
          <p:cNvPr id="8" name="مربع نص 7"/>
          <p:cNvSpPr txBox="1"/>
          <p:nvPr/>
        </p:nvSpPr>
        <p:spPr>
          <a:xfrm>
            <a:off x="1897261" y="1052736"/>
            <a:ext cx="1800200" cy="369332"/>
          </a:xfrm>
          <a:prstGeom prst="rect">
            <a:avLst/>
          </a:prstGeom>
          <a:noFill/>
        </p:spPr>
        <p:txBody>
          <a:bodyPr wrap="square" rtlCol="1">
            <a:spAutoFit/>
          </a:bodyPr>
          <a:lstStyle/>
          <a:p>
            <a:r>
              <a:rPr lang="ar-SA" b="1" dirty="0" smtClean="0"/>
              <a:t>أسعار عناصر الانتاج</a:t>
            </a:r>
            <a:endParaRPr lang="ar-SA" b="1" dirty="0"/>
          </a:p>
        </p:txBody>
      </p:sp>
      <p:sp>
        <p:nvSpPr>
          <p:cNvPr id="9" name="مربع نص 8"/>
          <p:cNvSpPr txBox="1"/>
          <p:nvPr/>
        </p:nvSpPr>
        <p:spPr>
          <a:xfrm>
            <a:off x="3851920" y="1052736"/>
            <a:ext cx="1728192" cy="369332"/>
          </a:xfrm>
          <a:prstGeom prst="rect">
            <a:avLst/>
          </a:prstGeom>
          <a:noFill/>
        </p:spPr>
        <p:txBody>
          <a:bodyPr wrap="square" rtlCol="1">
            <a:spAutoFit/>
          </a:bodyPr>
          <a:lstStyle/>
          <a:p>
            <a:r>
              <a:rPr lang="ar-SA" b="1" dirty="0" smtClean="0"/>
              <a:t>مستوى التقدم التقني</a:t>
            </a:r>
            <a:endParaRPr lang="ar-SA" b="1" dirty="0"/>
          </a:p>
        </p:txBody>
      </p:sp>
      <p:sp>
        <p:nvSpPr>
          <p:cNvPr id="10" name="مربع نص 9"/>
          <p:cNvSpPr txBox="1"/>
          <p:nvPr/>
        </p:nvSpPr>
        <p:spPr>
          <a:xfrm>
            <a:off x="5765802" y="1052736"/>
            <a:ext cx="1872208" cy="369332"/>
          </a:xfrm>
          <a:prstGeom prst="rect">
            <a:avLst/>
          </a:prstGeom>
          <a:noFill/>
        </p:spPr>
        <p:txBody>
          <a:bodyPr wrap="square" rtlCol="1">
            <a:spAutoFit/>
          </a:bodyPr>
          <a:lstStyle/>
          <a:p>
            <a:r>
              <a:rPr lang="ar-SA" b="1" dirty="0" smtClean="0"/>
              <a:t>أسعار السلع الأخرى</a:t>
            </a:r>
            <a:endParaRPr lang="ar-SA" b="1" dirty="0"/>
          </a:p>
        </p:txBody>
      </p:sp>
      <p:cxnSp>
        <p:nvCxnSpPr>
          <p:cNvPr id="12" name="رابط كسهم مستقيم 11"/>
          <p:cNvCxnSpPr/>
          <p:nvPr/>
        </p:nvCxnSpPr>
        <p:spPr>
          <a:xfrm>
            <a:off x="1619672" y="1420860"/>
            <a:ext cx="0" cy="39139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مربع نص 12"/>
          <p:cNvSpPr txBox="1"/>
          <p:nvPr/>
        </p:nvSpPr>
        <p:spPr>
          <a:xfrm>
            <a:off x="899592" y="1812258"/>
            <a:ext cx="1728192" cy="646331"/>
          </a:xfrm>
          <a:prstGeom prst="rect">
            <a:avLst/>
          </a:prstGeom>
          <a:noFill/>
        </p:spPr>
        <p:txBody>
          <a:bodyPr wrap="square" rtlCol="1">
            <a:spAutoFit/>
          </a:bodyPr>
          <a:lstStyle/>
          <a:p>
            <a:pPr algn="ctr"/>
            <a:r>
              <a:rPr lang="ar-SA" b="1" dirty="0" smtClean="0"/>
              <a:t>سعر السلعة نفسها وهو عامل حركي</a:t>
            </a:r>
            <a:endParaRPr lang="ar-SA" b="1" dirty="0"/>
          </a:p>
        </p:txBody>
      </p:sp>
      <p:sp>
        <p:nvSpPr>
          <p:cNvPr id="14" name="قوس كبير أيمن 13"/>
          <p:cNvSpPr/>
          <p:nvPr/>
        </p:nvSpPr>
        <p:spPr>
          <a:xfrm rot="5400000">
            <a:off x="4853007" y="-491067"/>
            <a:ext cx="432048" cy="4306429"/>
          </a:xfrm>
          <a:prstGeom prst="rightBrace">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ar-SA"/>
          </a:p>
        </p:txBody>
      </p:sp>
      <p:sp>
        <p:nvSpPr>
          <p:cNvPr id="15" name="مربع نص 14"/>
          <p:cNvSpPr txBox="1"/>
          <p:nvPr/>
        </p:nvSpPr>
        <p:spPr>
          <a:xfrm>
            <a:off x="3556863" y="1977784"/>
            <a:ext cx="3024336" cy="461665"/>
          </a:xfrm>
          <a:prstGeom prst="rect">
            <a:avLst/>
          </a:prstGeom>
          <a:noFill/>
        </p:spPr>
        <p:txBody>
          <a:bodyPr wrap="square" rtlCol="1">
            <a:spAutoFit/>
          </a:bodyPr>
          <a:lstStyle/>
          <a:p>
            <a:pPr algn="ctr"/>
            <a:r>
              <a:rPr lang="ar-SA" sz="2400" b="1" dirty="0" smtClean="0"/>
              <a:t>عوامل انتقالية</a:t>
            </a:r>
            <a:endParaRPr lang="ar-SA" sz="2400" b="1" dirty="0"/>
          </a:p>
        </p:txBody>
      </p:sp>
      <p:sp>
        <p:nvSpPr>
          <p:cNvPr id="16" name="وسيلة شرح بيضاوية 15"/>
          <p:cNvSpPr/>
          <p:nvPr/>
        </p:nvSpPr>
        <p:spPr>
          <a:xfrm>
            <a:off x="344295" y="5111691"/>
            <a:ext cx="4169438" cy="1368152"/>
          </a:xfrm>
          <a:prstGeom prst="wedgeEllipseCallou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C00000"/>
                </a:solidFill>
              </a:rPr>
              <a:t>ملاحظة: العلاقة عكسية بين تكاليف الإنتاج والعرض</a:t>
            </a:r>
            <a:endParaRPr lang="ar-SA" sz="2400" b="1" dirty="0">
              <a:solidFill>
                <a:srgbClr val="C00000"/>
              </a:solidFill>
            </a:endParaRPr>
          </a:p>
        </p:txBody>
      </p:sp>
    </p:spTree>
    <p:extLst>
      <p:ext uri="{BB962C8B-B14F-4D97-AF65-F5344CB8AC3E}">
        <p14:creationId xmlns:p14="http://schemas.microsoft.com/office/powerpoint/2010/main" val="861832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34</a:t>
            </a:fld>
            <a:endParaRPr lang="ar-SA"/>
          </a:p>
        </p:txBody>
      </p:sp>
      <p:sp>
        <p:nvSpPr>
          <p:cNvPr id="7" name="عنصر نائب للمحتوى 6"/>
          <p:cNvSpPr>
            <a:spLocks noGrp="1"/>
          </p:cNvSpPr>
          <p:nvPr>
            <p:ph idx="1"/>
          </p:nvPr>
        </p:nvSpPr>
        <p:spPr>
          <a:xfrm>
            <a:off x="539552" y="620688"/>
            <a:ext cx="7776864" cy="5520680"/>
          </a:xfrm>
        </p:spPr>
        <p:txBody>
          <a:bodyPr/>
          <a:lstStyle/>
          <a:p>
            <a:pPr marL="114300" indent="0">
              <a:buNone/>
            </a:pPr>
            <a:r>
              <a:rPr lang="ar-SA" sz="2400" b="1" dirty="0">
                <a:solidFill>
                  <a:srgbClr val="00B0F0"/>
                </a:solidFill>
              </a:rPr>
              <a:t>العوامل المؤثرة على العرض (محددات العرض</a:t>
            </a:r>
            <a:r>
              <a:rPr lang="ar-SA" sz="2400" b="1" dirty="0" smtClean="0">
                <a:solidFill>
                  <a:srgbClr val="00B0F0"/>
                </a:solidFill>
              </a:rPr>
              <a:t>)</a:t>
            </a:r>
            <a:endParaRPr lang="ar-SA" b="1" dirty="0" smtClean="0">
              <a:solidFill>
                <a:srgbClr val="7030A0"/>
              </a:solidFill>
            </a:endParaRPr>
          </a:p>
          <a:p>
            <a:pPr marL="114300" indent="0">
              <a:buNone/>
            </a:pPr>
            <a:endParaRPr lang="ar-SA" b="1" dirty="0">
              <a:solidFill>
                <a:srgbClr val="7030A0"/>
              </a:solidFill>
            </a:endParaRPr>
          </a:p>
          <a:p>
            <a:pPr marL="114300" indent="0">
              <a:buNone/>
            </a:pPr>
            <a:r>
              <a:rPr lang="ar-SA" b="1" dirty="0" smtClean="0">
                <a:solidFill>
                  <a:srgbClr val="7030A0"/>
                </a:solidFill>
              </a:rPr>
              <a:t>3- مستوى التقدم التقني (+)</a:t>
            </a:r>
          </a:p>
          <a:p>
            <a:pPr marL="114300" indent="0">
              <a:buNone/>
            </a:pPr>
            <a:r>
              <a:rPr lang="ar-SA" b="1" dirty="0" smtClean="0"/>
              <a:t>اكتشاف طريقة إنتاج جديدة أو استخدام آلات جديدة تؤدي الى انخفاض تكاليف الإنتاج ومن ثم </a:t>
            </a:r>
            <a:r>
              <a:rPr lang="ar-SA" b="1" u="sng" dirty="0" smtClean="0">
                <a:solidFill>
                  <a:srgbClr val="C00000"/>
                </a:solidFill>
              </a:rPr>
              <a:t>يزداد العرض</a:t>
            </a:r>
            <a:r>
              <a:rPr lang="ar-SA" b="1" dirty="0" smtClean="0">
                <a:solidFill>
                  <a:srgbClr val="C00000"/>
                </a:solidFill>
              </a:rPr>
              <a:t> </a:t>
            </a:r>
            <a:r>
              <a:rPr lang="ar-SA" b="1" dirty="0" smtClean="0"/>
              <a:t>وانتقال منحنى العرض الى اليمين.</a:t>
            </a:r>
          </a:p>
          <a:p>
            <a:pPr marL="114300" indent="0">
              <a:buNone/>
            </a:pPr>
            <a:endParaRPr lang="ar-SA" b="1" dirty="0">
              <a:solidFill>
                <a:srgbClr val="C00000"/>
              </a:solidFill>
            </a:endParaRPr>
          </a:p>
          <a:p>
            <a:pPr marL="114300" indent="0">
              <a:buNone/>
            </a:pPr>
            <a:r>
              <a:rPr lang="ar-SA" b="1" dirty="0" smtClean="0">
                <a:solidFill>
                  <a:srgbClr val="7030A0"/>
                </a:solidFill>
              </a:rPr>
              <a:t>4- الضرائب والإعانات الحكومية</a:t>
            </a:r>
          </a:p>
          <a:p>
            <a:pPr>
              <a:buFont typeface="Wingdings" pitchFamily="2" charset="2"/>
              <a:buChar char="Ø"/>
            </a:pPr>
            <a:r>
              <a:rPr lang="ar-SA" sz="2400" b="1" dirty="0" smtClean="0"/>
              <a:t>فرض الضرائب يؤدي الى زيادة تكاليف الإنتاج ومن ثم </a:t>
            </a:r>
            <a:r>
              <a:rPr lang="ar-SA" sz="2400" b="1" u="sng" dirty="0" smtClean="0"/>
              <a:t>ينخفض العرض</a:t>
            </a:r>
            <a:r>
              <a:rPr lang="ar-SA" sz="2400" b="1" u="sng" dirty="0"/>
              <a:t> </a:t>
            </a:r>
            <a:r>
              <a:rPr lang="ar-SA" sz="2400" b="1" dirty="0" smtClean="0"/>
              <a:t>وانتقال منحنى العرض الى اليسار.</a:t>
            </a:r>
          </a:p>
          <a:p>
            <a:pPr>
              <a:buFont typeface="Wingdings" pitchFamily="2" charset="2"/>
              <a:buChar char="Ø"/>
            </a:pPr>
            <a:r>
              <a:rPr lang="ar-SA" sz="2400" b="1" dirty="0"/>
              <a:t>منح إعانة (دعم أو إعفاء) للمنتج يؤدي الى تخفيض التكلفة الإنتاج ومن ثم </a:t>
            </a:r>
            <a:r>
              <a:rPr lang="ar-SA" sz="2400" b="1" u="sng" dirty="0"/>
              <a:t>يزداد </a:t>
            </a:r>
            <a:r>
              <a:rPr lang="ar-SA" sz="2400" b="1" u="sng" dirty="0" smtClean="0"/>
              <a:t>العرض</a:t>
            </a:r>
            <a:r>
              <a:rPr lang="ar-SA" sz="2400" b="1" dirty="0"/>
              <a:t> </a:t>
            </a:r>
            <a:r>
              <a:rPr lang="ar-SA" sz="2400" b="1" dirty="0" smtClean="0"/>
              <a:t>وانتقال منحنى العرض الى اليمين.</a:t>
            </a:r>
            <a:endParaRPr lang="ar-SA" sz="2400" b="1" dirty="0"/>
          </a:p>
        </p:txBody>
      </p:sp>
    </p:spTree>
    <p:extLst>
      <p:ext uri="{BB962C8B-B14F-4D97-AF65-F5344CB8AC3E}">
        <p14:creationId xmlns:p14="http://schemas.microsoft.com/office/powerpoint/2010/main" val="1683217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620000" cy="706090"/>
          </a:xfrm>
        </p:spPr>
        <p:txBody>
          <a:bodyPr/>
          <a:lstStyle/>
          <a:p>
            <a:pPr algn="r"/>
            <a:r>
              <a:rPr lang="ar-SA" sz="2400" b="1" dirty="0">
                <a:solidFill>
                  <a:srgbClr val="00B0F0"/>
                </a:solidFill>
              </a:rPr>
              <a:t>العوامل المؤثرة على العرض (محددات العرض</a:t>
            </a:r>
            <a:r>
              <a:rPr lang="ar-SA" sz="2400" b="1" dirty="0" smtClean="0">
                <a:solidFill>
                  <a:srgbClr val="00B0F0"/>
                </a:solidFill>
              </a:rPr>
              <a:t>)</a:t>
            </a:r>
            <a:endParaRPr lang="ar-SA" sz="2400" dirty="0"/>
          </a:p>
        </p:txBody>
      </p:sp>
      <p:sp>
        <p:nvSpPr>
          <p:cNvPr id="3" name="عنصر نائب للمحتوى 2"/>
          <p:cNvSpPr>
            <a:spLocks noGrp="1"/>
          </p:cNvSpPr>
          <p:nvPr>
            <p:ph idx="1"/>
          </p:nvPr>
        </p:nvSpPr>
        <p:spPr>
          <a:xfrm>
            <a:off x="107504" y="933247"/>
            <a:ext cx="8280920" cy="5132040"/>
          </a:xfrm>
        </p:spPr>
        <p:txBody>
          <a:bodyPr/>
          <a:lstStyle/>
          <a:p>
            <a:pPr marL="114300" indent="0">
              <a:buNone/>
            </a:pPr>
            <a:r>
              <a:rPr lang="ar-SA" b="1" dirty="0" smtClean="0">
                <a:solidFill>
                  <a:srgbClr val="7030A0"/>
                </a:solidFill>
              </a:rPr>
              <a:t>5- أسعار السلع الأخرى</a:t>
            </a:r>
            <a:endParaRPr lang="ar-SA" b="1" dirty="0">
              <a:solidFill>
                <a:srgbClr val="7030A0"/>
              </a:solidFill>
            </a:endParaRPr>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35</a:t>
            </a:fld>
            <a:endParaRPr lang="ar-SA"/>
          </a:p>
        </p:txBody>
      </p:sp>
      <p:sp>
        <p:nvSpPr>
          <p:cNvPr id="6" name="قوس كبير أيمن 5"/>
          <p:cNvSpPr/>
          <p:nvPr/>
        </p:nvSpPr>
        <p:spPr>
          <a:xfrm rot="16200000">
            <a:off x="3987834" y="-1542552"/>
            <a:ext cx="648072" cy="648072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7" name="مربع نص 6"/>
          <p:cNvSpPr txBox="1"/>
          <p:nvPr/>
        </p:nvSpPr>
        <p:spPr>
          <a:xfrm>
            <a:off x="5796136" y="2204864"/>
            <a:ext cx="2592288" cy="461665"/>
          </a:xfrm>
          <a:prstGeom prst="rect">
            <a:avLst/>
          </a:prstGeom>
          <a:noFill/>
        </p:spPr>
        <p:txBody>
          <a:bodyPr wrap="square" rtlCol="1">
            <a:spAutoFit/>
          </a:bodyPr>
          <a:lstStyle/>
          <a:p>
            <a:r>
              <a:rPr lang="ar-SA" sz="2400" b="1" dirty="0" smtClean="0">
                <a:solidFill>
                  <a:srgbClr val="C00000"/>
                </a:solidFill>
              </a:rPr>
              <a:t>سلع بديلة في الإنتاج</a:t>
            </a:r>
            <a:endParaRPr lang="ar-SA" sz="2400" b="1" dirty="0">
              <a:solidFill>
                <a:srgbClr val="C00000"/>
              </a:solidFill>
            </a:endParaRPr>
          </a:p>
        </p:txBody>
      </p:sp>
      <p:sp>
        <p:nvSpPr>
          <p:cNvPr id="8" name="مربع نص 7"/>
          <p:cNvSpPr txBox="1"/>
          <p:nvPr/>
        </p:nvSpPr>
        <p:spPr>
          <a:xfrm>
            <a:off x="251520" y="2238009"/>
            <a:ext cx="2520280" cy="461665"/>
          </a:xfrm>
          <a:prstGeom prst="rect">
            <a:avLst/>
          </a:prstGeom>
          <a:noFill/>
        </p:spPr>
        <p:txBody>
          <a:bodyPr wrap="square" rtlCol="1">
            <a:spAutoFit/>
          </a:bodyPr>
          <a:lstStyle/>
          <a:p>
            <a:r>
              <a:rPr lang="ar-SA" sz="2400" b="1" dirty="0" smtClean="0">
                <a:solidFill>
                  <a:srgbClr val="C00000"/>
                </a:solidFill>
              </a:rPr>
              <a:t>سلع مكملة في الإنتاج</a:t>
            </a:r>
            <a:endParaRPr lang="ar-SA" sz="2400" b="1" dirty="0">
              <a:solidFill>
                <a:srgbClr val="C00000"/>
              </a:solidFill>
            </a:endParaRPr>
          </a:p>
        </p:txBody>
      </p:sp>
      <p:sp>
        <p:nvSpPr>
          <p:cNvPr id="9" name="مربع نص 8"/>
          <p:cNvSpPr txBox="1"/>
          <p:nvPr/>
        </p:nvSpPr>
        <p:spPr>
          <a:xfrm>
            <a:off x="4455751" y="2666529"/>
            <a:ext cx="3960440" cy="3416320"/>
          </a:xfrm>
          <a:prstGeom prst="rect">
            <a:avLst/>
          </a:prstGeom>
          <a:noFill/>
        </p:spPr>
        <p:txBody>
          <a:bodyPr wrap="square" rtlCol="1">
            <a:spAutoFit/>
          </a:bodyPr>
          <a:lstStyle/>
          <a:p>
            <a:r>
              <a:rPr lang="ar-SA" sz="2400" b="1" dirty="0" smtClean="0"/>
              <a:t>هي السلع التي تستخدم نفس عناصر الإنتاج .</a:t>
            </a:r>
          </a:p>
          <a:p>
            <a:r>
              <a:rPr lang="ar-SA" sz="2400" b="1" dirty="0" smtClean="0"/>
              <a:t>مثل: القمح والشعير</a:t>
            </a:r>
          </a:p>
          <a:p>
            <a:r>
              <a:rPr lang="ar-SA" sz="2400" b="1" dirty="0" smtClean="0"/>
              <a:t>العلاقة </a:t>
            </a:r>
            <a:r>
              <a:rPr lang="ar-SA" sz="2400" b="1" u="sng" dirty="0" smtClean="0"/>
              <a:t>عكسية</a:t>
            </a:r>
            <a:r>
              <a:rPr lang="ar-SA" sz="2400" b="1" dirty="0" smtClean="0"/>
              <a:t> بين </a:t>
            </a:r>
            <a:r>
              <a:rPr lang="ar-SA" sz="2400" b="1" dirty="0" smtClean="0">
                <a:solidFill>
                  <a:srgbClr val="0070C0"/>
                </a:solidFill>
              </a:rPr>
              <a:t>سعر</a:t>
            </a:r>
            <a:r>
              <a:rPr lang="ar-SA" sz="2400" b="1" dirty="0" smtClean="0"/>
              <a:t> سلعة </a:t>
            </a:r>
            <a:r>
              <a:rPr lang="ar-SA" sz="2400" b="1" u="sng" dirty="0" smtClean="0"/>
              <a:t>بديلة</a:t>
            </a:r>
            <a:r>
              <a:rPr lang="ar-SA" sz="2400" b="1" dirty="0" smtClean="0"/>
              <a:t> و</a:t>
            </a:r>
            <a:r>
              <a:rPr lang="ar-SA" sz="2400" b="1" dirty="0" smtClean="0">
                <a:solidFill>
                  <a:srgbClr val="0070C0"/>
                </a:solidFill>
              </a:rPr>
              <a:t>العرض</a:t>
            </a:r>
            <a:r>
              <a:rPr lang="ar-SA" sz="2400" b="1" dirty="0" smtClean="0"/>
              <a:t> من السلعة </a:t>
            </a:r>
            <a:r>
              <a:rPr lang="ar-SA" sz="2400" b="1" u="sng" dirty="0" smtClean="0"/>
              <a:t>الأصلية</a:t>
            </a:r>
          </a:p>
          <a:p>
            <a:r>
              <a:rPr lang="ar-SA" sz="2400" dirty="0" smtClean="0"/>
              <a:t>فمثلاً: </a:t>
            </a:r>
            <a:r>
              <a:rPr lang="ar-SA" sz="2400" dirty="0"/>
              <a:t>ارتفاع أسعار الشعير يحفز المزارعون على تحويل انتاجهم من القمح إلى الشعير، وبالتالي انتقال منحنى العرض من القمح إلى اليسار</a:t>
            </a:r>
            <a:endParaRPr lang="ar-SA" sz="2400" b="1" dirty="0"/>
          </a:p>
        </p:txBody>
      </p:sp>
      <p:sp>
        <p:nvSpPr>
          <p:cNvPr id="10" name="مربع نص 9"/>
          <p:cNvSpPr txBox="1"/>
          <p:nvPr/>
        </p:nvSpPr>
        <p:spPr>
          <a:xfrm>
            <a:off x="107504" y="2666529"/>
            <a:ext cx="3240360" cy="2308324"/>
          </a:xfrm>
          <a:prstGeom prst="rect">
            <a:avLst/>
          </a:prstGeom>
          <a:noFill/>
        </p:spPr>
        <p:txBody>
          <a:bodyPr wrap="square" rtlCol="1">
            <a:spAutoFit/>
          </a:bodyPr>
          <a:lstStyle/>
          <a:p>
            <a:r>
              <a:rPr lang="ar-SA" sz="2400" b="1" dirty="0" smtClean="0"/>
              <a:t>هي السلع التي تنتج سوياً. </a:t>
            </a:r>
          </a:p>
          <a:p>
            <a:r>
              <a:rPr lang="ar-SA" sz="2400" b="1" dirty="0" smtClean="0"/>
              <a:t>مثل: البترول والغاز المصاحب، الدجاج والبيض.</a:t>
            </a:r>
          </a:p>
          <a:p>
            <a:r>
              <a:rPr lang="ar-SA" sz="2400" b="1" dirty="0" smtClean="0"/>
              <a:t>العلاقة </a:t>
            </a:r>
            <a:r>
              <a:rPr lang="ar-SA" sz="2400" b="1" u="sng" dirty="0" smtClean="0"/>
              <a:t>طردية</a:t>
            </a:r>
            <a:r>
              <a:rPr lang="ar-SA" sz="2400" b="1" dirty="0" smtClean="0"/>
              <a:t> بين </a:t>
            </a:r>
            <a:r>
              <a:rPr lang="ar-SA" sz="2400" b="1" dirty="0" smtClean="0">
                <a:solidFill>
                  <a:srgbClr val="0070C0"/>
                </a:solidFill>
              </a:rPr>
              <a:t>سعر</a:t>
            </a:r>
            <a:r>
              <a:rPr lang="ar-SA" sz="2400" b="1" dirty="0" smtClean="0"/>
              <a:t> سلعة </a:t>
            </a:r>
            <a:r>
              <a:rPr lang="ar-SA" sz="2400" b="1" u="sng" dirty="0" smtClean="0"/>
              <a:t>مكملة</a:t>
            </a:r>
            <a:r>
              <a:rPr lang="ar-SA" sz="2400" b="1" dirty="0" smtClean="0"/>
              <a:t> </a:t>
            </a:r>
            <a:r>
              <a:rPr lang="ar-SA" sz="2400" b="1" dirty="0" smtClean="0">
                <a:solidFill>
                  <a:srgbClr val="0070C0"/>
                </a:solidFill>
              </a:rPr>
              <a:t>والعرض</a:t>
            </a:r>
            <a:r>
              <a:rPr lang="ar-SA" sz="2400" b="1" dirty="0" smtClean="0"/>
              <a:t> من السلعة </a:t>
            </a:r>
            <a:r>
              <a:rPr lang="ar-SA" sz="2400" b="1" u="sng" dirty="0" smtClean="0"/>
              <a:t>الأصلية</a:t>
            </a:r>
            <a:endParaRPr lang="ar-SA" sz="2400" b="1" u="sng" dirty="0"/>
          </a:p>
        </p:txBody>
      </p:sp>
    </p:spTree>
    <p:extLst>
      <p:ext uri="{BB962C8B-B14F-4D97-AF65-F5344CB8AC3E}">
        <p14:creationId xmlns:p14="http://schemas.microsoft.com/office/powerpoint/2010/main" val="3717645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lstStyle/>
          <a:p>
            <a:pPr marL="114300" indent="0">
              <a:buNone/>
            </a:pPr>
            <a:r>
              <a:rPr lang="ar-SA" b="1" dirty="0" smtClean="0">
                <a:solidFill>
                  <a:srgbClr val="0070C0"/>
                </a:solidFill>
              </a:rPr>
              <a:t>تغير أسعار السلع الأخرى</a:t>
            </a:r>
          </a:p>
          <a:p>
            <a:pPr marL="114300" indent="0">
              <a:buNone/>
            </a:pPr>
            <a:r>
              <a:rPr lang="ar-SA" b="1" dirty="0" smtClean="0">
                <a:solidFill>
                  <a:srgbClr val="7030A0"/>
                </a:solidFill>
              </a:rPr>
              <a:t>أ- سلعة بديلة في الإنتاج </a:t>
            </a:r>
          </a:p>
          <a:p>
            <a:pPr marL="114300" indent="0">
              <a:buNone/>
            </a:pPr>
            <a:endParaRPr lang="ar-SA"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793959"/>
            <a:ext cx="3464961" cy="2906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721230"/>
            <a:ext cx="3362325"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ربع نص 5"/>
          <p:cNvSpPr txBox="1"/>
          <p:nvPr/>
        </p:nvSpPr>
        <p:spPr>
          <a:xfrm>
            <a:off x="3738713" y="1403484"/>
            <a:ext cx="1440160" cy="369332"/>
          </a:xfrm>
          <a:prstGeom prst="rect">
            <a:avLst/>
          </a:prstGeom>
          <a:noFill/>
        </p:spPr>
        <p:txBody>
          <a:bodyPr wrap="square" rtlCol="1">
            <a:spAutoFit/>
          </a:bodyPr>
          <a:lstStyle/>
          <a:p>
            <a:r>
              <a:rPr lang="ar-SA" b="1" dirty="0" smtClean="0">
                <a:solidFill>
                  <a:schemeClr val="bg2">
                    <a:lumMod val="50000"/>
                  </a:schemeClr>
                </a:solidFill>
              </a:rPr>
              <a:t>الشعير (بديلة)</a:t>
            </a:r>
            <a:endParaRPr lang="ar-SA" b="1" dirty="0">
              <a:solidFill>
                <a:schemeClr val="bg2">
                  <a:lumMod val="50000"/>
                </a:schemeClr>
              </a:solidFill>
            </a:endParaRPr>
          </a:p>
        </p:txBody>
      </p:sp>
      <p:sp>
        <p:nvSpPr>
          <p:cNvPr id="7" name="مربع نص 6"/>
          <p:cNvSpPr txBox="1"/>
          <p:nvPr/>
        </p:nvSpPr>
        <p:spPr>
          <a:xfrm>
            <a:off x="4364553" y="5275486"/>
            <a:ext cx="1440160" cy="369332"/>
          </a:xfrm>
          <a:prstGeom prst="rect">
            <a:avLst/>
          </a:prstGeom>
          <a:noFill/>
        </p:spPr>
        <p:txBody>
          <a:bodyPr wrap="square" rtlCol="1">
            <a:spAutoFit/>
          </a:bodyPr>
          <a:lstStyle/>
          <a:p>
            <a:r>
              <a:rPr lang="ar-SA" b="1" dirty="0" smtClean="0">
                <a:solidFill>
                  <a:schemeClr val="bg2">
                    <a:lumMod val="50000"/>
                  </a:schemeClr>
                </a:solidFill>
              </a:rPr>
              <a:t>القمح (أصلية)</a:t>
            </a:r>
            <a:endParaRPr lang="ar-SA" b="1" dirty="0">
              <a:solidFill>
                <a:schemeClr val="bg2">
                  <a:lumMod val="50000"/>
                </a:schemeClr>
              </a:solidFill>
            </a:endParaRPr>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8" name="عنصر نائب لرقم الشريحة 7"/>
          <p:cNvSpPr>
            <a:spLocks noGrp="1"/>
          </p:cNvSpPr>
          <p:nvPr>
            <p:ph type="sldNum" sz="quarter" idx="12"/>
          </p:nvPr>
        </p:nvSpPr>
        <p:spPr/>
        <p:txBody>
          <a:bodyPr/>
          <a:lstStyle/>
          <a:p>
            <a:fld id="{C18BC56E-D26A-4A08-8D9D-41E304BD2C78}" type="slidenum">
              <a:rPr lang="ar-SA" smtClean="0"/>
              <a:t>36</a:t>
            </a:fld>
            <a:endParaRPr lang="ar-SA"/>
          </a:p>
        </p:txBody>
      </p:sp>
      <p:cxnSp>
        <p:nvCxnSpPr>
          <p:cNvPr id="10" name="رابط كسهم مستقيم 9"/>
          <p:cNvCxnSpPr/>
          <p:nvPr/>
        </p:nvCxnSpPr>
        <p:spPr>
          <a:xfrm flipV="1">
            <a:off x="944745" y="1400870"/>
            <a:ext cx="0" cy="7329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رابط كسهم مستقيم 11"/>
          <p:cNvCxnSpPr/>
          <p:nvPr/>
        </p:nvCxnSpPr>
        <p:spPr>
          <a:xfrm>
            <a:off x="2606503" y="3794673"/>
            <a:ext cx="66447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رابط كسهم مستقيم 13"/>
          <p:cNvCxnSpPr>
            <a:endCxn id="5" idx="2"/>
          </p:cNvCxnSpPr>
          <p:nvPr/>
        </p:nvCxnSpPr>
        <p:spPr>
          <a:xfrm flipH="1">
            <a:off x="2580755" y="6750180"/>
            <a:ext cx="33223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مربع نص 8"/>
          <p:cNvSpPr txBox="1"/>
          <p:nvPr/>
        </p:nvSpPr>
        <p:spPr>
          <a:xfrm>
            <a:off x="4860032" y="2217752"/>
            <a:ext cx="3528392" cy="2246769"/>
          </a:xfrm>
          <a:prstGeom prst="rect">
            <a:avLst/>
          </a:prstGeom>
          <a:noFill/>
        </p:spPr>
        <p:txBody>
          <a:bodyPr wrap="square" rtlCol="1">
            <a:spAutoFit/>
          </a:bodyPr>
          <a:lstStyle/>
          <a:p>
            <a:r>
              <a:rPr lang="en-US" sz="2000" b="1" dirty="0" smtClean="0"/>
              <a:t>P   </a:t>
            </a:r>
            <a:r>
              <a:rPr lang="ar-SA" sz="2000" b="1" dirty="0" smtClean="0"/>
              <a:t> السلعة البديلة في الإنتاج (الشعير) يؤثر على: </a:t>
            </a:r>
          </a:p>
          <a:p>
            <a:r>
              <a:rPr lang="ar-SA" sz="2000" b="1" dirty="0" smtClean="0">
                <a:solidFill>
                  <a:schemeClr val="bg2">
                    <a:lumMod val="50000"/>
                  </a:schemeClr>
                </a:solidFill>
              </a:rPr>
              <a:t>الكمية المعروضة من الشعير </a:t>
            </a:r>
          </a:p>
          <a:p>
            <a:pPr algn="ctr"/>
            <a:r>
              <a:rPr lang="ar-SA" sz="2000" b="1" dirty="0" smtClean="0"/>
              <a:t>و</a:t>
            </a:r>
          </a:p>
          <a:p>
            <a:r>
              <a:rPr lang="ar-SA" sz="2000" b="1" dirty="0" smtClean="0">
                <a:solidFill>
                  <a:schemeClr val="bg2">
                    <a:lumMod val="50000"/>
                  </a:schemeClr>
                </a:solidFill>
              </a:rPr>
              <a:t>يؤثر على العرض من القمح </a:t>
            </a:r>
          </a:p>
          <a:p>
            <a:r>
              <a:rPr lang="ar-SA" sz="2000" b="1" dirty="0" smtClean="0"/>
              <a:t>وبالتالي </a:t>
            </a:r>
            <a:endParaRPr lang="ar-SA" sz="2000" b="1" dirty="0"/>
          </a:p>
          <a:p>
            <a:r>
              <a:rPr lang="ar-SA" sz="2000" b="1" dirty="0" smtClean="0"/>
              <a:t>  العرض من المنتج الأصلي (القمح) </a:t>
            </a:r>
            <a:endParaRPr lang="ar-SA" sz="2000" b="1" dirty="0"/>
          </a:p>
        </p:txBody>
      </p:sp>
      <p:cxnSp>
        <p:nvCxnSpPr>
          <p:cNvPr id="13" name="رابط كسهم مستقيم 12"/>
          <p:cNvCxnSpPr/>
          <p:nvPr/>
        </p:nvCxnSpPr>
        <p:spPr>
          <a:xfrm flipV="1">
            <a:off x="8244408" y="2142148"/>
            <a:ext cx="0" cy="422756"/>
          </a:xfrm>
          <a:prstGeom prst="straightConnector1">
            <a:avLst/>
          </a:prstGeom>
          <a:ln>
            <a:solidFill>
              <a:srgbClr val="990099"/>
            </a:solidFill>
            <a:tailEnd type="arrow"/>
          </a:ln>
        </p:spPr>
        <p:style>
          <a:lnRef idx="2">
            <a:schemeClr val="dk1"/>
          </a:lnRef>
          <a:fillRef idx="0">
            <a:schemeClr val="dk1"/>
          </a:fillRef>
          <a:effectRef idx="1">
            <a:schemeClr val="dk1"/>
          </a:effectRef>
          <a:fontRef idx="minor">
            <a:schemeClr val="tx1"/>
          </a:fontRef>
        </p:style>
      </p:cxnSp>
      <p:cxnSp>
        <p:nvCxnSpPr>
          <p:cNvPr id="17" name="رابط كسهم مستقيم 16"/>
          <p:cNvCxnSpPr/>
          <p:nvPr/>
        </p:nvCxnSpPr>
        <p:spPr>
          <a:xfrm>
            <a:off x="8244408" y="4104481"/>
            <a:ext cx="0" cy="360040"/>
          </a:xfrm>
          <a:prstGeom prst="straightConnector1">
            <a:avLst/>
          </a:prstGeom>
          <a:ln>
            <a:solidFill>
              <a:srgbClr val="990099"/>
            </a:solidFill>
            <a:tailEnd type="arrow"/>
          </a:ln>
        </p:spPr>
        <p:style>
          <a:lnRef idx="2">
            <a:schemeClr val="dk1"/>
          </a:lnRef>
          <a:fillRef idx="0">
            <a:schemeClr val="dk1"/>
          </a:fillRef>
          <a:effectRef idx="1">
            <a:schemeClr val="dk1"/>
          </a:effectRef>
          <a:fontRef idx="minor">
            <a:schemeClr val="tx1"/>
          </a:fontRef>
        </p:style>
      </p:cxnSp>
      <p:cxnSp>
        <p:nvCxnSpPr>
          <p:cNvPr id="19" name="رابط كسهم مستقيم 18"/>
          <p:cNvCxnSpPr/>
          <p:nvPr/>
        </p:nvCxnSpPr>
        <p:spPr>
          <a:xfrm flipH="1">
            <a:off x="6876256" y="4005064"/>
            <a:ext cx="57013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361645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lstStyle/>
          <a:p>
            <a:pPr marL="114300" indent="0">
              <a:buNone/>
            </a:pPr>
            <a:r>
              <a:rPr lang="ar-SA" b="1" dirty="0" smtClean="0">
                <a:solidFill>
                  <a:srgbClr val="7030A0"/>
                </a:solidFill>
              </a:rPr>
              <a:t>ب- سلعة مكملة في الإنتاج</a:t>
            </a:r>
            <a:endParaRPr lang="ar-SA" b="1" dirty="0">
              <a:solidFill>
                <a:srgbClr val="7030A0"/>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60377"/>
            <a:ext cx="3464961" cy="2906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266473"/>
            <a:ext cx="3381375"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ربع نص 5"/>
          <p:cNvSpPr txBox="1"/>
          <p:nvPr/>
        </p:nvSpPr>
        <p:spPr>
          <a:xfrm>
            <a:off x="3491880" y="980728"/>
            <a:ext cx="2448272" cy="646331"/>
          </a:xfrm>
          <a:prstGeom prst="rect">
            <a:avLst/>
          </a:prstGeom>
          <a:noFill/>
        </p:spPr>
        <p:txBody>
          <a:bodyPr wrap="square" rtlCol="1">
            <a:spAutoFit/>
          </a:bodyPr>
          <a:lstStyle/>
          <a:p>
            <a:r>
              <a:rPr lang="ar-SA" b="1" dirty="0" smtClean="0">
                <a:solidFill>
                  <a:schemeClr val="bg2">
                    <a:lumMod val="50000"/>
                  </a:schemeClr>
                </a:solidFill>
              </a:rPr>
              <a:t>السلعة المكملة في الإنتاج (البترول)</a:t>
            </a:r>
            <a:endParaRPr lang="ar-SA" b="1" dirty="0">
              <a:solidFill>
                <a:schemeClr val="bg2">
                  <a:lumMod val="50000"/>
                </a:schemeClr>
              </a:solidFill>
            </a:endParaRPr>
          </a:p>
        </p:txBody>
      </p:sp>
      <p:sp>
        <p:nvSpPr>
          <p:cNvPr id="7" name="مربع نص 6"/>
          <p:cNvSpPr txBox="1"/>
          <p:nvPr/>
        </p:nvSpPr>
        <p:spPr>
          <a:xfrm>
            <a:off x="3992935" y="5406077"/>
            <a:ext cx="3168352" cy="369332"/>
          </a:xfrm>
          <a:prstGeom prst="rect">
            <a:avLst/>
          </a:prstGeom>
          <a:noFill/>
        </p:spPr>
        <p:txBody>
          <a:bodyPr wrap="square" rtlCol="1">
            <a:spAutoFit/>
          </a:bodyPr>
          <a:lstStyle/>
          <a:p>
            <a:r>
              <a:rPr lang="ar-SA" b="1" dirty="0" smtClean="0">
                <a:solidFill>
                  <a:schemeClr val="bg2">
                    <a:lumMod val="50000"/>
                  </a:schemeClr>
                </a:solidFill>
              </a:rPr>
              <a:t>السلعة الأصلية (الغاز المصاحب)</a:t>
            </a:r>
            <a:endParaRPr lang="ar-SA" b="1" dirty="0">
              <a:solidFill>
                <a:schemeClr val="bg2">
                  <a:lumMod val="50000"/>
                </a:schemeClr>
              </a:solidFill>
            </a:endParaRPr>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8" name="عنصر نائب لرقم الشريحة 7"/>
          <p:cNvSpPr>
            <a:spLocks noGrp="1"/>
          </p:cNvSpPr>
          <p:nvPr>
            <p:ph type="sldNum" sz="quarter" idx="12"/>
          </p:nvPr>
        </p:nvSpPr>
        <p:spPr/>
        <p:txBody>
          <a:bodyPr/>
          <a:lstStyle/>
          <a:p>
            <a:fld id="{C18BC56E-D26A-4A08-8D9D-41E304BD2C78}" type="slidenum">
              <a:rPr lang="ar-SA" smtClean="0"/>
              <a:t>37</a:t>
            </a:fld>
            <a:endParaRPr lang="ar-SA"/>
          </a:p>
        </p:txBody>
      </p:sp>
      <p:cxnSp>
        <p:nvCxnSpPr>
          <p:cNvPr id="10" name="رابط كسهم مستقيم 9"/>
          <p:cNvCxnSpPr/>
          <p:nvPr/>
        </p:nvCxnSpPr>
        <p:spPr>
          <a:xfrm flipV="1">
            <a:off x="647884" y="980728"/>
            <a:ext cx="0" cy="6480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رابط كسهم مستقيم 11"/>
          <p:cNvCxnSpPr/>
          <p:nvPr/>
        </p:nvCxnSpPr>
        <p:spPr>
          <a:xfrm>
            <a:off x="2315083" y="3277716"/>
            <a:ext cx="63871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رابط كسهم مستقيم 13"/>
          <p:cNvCxnSpPr/>
          <p:nvPr/>
        </p:nvCxnSpPr>
        <p:spPr>
          <a:xfrm>
            <a:off x="2201288" y="6430826"/>
            <a:ext cx="64807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مربع نص 12"/>
          <p:cNvSpPr txBox="1"/>
          <p:nvPr/>
        </p:nvSpPr>
        <p:spPr>
          <a:xfrm>
            <a:off x="4860032" y="2217752"/>
            <a:ext cx="3528392" cy="2246769"/>
          </a:xfrm>
          <a:prstGeom prst="rect">
            <a:avLst/>
          </a:prstGeom>
          <a:noFill/>
        </p:spPr>
        <p:txBody>
          <a:bodyPr wrap="square" rtlCol="1">
            <a:spAutoFit/>
          </a:bodyPr>
          <a:lstStyle/>
          <a:p>
            <a:r>
              <a:rPr lang="en-US" sz="2000" b="1" dirty="0" smtClean="0"/>
              <a:t>P   </a:t>
            </a:r>
            <a:r>
              <a:rPr lang="ar-SA" sz="2000" b="1" dirty="0" smtClean="0"/>
              <a:t> السلعة المكملة في الإنتاج (البترول) يؤثر على: </a:t>
            </a:r>
          </a:p>
          <a:p>
            <a:r>
              <a:rPr lang="ar-SA" sz="2000" b="1" dirty="0" smtClean="0">
                <a:solidFill>
                  <a:schemeClr val="bg2">
                    <a:lumMod val="50000"/>
                  </a:schemeClr>
                </a:solidFill>
              </a:rPr>
              <a:t>الكمية المعروضة من البترول</a:t>
            </a:r>
          </a:p>
          <a:p>
            <a:pPr algn="ctr"/>
            <a:r>
              <a:rPr lang="ar-SA" sz="2000" b="1" dirty="0" smtClean="0"/>
              <a:t>و</a:t>
            </a:r>
          </a:p>
          <a:p>
            <a:r>
              <a:rPr lang="ar-SA" sz="2000" b="1" dirty="0" smtClean="0">
                <a:solidFill>
                  <a:schemeClr val="bg2">
                    <a:lumMod val="50000"/>
                  </a:schemeClr>
                </a:solidFill>
              </a:rPr>
              <a:t>يؤثر على العرض من الغاز المصاحب</a:t>
            </a:r>
          </a:p>
          <a:p>
            <a:r>
              <a:rPr lang="ar-SA" sz="2000" b="1" dirty="0" smtClean="0"/>
              <a:t>وبالتالي </a:t>
            </a:r>
            <a:endParaRPr lang="ar-SA" sz="2000" b="1" dirty="0"/>
          </a:p>
          <a:p>
            <a:r>
              <a:rPr lang="ar-SA" sz="2000" b="1" dirty="0" smtClean="0"/>
              <a:t>  العرض من المنتج الأصلي (الغاز) </a:t>
            </a:r>
            <a:endParaRPr lang="ar-SA" sz="2000" b="1" dirty="0"/>
          </a:p>
        </p:txBody>
      </p:sp>
      <p:cxnSp>
        <p:nvCxnSpPr>
          <p:cNvPr id="11" name="رابط كسهم مستقيم 10"/>
          <p:cNvCxnSpPr/>
          <p:nvPr/>
        </p:nvCxnSpPr>
        <p:spPr>
          <a:xfrm flipV="1">
            <a:off x="8244408" y="2060848"/>
            <a:ext cx="0" cy="432048"/>
          </a:xfrm>
          <a:prstGeom prst="straightConnector1">
            <a:avLst/>
          </a:prstGeom>
          <a:ln>
            <a:solidFill>
              <a:srgbClr val="990099"/>
            </a:solidFill>
            <a:tailEnd type="arrow"/>
          </a:ln>
        </p:spPr>
        <p:style>
          <a:lnRef idx="2">
            <a:schemeClr val="dk1"/>
          </a:lnRef>
          <a:fillRef idx="0">
            <a:schemeClr val="dk1"/>
          </a:fillRef>
          <a:effectRef idx="1">
            <a:schemeClr val="dk1"/>
          </a:effectRef>
          <a:fontRef idx="minor">
            <a:schemeClr val="tx1"/>
          </a:fontRef>
        </p:style>
      </p:cxnSp>
      <p:cxnSp>
        <p:nvCxnSpPr>
          <p:cNvPr id="16" name="رابط كسهم مستقيم 15"/>
          <p:cNvCxnSpPr/>
          <p:nvPr/>
        </p:nvCxnSpPr>
        <p:spPr>
          <a:xfrm flipV="1">
            <a:off x="8244408" y="4077072"/>
            <a:ext cx="0" cy="387449"/>
          </a:xfrm>
          <a:prstGeom prst="straightConnector1">
            <a:avLst/>
          </a:prstGeom>
          <a:ln>
            <a:solidFill>
              <a:srgbClr val="990099"/>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877706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7620000" cy="5852120"/>
          </a:xfrm>
        </p:spPr>
        <p:txBody>
          <a:bodyPr>
            <a:normAutofit lnSpcReduction="10000"/>
          </a:bodyPr>
          <a:lstStyle/>
          <a:p>
            <a:pPr marL="114300" indent="0">
              <a:buNone/>
            </a:pPr>
            <a:r>
              <a:rPr lang="ar-SA" b="1" dirty="0" smtClean="0">
                <a:solidFill>
                  <a:srgbClr val="7030A0"/>
                </a:solidFill>
              </a:rPr>
              <a:t>6- توقعات المنتجين المستقبلية</a:t>
            </a:r>
            <a:r>
              <a:rPr lang="ar-SA" b="1" dirty="0" smtClean="0"/>
              <a:t> </a:t>
            </a:r>
            <a:endParaRPr lang="ar-SA" sz="2400" dirty="0" smtClean="0"/>
          </a:p>
          <a:p>
            <a:pPr marL="114300" indent="0">
              <a:buNone/>
            </a:pPr>
            <a:r>
              <a:rPr lang="ar-SA" sz="2400" dirty="0"/>
              <a:t>إ</a:t>
            </a:r>
            <a:r>
              <a:rPr lang="ar-SA" sz="2400" dirty="0" smtClean="0"/>
              <a:t>ذا </a:t>
            </a:r>
            <a:r>
              <a:rPr lang="ar-SA" sz="2400" dirty="0"/>
              <a:t>توقع المنتج ارتفاع الأسعار يمكن أن يقوم بتخزين السلعة مما يؤدي إلى انخفاض الكمية المعروضة عند كل سعر وبالتالي انتقال منحنى العرض إلى </a:t>
            </a:r>
            <a:r>
              <a:rPr lang="ar-SA" sz="2400" dirty="0" smtClean="0"/>
              <a:t>اليسار.</a:t>
            </a:r>
            <a:endParaRPr lang="ar-SA" b="1" dirty="0" smtClean="0"/>
          </a:p>
          <a:p>
            <a:pPr marL="114300" indent="0">
              <a:buNone/>
            </a:pPr>
            <a:r>
              <a:rPr lang="ar-SA" b="1" dirty="0" smtClean="0">
                <a:solidFill>
                  <a:srgbClr val="7030A0"/>
                </a:solidFill>
              </a:rPr>
              <a:t>7- الشائعات</a:t>
            </a:r>
          </a:p>
          <a:p>
            <a:pPr marL="114300" indent="0">
              <a:buNone/>
            </a:pPr>
            <a:r>
              <a:rPr lang="ar-SA" b="1" dirty="0" smtClean="0">
                <a:solidFill>
                  <a:srgbClr val="7030A0"/>
                </a:solidFill>
              </a:rPr>
              <a:t>8- عدد المنتجين في السوق</a:t>
            </a:r>
          </a:p>
          <a:p>
            <a:pPr marL="114300" indent="0">
              <a:buNone/>
            </a:pPr>
            <a:r>
              <a:rPr lang="ar-SA" sz="2400" dirty="0"/>
              <a:t>كلما زاد عدد المنتجين في السوق كلما زادت الكمية المعروضة وبالتالي انتقال منحنى العرض إلى </a:t>
            </a:r>
            <a:r>
              <a:rPr lang="ar-SA" sz="2400" dirty="0" smtClean="0"/>
              <a:t>اليمين.</a:t>
            </a:r>
            <a:endParaRPr lang="ar-SA" dirty="0" smtClean="0">
              <a:solidFill>
                <a:srgbClr val="7030A0"/>
              </a:solidFill>
            </a:endParaRPr>
          </a:p>
          <a:p>
            <a:pPr marL="114300" indent="0">
              <a:buNone/>
            </a:pPr>
            <a:endParaRPr lang="ar-SA" b="1" dirty="0" smtClean="0">
              <a:solidFill>
                <a:srgbClr val="7030A0"/>
              </a:solidFill>
            </a:endParaRPr>
          </a:p>
          <a:p>
            <a:pPr marL="114300" indent="0">
              <a:buNone/>
            </a:pPr>
            <a:r>
              <a:rPr lang="ar-SA" b="1" dirty="0" smtClean="0">
                <a:solidFill>
                  <a:srgbClr val="7030A0"/>
                </a:solidFill>
              </a:rPr>
              <a:t>أمثلة</a:t>
            </a:r>
            <a:r>
              <a:rPr lang="ar-SA" b="1" dirty="0">
                <a:solidFill>
                  <a:srgbClr val="7030A0"/>
                </a:solidFill>
              </a:rPr>
              <a:t>:</a:t>
            </a:r>
          </a:p>
          <a:p>
            <a:pPr marL="0" indent="0" algn="justLow">
              <a:buNone/>
            </a:pPr>
            <a:r>
              <a:rPr lang="ar-SA" dirty="0">
                <a:solidFill>
                  <a:schemeClr val="accent5">
                    <a:lumMod val="75000"/>
                  </a:schemeClr>
                </a:solidFill>
              </a:rPr>
              <a:t>انخفاض</a:t>
            </a:r>
            <a:r>
              <a:rPr lang="ar-SA" dirty="0"/>
              <a:t> أسعار عناصر الإنتاج. </a:t>
            </a:r>
          </a:p>
          <a:p>
            <a:pPr marL="0" indent="0" algn="justLow">
              <a:buNone/>
            </a:pPr>
            <a:r>
              <a:rPr lang="ar-SA" dirty="0">
                <a:solidFill>
                  <a:schemeClr val="accent5">
                    <a:lumMod val="75000"/>
                  </a:schemeClr>
                </a:solidFill>
              </a:rPr>
              <a:t>انخفاض </a:t>
            </a:r>
            <a:r>
              <a:rPr lang="ar-SA" dirty="0"/>
              <a:t>الضرائب. </a:t>
            </a:r>
          </a:p>
          <a:p>
            <a:pPr marL="0" indent="0" algn="justLow">
              <a:buNone/>
            </a:pPr>
            <a:r>
              <a:rPr lang="ar-SA" dirty="0">
                <a:solidFill>
                  <a:schemeClr val="accent5">
                    <a:lumMod val="75000"/>
                  </a:schemeClr>
                </a:solidFill>
              </a:rPr>
              <a:t>زيادة </a:t>
            </a:r>
            <a:r>
              <a:rPr lang="ar-SA" dirty="0"/>
              <a:t>الإعانات.</a:t>
            </a:r>
          </a:p>
          <a:p>
            <a:pPr marL="0" indent="0" algn="justLow">
              <a:buNone/>
            </a:pPr>
            <a:r>
              <a:rPr lang="ar-SA" dirty="0">
                <a:solidFill>
                  <a:schemeClr val="accent5">
                    <a:lumMod val="75000"/>
                  </a:schemeClr>
                </a:solidFill>
              </a:rPr>
              <a:t>زيادة</a:t>
            </a:r>
            <a:r>
              <a:rPr lang="ar-SA" dirty="0"/>
              <a:t> عدد المنتجين. </a:t>
            </a:r>
          </a:p>
          <a:p>
            <a:pPr marL="0" lvl="0" indent="0" algn="justLow">
              <a:buNone/>
            </a:pPr>
            <a:r>
              <a:rPr lang="ar-SA" dirty="0">
                <a:solidFill>
                  <a:schemeClr val="accent5">
                    <a:lumMod val="75000"/>
                  </a:schemeClr>
                </a:solidFill>
              </a:rPr>
              <a:t>حدوث </a:t>
            </a:r>
            <a:r>
              <a:rPr lang="ar-SA" dirty="0"/>
              <a:t>التقدم التقني.</a:t>
            </a:r>
          </a:p>
          <a:p>
            <a:pPr marL="114300" indent="0">
              <a:buNone/>
            </a:pP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38</a:t>
            </a:fld>
            <a:endParaRPr lang="ar-SA"/>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933056"/>
            <a:ext cx="3381375" cy="259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0249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3200" b="1" dirty="0">
                <a:solidFill>
                  <a:srgbClr val="00B0F0"/>
                </a:solidFill>
              </a:rPr>
              <a:t>التغير في العرض والتغير في الكمية المعروضة: </a:t>
            </a:r>
            <a:endParaRPr lang="ar-SA" sz="32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39</a:t>
            </a:fld>
            <a:endParaRPr lang="ar-SA"/>
          </a:p>
        </p:txBody>
      </p:sp>
      <p:graphicFrame>
        <p:nvGraphicFramePr>
          <p:cNvPr id="8" name="جدول 7"/>
          <p:cNvGraphicFramePr>
            <a:graphicFrameLocks noGrp="1"/>
          </p:cNvGraphicFramePr>
          <p:nvPr>
            <p:extLst>
              <p:ext uri="{D42A27DB-BD31-4B8C-83A1-F6EECF244321}">
                <p14:modId xmlns:p14="http://schemas.microsoft.com/office/powerpoint/2010/main" val="1558044599"/>
              </p:ext>
            </p:extLst>
          </p:nvPr>
        </p:nvGraphicFramePr>
        <p:xfrm>
          <a:off x="179512" y="1700808"/>
          <a:ext cx="7992888" cy="2448272"/>
        </p:xfrm>
        <a:graphic>
          <a:graphicData uri="http://schemas.openxmlformats.org/drawingml/2006/table">
            <a:tbl>
              <a:tblPr rtl="1" firstRow="1" bandRow="1">
                <a:tableStyleId>{93296810-A885-4BE3-A3E7-6D5BEEA58F35}</a:tableStyleId>
              </a:tblPr>
              <a:tblGrid>
                <a:gridCol w="3996444"/>
                <a:gridCol w="3996444"/>
              </a:tblGrid>
              <a:tr h="568349">
                <a:tc>
                  <a:txBody>
                    <a:bodyPr/>
                    <a:lstStyle/>
                    <a:p>
                      <a:pPr algn="ctr" rtl="1"/>
                      <a:r>
                        <a:rPr lang="ar-SA" sz="2400" b="1" dirty="0" smtClean="0"/>
                        <a:t>التغير في الكمية المعروضة</a:t>
                      </a:r>
                      <a:endParaRPr lang="ar-SA" sz="2400" b="1" dirty="0"/>
                    </a:p>
                  </a:txBody>
                  <a:tcPr anchor="ctr"/>
                </a:tc>
                <a:tc>
                  <a:txBody>
                    <a:bodyPr/>
                    <a:lstStyle/>
                    <a:p>
                      <a:pPr algn="ctr" rtl="1"/>
                      <a:r>
                        <a:rPr lang="ar-SA" sz="2400" b="1" dirty="0" smtClean="0"/>
                        <a:t>التغير في العرض</a:t>
                      </a:r>
                      <a:endParaRPr lang="ar-SA" sz="2400" b="1" dirty="0"/>
                    </a:p>
                  </a:txBody>
                  <a:tcPr anchor="ctr"/>
                </a:tc>
              </a:tr>
              <a:tr h="1879923">
                <a:tc>
                  <a:txBody>
                    <a:bodyPr/>
                    <a:lstStyle/>
                    <a:p>
                      <a:pPr lvl="0" algn="ctr"/>
                      <a:r>
                        <a:rPr lang="ar-SA" sz="2400" b="1" dirty="0" smtClean="0"/>
                        <a:t>يحدث التغير</a:t>
                      </a:r>
                      <a:r>
                        <a:rPr lang="ar-SA" sz="2400" b="1" baseline="0" dirty="0" smtClean="0"/>
                        <a:t> في الكمية المعروضة </a:t>
                      </a:r>
                      <a:r>
                        <a:rPr lang="en-US" sz="2400" b="1" baseline="0" dirty="0" smtClean="0"/>
                        <a:t>(Qs)</a:t>
                      </a:r>
                      <a:r>
                        <a:rPr lang="ar-SA" sz="2400" b="1" baseline="0" dirty="0" smtClean="0"/>
                        <a:t> بسبب </a:t>
                      </a:r>
                      <a:r>
                        <a:rPr lang="ar-SA" sz="2400" b="1" dirty="0" smtClean="0"/>
                        <a:t>تغير سعر السلعة نفسها</a:t>
                      </a:r>
                    </a:p>
                    <a:p>
                      <a:pPr lvl="0" algn="ctr"/>
                      <a:r>
                        <a:rPr lang="en-US" sz="2400" b="1" dirty="0" smtClean="0"/>
                        <a:t>P)</a:t>
                      </a:r>
                      <a:r>
                        <a:rPr lang="ar-SA" sz="2400" b="1" dirty="0" smtClean="0"/>
                        <a:t>) ويتمثل في</a:t>
                      </a:r>
                      <a:r>
                        <a:rPr lang="ar-SA" sz="2400" b="1" baseline="0" dirty="0" smtClean="0"/>
                        <a:t> </a:t>
                      </a:r>
                      <a:r>
                        <a:rPr lang="ar-SA" sz="2400" b="1" dirty="0" smtClean="0"/>
                        <a:t>حركة على نفس منحنى العرض.</a:t>
                      </a:r>
                      <a:endParaRPr lang="en-US" sz="2400" b="1" dirty="0" smtClean="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b="1" dirty="0" smtClean="0"/>
                        <a:t>يحدث عند تغير أحد العوامل الأخرى التي يفترض ثباتها،</a:t>
                      </a:r>
                      <a:r>
                        <a:rPr lang="ar-SA" sz="2400" b="1" baseline="0" dirty="0" smtClean="0"/>
                        <a:t> ويتمثل في </a:t>
                      </a:r>
                      <a:r>
                        <a:rPr lang="ar-SA" sz="2400" b="1" dirty="0" smtClean="0"/>
                        <a:t>إنزحاف كامل لمنحنى العرض.</a:t>
                      </a:r>
                      <a:endParaRPr lang="en-US" sz="2400" b="1" dirty="0" smtClean="0"/>
                    </a:p>
                  </a:txBody>
                  <a:tcPr anchor="ctr"/>
                </a:tc>
              </a:tr>
            </a:tbl>
          </a:graphicData>
        </a:graphic>
      </p:graphicFrame>
    </p:spTree>
    <p:extLst>
      <p:ext uri="{BB962C8B-B14F-4D97-AF65-F5344CB8AC3E}">
        <p14:creationId xmlns:p14="http://schemas.microsoft.com/office/powerpoint/2010/main" val="365912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sz="4000" dirty="0" smtClean="0"/>
              <a:t>المفردات</a:t>
            </a:r>
            <a:endParaRPr lang="ar-SA" sz="4000" dirty="0"/>
          </a:p>
        </p:txBody>
      </p:sp>
      <p:sp>
        <p:nvSpPr>
          <p:cNvPr id="3" name="عنصر نائب للمحتوى 2"/>
          <p:cNvSpPr>
            <a:spLocks noGrp="1"/>
          </p:cNvSpPr>
          <p:nvPr>
            <p:ph idx="1"/>
          </p:nvPr>
        </p:nvSpPr>
        <p:spPr/>
        <p:txBody>
          <a:bodyPr>
            <a:normAutofit/>
          </a:bodyPr>
          <a:lstStyle/>
          <a:p>
            <a:pPr marL="114300" indent="0">
              <a:buNone/>
            </a:pPr>
            <a:r>
              <a:rPr lang="ar-SA" sz="3200" dirty="0" smtClean="0"/>
              <a:t>السوق </a:t>
            </a:r>
          </a:p>
          <a:p>
            <a:pPr marL="114300" indent="0">
              <a:buNone/>
            </a:pPr>
            <a:r>
              <a:rPr lang="ar-SA" sz="3200" dirty="0" smtClean="0"/>
              <a:t>المنافسة الكاملة</a:t>
            </a:r>
          </a:p>
          <a:p>
            <a:pPr marL="114300" indent="0">
              <a:buNone/>
            </a:pPr>
            <a:r>
              <a:rPr lang="ar-SA" sz="3200" dirty="0" smtClean="0"/>
              <a:t>الطلب </a:t>
            </a:r>
          </a:p>
          <a:p>
            <a:pPr marL="114300" indent="0">
              <a:buNone/>
            </a:pPr>
            <a:r>
              <a:rPr lang="ar-SA" sz="3200" dirty="0" smtClean="0"/>
              <a:t>العرض</a:t>
            </a:r>
            <a:endParaRPr lang="ar-SA" sz="3200" dirty="0"/>
          </a:p>
        </p:txBody>
      </p:sp>
      <p:sp>
        <p:nvSpPr>
          <p:cNvPr id="4" name="عنصر نائب للتذييل 3"/>
          <p:cNvSpPr>
            <a:spLocks noGrp="1"/>
          </p:cNvSpPr>
          <p:nvPr>
            <p:ph type="ftr" sz="quarter" idx="11"/>
          </p:nvPr>
        </p:nvSpPr>
        <p:spPr/>
        <p:txBody>
          <a:bodyPr/>
          <a:lstStyle/>
          <a:p>
            <a:r>
              <a:rPr lang="ar-SA" dirty="0" err="1" smtClean="0"/>
              <a:t>أ.سميرة</a:t>
            </a:r>
            <a:r>
              <a:rPr lang="ar-SA" dirty="0" smtClean="0"/>
              <a:t> المالكي</a:t>
            </a:r>
            <a:endParaRPr lang="ar-SA" dirty="0"/>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4</a:t>
            </a:fld>
            <a:endParaRPr lang="ar-SA"/>
          </a:p>
        </p:txBody>
      </p:sp>
    </p:spTree>
    <p:extLst>
      <p:ext uri="{BB962C8B-B14F-4D97-AF65-F5344CB8AC3E}">
        <p14:creationId xmlns:p14="http://schemas.microsoft.com/office/powerpoint/2010/main" val="177941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2" y="260648"/>
            <a:ext cx="8136904" cy="5909310"/>
          </a:xfrm>
          <a:prstGeom prst="rect">
            <a:avLst/>
          </a:prstGeom>
          <a:noFill/>
        </p:spPr>
        <p:txBody>
          <a:bodyPr wrap="square" rtlCol="0">
            <a:spAutoFit/>
          </a:bodyPr>
          <a:lstStyle/>
          <a:p>
            <a:pPr algn="ctr">
              <a:lnSpc>
                <a:spcPct val="150000"/>
              </a:lnSpc>
            </a:pPr>
            <a:r>
              <a:rPr lang="ar-SA" sz="4400" b="1" dirty="0" smtClean="0">
                <a:solidFill>
                  <a:srgbClr val="0070C0"/>
                </a:solidFill>
                <a:cs typeface="+mj-cs"/>
              </a:rPr>
              <a:t>نشاط 3</a:t>
            </a:r>
          </a:p>
          <a:p>
            <a:pPr algn="r">
              <a:lnSpc>
                <a:spcPct val="150000"/>
              </a:lnSpc>
            </a:pPr>
            <a:r>
              <a:rPr lang="ar-SA" sz="3200" b="1" dirty="0" smtClean="0">
                <a:solidFill>
                  <a:srgbClr val="0070C0"/>
                </a:solidFill>
              </a:rPr>
              <a:t>مثال : </a:t>
            </a:r>
            <a:r>
              <a:rPr lang="ar-SA" sz="2800" dirty="0" smtClean="0"/>
              <a:t>فيما يلي جدول العرض على  سلعة ما</a:t>
            </a:r>
            <a:endParaRPr lang="en-GB" sz="4400" dirty="0" smtClean="0"/>
          </a:p>
          <a:p>
            <a:pPr algn="ctr">
              <a:lnSpc>
                <a:spcPct val="150000"/>
              </a:lnSpc>
            </a:pPr>
            <a:endParaRPr lang="en-GB" sz="4400" b="1" dirty="0" smtClean="0">
              <a:solidFill>
                <a:srgbClr val="0070C0"/>
              </a:solidFill>
              <a:cs typeface="+mj-cs"/>
            </a:endParaRPr>
          </a:p>
          <a:p>
            <a:pPr algn="r">
              <a:lnSpc>
                <a:spcPct val="150000"/>
              </a:lnSpc>
            </a:pPr>
            <a:endParaRPr lang="en-US" sz="3200" dirty="0" smtClean="0"/>
          </a:p>
          <a:p>
            <a:pPr algn="r">
              <a:lnSpc>
                <a:spcPct val="150000"/>
              </a:lnSpc>
            </a:pPr>
            <a:endParaRPr lang="ar-SA" dirty="0" smtClean="0"/>
          </a:p>
          <a:p>
            <a:pPr algn="r">
              <a:lnSpc>
                <a:spcPct val="150000"/>
              </a:lnSpc>
            </a:pPr>
            <a:endParaRPr lang="ar-SA" dirty="0" smtClean="0"/>
          </a:p>
          <a:p>
            <a:pPr algn="r">
              <a:lnSpc>
                <a:spcPct val="150000"/>
              </a:lnSpc>
            </a:pPr>
            <a:endParaRPr lang="ar-SA" dirty="0" smtClean="0"/>
          </a:p>
          <a:p>
            <a:pPr algn="r">
              <a:lnSpc>
                <a:spcPct val="150000"/>
              </a:lnSpc>
            </a:pPr>
            <a:r>
              <a:rPr lang="ar-SA" sz="2800" dirty="0" smtClean="0"/>
              <a:t>وضحي بيانيا العلاقة بين السعر و الكمية العروضة.</a:t>
            </a:r>
            <a:r>
              <a:rPr lang="ar-SA" dirty="0" smtClean="0"/>
              <a:t> </a:t>
            </a:r>
          </a:p>
          <a:p>
            <a:pPr algn="r">
              <a:lnSpc>
                <a:spcPct val="150000"/>
              </a:lnSpc>
            </a:pPr>
            <a:endParaRPr lang="en-US" dirty="0"/>
          </a:p>
        </p:txBody>
      </p:sp>
      <p:graphicFrame>
        <p:nvGraphicFramePr>
          <p:cNvPr id="12" name="Tableau 11"/>
          <p:cNvGraphicFramePr>
            <a:graphicFrameLocks noGrp="1"/>
          </p:cNvGraphicFramePr>
          <p:nvPr/>
        </p:nvGraphicFramePr>
        <p:xfrm>
          <a:off x="3059832" y="2060848"/>
          <a:ext cx="3816424" cy="2376269"/>
        </p:xfrm>
        <a:graphic>
          <a:graphicData uri="http://schemas.openxmlformats.org/drawingml/2006/table">
            <a:tbl>
              <a:tblPr firstRow="1" bandRow="1">
                <a:tableStyleId>{5C22544A-7EE6-4342-B048-85BDC9FD1C3A}</a:tableStyleId>
              </a:tblPr>
              <a:tblGrid>
                <a:gridCol w="1908212"/>
                <a:gridCol w="1908212"/>
              </a:tblGrid>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Qs   </a:t>
                      </a:r>
                      <a:r>
                        <a:rPr lang="ar-SA" sz="1800" b="1" kern="1200" dirty="0">
                          <a:solidFill>
                            <a:schemeClr val="dk1"/>
                          </a:solidFill>
                          <a:latin typeface="Times New Roman"/>
                          <a:ea typeface="Times New Roman"/>
                          <a:cs typeface="Times New Roman"/>
                        </a:rPr>
                        <a:t>الكمية المعروضة</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P   </a:t>
                      </a:r>
                      <a:r>
                        <a:rPr lang="ar-SA" sz="1800" b="1" kern="1200" dirty="0">
                          <a:solidFill>
                            <a:schemeClr val="dk1"/>
                          </a:solidFill>
                          <a:latin typeface="Times New Roman"/>
                          <a:ea typeface="Times New Roman"/>
                          <a:cs typeface="Times New Roman"/>
                        </a:rPr>
                        <a:t>السعر</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10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5</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20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10</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30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15</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40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20</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50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25</a:t>
                      </a:r>
                      <a:endParaRPr lang="en-GB" sz="1800" b="1" kern="1200" dirty="0">
                        <a:solidFill>
                          <a:schemeClr val="dk1"/>
                        </a:solidFill>
                        <a:latin typeface="Times New Roman"/>
                        <a:ea typeface="Times New Roman"/>
                        <a:cs typeface="Times New Roman"/>
                      </a:endParaRPr>
                    </a:p>
                  </a:txBody>
                  <a:tcPr marL="68580" marR="68580" marT="0" marB="0"/>
                </a:tc>
              </a:tr>
              <a:tr h="339467">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60</a:t>
                      </a:r>
                      <a:endParaRPr lang="en-GB" sz="1800" b="1" kern="1200" dirty="0">
                        <a:solidFill>
                          <a:schemeClr val="dk1"/>
                        </a:solidFill>
                        <a:latin typeface="Times New Roman"/>
                        <a:ea typeface="Times New Roman"/>
                        <a:cs typeface="Times New Roman"/>
                      </a:endParaRPr>
                    </a:p>
                  </a:txBody>
                  <a:tcPr marL="68580" marR="68580" marT="0" marB="0"/>
                </a:tc>
                <a:tc>
                  <a:txBody>
                    <a:bodyPr/>
                    <a:lstStyle/>
                    <a:p>
                      <a:pPr marL="0" marR="0" algn="ctr" defTabSz="914400" rtl="0" eaLnBrk="1" latinLnBrk="0" hangingPunct="1">
                        <a:spcBef>
                          <a:spcPts val="200"/>
                        </a:spcBef>
                        <a:spcAft>
                          <a:spcPts val="0"/>
                        </a:spcAft>
                      </a:pPr>
                      <a:r>
                        <a:rPr lang="en-US" sz="1800" b="1" kern="1200" dirty="0">
                          <a:solidFill>
                            <a:schemeClr val="dk1"/>
                          </a:solidFill>
                          <a:latin typeface="Times New Roman"/>
                          <a:ea typeface="Times New Roman"/>
                          <a:cs typeface="Times New Roman"/>
                        </a:rPr>
                        <a:t>30</a:t>
                      </a:r>
                      <a:endParaRPr lang="en-GB" sz="1800" b="1" kern="1200" dirty="0">
                        <a:solidFill>
                          <a:schemeClr val="dk1"/>
                        </a:solidFill>
                        <a:latin typeface="Times New Roman"/>
                        <a:ea typeface="Times New Roman"/>
                        <a:cs typeface="Times New Roman"/>
                      </a:endParaRPr>
                    </a:p>
                  </a:txBody>
                  <a:tcPr marL="68580" marR="68580" marT="0" marB="0"/>
                </a:tc>
              </a:tr>
            </a:tbl>
          </a:graphicData>
        </a:graphic>
      </p:graphicFrame>
    </p:spTree>
    <p:custDataLst>
      <p:tags r:id="rId1"/>
    </p:custDataLst>
    <p:extLst>
      <p:ext uri="{BB962C8B-B14F-4D97-AF65-F5344CB8AC3E}">
        <p14:creationId xmlns:p14="http://schemas.microsoft.com/office/powerpoint/2010/main" val="20693449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4016" y="0"/>
            <a:ext cx="9324528" cy="1523494"/>
          </a:xfrm>
          <a:prstGeom prst="rect">
            <a:avLst/>
          </a:prstGeom>
          <a:noFill/>
        </p:spPr>
        <p:txBody>
          <a:bodyPr wrap="square" rtlCol="0">
            <a:spAutoFit/>
          </a:bodyPr>
          <a:lstStyle/>
          <a:p>
            <a:pPr algn="ctr">
              <a:lnSpc>
                <a:spcPct val="150000"/>
              </a:lnSpc>
            </a:pPr>
            <a:r>
              <a:rPr lang="ar-SA" sz="4400" b="1" dirty="0" smtClean="0">
                <a:solidFill>
                  <a:srgbClr val="0070C0"/>
                </a:solidFill>
              </a:rPr>
              <a:t>نشاط 3</a:t>
            </a:r>
          </a:p>
          <a:p>
            <a:pPr algn="r">
              <a:lnSpc>
                <a:spcPct val="150000"/>
              </a:lnSpc>
            </a:pPr>
            <a:endParaRPr lang="en-US" dirty="0"/>
          </a:p>
        </p:txBody>
      </p:sp>
      <p:graphicFrame>
        <p:nvGraphicFramePr>
          <p:cNvPr id="7" name="مخطط 9"/>
          <p:cNvGraphicFramePr/>
          <p:nvPr>
            <p:extLst>
              <p:ext uri="{D42A27DB-BD31-4B8C-83A1-F6EECF244321}">
                <p14:modId xmlns:p14="http://schemas.microsoft.com/office/powerpoint/2010/main" val="3352019708"/>
              </p:ext>
            </p:extLst>
          </p:nvPr>
        </p:nvGraphicFramePr>
        <p:xfrm>
          <a:off x="1313892" y="1412776"/>
          <a:ext cx="6408712" cy="4608512"/>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extLst>
      <p:ext uri="{BB962C8B-B14F-4D97-AF65-F5344CB8AC3E}">
        <p14:creationId xmlns:p14="http://schemas.microsoft.com/office/powerpoint/2010/main" val="1437360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0070C0"/>
                </a:solidFill>
              </a:rPr>
              <a:t>نشاط 4</a:t>
            </a:r>
            <a:endParaRPr lang="ar-SA" dirty="0">
              <a:solidFill>
                <a:srgbClr val="0070C0"/>
              </a:solidFill>
            </a:endParaRPr>
          </a:p>
        </p:txBody>
      </p:sp>
      <p:sp>
        <p:nvSpPr>
          <p:cNvPr id="3" name="عنصر نائب للمحتوى 2"/>
          <p:cNvSpPr>
            <a:spLocks noGrp="1"/>
          </p:cNvSpPr>
          <p:nvPr>
            <p:ph idx="1"/>
          </p:nvPr>
        </p:nvSpPr>
        <p:spPr/>
        <p:txBody>
          <a:bodyPr>
            <a:normAutofit/>
          </a:bodyPr>
          <a:lstStyle/>
          <a:p>
            <a:pPr marL="114300" indent="0">
              <a:buNone/>
            </a:pPr>
            <a:r>
              <a:rPr lang="ar-SA" sz="2800" b="1" dirty="0" smtClean="0">
                <a:solidFill>
                  <a:schemeClr val="tx2">
                    <a:lumMod val="60000"/>
                    <a:lumOff val="40000"/>
                  </a:schemeClr>
                </a:solidFill>
              </a:rPr>
              <a:t>أي الأسباب التالية يؤدي الى زيادة العرض من لحوم الدجاج</a:t>
            </a:r>
          </a:p>
          <a:p>
            <a:pPr marL="571500" indent="-457200">
              <a:buFont typeface="+mj-cs"/>
              <a:buAutoNum type="arabic2Minus"/>
            </a:pPr>
            <a:r>
              <a:rPr lang="ar-SA" sz="2800" dirty="0" smtClean="0"/>
              <a:t>ارتفاع سعر البيض </a:t>
            </a:r>
          </a:p>
          <a:p>
            <a:pPr marL="571500" indent="-457200">
              <a:buFont typeface="+mj-cs"/>
              <a:buAutoNum type="arabic2Minus"/>
            </a:pPr>
            <a:r>
              <a:rPr lang="ar-SA" sz="2800" dirty="0" smtClean="0"/>
              <a:t>ارتفاع سعر الدجاج</a:t>
            </a:r>
          </a:p>
          <a:p>
            <a:pPr marL="571500" indent="-457200">
              <a:buFont typeface="+mj-cs"/>
              <a:buAutoNum type="arabic2Minus"/>
            </a:pPr>
            <a:r>
              <a:rPr lang="ar-SA" sz="2800" dirty="0" smtClean="0"/>
              <a:t>ارتفاع سعر اللحم البقري </a:t>
            </a:r>
          </a:p>
          <a:p>
            <a:pPr marL="571500" indent="-457200">
              <a:buFont typeface="+mj-cs"/>
              <a:buAutoNum type="arabic2Minus"/>
            </a:pPr>
            <a:r>
              <a:rPr lang="ar-SA" sz="2800" dirty="0" smtClean="0"/>
              <a:t>فرض ضرائب على منتجين الدجاج</a:t>
            </a:r>
          </a:p>
          <a:p>
            <a:pPr marL="571500" indent="-457200">
              <a:buFont typeface="+mj-cs"/>
              <a:buAutoNum type="arabic2Minus"/>
            </a:pPr>
            <a:r>
              <a:rPr lang="ar-SA" sz="2800" dirty="0" smtClean="0"/>
              <a:t>(أ) و (ب) صحيحتين</a:t>
            </a:r>
            <a:endParaRPr lang="ar-SA" sz="28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42</a:t>
            </a:fld>
            <a:endParaRPr lang="ar-SA"/>
          </a:p>
        </p:txBody>
      </p:sp>
    </p:spTree>
    <p:extLst>
      <p:ext uri="{BB962C8B-B14F-4D97-AF65-F5344CB8AC3E}">
        <p14:creationId xmlns:p14="http://schemas.microsoft.com/office/powerpoint/2010/main" val="21464338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lnSpc>
                <a:spcPct val="150000"/>
              </a:lnSpc>
              <a:defRPr/>
            </a:pPr>
            <a:r>
              <a:rPr lang="ar-SA" b="1" dirty="0" smtClean="0">
                <a:solidFill>
                  <a:srgbClr val="0070C0"/>
                </a:solidFill>
              </a:rPr>
              <a:t>نشاط 5</a:t>
            </a:r>
            <a:endParaRPr lang="en-GB" b="1" dirty="0">
              <a:solidFill>
                <a:srgbClr val="0070C0"/>
              </a:solidFill>
              <a:latin typeface="+mn-lt"/>
              <a:ea typeface="+mn-ea"/>
            </a:endParaRPr>
          </a:p>
        </p:txBody>
      </p:sp>
      <p:sp>
        <p:nvSpPr>
          <p:cNvPr id="3" name="Espace réservé du contenu 2"/>
          <p:cNvSpPr>
            <a:spLocks noGrp="1"/>
          </p:cNvSpPr>
          <p:nvPr>
            <p:ph idx="1"/>
          </p:nvPr>
        </p:nvSpPr>
        <p:spPr/>
        <p:txBody>
          <a:bodyPr>
            <a:normAutofit/>
          </a:bodyPr>
          <a:lstStyle/>
          <a:p>
            <a:pPr algn="r">
              <a:buNone/>
            </a:pPr>
            <a:endParaRPr lang="ar-SA" dirty="0" smtClean="0">
              <a:cs typeface="+mj-cs"/>
            </a:endParaRPr>
          </a:p>
          <a:p>
            <a:pPr algn="r">
              <a:buNone/>
            </a:pPr>
            <a:r>
              <a:rPr lang="ar-SA" b="1" dirty="0" smtClean="0">
                <a:solidFill>
                  <a:srgbClr val="0070C0"/>
                </a:solidFill>
                <a:cs typeface="+mj-cs"/>
              </a:rPr>
              <a:t>السلعة المكملة هي:  </a:t>
            </a:r>
          </a:p>
          <a:p>
            <a:pPr marL="628650" indent="-514350" algn="r">
              <a:buFont typeface="+mj-cs"/>
              <a:buAutoNum type="arabic2Minus"/>
            </a:pPr>
            <a:r>
              <a:rPr lang="ar-SA" sz="2800" dirty="0" smtClean="0"/>
              <a:t>سلعة ضرورية لسلعة اخرى يمكن الاستغناء عنها. </a:t>
            </a:r>
            <a:endParaRPr lang="ar-SA" sz="2800" dirty="0" smtClean="0">
              <a:cs typeface="+mj-cs"/>
            </a:endParaRPr>
          </a:p>
          <a:p>
            <a:pPr marL="571500" indent="-457200" algn="r">
              <a:buFont typeface="+mj-cs"/>
              <a:buAutoNum type="arabic2Minus"/>
            </a:pPr>
            <a:r>
              <a:rPr lang="ar-SA" dirty="0" smtClean="0">
                <a:cs typeface="+mj-cs"/>
              </a:rPr>
              <a:t>سلعة ضرورية لسلعة اخرى لا يمكن الاستغناء عنها. </a:t>
            </a:r>
            <a:endParaRPr lang="ar-SA" dirty="0">
              <a:cs typeface="+mj-cs"/>
            </a:endParaRPr>
          </a:p>
          <a:p>
            <a:pPr marL="628650" indent="-514350" algn="r">
              <a:buFont typeface="+mj-cs"/>
              <a:buAutoNum type="arabic2Minus"/>
            </a:pPr>
            <a:r>
              <a:rPr lang="ar-SA" sz="2800" dirty="0" smtClean="0"/>
              <a:t>لا شيء مما ذكر.</a:t>
            </a:r>
            <a:endParaRPr lang="en-GB" dirty="0">
              <a:cs typeface="+mj-cs"/>
            </a:endParaRPr>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43</a:t>
            </a:fld>
            <a:endParaRPr lang="ar-SA"/>
          </a:p>
        </p:txBody>
      </p:sp>
    </p:spTree>
    <p:custDataLst>
      <p:tags r:id="rId1"/>
    </p:custDataLst>
    <p:extLst>
      <p:ext uri="{BB962C8B-B14F-4D97-AF65-F5344CB8AC3E}">
        <p14:creationId xmlns:p14="http://schemas.microsoft.com/office/powerpoint/2010/main" val="28989498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lnSpc>
                <a:spcPct val="150000"/>
              </a:lnSpc>
              <a:defRPr/>
            </a:pPr>
            <a:r>
              <a:rPr lang="ar-SA" b="1" dirty="0" smtClean="0">
                <a:solidFill>
                  <a:srgbClr val="0070C0"/>
                </a:solidFill>
                <a:latin typeface="+mn-lt"/>
                <a:ea typeface="+mn-ea"/>
              </a:rPr>
              <a:t>نشاط 6</a:t>
            </a:r>
            <a:endParaRPr lang="en-GB" b="1" dirty="0">
              <a:solidFill>
                <a:srgbClr val="0070C0"/>
              </a:solidFill>
              <a:latin typeface="+mn-lt"/>
              <a:ea typeface="+mn-ea"/>
            </a:endParaRPr>
          </a:p>
        </p:txBody>
      </p:sp>
      <p:sp>
        <p:nvSpPr>
          <p:cNvPr id="3" name="Espace réservé du contenu 2"/>
          <p:cNvSpPr>
            <a:spLocks noGrp="1"/>
          </p:cNvSpPr>
          <p:nvPr>
            <p:ph idx="1"/>
          </p:nvPr>
        </p:nvSpPr>
        <p:spPr/>
        <p:txBody>
          <a:bodyPr>
            <a:normAutofit/>
          </a:bodyPr>
          <a:lstStyle/>
          <a:p>
            <a:pPr algn="r">
              <a:buNone/>
            </a:pPr>
            <a:endParaRPr lang="ar-SA" dirty="0" smtClean="0"/>
          </a:p>
          <a:p>
            <a:pPr algn="r">
              <a:buNone/>
            </a:pPr>
            <a:r>
              <a:rPr lang="ar-SA" b="1" dirty="0" smtClean="0">
                <a:solidFill>
                  <a:srgbClr val="0070C0"/>
                </a:solidFill>
              </a:rPr>
              <a:t>من محددات العرض:</a:t>
            </a:r>
          </a:p>
          <a:p>
            <a:pPr marL="571500" indent="-457200" algn="r">
              <a:buFont typeface="+mj-cs"/>
              <a:buAutoNum type="arabic2Minus"/>
            </a:pPr>
            <a:r>
              <a:rPr lang="ar-SA" dirty="0" smtClean="0"/>
              <a:t>مستوى الدخل             </a:t>
            </a:r>
          </a:p>
          <a:p>
            <a:pPr marL="571500" indent="-457200" algn="r">
              <a:buFont typeface="+mj-cs"/>
              <a:buAutoNum type="arabic2Minus"/>
            </a:pPr>
            <a:r>
              <a:rPr lang="ar-SA" dirty="0"/>
              <a:t>أ</a:t>
            </a:r>
            <a:r>
              <a:rPr lang="ar-SA" dirty="0" smtClean="0"/>
              <a:t>ذواق المستهلكين</a:t>
            </a:r>
            <a:endParaRPr lang="ar-SA" dirty="0"/>
          </a:p>
          <a:p>
            <a:pPr marL="571500" indent="-457200" algn="r">
              <a:buFont typeface="+mj-cs"/>
              <a:buAutoNum type="arabic2Minus"/>
            </a:pPr>
            <a:r>
              <a:rPr lang="ar-SA" dirty="0"/>
              <a:t>أ</a:t>
            </a:r>
            <a:r>
              <a:rPr lang="ar-SA" dirty="0" smtClean="0"/>
              <a:t>سعار عناصرالانتاج</a:t>
            </a:r>
            <a:endParaRPr lang="en-GB"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44</a:t>
            </a:fld>
            <a:endParaRPr lang="ar-SA"/>
          </a:p>
        </p:txBody>
      </p:sp>
    </p:spTree>
    <p:custDataLst>
      <p:tags r:id="rId1"/>
    </p:custDataLst>
    <p:extLst>
      <p:ext uri="{BB962C8B-B14F-4D97-AF65-F5344CB8AC3E}">
        <p14:creationId xmlns:p14="http://schemas.microsoft.com/office/powerpoint/2010/main" val="1684220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610952"/>
            <a:ext cx="7825680" cy="5924128"/>
          </a:xfrm>
        </p:spPr>
        <p:txBody>
          <a:bodyPr/>
          <a:lstStyle/>
          <a:p>
            <a:pPr marL="114300" indent="0">
              <a:buNone/>
            </a:pPr>
            <a:r>
              <a:rPr lang="ar-SA" b="1" dirty="0" smtClean="0">
                <a:solidFill>
                  <a:srgbClr val="00B0F0"/>
                </a:solidFill>
              </a:rPr>
              <a:t> العرض والطلب وتوازن السوق </a:t>
            </a:r>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a:p>
          <a:p>
            <a:pPr marL="114300" indent="0">
              <a:buNone/>
            </a:pPr>
            <a:endParaRPr lang="ar-SA" dirty="0" smtClean="0"/>
          </a:p>
          <a:p>
            <a:pPr marL="114300" indent="0">
              <a:buNone/>
            </a:pPr>
            <a:endParaRPr lang="ar-SA" dirty="0"/>
          </a:p>
          <a:p>
            <a:pPr marL="114300" indent="0">
              <a:buNone/>
            </a:pPr>
            <a:endParaRPr lang="ar-SA" dirty="0" smtClean="0"/>
          </a:p>
          <a:p>
            <a:pPr marL="114300" indent="0">
              <a:buNone/>
            </a:pPr>
            <a:r>
              <a:rPr lang="ar-SA" dirty="0" smtClean="0"/>
              <a:t>الكمية التوازنية هي الكمية التي تتساوى عندها الكمية المعروضة مع الكمية المطلوبة.</a:t>
            </a:r>
          </a:p>
          <a:p>
            <a:pPr marL="114300" indent="0">
              <a:buNone/>
            </a:pPr>
            <a:r>
              <a:rPr lang="ar-SA" dirty="0" smtClean="0"/>
              <a:t>السعر التوازني هو السعر الذي يتساوى عنده الكمية المعروضة مع الكمية المطلوبة.</a:t>
            </a:r>
          </a:p>
          <a:p>
            <a:pPr marL="114300" indent="0">
              <a:buNone/>
            </a:pP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45</a:t>
            </a:fld>
            <a:endParaRPr lang="ar-SA"/>
          </a:p>
        </p:txBody>
      </p:sp>
      <p:sp>
        <p:nvSpPr>
          <p:cNvPr id="7" name="سحابة 6"/>
          <p:cNvSpPr/>
          <p:nvPr/>
        </p:nvSpPr>
        <p:spPr>
          <a:xfrm>
            <a:off x="107504" y="1844824"/>
            <a:ext cx="2932098" cy="1728192"/>
          </a:xfrm>
          <a:prstGeom prst="cloud">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dirty="0">
                <a:solidFill>
                  <a:srgbClr val="0070C0"/>
                </a:solidFill>
              </a:rPr>
              <a:t>تذكير: السوق هو الوضع الذي يتعامل فيه البائع والمشتري</a:t>
            </a:r>
          </a:p>
        </p:txBody>
      </p:sp>
      <p:pic>
        <p:nvPicPr>
          <p:cNvPr id="1027" name="Picture 3" descr="C:\Users\sakh\AppData\Local\Microsoft\Windows\Temporary Internet Files\Content.IE5\BIK2929S\MC90033526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777963">
            <a:off x="2375192" y="244398"/>
            <a:ext cx="1513295" cy="936104"/>
          </a:xfrm>
          <a:prstGeom prst="rect">
            <a:avLst/>
          </a:prstGeom>
          <a:noFill/>
          <a:extLst>
            <a:ext uri="{909E8E84-426E-40DD-AFC4-6F175D3DCCD1}">
              <a14:hiddenFill xmlns:a14="http://schemas.microsoft.com/office/drawing/2010/main">
                <a:solidFill>
                  <a:srgbClr val="FFFFFF"/>
                </a:solidFill>
              </a14:hiddenFill>
            </a:ext>
          </a:extLst>
        </p:spPr>
      </p:pic>
      <p:sp>
        <p:nvSpPr>
          <p:cNvPr id="8" name="مربع نص 7"/>
          <p:cNvSpPr txBox="1"/>
          <p:nvPr/>
        </p:nvSpPr>
        <p:spPr>
          <a:xfrm>
            <a:off x="3888487" y="1484784"/>
            <a:ext cx="4036596" cy="2862322"/>
          </a:xfrm>
          <a:prstGeom prst="rect">
            <a:avLst/>
          </a:prstGeom>
          <a:solidFill>
            <a:srgbClr val="F9E1FF"/>
          </a:solidFill>
          <a:ln>
            <a:solidFill>
              <a:schemeClr val="bg1"/>
            </a:solidFill>
          </a:ln>
        </p:spPr>
        <p:style>
          <a:lnRef idx="2">
            <a:schemeClr val="dk1"/>
          </a:lnRef>
          <a:fillRef idx="1">
            <a:schemeClr val="lt1"/>
          </a:fillRef>
          <a:effectRef idx="0">
            <a:schemeClr val="dk1"/>
          </a:effectRef>
          <a:fontRef idx="minor">
            <a:schemeClr val="dk1"/>
          </a:fontRef>
        </p:style>
        <p:txBody>
          <a:bodyPr wrap="square" rtlCol="1">
            <a:spAutoFit/>
          </a:bodyPr>
          <a:lstStyle/>
          <a:p>
            <a:r>
              <a:rPr lang="ar-SA" sz="2000" b="1" u="sng" dirty="0" smtClean="0"/>
              <a:t>توازن السوق: </a:t>
            </a:r>
          </a:p>
          <a:p>
            <a:endParaRPr lang="ar-SA" sz="2000" b="1" u="sng" dirty="0" smtClean="0"/>
          </a:p>
          <a:p>
            <a:r>
              <a:rPr lang="ar-SA" sz="2000" b="1" dirty="0" smtClean="0"/>
              <a:t>الحالة التي لا يوجد فيها اتجاه نحو التغيير. </a:t>
            </a:r>
          </a:p>
          <a:p>
            <a:endParaRPr lang="ar-SA" sz="2000" b="1" dirty="0" smtClean="0"/>
          </a:p>
          <a:p>
            <a:r>
              <a:rPr lang="ar-SA" sz="2000" b="1" dirty="0" smtClean="0">
                <a:solidFill>
                  <a:srgbClr val="0070C0"/>
                </a:solidFill>
              </a:rPr>
              <a:t>ويمكن أن نقول </a:t>
            </a:r>
            <a:r>
              <a:rPr lang="ar-SA" sz="2000" b="1" dirty="0" smtClean="0"/>
              <a:t>هو الوضع التي تتساوى عندها الكمية المعروضة مع الكمية المطلوبة من سلعة معينة عند سعر معين. ويسمى هذا السعر بالسعر التوازني</a:t>
            </a:r>
          </a:p>
          <a:p>
            <a:endParaRPr lang="ar-SA" sz="2000" b="1" dirty="0"/>
          </a:p>
        </p:txBody>
      </p:sp>
    </p:spTree>
    <p:extLst>
      <p:ext uri="{BB962C8B-B14F-4D97-AF65-F5344CB8AC3E}">
        <p14:creationId xmlns:p14="http://schemas.microsoft.com/office/powerpoint/2010/main" val="1506304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7620000" cy="6356176"/>
          </a:xfrm>
        </p:spPr>
        <p:txBody>
          <a:bodyPr>
            <a:normAutofit/>
          </a:bodyPr>
          <a:lstStyle/>
          <a:p>
            <a:pPr marL="114300" indent="0">
              <a:buNone/>
            </a:pPr>
            <a:r>
              <a:rPr lang="ar-SA" sz="1800" b="1" dirty="0" smtClean="0">
                <a:solidFill>
                  <a:srgbClr val="002060"/>
                </a:solidFill>
              </a:rPr>
              <a:t>لفهم كيف يتحقق التوازن في السوق، يوضح الجدول التالي الكميات التي من الدجاج التي يرغب ويستطيع الأفراد شراءها، والكميات التي يرغب المنتجون أو البائعون في بيعها في السوق بالأسعار المختلفة. </a:t>
            </a:r>
            <a:endParaRPr lang="ar-SA" sz="1800" b="1" dirty="0">
              <a:solidFill>
                <a:srgbClr val="002060"/>
              </a:solidFill>
            </a:endParaRPr>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46</a:t>
            </a:fld>
            <a:endParaRPr lang="ar-SA"/>
          </a:p>
        </p:txBody>
      </p:sp>
      <p:sp>
        <p:nvSpPr>
          <p:cNvPr id="6" name="مستطيل مستدير الزوايا 5"/>
          <p:cNvSpPr/>
          <p:nvPr/>
        </p:nvSpPr>
        <p:spPr>
          <a:xfrm>
            <a:off x="755576" y="1180153"/>
            <a:ext cx="3312368" cy="504056"/>
          </a:xfrm>
          <a:prstGeom prst="roundRect">
            <a:avLst/>
          </a:prstGeom>
          <a:solidFill>
            <a:srgbClr val="FDA1AE"/>
          </a:solidFill>
          <a:ln>
            <a:solidFill>
              <a:srgbClr val="FDA1A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الطلب على الدجاج + العرض من الدجاج</a:t>
            </a:r>
            <a:endParaRPr lang="ar-SA" b="1" dirty="0">
              <a:solidFill>
                <a:schemeClr val="tx1"/>
              </a:solidFill>
            </a:endParaRPr>
          </a:p>
        </p:txBody>
      </p:sp>
      <p:graphicFrame>
        <p:nvGraphicFramePr>
          <p:cNvPr id="7" name="جدول 6"/>
          <p:cNvGraphicFramePr>
            <a:graphicFrameLocks noGrp="1"/>
          </p:cNvGraphicFramePr>
          <p:nvPr>
            <p:extLst>
              <p:ext uri="{D42A27DB-BD31-4B8C-83A1-F6EECF244321}">
                <p14:modId xmlns:p14="http://schemas.microsoft.com/office/powerpoint/2010/main" val="3438837965"/>
              </p:ext>
            </p:extLst>
          </p:nvPr>
        </p:nvGraphicFramePr>
        <p:xfrm>
          <a:off x="467544" y="1988842"/>
          <a:ext cx="7461470" cy="3056630"/>
        </p:xfrm>
        <a:graphic>
          <a:graphicData uri="http://schemas.openxmlformats.org/drawingml/2006/table">
            <a:tbl>
              <a:tblPr rtl="1" firstRow="1" bandRow="1">
                <a:tableStyleId>{93296810-A885-4BE3-A3E7-6D5BEEA58F35}</a:tableStyleId>
              </a:tblPr>
              <a:tblGrid>
                <a:gridCol w="705625"/>
                <a:gridCol w="1141072"/>
                <a:gridCol w="1415161"/>
                <a:gridCol w="1581629"/>
                <a:gridCol w="1852730"/>
                <a:gridCol w="765253"/>
              </a:tblGrid>
              <a:tr h="1009530">
                <a:tc>
                  <a:txBody>
                    <a:bodyPr/>
                    <a:lstStyle/>
                    <a:p>
                      <a:pPr algn="ctr" rtl="1"/>
                      <a:endParaRPr lang="ar-SA" b="1" dirty="0"/>
                    </a:p>
                  </a:txBody>
                  <a:tcPr anchor="ctr"/>
                </a:tc>
                <a:tc>
                  <a:txBody>
                    <a:bodyPr/>
                    <a:lstStyle/>
                    <a:p>
                      <a:pPr algn="ctr" rtl="1"/>
                      <a:r>
                        <a:rPr lang="ar-SA" b="1" dirty="0" smtClean="0"/>
                        <a:t>سعر الكيلو بالريالات </a:t>
                      </a:r>
                      <a:endParaRPr lang="en-US" b="1" dirty="0" smtClean="0"/>
                    </a:p>
                    <a:p>
                      <a:pPr algn="ctr" rtl="1"/>
                      <a:r>
                        <a:rPr lang="en-US" b="1" dirty="0" smtClean="0"/>
                        <a:t>P</a:t>
                      </a:r>
                    </a:p>
                  </a:txBody>
                  <a:tcPr anchor="ctr"/>
                </a:tc>
                <a:tc>
                  <a:txBody>
                    <a:bodyPr/>
                    <a:lstStyle/>
                    <a:p>
                      <a:pPr algn="ctr" rtl="1"/>
                      <a:r>
                        <a:rPr lang="ar-SA" b="1" dirty="0" smtClean="0"/>
                        <a:t>الكمية المطلوبة </a:t>
                      </a:r>
                    </a:p>
                    <a:p>
                      <a:pPr algn="ctr" rtl="1"/>
                      <a:r>
                        <a:rPr lang="en-US" b="1" dirty="0" err="1" smtClean="0"/>
                        <a:t>Qd</a:t>
                      </a:r>
                      <a:endParaRPr lang="ar-SA" b="1" dirty="0"/>
                    </a:p>
                  </a:txBody>
                  <a:tcPr anchor="ctr"/>
                </a:tc>
                <a:tc>
                  <a:txBody>
                    <a:bodyPr/>
                    <a:lstStyle/>
                    <a:p>
                      <a:pPr algn="ctr" rtl="1"/>
                      <a:r>
                        <a:rPr lang="ar-SA" b="1" dirty="0" smtClean="0"/>
                        <a:t>الكمية المعروضة </a:t>
                      </a:r>
                    </a:p>
                    <a:p>
                      <a:pPr algn="ctr" rtl="1"/>
                      <a:r>
                        <a:rPr lang="en-US" b="1" dirty="0" smtClean="0"/>
                        <a:t>Qs</a:t>
                      </a:r>
                      <a:endParaRPr lang="ar-SA" b="1" dirty="0"/>
                    </a:p>
                  </a:txBody>
                  <a:tcPr anchor="ctr"/>
                </a:tc>
                <a:tc>
                  <a:txBody>
                    <a:bodyPr/>
                    <a:lstStyle/>
                    <a:p>
                      <a:pPr algn="ctr" rtl="1"/>
                      <a:r>
                        <a:rPr lang="ar-SA" b="1" dirty="0" smtClean="0"/>
                        <a:t>(فائض</a:t>
                      </a:r>
                      <a:r>
                        <a:rPr lang="ar-SA" b="1" baseline="0" dirty="0" smtClean="0"/>
                        <a:t> عرض +)</a:t>
                      </a:r>
                    </a:p>
                    <a:p>
                      <a:pPr algn="ctr" rtl="1"/>
                      <a:r>
                        <a:rPr lang="ar-SA" b="1" baseline="0" dirty="0" smtClean="0"/>
                        <a:t>(فائض طلب -) </a:t>
                      </a:r>
                    </a:p>
                    <a:p>
                      <a:pPr algn="ctr" rtl="1"/>
                      <a:r>
                        <a:rPr lang="en-US" b="1" baseline="0" dirty="0" smtClean="0"/>
                        <a:t>(Qs – </a:t>
                      </a:r>
                      <a:r>
                        <a:rPr lang="en-US" b="1" baseline="0" dirty="0" err="1" smtClean="0"/>
                        <a:t>Qd</a:t>
                      </a:r>
                      <a:r>
                        <a:rPr lang="en-US" b="1" baseline="0" dirty="0" smtClean="0"/>
                        <a:t>)</a:t>
                      </a:r>
                      <a:endParaRPr lang="ar-SA" b="1" dirty="0"/>
                    </a:p>
                  </a:txBody>
                  <a:tcPr anchor="ctr"/>
                </a:tc>
                <a:tc>
                  <a:txBody>
                    <a:bodyPr/>
                    <a:lstStyle/>
                    <a:p>
                      <a:pPr algn="ctr" rtl="1"/>
                      <a:r>
                        <a:rPr lang="ar-SA" b="1" dirty="0" smtClean="0"/>
                        <a:t>اتجاه السعر</a:t>
                      </a:r>
                      <a:endParaRPr lang="ar-SA" b="1" dirty="0"/>
                    </a:p>
                  </a:txBody>
                  <a:tcPr anchor="ctr"/>
                </a:tc>
              </a:tr>
              <a:tr h="409420">
                <a:tc>
                  <a:txBody>
                    <a:bodyPr/>
                    <a:lstStyle/>
                    <a:p>
                      <a:pPr algn="ctr" rtl="1"/>
                      <a:r>
                        <a:rPr lang="en-US" b="1" dirty="0" smtClean="0"/>
                        <a:t>a</a:t>
                      </a:r>
                      <a:endParaRPr lang="ar-SA" b="1" dirty="0"/>
                    </a:p>
                  </a:txBody>
                  <a:tcPr anchor="ctr"/>
                </a:tc>
                <a:tc>
                  <a:txBody>
                    <a:bodyPr/>
                    <a:lstStyle/>
                    <a:p>
                      <a:pPr algn="ctr" rtl="1"/>
                      <a:r>
                        <a:rPr lang="en-US" b="1" dirty="0" smtClean="0"/>
                        <a:t>2</a:t>
                      </a:r>
                      <a:endParaRPr lang="ar-SA" b="1" dirty="0"/>
                    </a:p>
                  </a:txBody>
                  <a:tcPr anchor="ctr"/>
                </a:tc>
                <a:tc>
                  <a:txBody>
                    <a:bodyPr/>
                    <a:lstStyle/>
                    <a:p>
                      <a:pPr algn="ctr" rtl="1"/>
                      <a:r>
                        <a:rPr lang="en-US" b="1" dirty="0" smtClean="0"/>
                        <a:t>15</a:t>
                      </a:r>
                      <a:endParaRPr lang="ar-SA" b="1" dirty="0"/>
                    </a:p>
                  </a:txBody>
                  <a:tcPr anchor="ctr"/>
                </a:tc>
                <a:tc>
                  <a:txBody>
                    <a:bodyPr/>
                    <a:lstStyle/>
                    <a:p>
                      <a:pPr algn="ctr" rtl="1"/>
                      <a:r>
                        <a:rPr lang="en-US" b="1" dirty="0" smtClean="0"/>
                        <a:t>7</a:t>
                      </a:r>
                      <a:endParaRPr lang="ar-SA" b="1" dirty="0"/>
                    </a:p>
                  </a:txBody>
                  <a:tcPr anchor="ctr"/>
                </a:tc>
                <a:tc>
                  <a:txBody>
                    <a:bodyPr/>
                    <a:lstStyle/>
                    <a:p>
                      <a:pPr algn="ctr" rtl="1"/>
                      <a:r>
                        <a:rPr lang="en-US" b="1" dirty="0" smtClean="0"/>
                        <a:t>-8</a:t>
                      </a:r>
                      <a:endParaRPr lang="ar-SA" b="1" dirty="0"/>
                    </a:p>
                  </a:txBody>
                  <a:tcPr anchor="ctr"/>
                </a:tc>
                <a:tc>
                  <a:txBody>
                    <a:bodyPr/>
                    <a:lstStyle/>
                    <a:p>
                      <a:pPr algn="ctr" rtl="1"/>
                      <a:r>
                        <a:rPr lang="ar-SA" b="1" dirty="0" smtClean="0"/>
                        <a:t>يرتفع</a:t>
                      </a:r>
                      <a:endParaRPr lang="ar-SA" b="1" dirty="0"/>
                    </a:p>
                  </a:txBody>
                  <a:tcPr anchor="ctr"/>
                </a:tc>
              </a:tr>
              <a:tr h="409420">
                <a:tc>
                  <a:txBody>
                    <a:bodyPr/>
                    <a:lstStyle/>
                    <a:p>
                      <a:pPr algn="ctr" rtl="1"/>
                      <a:r>
                        <a:rPr lang="en-US" b="1" dirty="0" smtClean="0"/>
                        <a:t>b</a:t>
                      </a:r>
                      <a:endParaRPr lang="ar-SA" b="1" dirty="0"/>
                    </a:p>
                  </a:txBody>
                  <a:tcPr anchor="ctr"/>
                </a:tc>
                <a:tc>
                  <a:txBody>
                    <a:bodyPr/>
                    <a:lstStyle/>
                    <a:p>
                      <a:pPr algn="ctr" rtl="1"/>
                      <a:r>
                        <a:rPr lang="en-US" b="1" dirty="0" smtClean="0"/>
                        <a:t>4</a:t>
                      </a:r>
                      <a:endParaRPr lang="ar-SA" b="1" dirty="0"/>
                    </a:p>
                  </a:txBody>
                  <a:tcPr anchor="ctr"/>
                </a:tc>
                <a:tc>
                  <a:txBody>
                    <a:bodyPr/>
                    <a:lstStyle/>
                    <a:p>
                      <a:pPr algn="ctr" rtl="1"/>
                      <a:r>
                        <a:rPr lang="en-US" b="1" dirty="0" smtClean="0"/>
                        <a:t>12</a:t>
                      </a:r>
                      <a:endParaRPr lang="ar-SA" b="1" dirty="0"/>
                    </a:p>
                  </a:txBody>
                  <a:tcPr anchor="ctr"/>
                </a:tc>
                <a:tc>
                  <a:txBody>
                    <a:bodyPr/>
                    <a:lstStyle/>
                    <a:p>
                      <a:pPr algn="ctr" rtl="1"/>
                      <a:r>
                        <a:rPr lang="en-US" b="1" dirty="0" smtClean="0"/>
                        <a:t>8</a:t>
                      </a:r>
                      <a:endParaRPr lang="ar-SA" b="1" dirty="0"/>
                    </a:p>
                  </a:txBody>
                  <a:tcPr anchor="ctr"/>
                </a:tc>
                <a:tc>
                  <a:txBody>
                    <a:bodyPr/>
                    <a:lstStyle/>
                    <a:p>
                      <a:pPr algn="ctr" rtl="1"/>
                      <a:r>
                        <a:rPr lang="en-US" b="1" dirty="0" smtClean="0"/>
                        <a:t>-4</a:t>
                      </a:r>
                      <a:endParaRPr lang="ar-SA" b="1" dirty="0"/>
                    </a:p>
                  </a:txBody>
                  <a:tcPr anchor="ctr"/>
                </a:tc>
                <a:tc>
                  <a:txBody>
                    <a:bodyPr/>
                    <a:lstStyle/>
                    <a:p>
                      <a:pPr algn="ctr" rtl="1"/>
                      <a:r>
                        <a:rPr lang="ar-SA" b="1" dirty="0" smtClean="0"/>
                        <a:t>يرتفع</a:t>
                      </a:r>
                      <a:endParaRPr lang="ar-SA" b="1" dirty="0"/>
                    </a:p>
                  </a:txBody>
                  <a:tcPr anchor="ctr"/>
                </a:tc>
              </a:tr>
              <a:tr h="409420">
                <a:tc>
                  <a:txBody>
                    <a:bodyPr/>
                    <a:lstStyle/>
                    <a:p>
                      <a:pPr algn="ctr" rtl="1"/>
                      <a:r>
                        <a:rPr lang="en-US" b="1" dirty="0" smtClean="0"/>
                        <a:t>c</a:t>
                      </a:r>
                      <a:endParaRPr lang="ar-SA" b="1" dirty="0"/>
                    </a:p>
                  </a:txBody>
                  <a:tcPr anchor="ctr"/>
                </a:tc>
                <a:tc>
                  <a:txBody>
                    <a:bodyPr/>
                    <a:lstStyle/>
                    <a:p>
                      <a:pPr algn="ctr" rtl="1"/>
                      <a:r>
                        <a:rPr lang="en-US" b="1" dirty="0" smtClean="0"/>
                        <a:t>6</a:t>
                      </a:r>
                      <a:endParaRPr lang="ar-SA" b="1" dirty="0"/>
                    </a:p>
                  </a:txBody>
                  <a:tcPr anchor="ctr"/>
                </a:tc>
                <a:tc>
                  <a:txBody>
                    <a:bodyPr/>
                    <a:lstStyle/>
                    <a:p>
                      <a:pPr algn="ctr" rtl="1"/>
                      <a:r>
                        <a:rPr lang="en-US" b="1" dirty="0" smtClean="0"/>
                        <a:t>9</a:t>
                      </a:r>
                      <a:endParaRPr lang="ar-SA" b="1" dirty="0"/>
                    </a:p>
                  </a:txBody>
                  <a:tcPr anchor="ctr"/>
                </a:tc>
                <a:tc>
                  <a:txBody>
                    <a:bodyPr/>
                    <a:lstStyle/>
                    <a:p>
                      <a:pPr algn="ctr" rtl="1"/>
                      <a:r>
                        <a:rPr lang="en-US" b="1" dirty="0" smtClean="0"/>
                        <a:t>9</a:t>
                      </a:r>
                      <a:endParaRPr lang="ar-SA" b="1" dirty="0"/>
                    </a:p>
                  </a:txBody>
                  <a:tcPr anchor="ctr"/>
                </a:tc>
                <a:tc>
                  <a:txBody>
                    <a:bodyPr/>
                    <a:lstStyle/>
                    <a:p>
                      <a:pPr algn="ctr" rtl="1"/>
                      <a:r>
                        <a:rPr lang="en-US" b="1" dirty="0" smtClean="0"/>
                        <a:t>0</a:t>
                      </a:r>
                      <a:endParaRPr lang="ar-SA" b="1" dirty="0"/>
                    </a:p>
                  </a:txBody>
                  <a:tcPr anchor="ctr"/>
                </a:tc>
                <a:tc>
                  <a:txBody>
                    <a:bodyPr/>
                    <a:lstStyle/>
                    <a:p>
                      <a:pPr algn="ctr" rtl="1"/>
                      <a:r>
                        <a:rPr lang="ar-SA" b="1" dirty="0" smtClean="0"/>
                        <a:t>توازن</a:t>
                      </a:r>
                      <a:endParaRPr lang="ar-SA" b="1" dirty="0"/>
                    </a:p>
                  </a:txBody>
                  <a:tcPr anchor="ctr"/>
                </a:tc>
              </a:tr>
              <a:tr h="409420">
                <a:tc>
                  <a:txBody>
                    <a:bodyPr/>
                    <a:lstStyle/>
                    <a:p>
                      <a:pPr algn="ctr" rtl="1"/>
                      <a:r>
                        <a:rPr lang="en-US" b="1" dirty="0" smtClean="0"/>
                        <a:t>d</a:t>
                      </a:r>
                      <a:endParaRPr lang="ar-SA" b="1" dirty="0"/>
                    </a:p>
                  </a:txBody>
                  <a:tcPr anchor="ctr"/>
                </a:tc>
                <a:tc>
                  <a:txBody>
                    <a:bodyPr/>
                    <a:lstStyle/>
                    <a:p>
                      <a:pPr algn="ctr" rtl="1"/>
                      <a:r>
                        <a:rPr lang="en-US" b="1" dirty="0" smtClean="0"/>
                        <a:t>8</a:t>
                      </a:r>
                      <a:endParaRPr lang="ar-SA" b="1" dirty="0"/>
                    </a:p>
                  </a:txBody>
                  <a:tcPr anchor="ctr"/>
                </a:tc>
                <a:tc>
                  <a:txBody>
                    <a:bodyPr/>
                    <a:lstStyle/>
                    <a:p>
                      <a:pPr algn="ctr" rtl="1"/>
                      <a:r>
                        <a:rPr lang="en-US" b="1" dirty="0" smtClean="0"/>
                        <a:t>6</a:t>
                      </a:r>
                      <a:endParaRPr lang="ar-SA" b="1" dirty="0"/>
                    </a:p>
                  </a:txBody>
                  <a:tcPr anchor="ctr"/>
                </a:tc>
                <a:tc>
                  <a:txBody>
                    <a:bodyPr/>
                    <a:lstStyle/>
                    <a:p>
                      <a:pPr algn="ctr" rtl="1"/>
                      <a:r>
                        <a:rPr lang="en-US" b="1" dirty="0" smtClean="0"/>
                        <a:t>10</a:t>
                      </a:r>
                      <a:endParaRPr lang="ar-SA" b="1" dirty="0"/>
                    </a:p>
                  </a:txBody>
                  <a:tcPr anchor="ctr"/>
                </a:tc>
                <a:tc>
                  <a:txBody>
                    <a:bodyPr/>
                    <a:lstStyle/>
                    <a:p>
                      <a:pPr algn="ctr" rtl="1"/>
                      <a:r>
                        <a:rPr lang="en-US" b="1" dirty="0" smtClean="0"/>
                        <a:t>+4</a:t>
                      </a:r>
                      <a:endParaRPr lang="ar-SA" b="1" dirty="0"/>
                    </a:p>
                  </a:txBody>
                  <a:tcPr anchor="ctr"/>
                </a:tc>
                <a:tc>
                  <a:txBody>
                    <a:bodyPr/>
                    <a:lstStyle/>
                    <a:p>
                      <a:pPr algn="ctr" rtl="1"/>
                      <a:r>
                        <a:rPr lang="ar-SA" b="1" dirty="0" smtClean="0"/>
                        <a:t>ينخفض</a:t>
                      </a:r>
                      <a:endParaRPr lang="ar-SA" b="1" dirty="0"/>
                    </a:p>
                  </a:txBody>
                  <a:tcPr anchor="ctr"/>
                </a:tc>
              </a:tr>
              <a:tr h="409420">
                <a:tc>
                  <a:txBody>
                    <a:bodyPr/>
                    <a:lstStyle/>
                    <a:p>
                      <a:pPr algn="ctr" rtl="1"/>
                      <a:r>
                        <a:rPr lang="en-US" b="1" dirty="0" smtClean="0"/>
                        <a:t>e</a:t>
                      </a:r>
                      <a:endParaRPr lang="ar-SA" b="1" dirty="0"/>
                    </a:p>
                  </a:txBody>
                  <a:tcPr anchor="ctr"/>
                </a:tc>
                <a:tc>
                  <a:txBody>
                    <a:bodyPr/>
                    <a:lstStyle/>
                    <a:p>
                      <a:pPr algn="ctr" rtl="1"/>
                      <a:r>
                        <a:rPr lang="en-US" b="1" dirty="0" smtClean="0"/>
                        <a:t>10</a:t>
                      </a:r>
                      <a:endParaRPr lang="ar-SA" b="1" dirty="0"/>
                    </a:p>
                  </a:txBody>
                  <a:tcPr anchor="ctr"/>
                </a:tc>
                <a:tc>
                  <a:txBody>
                    <a:bodyPr/>
                    <a:lstStyle/>
                    <a:p>
                      <a:pPr algn="ctr" rtl="1"/>
                      <a:r>
                        <a:rPr lang="en-US" b="1" dirty="0" smtClean="0"/>
                        <a:t>3</a:t>
                      </a:r>
                      <a:endParaRPr lang="ar-SA" b="1" dirty="0"/>
                    </a:p>
                  </a:txBody>
                  <a:tcPr anchor="ctr"/>
                </a:tc>
                <a:tc>
                  <a:txBody>
                    <a:bodyPr/>
                    <a:lstStyle/>
                    <a:p>
                      <a:pPr algn="ctr" rtl="1"/>
                      <a:r>
                        <a:rPr lang="en-US" b="1" dirty="0" smtClean="0"/>
                        <a:t>11</a:t>
                      </a:r>
                      <a:endParaRPr lang="ar-SA" b="1" dirty="0"/>
                    </a:p>
                  </a:txBody>
                  <a:tcPr anchor="ctr"/>
                </a:tc>
                <a:tc>
                  <a:txBody>
                    <a:bodyPr/>
                    <a:lstStyle/>
                    <a:p>
                      <a:pPr algn="ctr" rtl="1"/>
                      <a:r>
                        <a:rPr lang="en-US" b="1" dirty="0" smtClean="0"/>
                        <a:t>+8</a:t>
                      </a:r>
                      <a:endParaRPr lang="ar-SA" b="1" dirty="0"/>
                    </a:p>
                  </a:txBody>
                  <a:tcPr anchor="ctr"/>
                </a:tc>
                <a:tc>
                  <a:txBody>
                    <a:bodyPr/>
                    <a:lstStyle/>
                    <a:p>
                      <a:pPr algn="ctr" rtl="1"/>
                      <a:r>
                        <a:rPr lang="ar-SA" b="1" dirty="0" smtClean="0"/>
                        <a:t>ينخفض</a:t>
                      </a:r>
                      <a:endParaRPr lang="ar-SA" b="1" dirty="0"/>
                    </a:p>
                  </a:txBody>
                  <a:tcPr anchor="ctr"/>
                </a:tc>
              </a:tr>
            </a:tbl>
          </a:graphicData>
        </a:graphic>
      </p:graphicFrame>
      <p:sp>
        <p:nvSpPr>
          <p:cNvPr id="2" name="قوس كبير أيمن 1"/>
          <p:cNvSpPr/>
          <p:nvPr/>
        </p:nvSpPr>
        <p:spPr>
          <a:xfrm>
            <a:off x="6950597" y="3356992"/>
            <a:ext cx="108012" cy="1584176"/>
          </a:xfrm>
          <a:prstGeom prst="rightBrace">
            <a:avLst/>
          </a:prstGeom>
          <a:ln>
            <a:solidFill>
              <a:srgbClr val="00B0F0"/>
            </a:solidFill>
          </a:ln>
        </p:spPr>
        <p:style>
          <a:lnRef idx="1">
            <a:schemeClr val="accent2"/>
          </a:lnRef>
          <a:fillRef idx="0">
            <a:schemeClr val="accent2"/>
          </a:fillRef>
          <a:effectRef idx="0">
            <a:schemeClr val="accent2"/>
          </a:effectRef>
          <a:fontRef idx="minor">
            <a:schemeClr val="tx1"/>
          </a:fontRef>
        </p:style>
        <p:txBody>
          <a:bodyPr rtlCol="1" anchor="ctr"/>
          <a:lstStyle/>
          <a:p>
            <a:pPr algn="ctr"/>
            <a:endParaRPr lang="ar-SA" b="1" dirty="0"/>
          </a:p>
        </p:txBody>
      </p:sp>
      <p:sp>
        <p:nvSpPr>
          <p:cNvPr id="8" name="مربع نص 7"/>
          <p:cNvSpPr txBox="1"/>
          <p:nvPr/>
        </p:nvSpPr>
        <p:spPr>
          <a:xfrm>
            <a:off x="7015775" y="3580177"/>
            <a:ext cx="319319" cy="369332"/>
          </a:xfrm>
          <a:prstGeom prst="rect">
            <a:avLst/>
          </a:prstGeom>
          <a:noFill/>
        </p:spPr>
        <p:txBody>
          <a:bodyPr wrap="none" rtlCol="1">
            <a:spAutoFit/>
          </a:bodyPr>
          <a:lstStyle/>
          <a:p>
            <a:r>
              <a:rPr lang="ar-SA" b="1" dirty="0" smtClean="0">
                <a:solidFill>
                  <a:srgbClr val="FF0000"/>
                </a:solidFill>
              </a:rPr>
              <a:t>+</a:t>
            </a:r>
            <a:endParaRPr lang="ar-SA" b="1" dirty="0">
              <a:solidFill>
                <a:srgbClr val="FF0000"/>
              </a:solidFill>
            </a:endParaRPr>
          </a:p>
        </p:txBody>
      </p:sp>
      <p:sp>
        <p:nvSpPr>
          <p:cNvPr id="9" name="قوس كبير أيمن 8"/>
          <p:cNvSpPr/>
          <p:nvPr/>
        </p:nvSpPr>
        <p:spPr>
          <a:xfrm>
            <a:off x="4211960" y="3356992"/>
            <a:ext cx="144016" cy="1584176"/>
          </a:xfrm>
          <a:prstGeom prst="rightBrace">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10" name="مربع نص 9"/>
          <p:cNvSpPr txBox="1"/>
          <p:nvPr/>
        </p:nvSpPr>
        <p:spPr>
          <a:xfrm>
            <a:off x="4499429" y="3580177"/>
            <a:ext cx="288032" cy="369332"/>
          </a:xfrm>
          <a:prstGeom prst="rect">
            <a:avLst/>
          </a:prstGeom>
          <a:noFill/>
        </p:spPr>
        <p:txBody>
          <a:bodyPr wrap="square" rtlCol="1">
            <a:spAutoFit/>
          </a:bodyPr>
          <a:lstStyle/>
          <a:p>
            <a:r>
              <a:rPr lang="ar-SA" b="1" dirty="0" smtClean="0">
                <a:solidFill>
                  <a:srgbClr val="FF0000"/>
                </a:solidFill>
              </a:rPr>
              <a:t>+</a:t>
            </a:r>
            <a:endParaRPr lang="ar-SA" b="1" dirty="0">
              <a:solidFill>
                <a:srgbClr val="FF0000"/>
              </a:solidFill>
            </a:endParaRPr>
          </a:p>
        </p:txBody>
      </p:sp>
      <p:sp>
        <p:nvSpPr>
          <p:cNvPr id="11" name="قوس كبير أيمن 10"/>
          <p:cNvSpPr/>
          <p:nvPr/>
        </p:nvSpPr>
        <p:spPr>
          <a:xfrm>
            <a:off x="5724128" y="3356992"/>
            <a:ext cx="72008" cy="1584176"/>
          </a:xfrm>
          <a:prstGeom prst="rightBrace">
            <a:avLst/>
          </a:prstGeom>
          <a:ln>
            <a:solidFill>
              <a:srgbClr val="00B0F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12" name="مربع نص 11"/>
          <p:cNvSpPr txBox="1"/>
          <p:nvPr/>
        </p:nvSpPr>
        <p:spPr>
          <a:xfrm>
            <a:off x="5856874" y="3580177"/>
            <a:ext cx="293667" cy="369332"/>
          </a:xfrm>
          <a:prstGeom prst="rect">
            <a:avLst/>
          </a:prstGeom>
          <a:noFill/>
        </p:spPr>
        <p:txBody>
          <a:bodyPr wrap="square" rtlCol="1">
            <a:spAutoFit/>
          </a:bodyPr>
          <a:lstStyle/>
          <a:p>
            <a:r>
              <a:rPr lang="ar-SA" b="1" dirty="0" smtClean="0">
                <a:solidFill>
                  <a:srgbClr val="FF0000"/>
                </a:solidFill>
              </a:rPr>
              <a:t>ــ</a:t>
            </a:r>
            <a:endParaRPr lang="ar-SA" b="1" dirty="0">
              <a:solidFill>
                <a:srgbClr val="FF0000"/>
              </a:solidFill>
            </a:endParaRPr>
          </a:p>
        </p:txBody>
      </p:sp>
      <p:sp>
        <p:nvSpPr>
          <p:cNvPr id="14" name="مخطط انسيابي: رابط 13"/>
          <p:cNvSpPr/>
          <p:nvPr/>
        </p:nvSpPr>
        <p:spPr>
          <a:xfrm>
            <a:off x="1979713" y="3009313"/>
            <a:ext cx="396096" cy="360040"/>
          </a:xfrm>
          <a:prstGeom prst="flowChartConnector">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وسيلة شرح خطية 2 (بلا حدود)‏ 17"/>
          <p:cNvSpPr/>
          <p:nvPr/>
        </p:nvSpPr>
        <p:spPr>
          <a:xfrm>
            <a:off x="1619592" y="5301208"/>
            <a:ext cx="2664376" cy="1296144"/>
          </a:xfrm>
          <a:prstGeom prst="callout2">
            <a:avLst>
              <a:gd name="adj1" fmla="val -3366"/>
              <a:gd name="adj2" fmla="val 23041"/>
              <a:gd name="adj3" fmla="val -51518"/>
              <a:gd name="adj4" fmla="val -990"/>
              <a:gd name="adj5" fmla="val -155692"/>
              <a:gd name="adj6" fmla="val 15067"/>
            </a:avLst>
          </a:prstGeom>
          <a:solidFill>
            <a:srgbClr val="D1B2E8"/>
          </a:solidFill>
          <a:ln>
            <a:solidFill>
              <a:srgbClr val="990099"/>
            </a:solidFill>
            <a:prstDash val="sys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smtClean="0"/>
              <a:t>هي الفرق بين الكمية المطلوبة و الكمية المعروضة، يوجد </a:t>
            </a:r>
            <a:r>
              <a:rPr lang="en-US" b="1" dirty="0" smtClean="0"/>
              <a:t>8</a:t>
            </a:r>
            <a:r>
              <a:rPr lang="ar-SA" b="1" dirty="0" smtClean="0"/>
              <a:t> ملايين كيلو يرغب الأفراد في شرائها ولا يجدونها. (فائض طلب)</a:t>
            </a:r>
            <a:endParaRPr lang="ar-SA" b="1" dirty="0"/>
          </a:p>
        </p:txBody>
      </p:sp>
    </p:spTree>
    <p:extLst>
      <p:ext uri="{BB962C8B-B14F-4D97-AF65-F5344CB8AC3E}">
        <p14:creationId xmlns:p14="http://schemas.microsoft.com/office/powerpoint/2010/main" val="13652579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620000" cy="5924128"/>
          </a:xfrm>
        </p:spPr>
        <p:txBody>
          <a:bodyPr/>
          <a:lstStyle/>
          <a:p>
            <a:pPr marL="114300" indent="0">
              <a:buNone/>
            </a:pPr>
            <a:r>
              <a:rPr lang="ar-SA" u="sng" dirty="0" smtClean="0"/>
              <a:t>يلاحظ من الجدول التالي: </a:t>
            </a:r>
          </a:p>
          <a:p>
            <a:pPr marL="114300" indent="0">
              <a:buNone/>
            </a:pPr>
            <a:r>
              <a:rPr lang="ar-SA" dirty="0" smtClean="0"/>
              <a:t>السعر التوازني هو (</a:t>
            </a:r>
            <a:r>
              <a:rPr lang="en-US" dirty="0" smtClean="0"/>
              <a:t>6</a:t>
            </a:r>
            <a:r>
              <a:rPr lang="ar-SA" dirty="0" smtClean="0"/>
              <a:t>) ريال، والكمية التوازنية هي (</a:t>
            </a:r>
            <a:r>
              <a:rPr lang="en-US" dirty="0" smtClean="0"/>
              <a:t>9</a:t>
            </a:r>
            <a:r>
              <a:rPr lang="ar-SA" dirty="0" smtClean="0"/>
              <a:t>) </a:t>
            </a:r>
          </a:p>
          <a:p>
            <a:pPr marL="114300" indent="0">
              <a:buNone/>
            </a:pPr>
            <a:r>
              <a:rPr lang="ar-SA" dirty="0" smtClean="0"/>
              <a:t>عند أي سعر </a:t>
            </a:r>
            <a:r>
              <a:rPr lang="ar-SA" dirty="0" smtClean="0">
                <a:solidFill>
                  <a:srgbClr val="C00000"/>
                </a:solidFill>
              </a:rPr>
              <a:t>أعلى </a:t>
            </a:r>
            <a:r>
              <a:rPr lang="ar-SA" dirty="0" smtClean="0"/>
              <a:t>من السعر التوازني يوجد </a:t>
            </a:r>
            <a:r>
              <a:rPr lang="ar-SA" dirty="0" smtClean="0">
                <a:solidFill>
                  <a:srgbClr val="C00000"/>
                </a:solidFill>
              </a:rPr>
              <a:t>فائض عرض</a:t>
            </a:r>
            <a:r>
              <a:rPr lang="ar-SA" dirty="0" smtClean="0">
                <a:solidFill>
                  <a:srgbClr val="7030A0"/>
                </a:solidFill>
              </a:rPr>
              <a:t>                  </a:t>
            </a:r>
            <a:r>
              <a:rPr lang="ar-SA" dirty="0" smtClean="0"/>
              <a:t>وبالتالي </a:t>
            </a:r>
            <a:r>
              <a:rPr lang="ar-SA" dirty="0" smtClean="0">
                <a:solidFill>
                  <a:srgbClr val="C00000"/>
                </a:solidFill>
              </a:rPr>
              <a:t>ينخفض </a:t>
            </a:r>
            <a:r>
              <a:rPr lang="ar-SA" dirty="0" smtClean="0"/>
              <a:t>السعر حتى يصل إلى السعر التوازني.</a:t>
            </a:r>
            <a:r>
              <a:rPr lang="ar-SA" dirty="0" smtClean="0">
                <a:solidFill>
                  <a:srgbClr val="7030A0"/>
                </a:solidFill>
              </a:rPr>
              <a:t> </a:t>
            </a:r>
          </a:p>
          <a:p>
            <a:pPr marL="114300" indent="0">
              <a:buNone/>
            </a:pPr>
            <a:r>
              <a:rPr lang="ar-SA" dirty="0" smtClean="0"/>
              <a:t>أما في حالة ما إذا كان السعر السائد في السوق </a:t>
            </a:r>
            <a:r>
              <a:rPr lang="ar-SA" dirty="0" smtClean="0">
                <a:solidFill>
                  <a:srgbClr val="C00000"/>
                </a:solidFill>
              </a:rPr>
              <a:t>أدنى </a:t>
            </a:r>
            <a:r>
              <a:rPr lang="ar-SA" dirty="0" smtClean="0"/>
              <a:t>من السعر التوازني سيؤدي إلى </a:t>
            </a:r>
            <a:r>
              <a:rPr lang="ar-SA" dirty="0" smtClean="0">
                <a:solidFill>
                  <a:srgbClr val="CC0000"/>
                </a:solidFill>
              </a:rPr>
              <a:t>فائض طلب</a:t>
            </a:r>
            <a:r>
              <a:rPr lang="ar-SA" dirty="0" smtClean="0"/>
              <a:t>                 مما يؤدي إلى </a:t>
            </a:r>
            <a:r>
              <a:rPr lang="ar-SA" dirty="0" smtClean="0">
                <a:solidFill>
                  <a:srgbClr val="C00000"/>
                </a:solidFill>
              </a:rPr>
              <a:t>ارتفاع</a:t>
            </a:r>
            <a:r>
              <a:rPr lang="ar-SA" dirty="0" smtClean="0"/>
              <a:t> السعر حتى يصل إلى السعر التوازني.</a:t>
            </a:r>
          </a:p>
          <a:p>
            <a:pPr marL="114300" indent="0">
              <a:buNone/>
            </a:pP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47</a:t>
            </a:fld>
            <a:endParaRPr lang="ar-SA"/>
          </a:p>
        </p:txBody>
      </p:sp>
      <p:sp>
        <p:nvSpPr>
          <p:cNvPr id="6" name="سهم إلى اليسار 5"/>
          <p:cNvSpPr/>
          <p:nvPr/>
        </p:nvSpPr>
        <p:spPr>
          <a:xfrm>
            <a:off x="1641053" y="1515874"/>
            <a:ext cx="1048602" cy="216024"/>
          </a:xfrm>
          <a:prstGeom prst="lef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ربع نص 6"/>
          <p:cNvSpPr txBox="1"/>
          <p:nvPr/>
        </p:nvSpPr>
        <p:spPr>
          <a:xfrm>
            <a:off x="1406172" y="1115046"/>
            <a:ext cx="1518364" cy="369332"/>
          </a:xfrm>
          <a:prstGeom prst="rect">
            <a:avLst/>
          </a:prstGeom>
          <a:solidFill>
            <a:srgbClr val="FCE0B6"/>
          </a:solidFill>
        </p:spPr>
        <p:txBody>
          <a:bodyPr wrap="none" rtlCol="1">
            <a:spAutoFit/>
          </a:bodyPr>
          <a:lstStyle/>
          <a:p>
            <a:r>
              <a:rPr lang="ar-SA" dirty="0" smtClean="0"/>
              <a:t>يضغط على السعر</a:t>
            </a:r>
            <a:endParaRPr lang="ar-SA" dirty="0"/>
          </a:p>
        </p:txBody>
      </p:sp>
      <p:sp>
        <p:nvSpPr>
          <p:cNvPr id="8" name="سهم إلى اليسار 7"/>
          <p:cNvSpPr/>
          <p:nvPr/>
        </p:nvSpPr>
        <p:spPr>
          <a:xfrm>
            <a:off x="5724128" y="2442828"/>
            <a:ext cx="1008112" cy="216024"/>
          </a:xfrm>
          <a:prstGeom prst="lef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مستطيل مستدير الزوايا 1"/>
          <p:cNvSpPr/>
          <p:nvPr/>
        </p:nvSpPr>
        <p:spPr>
          <a:xfrm>
            <a:off x="4644008" y="3284984"/>
            <a:ext cx="3456384" cy="3024336"/>
          </a:xfrm>
          <a:prstGeom prst="roundRect">
            <a:avLst/>
          </a:prstGeom>
          <a:ln w="38100">
            <a:solidFill>
              <a:srgbClr val="990099"/>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u="sng" dirty="0" smtClean="0">
                <a:solidFill>
                  <a:schemeClr val="tx1"/>
                </a:solidFill>
              </a:rPr>
              <a:t>فائض الطلب </a:t>
            </a:r>
            <a:r>
              <a:rPr lang="ar-SA" sz="2000" b="1" dirty="0" smtClean="0">
                <a:solidFill>
                  <a:schemeClr val="tx1"/>
                </a:solidFill>
              </a:rPr>
              <a:t>(العجز) </a:t>
            </a:r>
          </a:p>
          <a:p>
            <a:pPr algn="ctr"/>
            <a:r>
              <a:rPr lang="ar-SA" sz="2000" b="1" dirty="0" smtClean="0">
                <a:solidFill>
                  <a:srgbClr val="002060"/>
                </a:solidFill>
              </a:rPr>
              <a:t>يحدث عندما تكون الكميات المطلوبة أكبر من الكميات المعروضة.</a:t>
            </a:r>
          </a:p>
          <a:p>
            <a:pPr algn="ctr"/>
            <a:r>
              <a:rPr lang="en-US" sz="2000" b="1" dirty="0" err="1" smtClean="0">
                <a:solidFill>
                  <a:srgbClr val="FF0066"/>
                </a:solidFill>
              </a:rPr>
              <a:t>Qd</a:t>
            </a:r>
            <a:r>
              <a:rPr lang="en-US" sz="2000" b="1" dirty="0">
                <a:solidFill>
                  <a:srgbClr val="FF0066"/>
                </a:solidFill>
              </a:rPr>
              <a:t> </a:t>
            </a:r>
            <a:r>
              <a:rPr lang="en-US" sz="2000" b="1" dirty="0" smtClean="0">
                <a:solidFill>
                  <a:srgbClr val="FF0066"/>
                </a:solidFill>
              </a:rPr>
              <a:t>&gt; Qs</a:t>
            </a:r>
            <a:r>
              <a:rPr lang="ar-SA" sz="2000" b="1" dirty="0" smtClean="0">
                <a:solidFill>
                  <a:srgbClr val="FF0066"/>
                </a:solidFill>
              </a:rPr>
              <a:t> </a:t>
            </a:r>
          </a:p>
          <a:p>
            <a:pPr algn="ctr"/>
            <a:r>
              <a:rPr lang="ar-SA" sz="2000" b="1" dirty="0" smtClean="0">
                <a:solidFill>
                  <a:srgbClr val="002060"/>
                </a:solidFill>
              </a:rPr>
              <a:t>يتنافس المستهلكين على الشراء ويؤدي ذلك الى الضغط على الأسعار بالارتفاع.</a:t>
            </a:r>
            <a:endParaRPr lang="ar-SA" sz="2000" b="1" dirty="0">
              <a:solidFill>
                <a:srgbClr val="002060"/>
              </a:solidFill>
            </a:endParaRPr>
          </a:p>
        </p:txBody>
      </p:sp>
      <p:sp>
        <p:nvSpPr>
          <p:cNvPr id="9" name="مستطيل مستدير الزوايا 8"/>
          <p:cNvSpPr/>
          <p:nvPr/>
        </p:nvSpPr>
        <p:spPr>
          <a:xfrm>
            <a:off x="539553" y="3284984"/>
            <a:ext cx="3888432" cy="3024336"/>
          </a:xfrm>
          <a:prstGeom prst="roundRect">
            <a:avLst/>
          </a:prstGeom>
          <a:ln w="38100">
            <a:solidFill>
              <a:srgbClr val="990099"/>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u="sng" dirty="0" smtClean="0">
                <a:solidFill>
                  <a:schemeClr val="tx1"/>
                </a:solidFill>
              </a:rPr>
              <a:t>فائض العرض </a:t>
            </a:r>
          </a:p>
          <a:p>
            <a:pPr algn="ctr"/>
            <a:r>
              <a:rPr lang="ar-SA" sz="2000" b="1" dirty="0" smtClean="0">
                <a:solidFill>
                  <a:srgbClr val="002060"/>
                </a:solidFill>
              </a:rPr>
              <a:t>يحدث عندما تصبح الكميات المطلوبة أقل من الكميات المعروضة. </a:t>
            </a:r>
          </a:p>
          <a:p>
            <a:pPr algn="ctr"/>
            <a:r>
              <a:rPr lang="en-US" sz="2000" b="1" dirty="0" err="1" smtClean="0">
                <a:solidFill>
                  <a:srgbClr val="FF0066"/>
                </a:solidFill>
              </a:rPr>
              <a:t>Qd</a:t>
            </a:r>
            <a:r>
              <a:rPr lang="en-US" sz="2000" b="1" dirty="0" smtClean="0">
                <a:solidFill>
                  <a:srgbClr val="FF0066"/>
                </a:solidFill>
              </a:rPr>
              <a:t>&lt;Qs</a:t>
            </a:r>
            <a:r>
              <a:rPr lang="ar-SA" sz="2000" b="1" dirty="0" smtClean="0">
                <a:solidFill>
                  <a:srgbClr val="FF0066"/>
                </a:solidFill>
              </a:rPr>
              <a:t> </a:t>
            </a:r>
          </a:p>
          <a:p>
            <a:pPr algn="ctr"/>
            <a:r>
              <a:rPr lang="ar-SA" sz="2000" b="1" dirty="0" smtClean="0">
                <a:solidFill>
                  <a:srgbClr val="002060"/>
                </a:solidFill>
              </a:rPr>
              <a:t>يتنافس المنتجين على البيع ويؤدي ذلك الى انخفاض السعر ، وبالتالي </a:t>
            </a:r>
            <a:r>
              <a:rPr lang="ar-SA" sz="2000" b="1" u="sng" dirty="0" smtClean="0">
                <a:solidFill>
                  <a:srgbClr val="002060"/>
                </a:solidFill>
              </a:rPr>
              <a:t>تقل</a:t>
            </a:r>
            <a:r>
              <a:rPr lang="ar-SA" sz="2000" b="1" dirty="0" smtClean="0">
                <a:solidFill>
                  <a:srgbClr val="002060"/>
                </a:solidFill>
              </a:rPr>
              <a:t> الكمية </a:t>
            </a:r>
            <a:r>
              <a:rPr lang="ar-SA" sz="2000" b="1" u="sng" dirty="0" smtClean="0">
                <a:solidFill>
                  <a:srgbClr val="002060"/>
                </a:solidFill>
              </a:rPr>
              <a:t>المعروضة</a:t>
            </a:r>
            <a:r>
              <a:rPr lang="ar-SA" sz="2000" b="1" dirty="0" smtClean="0">
                <a:solidFill>
                  <a:srgbClr val="002060"/>
                </a:solidFill>
              </a:rPr>
              <a:t> و</a:t>
            </a:r>
            <a:r>
              <a:rPr lang="ar-SA" sz="2000" b="1" u="sng" dirty="0" smtClean="0">
                <a:solidFill>
                  <a:srgbClr val="002060"/>
                </a:solidFill>
              </a:rPr>
              <a:t>تزيد</a:t>
            </a:r>
            <a:r>
              <a:rPr lang="ar-SA" sz="2000" b="1" dirty="0" smtClean="0">
                <a:solidFill>
                  <a:srgbClr val="002060"/>
                </a:solidFill>
              </a:rPr>
              <a:t> الكمية </a:t>
            </a:r>
            <a:r>
              <a:rPr lang="ar-SA" sz="2000" b="1" u="sng" dirty="0" smtClean="0">
                <a:solidFill>
                  <a:srgbClr val="002060"/>
                </a:solidFill>
              </a:rPr>
              <a:t>المطلوبة</a:t>
            </a:r>
            <a:r>
              <a:rPr lang="ar-SA" sz="2000" b="1" dirty="0" smtClean="0">
                <a:solidFill>
                  <a:srgbClr val="002060"/>
                </a:solidFill>
              </a:rPr>
              <a:t>، حتى نعود للتوازن (والسبب قانون العرض والطلب)</a:t>
            </a:r>
            <a:endParaRPr lang="ar-SA" sz="2000" b="1" dirty="0">
              <a:solidFill>
                <a:srgbClr val="002060"/>
              </a:solidFill>
            </a:endParaRPr>
          </a:p>
        </p:txBody>
      </p:sp>
    </p:spTree>
    <p:extLst>
      <p:ext uri="{BB962C8B-B14F-4D97-AF65-F5344CB8AC3E}">
        <p14:creationId xmlns:p14="http://schemas.microsoft.com/office/powerpoint/2010/main" val="5036694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عنصر نائب للمحتوى 1"/>
          <p:cNvPicPr>
            <a:picLocks noGrp="1" noChangeAspect="1"/>
          </p:cNvPicPr>
          <p:nvPr>
            <p:ph idx="1"/>
          </p:nvPr>
        </p:nvPicPr>
        <p:blipFill rotWithShape="1">
          <a:blip r:embed="rId2">
            <a:extLst>
              <a:ext uri="{28A0092B-C50C-407E-A947-70E740481C1C}">
                <a14:useLocalDpi xmlns:a14="http://schemas.microsoft.com/office/drawing/2010/main" val="0"/>
              </a:ext>
            </a:extLst>
          </a:blip>
          <a:srcRect l="4324" t="7630" r="2141" b="2747"/>
          <a:stretch/>
        </p:blipFill>
        <p:spPr>
          <a:xfrm>
            <a:off x="2195736" y="2636912"/>
            <a:ext cx="4861441" cy="3456384"/>
          </a:xfrm>
        </p:spPr>
      </p:pic>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48</a:t>
            </a:fld>
            <a:endParaRPr lang="ar-SA"/>
          </a:p>
        </p:txBody>
      </p:sp>
      <p:sp>
        <p:nvSpPr>
          <p:cNvPr id="6" name="مستطيل 5"/>
          <p:cNvSpPr/>
          <p:nvPr/>
        </p:nvSpPr>
        <p:spPr>
          <a:xfrm>
            <a:off x="1679419" y="476672"/>
            <a:ext cx="5666928" cy="1512168"/>
          </a:xfrm>
          <a:prstGeom prst="rect">
            <a:avLst/>
          </a:prstGeom>
          <a:solidFill>
            <a:srgbClr val="CFC9D1"/>
          </a:solidFill>
          <a:effectLst>
            <a:innerShdw blurRad="114300">
              <a:prstClr val="black"/>
            </a:inn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u="sng" dirty="0" smtClean="0"/>
              <a:t>كيف يتحقق التوازن بيانيا؟ </a:t>
            </a:r>
          </a:p>
          <a:p>
            <a:pPr algn="ctr"/>
            <a:endParaRPr lang="ar-SA" sz="2000" b="1" u="sng" dirty="0" smtClean="0"/>
          </a:p>
          <a:p>
            <a:pPr algn="ctr"/>
            <a:r>
              <a:rPr lang="ar-SA" b="1" dirty="0" smtClean="0"/>
              <a:t>توازن العرض والطلب من سلعة الدجاج في السوق يتحقق عند نقطة تقاطع (التقاء) منحنى العرض مع منحنى الطلب عند النقطة  </a:t>
            </a:r>
            <a:r>
              <a:rPr lang="en-US" b="1" dirty="0" smtClean="0"/>
              <a:t>C</a:t>
            </a:r>
            <a:endParaRPr lang="ar-SA" b="1" dirty="0"/>
          </a:p>
        </p:txBody>
      </p:sp>
      <p:cxnSp>
        <p:nvCxnSpPr>
          <p:cNvPr id="11" name="رابط مستقيم 10"/>
          <p:cNvCxnSpPr/>
          <p:nvPr/>
        </p:nvCxnSpPr>
        <p:spPr>
          <a:xfrm flipH="1">
            <a:off x="3419872" y="2924944"/>
            <a:ext cx="1656184" cy="2448272"/>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flipH="1">
            <a:off x="3203848" y="3789040"/>
            <a:ext cx="1309036" cy="144016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flipH="1">
            <a:off x="4580983" y="3228287"/>
            <a:ext cx="381460" cy="457200"/>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رابط مستقيم 43"/>
          <p:cNvCxnSpPr/>
          <p:nvPr/>
        </p:nvCxnSpPr>
        <p:spPr>
          <a:xfrm flipH="1">
            <a:off x="4247964" y="3685487"/>
            <a:ext cx="333019" cy="46359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رابط مستقيم 46"/>
          <p:cNvCxnSpPr/>
          <p:nvPr/>
        </p:nvCxnSpPr>
        <p:spPr>
          <a:xfrm>
            <a:off x="4139952" y="3917283"/>
            <a:ext cx="274521" cy="231797"/>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5" name="رابط مستقيم 54"/>
          <p:cNvCxnSpPr/>
          <p:nvPr/>
        </p:nvCxnSpPr>
        <p:spPr>
          <a:xfrm>
            <a:off x="3498326" y="4619453"/>
            <a:ext cx="360040" cy="0"/>
          </a:xfrm>
          <a:prstGeom prst="line">
            <a:avLst/>
          </a:prstGeom>
          <a:ln w="25400">
            <a:solidFill>
              <a:srgbClr val="E8A41C"/>
            </a:solidFill>
          </a:ln>
        </p:spPr>
        <p:style>
          <a:lnRef idx="1">
            <a:schemeClr val="accent1"/>
          </a:lnRef>
          <a:fillRef idx="0">
            <a:schemeClr val="accent1"/>
          </a:fillRef>
          <a:effectRef idx="0">
            <a:schemeClr val="accent1"/>
          </a:effectRef>
          <a:fontRef idx="minor">
            <a:schemeClr val="tx1"/>
          </a:fontRef>
        </p:style>
      </p:cxnSp>
      <p:pic>
        <p:nvPicPr>
          <p:cNvPr id="56" name="صورة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2492896"/>
            <a:ext cx="5976664" cy="3888431"/>
          </a:xfrm>
          <a:prstGeom prst="rect">
            <a:avLst/>
          </a:prstGeom>
        </p:spPr>
      </p:pic>
      <p:sp>
        <p:nvSpPr>
          <p:cNvPr id="57" name="مربع نص 56"/>
          <p:cNvSpPr txBox="1"/>
          <p:nvPr/>
        </p:nvSpPr>
        <p:spPr>
          <a:xfrm>
            <a:off x="1259632" y="4074350"/>
            <a:ext cx="1296145" cy="369332"/>
          </a:xfrm>
          <a:prstGeom prst="rect">
            <a:avLst/>
          </a:prstGeom>
          <a:noFill/>
        </p:spPr>
        <p:txBody>
          <a:bodyPr wrap="square" rtlCol="1">
            <a:spAutoFit/>
          </a:bodyPr>
          <a:lstStyle/>
          <a:p>
            <a:r>
              <a:rPr lang="en-US" b="1" dirty="0" smtClean="0">
                <a:solidFill>
                  <a:srgbClr val="00B050"/>
                </a:solidFill>
              </a:rPr>
              <a:t>P*</a:t>
            </a:r>
            <a:endParaRPr lang="ar-SA" b="1" dirty="0">
              <a:solidFill>
                <a:srgbClr val="00B050"/>
              </a:solidFill>
            </a:endParaRPr>
          </a:p>
        </p:txBody>
      </p:sp>
      <p:sp>
        <p:nvSpPr>
          <p:cNvPr id="58" name="مربع نص 57"/>
          <p:cNvSpPr txBox="1"/>
          <p:nvPr/>
        </p:nvSpPr>
        <p:spPr>
          <a:xfrm>
            <a:off x="4194707" y="6088626"/>
            <a:ext cx="494501" cy="369332"/>
          </a:xfrm>
          <a:prstGeom prst="rect">
            <a:avLst/>
          </a:prstGeom>
          <a:noFill/>
        </p:spPr>
        <p:txBody>
          <a:bodyPr wrap="square" rtlCol="1">
            <a:spAutoFit/>
          </a:bodyPr>
          <a:lstStyle/>
          <a:p>
            <a:r>
              <a:rPr lang="en-US" b="1" dirty="0" smtClean="0">
                <a:solidFill>
                  <a:srgbClr val="00B050"/>
                </a:solidFill>
              </a:rPr>
              <a:t>Q*</a:t>
            </a:r>
            <a:endParaRPr lang="ar-SA" b="1" dirty="0">
              <a:solidFill>
                <a:srgbClr val="00B050"/>
              </a:solidFill>
            </a:endParaRPr>
          </a:p>
        </p:txBody>
      </p:sp>
      <p:sp>
        <p:nvSpPr>
          <p:cNvPr id="59" name="مربع نص 58"/>
          <p:cNvSpPr txBox="1"/>
          <p:nvPr/>
        </p:nvSpPr>
        <p:spPr>
          <a:xfrm>
            <a:off x="2339752" y="6011117"/>
            <a:ext cx="1518614" cy="369332"/>
          </a:xfrm>
          <a:prstGeom prst="rect">
            <a:avLst/>
          </a:prstGeom>
          <a:noFill/>
        </p:spPr>
        <p:txBody>
          <a:bodyPr wrap="square" rtlCol="1">
            <a:spAutoFit/>
          </a:bodyPr>
          <a:lstStyle/>
          <a:p>
            <a:r>
              <a:rPr lang="en-US" b="1" dirty="0" err="1" smtClean="0">
                <a:solidFill>
                  <a:srgbClr val="7030A0"/>
                </a:solidFill>
              </a:rPr>
              <a:t>Qd</a:t>
            </a:r>
            <a:r>
              <a:rPr lang="ar-SA" b="1" dirty="0" smtClean="0">
                <a:solidFill>
                  <a:srgbClr val="7030A0"/>
                </a:solidFill>
              </a:rPr>
              <a:t> عند السعر </a:t>
            </a:r>
            <a:r>
              <a:rPr lang="en-US" b="1" dirty="0" smtClean="0">
                <a:solidFill>
                  <a:srgbClr val="7030A0"/>
                </a:solidFill>
              </a:rPr>
              <a:t>8</a:t>
            </a:r>
            <a:endParaRPr lang="ar-SA" b="1" dirty="0">
              <a:solidFill>
                <a:srgbClr val="7030A0"/>
              </a:solidFill>
            </a:endParaRPr>
          </a:p>
        </p:txBody>
      </p:sp>
      <p:sp>
        <p:nvSpPr>
          <p:cNvPr id="60" name="مربع نص 59"/>
          <p:cNvSpPr txBox="1"/>
          <p:nvPr/>
        </p:nvSpPr>
        <p:spPr>
          <a:xfrm>
            <a:off x="4638917" y="6088626"/>
            <a:ext cx="528637" cy="369332"/>
          </a:xfrm>
          <a:prstGeom prst="rect">
            <a:avLst/>
          </a:prstGeom>
          <a:noFill/>
        </p:spPr>
        <p:txBody>
          <a:bodyPr wrap="square" rtlCol="1">
            <a:spAutoFit/>
          </a:bodyPr>
          <a:lstStyle/>
          <a:p>
            <a:r>
              <a:rPr lang="en-US" b="1" dirty="0" smtClean="0">
                <a:solidFill>
                  <a:srgbClr val="7030A0"/>
                </a:solidFill>
              </a:rPr>
              <a:t>Qs</a:t>
            </a:r>
            <a:endParaRPr lang="ar-SA" b="1" dirty="0">
              <a:solidFill>
                <a:srgbClr val="7030A0"/>
              </a:solidFill>
            </a:endParaRPr>
          </a:p>
        </p:txBody>
      </p:sp>
    </p:spTree>
    <p:extLst>
      <p:ext uri="{BB962C8B-B14F-4D97-AF65-F5344CB8AC3E}">
        <p14:creationId xmlns:p14="http://schemas.microsoft.com/office/powerpoint/2010/main" val="18483449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2800" dirty="0" smtClean="0"/>
              <a:t>التغير في السعر التوازني</a:t>
            </a:r>
            <a:endParaRPr lang="ar-SA" sz="2800" dirty="0"/>
          </a:p>
        </p:txBody>
      </p:sp>
      <p:sp>
        <p:nvSpPr>
          <p:cNvPr id="3" name="عنصر نائب للمحتوى 2"/>
          <p:cNvSpPr>
            <a:spLocks noGrp="1"/>
          </p:cNvSpPr>
          <p:nvPr>
            <p:ph idx="1"/>
          </p:nvPr>
        </p:nvSpPr>
        <p:spPr/>
        <p:txBody>
          <a:bodyPr/>
          <a:lstStyle/>
          <a:p>
            <a:pPr marL="114300" indent="0">
              <a:buNone/>
            </a:pPr>
            <a:r>
              <a:rPr lang="ar-SA" dirty="0" smtClean="0"/>
              <a:t>يكون اختلال التوازن بسبب التغير في العوامل الأخرى، ماعدا سعر السلعة نفسها (يكون السعر ثابت).</a:t>
            </a:r>
          </a:p>
          <a:p>
            <a:pPr marL="114300" indent="0">
              <a:buNone/>
            </a:pPr>
            <a:r>
              <a:rPr lang="ar-SA" dirty="0" smtClean="0"/>
              <a:t>ينتقل (</a:t>
            </a:r>
            <a:r>
              <a:rPr lang="ar-SA" dirty="0" err="1" smtClean="0"/>
              <a:t>ينزحف</a:t>
            </a:r>
            <a:r>
              <a:rPr lang="ar-SA" dirty="0" smtClean="0"/>
              <a:t>) منحنى الطلب أو / و منحنى العرض بالكامل. </a:t>
            </a:r>
          </a:p>
          <a:p>
            <a:pPr marL="114300" indent="0">
              <a:buNone/>
            </a:pPr>
            <a:r>
              <a:rPr lang="ar-SA" dirty="0" smtClean="0"/>
              <a:t>ونحصل على نقطة توازن جديدة (سعر توازني جديد وكمية </a:t>
            </a:r>
            <a:r>
              <a:rPr lang="ar-SA" dirty="0" err="1" smtClean="0"/>
              <a:t>توازنية</a:t>
            </a:r>
            <a:r>
              <a:rPr lang="ar-SA" dirty="0" smtClean="0"/>
              <a:t> جديدة).</a:t>
            </a:r>
          </a:p>
          <a:p>
            <a:pPr marL="114300" indent="0">
              <a:buNone/>
            </a:pPr>
            <a:endParaRPr lang="ar-SA" dirty="0" smtClean="0"/>
          </a:p>
          <a:p>
            <a:pPr marL="114300" indent="0" algn="ctr">
              <a:buNone/>
            </a:pPr>
            <a:r>
              <a:rPr lang="ar-SA" sz="2400" dirty="0" smtClean="0"/>
              <a:t>اختلال التوازن</a:t>
            </a:r>
            <a:endParaRPr lang="ar-SA" sz="2400"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49</a:t>
            </a:fld>
            <a:endParaRPr lang="ar-SA"/>
          </a:p>
        </p:txBody>
      </p:sp>
      <p:sp>
        <p:nvSpPr>
          <p:cNvPr id="6" name="قوس كبير أيمن 5"/>
          <p:cNvSpPr/>
          <p:nvPr/>
        </p:nvSpPr>
        <p:spPr>
          <a:xfrm rot="16200000">
            <a:off x="3887924" y="2096852"/>
            <a:ext cx="648072" cy="4320480"/>
          </a:xfrm>
          <a:prstGeom prst="rightBrace">
            <a:avLst/>
          </a:prstGeom>
        </p:spPr>
        <p:style>
          <a:lnRef idx="2">
            <a:schemeClr val="accent1"/>
          </a:lnRef>
          <a:fillRef idx="0">
            <a:schemeClr val="accent1"/>
          </a:fillRef>
          <a:effectRef idx="1">
            <a:schemeClr val="accent1"/>
          </a:effectRef>
          <a:fontRef idx="minor">
            <a:schemeClr val="tx1"/>
          </a:fontRef>
        </p:style>
        <p:txBody>
          <a:bodyPr rtlCol="1" anchor="ctr"/>
          <a:lstStyle/>
          <a:p>
            <a:pPr algn="ctr"/>
            <a:endParaRPr lang="ar-SA"/>
          </a:p>
        </p:txBody>
      </p:sp>
      <p:cxnSp>
        <p:nvCxnSpPr>
          <p:cNvPr id="10" name="رابط مستقيم 9"/>
          <p:cNvCxnSpPr/>
          <p:nvPr/>
        </p:nvCxnSpPr>
        <p:spPr>
          <a:xfrm>
            <a:off x="4191133" y="4192690"/>
            <a:ext cx="0" cy="324037"/>
          </a:xfrm>
          <a:prstGeom prst="line">
            <a:avLst/>
          </a:prstGeom>
        </p:spPr>
        <p:style>
          <a:lnRef idx="2">
            <a:schemeClr val="accent1"/>
          </a:lnRef>
          <a:fillRef idx="0">
            <a:schemeClr val="accent1"/>
          </a:fillRef>
          <a:effectRef idx="1">
            <a:schemeClr val="accent1"/>
          </a:effectRef>
          <a:fontRef idx="minor">
            <a:schemeClr val="tx1"/>
          </a:fontRef>
        </p:style>
      </p:cxnSp>
      <p:sp>
        <p:nvSpPr>
          <p:cNvPr id="11" name="مستطيل 10"/>
          <p:cNvSpPr/>
          <p:nvPr/>
        </p:nvSpPr>
        <p:spPr>
          <a:xfrm>
            <a:off x="5652120" y="4563370"/>
            <a:ext cx="144016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err="1" smtClean="0">
                <a:solidFill>
                  <a:srgbClr val="002060"/>
                </a:solidFill>
              </a:rPr>
              <a:t>انزحاف</a:t>
            </a:r>
            <a:r>
              <a:rPr lang="ar-SA" b="1" dirty="0" smtClean="0">
                <a:solidFill>
                  <a:srgbClr val="002060"/>
                </a:solidFill>
              </a:rPr>
              <a:t> الطلب</a:t>
            </a:r>
            <a:endParaRPr lang="ar-SA" b="1" dirty="0">
              <a:solidFill>
                <a:srgbClr val="002060"/>
              </a:solidFill>
            </a:endParaRPr>
          </a:p>
        </p:txBody>
      </p:sp>
      <p:sp>
        <p:nvSpPr>
          <p:cNvPr id="12" name="مستطيل 11"/>
          <p:cNvSpPr/>
          <p:nvPr/>
        </p:nvSpPr>
        <p:spPr>
          <a:xfrm>
            <a:off x="3491880" y="4558351"/>
            <a:ext cx="1440160"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err="1" smtClean="0">
                <a:solidFill>
                  <a:srgbClr val="002060"/>
                </a:solidFill>
              </a:rPr>
              <a:t>انزحاف</a:t>
            </a:r>
            <a:r>
              <a:rPr lang="ar-SA" b="1" dirty="0" smtClean="0">
                <a:solidFill>
                  <a:srgbClr val="002060"/>
                </a:solidFill>
              </a:rPr>
              <a:t> العرض</a:t>
            </a:r>
            <a:endParaRPr lang="ar-SA" b="1" dirty="0">
              <a:solidFill>
                <a:srgbClr val="002060"/>
              </a:solidFill>
            </a:endParaRPr>
          </a:p>
        </p:txBody>
      </p:sp>
      <p:sp>
        <p:nvSpPr>
          <p:cNvPr id="13" name="مستطيل 12"/>
          <p:cNvSpPr/>
          <p:nvPr/>
        </p:nvSpPr>
        <p:spPr>
          <a:xfrm>
            <a:off x="1187624" y="4616142"/>
            <a:ext cx="1584176" cy="504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err="1" smtClean="0">
                <a:solidFill>
                  <a:srgbClr val="002060"/>
                </a:solidFill>
              </a:rPr>
              <a:t>انزحاف</a:t>
            </a:r>
            <a:r>
              <a:rPr lang="ar-SA" b="1" dirty="0" smtClean="0">
                <a:solidFill>
                  <a:srgbClr val="002060"/>
                </a:solidFill>
              </a:rPr>
              <a:t> الاثنين معا</a:t>
            </a:r>
            <a:endParaRPr lang="ar-SA" b="1" dirty="0">
              <a:solidFill>
                <a:srgbClr val="002060"/>
              </a:solidFill>
            </a:endParaRPr>
          </a:p>
        </p:txBody>
      </p:sp>
    </p:spTree>
    <p:extLst>
      <p:ext uri="{BB962C8B-B14F-4D97-AF65-F5344CB8AC3E}">
        <p14:creationId xmlns:p14="http://schemas.microsoft.com/office/powerpoint/2010/main" val="25985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692696"/>
            <a:ext cx="7992888" cy="5893921"/>
          </a:xfrm>
          <a:prstGeom prst="rect">
            <a:avLst/>
          </a:prstGeom>
          <a:noFill/>
        </p:spPr>
        <p:txBody>
          <a:bodyPr wrap="square" rtlCol="0">
            <a:spAutoFit/>
          </a:bodyPr>
          <a:lstStyle/>
          <a:p>
            <a:pPr algn="ctr">
              <a:defRPr/>
            </a:pPr>
            <a:r>
              <a:rPr lang="ar-SA" sz="4400" b="1" dirty="0" smtClean="0">
                <a:solidFill>
                  <a:srgbClr val="0070C0"/>
                </a:solidFill>
                <a:cs typeface="+mj-cs"/>
              </a:rPr>
              <a:t>مقدمة</a:t>
            </a:r>
            <a:endParaRPr lang="ar-SA" sz="5400" b="1" dirty="0" smtClean="0">
              <a:solidFill>
                <a:srgbClr val="0070C0"/>
              </a:solidFill>
              <a:cs typeface="+mj-cs"/>
            </a:endParaRPr>
          </a:p>
          <a:p>
            <a:pPr algn="r">
              <a:lnSpc>
                <a:spcPct val="150000"/>
              </a:lnSpc>
            </a:pPr>
            <a:r>
              <a:rPr lang="ar-SA" sz="3000" dirty="0" smtClean="0"/>
              <a:t>يرى بعض الاقتصاديين ان الاقتصاد هو معرفة قانوني العرض والطلب. ولكن هناك جزء من الحقيقة في هذا القول، اذ ان للتحليلات الخاصة بالعرض والطلب اهمية كبيرة للاقتصاديات الرأسمالية او تلك التي تعتمد على نظام السوق.</a:t>
            </a:r>
          </a:p>
          <a:p>
            <a:pPr algn="r">
              <a:lnSpc>
                <a:spcPct val="150000"/>
              </a:lnSpc>
            </a:pPr>
            <a:r>
              <a:rPr lang="ar-SA" sz="3000" dirty="0" smtClean="0"/>
              <a:t>ما المقصود بالسوق و ماهي محدداته وكيف يتم التعامل فيه؟</a:t>
            </a:r>
          </a:p>
          <a:p>
            <a:pPr algn="r">
              <a:lnSpc>
                <a:spcPct val="150000"/>
              </a:lnSpc>
            </a:pPr>
            <a:r>
              <a:rPr lang="ar-SA" sz="3000" dirty="0" smtClean="0"/>
              <a:t>كل هذه الاسئلة تبرز عند دراسة العرض والطلب ونظام الاسعار.</a:t>
            </a:r>
          </a:p>
          <a:p>
            <a:pPr algn="r">
              <a:lnSpc>
                <a:spcPct val="150000"/>
              </a:lnSpc>
            </a:pPr>
            <a:r>
              <a:rPr lang="ar-SA" sz="3000" dirty="0" smtClean="0"/>
              <a:t> </a:t>
            </a:r>
          </a:p>
          <a:p>
            <a:pPr algn="r"/>
            <a:endParaRPr lang="en-US" dirty="0"/>
          </a:p>
        </p:txBody>
      </p:sp>
    </p:spTree>
    <p:custDataLst>
      <p:tags r:id="rId1"/>
    </p:custDataLst>
    <p:extLst>
      <p:ext uri="{BB962C8B-B14F-4D97-AF65-F5344CB8AC3E}">
        <p14:creationId xmlns:p14="http://schemas.microsoft.com/office/powerpoint/2010/main" val="5082306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5996136"/>
          </a:xfrm>
        </p:spPr>
        <p:txBody>
          <a:bodyPr/>
          <a:lstStyle/>
          <a:p>
            <a:pPr marL="114300" indent="0">
              <a:buNone/>
            </a:pPr>
            <a:r>
              <a:rPr lang="ar-SA" b="1" dirty="0" smtClean="0">
                <a:solidFill>
                  <a:srgbClr val="00B0F0"/>
                </a:solidFill>
              </a:rPr>
              <a:t> التغير في السعر التوازني</a:t>
            </a:r>
          </a:p>
          <a:p>
            <a:pPr marL="114300" indent="0">
              <a:buNone/>
            </a:pPr>
            <a:r>
              <a:rPr lang="ar-SA" dirty="0" smtClean="0"/>
              <a:t>عند تغير العوامل الخارجية المؤثرة على </a:t>
            </a:r>
            <a:r>
              <a:rPr lang="ar-SA" u="sng" dirty="0" smtClean="0"/>
              <a:t>منحنى الطلب </a:t>
            </a:r>
            <a:r>
              <a:rPr lang="ar-SA" dirty="0" smtClean="0"/>
              <a:t>مثل </a:t>
            </a:r>
            <a:r>
              <a:rPr lang="ar-SA" dirty="0" smtClean="0">
                <a:solidFill>
                  <a:srgbClr val="7030A0"/>
                </a:solidFill>
              </a:rPr>
              <a:t>(الدخل، عدد السكان، أسعار السلع الأخرى، الأذواق)</a:t>
            </a:r>
            <a:r>
              <a:rPr lang="ar-SA" dirty="0" smtClean="0"/>
              <a:t>، أو تغير العوامل المؤثرة على </a:t>
            </a:r>
            <a:r>
              <a:rPr lang="ar-SA" u="sng" dirty="0" smtClean="0"/>
              <a:t>منحنى العرض </a:t>
            </a:r>
            <a:r>
              <a:rPr lang="ar-SA" dirty="0" smtClean="0"/>
              <a:t>مثل </a:t>
            </a:r>
            <a:r>
              <a:rPr lang="ar-SA" dirty="0" smtClean="0">
                <a:solidFill>
                  <a:srgbClr val="7030A0"/>
                </a:solidFill>
              </a:rPr>
              <a:t>(السياسات الحكومية، أسعار عناصر الإنتاج، التطور التقني) </a:t>
            </a:r>
            <a:r>
              <a:rPr lang="ar-SA" dirty="0" smtClean="0"/>
              <a:t>فإن ذلك يؤثر على وضع التوازن.</a:t>
            </a:r>
          </a:p>
          <a:p>
            <a:pPr marL="114300" indent="0">
              <a:buNone/>
            </a:pPr>
            <a:r>
              <a:rPr lang="ar-SA" b="1" dirty="0" smtClean="0">
                <a:solidFill>
                  <a:srgbClr val="339966"/>
                </a:solidFill>
              </a:rPr>
              <a:t>أولاً: تغير عوامل الطلب مع ثبات عوامل العرض. </a:t>
            </a:r>
          </a:p>
          <a:p>
            <a:pPr marL="114300" indent="0">
              <a:buNone/>
            </a:pPr>
            <a:r>
              <a:rPr lang="ar-SA" dirty="0" smtClean="0">
                <a:solidFill>
                  <a:srgbClr val="0070C0"/>
                </a:solidFill>
              </a:rPr>
              <a:t>بافتراض زيادة عدد السكان وضحي ماذا سيحدث لوضع التوازن بيانياً. </a:t>
            </a:r>
          </a:p>
          <a:p>
            <a:pPr marL="114300" indent="0">
              <a:buNone/>
            </a:pPr>
            <a:r>
              <a:rPr lang="ar-SA" dirty="0" smtClean="0"/>
              <a:t>يؤدي </a:t>
            </a:r>
            <a:r>
              <a:rPr lang="ar-SA" u="sng" dirty="0" smtClean="0">
                <a:solidFill>
                  <a:srgbClr val="990099"/>
                </a:solidFill>
              </a:rPr>
              <a:t>زيادة عدد السكان </a:t>
            </a:r>
            <a:r>
              <a:rPr lang="ar-SA" dirty="0" smtClean="0"/>
              <a:t>(من العوامل التي تؤثر على منحنى الطلب) إلى </a:t>
            </a:r>
            <a:r>
              <a:rPr lang="ar-SA" u="sng" dirty="0" smtClean="0">
                <a:solidFill>
                  <a:srgbClr val="990099"/>
                </a:solidFill>
              </a:rPr>
              <a:t>انتقال منحنى الطلب على الدجاج إلى اليمين </a:t>
            </a:r>
            <a:r>
              <a:rPr lang="ar-SA" dirty="0" smtClean="0"/>
              <a:t>و بقاء منحنى العرض على وضعه، سيحدث فائض في الطلب عند سعر التوازن القديم (6 ريالات) ويؤدي إلى حدوث ضغط على السعر للارتفاع إلى أن يصل إلى نقطة توازن جديدة، حيث تتساوى الكمية المطلوبة مع الكمية المعروضة (12) عند سعر توازني جديد (7)</a:t>
            </a: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50</a:t>
            </a:fld>
            <a:endParaRPr lang="ar-SA"/>
          </a:p>
        </p:txBody>
      </p:sp>
    </p:spTree>
    <p:extLst>
      <p:ext uri="{BB962C8B-B14F-4D97-AF65-F5344CB8AC3E}">
        <p14:creationId xmlns:p14="http://schemas.microsoft.com/office/powerpoint/2010/main" val="24080591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51</a:t>
            </a:fld>
            <a:endParaRPr lang="ar-SA"/>
          </a:p>
        </p:txBody>
      </p:sp>
      <p:pic>
        <p:nvPicPr>
          <p:cNvPr id="6" name="عنصر نائب للمحتوى 5"/>
          <p:cNvPicPr>
            <a:picLocks noGrp="1" noChangeAspect="1"/>
          </p:cNvPicPr>
          <p:nvPr>
            <p:ph idx="1"/>
          </p:nvPr>
        </p:nvPicPr>
        <p:blipFill rotWithShape="1">
          <a:blip r:embed="rId2">
            <a:extLst>
              <a:ext uri="{28A0092B-C50C-407E-A947-70E740481C1C}">
                <a14:useLocalDpi xmlns:a14="http://schemas.microsoft.com/office/drawing/2010/main" val="0"/>
              </a:ext>
            </a:extLst>
          </a:blip>
          <a:srcRect l="4704" t="8016" r="5078" b="6313"/>
          <a:stretch/>
        </p:blipFill>
        <p:spPr>
          <a:xfrm>
            <a:off x="3203848" y="260648"/>
            <a:ext cx="4104456" cy="2770511"/>
          </a:xfrm>
          <a:prstGeom prst="rect">
            <a:avLst/>
          </a:prstGeom>
        </p:spPr>
      </p:pic>
      <p:pic>
        <p:nvPicPr>
          <p:cNvPr id="7" name="صورة 6"/>
          <p:cNvPicPr>
            <a:picLocks noChangeAspect="1"/>
          </p:cNvPicPr>
          <p:nvPr/>
        </p:nvPicPr>
        <p:blipFill rotWithShape="1">
          <a:blip r:embed="rId3">
            <a:extLst>
              <a:ext uri="{28A0092B-C50C-407E-A947-70E740481C1C}">
                <a14:useLocalDpi xmlns:a14="http://schemas.microsoft.com/office/drawing/2010/main" val="0"/>
              </a:ext>
            </a:extLst>
          </a:blip>
          <a:srcRect l="3762" t="9180" r="8309" b="7940"/>
          <a:stretch/>
        </p:blipFill>
        <p:spPr>
          <a:xfrm>
            <a:off x="3275856" y="3429000"/>
            <a:ext cx="3816424" cy="2736304"/>
          </a:xfrm>
          <a:prstGeom prst="rect">
            <a:avLst/>
          </a:prstGeom>
        </p:spPr>
      </p:pic>
    </p:spTree>
    <p:extLst>
      <p:ext uri="{BB962C8B-B14F-4D97-AF65-F5344CB8AC3E}">
        <p14:creationId xmlns:p14="http://schemas.microsoft.com/office/powerpoint/2010/main" val="29331448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7620000" cy="5852120"/>
          </a:xfrm>
        </p:spPr>
        <p:txBody>
          <a:bodyPr/>
          <a:lstStyle/>
          <a:p>
            <a:pPr marL="114300" indent="0">
              <a:buNone/>
            </a:pPr>
            <a:r>
              <a:rPr lang="ar-SA" b="1" dirty="0" smtClean="0">
                <a:solidFill>
                  <a:srgbClr val="339966"/>
                </a:solidFill>
              </a:rPr>
              <a:t>ثانياً: تغير عوامل العرض مع ثبات عوامل الطلب</a:t>
            </a:r>
          </a:p>
          <a:p>
            <a:pPr marL="114300" indent="0">
              <a:buNone/>
            </a:pPr>
            <a:r>
              <a:rPr lang="ar-SA" dirty="0" smtClean="0">
                <a:solidFill>
                  <a:srgbClr val="990099"/>
                </a:solidFill>
              </a:rPr>
              <a:t>بافتراض تقديم إعانة للمنتج .. وضحي ماذا يحدث للتوازن بيانياً؟</a:t>
            </a:r>
          </a:p>
          <a:p>
            <a:pPr marL="114300" indent="0">
              <a:buNone/>
            </a:pPr>
            <a:r>
              <a:rPr lang="ar-SA" dirty="0"/>
              <a:t>تقديم إعانة للمنتج يؤثر على منحنى العرض وبالتالي سيؤدي إلى </a:t>
            </a:r>
            <a:r>
              <a:rPr lang="ar-SA" dirty="0" err="1"/>
              <a:t>انزحاف</a:t>
            </a:r>
            <a:r>
              <a:rPr lang="ar-SA" dirty="0"/>
              <a:t> منحنى العرض لليمين وثبات منحنى الطلب كما هو، وبالتالي انخفاض السعر التوازني وزيادة الكمية التوازنية.</a:t>
            </a:r>
          </a:p>
          <a:p>
            <a:pPr marL="114300" indent="0">
              <a:buNone/>
            </a:pPr>
            <a:endParaRPr lang="ar-SA" dirty="0">
              <a:solidFill>
                <a:srgbClr val="990099"/>
              </a:solidFill>
            </a:endParaRPr>
          </a:p>
          <a:p>
            <a:pPr marL="114300" indent="0">
              <a:buNone/>
            </a:pPr>
            <a:endParaRPr lang="ar-SA" dirty="0" smtClean="0">
              <a:solidFill>
                <a:srgbClr val="990099"/>
              </a:solidFill>
            </a:endParaRPr>
          </a:p>
          <a:p>
            <a:pPr marL="114300" indent="0">
              <a:buNone/>
            </a:pPr>
            <a:endParaRPr lang="ar-SA" dirty="0">
              <a:solidFill>
                <a:srgbClr val="990099"/>
              </a:solidFill>
            </a:endParaRPr>
          </a:p>
          <a:p>
            <a:pPr marL="114300" indent="0">
              <a:buNone/>
            </a:pPr>
            <a:endParaRPr lang="ar-SA" dirty="0" smtClean="0">
              <a:solidFill>
                <a:srgbClr val="990099"/>
              </a:solidFill>
            </a:endParaRPr>
          </a:p>
          <a:p>
            <a:pPr marL="114300" indent="0">
              <a:buNone/>
            </a:pPr>
            <a:endParaRPr lang="ar-SA" dirty="0">
              <a:solidFill>
                <a:srgbClr val="990099"/>
              </a:solidFill>
            </a:endParaRPr>
          </a:p>
          <a:p>
            <a:pPr marL="114300" indent="0">
              <a:buNone/>
            </a:pPr>
            <a:endParaRPr lang="ar-SA" dirty="0" smtClean="0">
              <a:solidFill>
                <a:srgbClr val="990099"/>
              </a:solidFill>
            </a:endParaRPr>
          </a:p>
          <a:p>
            <a:pPr marL="114300" indent="0">
              <a:buNone/>
            </a:pPr>
            <a:endParaRPr lang="ar-SA" dirty="0">
              <a:solidFill>
                <a:srgbClr val="990099"/>
              </a:solidFill>
            </a:endParaRPr>
          </a:p>
          <a:p>
            <a:pPr marL="114300" indent="0">
              <a:buNone/>
            </a:pPr>
            <a:endParaRPr lang="ar-SA" dirty="0">
              <a:solidFill>
                <a:srgbClr val="990099"/>
              </a:solidFill>
            </a:endParaRPr>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52</a:t>
            </a:fld>
            <a:endParaRPr lang="ar-SA"/>
          </a:p>
        </p:txBody>
      </p:sp>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2564904"/>
            <a:ext cx="4281530" cy="3435647"/>
          </a:xfrm>
          <a:prstGeom prst="rect">
            <a:avLst/>
          </a:prstGeom>
        </p:spPr>
      </p:pic>
    </p:spTree>
    <p:extLst>
      <p:ext uri="{BB962C8B-B14F-4D97-AF65-F5344CB8AC3E}">
        <p14:creationId xmlns:p14="http://schemas.microsoft.com/office/powerpoint/2010/main" val="4058004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620000" cy="5924128"/>
          </a:xfrm>
        </p:spPr>
        <p:txBody>
          <a:bodyPr/>
          <a:lstStyle/>
          <a:p>
            <a:pPr marL="114300" indent="0">
              <a:buNone/>
            </a:pPr>
            <a:r>
              <a:rPr lang="ar-SA" b="1" dirty="0" smtClean="0">
                <a:solidFill>
                  <a:srgbClr val="339966"/>
                </a:solidFill>
              </a:rPr>
              <a:t>ثالثاً: تغير عوامل الطلب وعوامل العرض معاً</a:t>
            </a:r>
          </a:p>
          <a:p>
            <a:pPr marL="114300" indent="0">
              <a:buNone/>
            </a:pPr>
            <a:r>
              <a:rPr lang="ar-SA" dirty="0" smtClean="0"/>
              <a:t>قد تتغير العوامل غير السعرية المؤثرة على الطلب وأيضا المؤثرة على العرض بحيث يؤدي ذلك الى انتقال منحنيي الطلب والعرض معا. وينتقل الى وضع توازني جديد.</a:t>
            </a:r>
          </a:p>
          <a:p>
            <a:pPr marL="114300" indent="0">
              <a:buNone/>
            </a:pPr>
            <a:r>
              <a:rPr lang="ar-SA" dirty="0" smtClean="0"/>
              <a:t>السعر التوازني الجديد يعتمد على مقدار الانتقال في منحنى الطلب ومنحنى العرض.</a:t>
            </a:r>
            <a:endParaRPr lang="ar-SA" dirty="0"/>
          </a:p>
        </p:txBody>
      </p:sp>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53</a:t>
            </a:fld>
            <a:endParaRPr lang="ar-SA"/>
          </a:p>
        </p:txBody>
      </p:sp>
      <p:pic>
        <p:nvPicPr>
          <p:cNvPr id="6" name="صورة 5"/>
          <p:cNvPicPr>
            <a:picLocks noChangeAspect="1"/>
          </p:cNvPicPr>
          <p:nvPr/>
        </p:nvPicPr>
        <p:blipFill rotWithShape="1">
          <a:blip r:embed="rId2">
            <a:extLst>
              <a:ext uri="{28A0092B-C50C-407E-A947-70E740481C1C}">
                <a14:useLocalDpi xmlns:a14="http://schemas.microsoft.com/office/drawing/2010/main" val="0"/>
              </a:ext>
            </a:extLst>
          </a:blip>
          <a:srcRect t="10259" r="6469" b="9599"/>
          <a:stretch/>
        </p:blipFill>
        <p:spPr>
          <a:xfrm>
            <a:off x="2195736" y="2636912"/>
            <a:ext cx="4392488" cy="3145657"/>
          </a:xfrm>
          <a:prstGeom prst="rect">
            <a:avLst/>
          </a:prstGeom>
        </p:spPr>
      </p:pic>
      <p:sp>
        <p:nvSpPr>
          <p:cNvPr id="7" name="مربع نص 6"/>
          <p:cNvSpPr txBox="1"/>
          <p:nvPr/>
        </p:nvSpPr>
        <p:spPr>
          <a:xfrm>
            <a:off x="5413694" y="4189159"/>
            <a:ext cx="504056" cy="369332"/>
          </a:xfrm>
          <a:prstGeom prst="rect">
            <a:avLst/>
          </a:prstGeom>
          <a:noFill/>
        </p:spPr>
        <p:txBody>
          <a:bodyPr wrap="square" rtlCol="1">
            <a:spAutoFit/>
          </a:bodyPr>
          <a:lstStyle/>
          <a:p>
            <a:r>
              <a:rPr lang="en-US" dirty="0" smtClean="0"/>
              <a:t>D2</a:t>
            </a:r>
            <a:endParaRPr lang="ar-SA" dirty="0"/>
          </a:p>
        </p:txBody>
      </p:sp>
    </p:spTree>
    <p:extLst>
      <p:ext uri="{BB962C8B-B14F-4D97-AF65-F5344CB8AC3E}">
        <p14:creationId xmlns:p14="http://schemas.microsoft.com/office/powerpoint/2010/main" val="302485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208912" cy="6068144"/>
          </a:xfrm>
        </p:spPr>
        <p:txBody>
          <a:bodyPr/>
          <a:lstStyle/>
          <a:p>
            <a:pPr marL="114300" indent="0">
              <a:buNone/>
            </a:pPr>
            <a:r>
              <a:rPr lang="ar-SA" sz="3600" b="1" dirty="0" smtClean="0">
                <a:solidFill>
                  <a:srgbClr val="0070C0"/>
                </a:solidFill>
              </a:rPr>
              <a:t>السوق ونظام الأسعار</a:t>
            </a:r>
            <a:endParaRPr lang="ar-SA" sz="3600" b="1" dirty="0">
              <a:solidFill>
                <a:srgbClr val="0070C0"/>
              </a:solidFill>
            </a:endParaRPr>
          </a:p>
          <a:p>
            <a:pPr marL="114300" indent="0">
              <a:buNone/>
            </a:pPr>
            <a:r>
              <a:rPr lang="ar-SA" dirty="0" smtClean="0"/>
              <a:t>هو الوضع الذي يتعامل فيه البائع والمشتري.</a:t>
            </a:r>
          </a:p>
          <a:p>
            <a:pPr marL="114300" indent="0">
              <a:lnSpc>
                <a:spcPct val="150000"/>
              </a:lnSpc>
              <a:buNone/>
            </a:pPr>
            <a:r>
              <a:rPr lang="ar-SA" sz="2400" dirty="0"/>
              <a:t>تمثل السوق مكاناً محدداً يجري التعامل فيه بسلعة واحدة بين البائع والمشتري مثل سوق الخضار، سوق المواشي، سوق الذهب...</a:t>
            </a:r>
          </a:p>
          <a:p>
            <a:pPr marL="114300" indent="0">
              <a:lnSpc>
                <a:spcPct val="150000"/>
              </a:lnSpc>
              <a:buNone/>
            </a:pPr>
            <a:r>
              <a:rPr lang="ar-SA" sz="2400" dirty="0"/>
              <a:t>يمكن للسوق أن لا تمثل مكاناً واحداً للقاء البائعين والمشترين ولكن مجموعة علاقة التعامل بينهم تمثل نوعاً من السوق مثل سوق العقار، سوق خدمات المهندسين، سوق الاسهم... ويمكن أن لا يلتقي البائع والمشتري إطلاقاً، ولكن يتم التواصل بينهم عبر الهاتف أو الخدمات البرقية</a:t>
            </a:r>
            <a:r>
              <a:rPr lang="ar-SA" sz="2400" dirty="0" smtClean="0"/>
              <a:t>.</a:t>
            </a:r>
            <a:endParaRPr lang="ar-SA" dirty="0" smtClean="0"/>
          </a:p>
          <a:p>
            <a:pPr marL="114300" indent="0">
              <a:buNone/>
            </a:pPr>
            <a:r>
              <a:rPr lang="ar-SA" sz="2400" dirty="0" smtClean="0"/>
              <a:t>اذاً السوق هو </a:t>
            </a:r>
            <a:r>
              <a:rPr lang="ar-SA" sz="2400" dirty="0" smtClean="0">
                <a:solidFill>
                  <a:srgbClr val="0070C0"/>
                </a:solidFill>
              </a:rPr>
              <a:t>العملية التي تتم من خلالها تبادل أو تحديد الأسعار والكميات المتبادلة من السلعة أو الخدمة</a:t>
            </a:r>
            <a:r>
              <a:rPr lang="ar-SA" sz="2400" dirty="0" smtClean="0"/>
              <a:t>. </a:t>
            </a:r>
            <a:endParaRPr lang="ar-SA" sz="2400" dirty="0"/>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C18BC56E-D26A-4A08-8D9D-41E304BD2C78}" type="slidenum">
              <a:rPr lang="ar-SA" smtClean="0"/>
              <a:t>6</a:t>
            </a:fld>
            <a:endParaRPr lang="ar-SA"/>
          </a:p>
        </p:txBody>
      </p:sp>
    </p:spTree>
    <p:extLst>
      <p:ext uri="{BB962C8B-B14F-4D97-AF65-F5344CB8AC3E}">
        <p14:creationId xmlns:p14="http://schemas.microsoft.com/office/powerpoint/2010/main" val="3749544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7504" y="476672"/>
            <a:ext cx="8280920" cy="5232202"/>
          </a:xfrm>
          <a:prstGeom prst="rect">
            <a:avLst/>
          </a:prstGeom>
          <a:noFill/>
        </p:spPr>
        <p:txBody>
          <a:bodyPr wrap="square" rtlCol="0">
            <a:spAutoFit/>
          </a:bodyPr>
          <a:lstStyle/>
          <a:p>
            <a:pPr>
              <a:defRPr/>
            </a:pPr>
            <a:r>
              <a:rPr lang="ar-SA" sz="3600" b="1" dirty="0" smtClean="0">
                <a:solidFill>
                  <a:srgbClr val="0070C0"/>
                </a:solidFill>
              </a:rPr>
              <a:t>السوق ونظام الأسعار</a:t>
            </a:r>
          </a:p>
          <a:p>
            <a:pPr algn="r">
              <a:defRPr/>
            </a:pPr>
            <a:endParaRPr lang="ar-SA" sz="3000" dirty="0" smtClean="0"/>
          </a:p>
          <a:p>
            <a:pPr algn="r">
              <a:defRPr/>
            </a:pPr>
            <a:r>
              <a:rPr lang="ar-SA" sz="2400" dirty="0" smtClean="0"/>
              <a:t>هناك أسواق نسمع عنها ولكن ليس لها مكان محدد بل تمثل علاقة البيع والشراء مثل سوق الأوراق المالية وسوق العملات الأجنبية. بل إن بعض السلع الدولية مثل الذهب والبترول يتخطى سوقها الحدود الجغرافية.</a:t>
            </a:r>
          </a:p>
          <a:p>
            <a:pPr algn="r">
              <a:defRPr/>
            </a:pPr>
            <a:endParaRPr lang="ar-SA" sz="2400" dirty="0" smtClean="0"/>
          </a:p>
          <a:p>
            <a:pPr algn="r">
              <a:defRPr/>
            </a:pPr>
            <a:r>
              <a:rPr lang="ar-SA" sz="2400" dirty="0" smtClean="0"/>
              <a:t>في اقتصاديات السوق هناك سعر لكل سلعة وخدمة طالما كانت السلعة أو الخدمة نادرة اقتصاديا. تختلف الأسعار باختلاف درجة تجاس السلعة أو الخدمة فمثلاً يوجد أكثر من سعر للقمح باختلاف نوعيته وأكثر من سعر للذهب باختلاف جودته. </a:t>
            </a:r>
          </a:p>
          <a:p>
            <a:pPr algn="r">
              <a:defRPr/>
            </a:pPr>
            <a:endParaRPr lang="ar-SA" sz="2400" dirty="0"/>
          </a:p>
          <a:p>
            <a:pPr algn="r">
              <a:defRPr/>
            </a:pPr>
            <a:r>
              <a:rPr lang="ar-SA" sz="2400" dirty="0" smtClean="0"/>
              <a:t>تمثل تلك الأسعار مؤشرات لاتخاذ قرارات انتاجية واستهلاكية. العرض والطلب هما اللذان يحددان أسعار السلع والخدمات في السوق.</a:t>
            </a:r>
          </a:p>
          <a:p>
            <a:pPr algn="r">
              <a:defRPr/>
            </a:pPr>
            <a:r>
              <a:rPr lang="ar-SA" sz="2800" dirty="0" smtClean="0"/>
              <a:t> </a:t>
            </a:r>
            <a:endParaRPr lang="en-US" dirty="0"/>
          </a:p>
        </p:txBody>
      </p:sp>
    </p:spTree>
    <p:custDataLst>
      <p:tags r:id="rId1"/>
    </p:custDataLst>
    <p:extLst>
      <p:ext uri="{BB962C8B-B14F-4D97-AF65-F5344CB8AC3E}">
        <p14:creationId xmlns:p14="http://schemas.microsoft.com/office/powerpoint/2010/main" val="2902471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7620000" cy="5420072"/>
          </a:xfrm>
        </p:spPr>
        <p:txBody>
          <a:bodyPr/>
          <a:lstStyle/>
          <a:p>
            <a:pPr marL="114300" indent="0">
              <a:buNone/>
            </a:pPr>
            <a:r>
              <a:rPr lang="ar-SA" dirty="0" smtClean="0"/>
              <a:t>هناك وحدتين رئيستين لاتخاذ القرارات الاقتصادية: نموذج مبسط للاقتصاد</a:t>
            </a:r>
            <a:endParaRPr lang="ar-SA" dirty="0"/>
          </a:p>
        </p:txBody>
      </p:sp>
      <p:sp>
        <p:nvSpPr>
          <p:cNvPr id="6" name="مستطيل مستدير الزوايا 5"/>
          <p:cNvSpPr/>
          <p:nvPr/>
        </p:nvSpPr>
        <p:spPr>
          <a:xfrm>
            <a:off x="5032621" y="3284984"/>
            <a:ext cx="2875384" cy="1656184"/>
          </a:xfrm>
          <a:prstGeom prst="roundRect">
            <a:avLst/>
          </a:prstGeom>
          <a:solidFill>
            <a:schemeClr val="accent5">
              <a:lumMod val="60000"/>
              <a:lumOff val="4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smtClean="0"/>
              <a:t>قطاع المستهلكين (الأفراد، العائلات)</a:t>
            </a:r>
            <a:endParaRPr lang="ar-SA" dirty="0"/>
          </a:p>
        </p:txBody>
      </p:sp>
      <p:sp>
        <p:nvSpPr>
          <p:cNvPr id="7" name="مستطيل مستدير الزوايا 6"/>
          <p:cNvSpPr/>
          <p:nvPr/>
        </p:nvSpPr>
        <p:spPr>
          <a:xfrm>
            <a:off x="971600" y="3284984"/>
            <a:ext cx="3024336" cy="1656184"/>
          </a:xfrm>
          <a:prstGeom prst="roundRect">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smtClean="0"/>
              <a:t>قطاع الأعمال </a:t>
            </a:r>
          </a:p>
          <a:p>
            <a:pPr algn="ctr"/>
            <a:r>
              <a:rPr lang="ar-SA" dirty="0" smtClean="0"/>
              <a:t>(التجار)</a:t>
            </a:r>
            <a:endParaRPr lang="ar-SA" dirty="0"/>
          </a:p>
        </p:txBody>
      </p:sp>
      <p:sp>
        <p:nvSpPr>
          <p:cNvPr id="8" name="مستطيل 7"/>
          <p:cNvSpPr/>
          <p:nvPr/>
        </p:nvSpPr>
        <p:spPr>
          <a:xfrm>
            <a:off x="3275856" y="2132856"/>
            <a:ext cx="2592288" cy="576064"/>
          </a:xfrm>
          <a:prstGeom prst="rect">
            <a:avLst/>
          </a:prstGeom>
          <a:solidFill>
            <a:srgbClr val="BEE395"/>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smtClean="0"/>
              <a:t>عناصر الإنتاج</a:t>
            </a:r>
          </a:p>
          <a:p>
            <a:pPr algn="ctr"/>
            <a:r>
              <a:rPr lang="ar-SA" dirty="0" smtClean="0"/>
              <a:t>(العمل، رأس المال، والأرض)</a:t>
            </a:r>
            <a:endParaRPr lang="ar-SA" dirty="0"/>
          </a:p>
        </p:txBody>
      </p:sp>
      <p:sp>
        <p:nvSpPr>
          <p:cNvPr id="9" name="مستطيل 8"/>
          <p:cNvSpPr/>
          <p:nvPr/>
        </p:nvSpPr>
        <p:spPr>
          <a:xfrm>
            <a:off x="3275856" y="5445224"/>
            <a:ext cx="2592288" cy="576064"/>
          </a:xfrm>
          <a:prstGeom prst="rect">
            <a:avLst/>
          </a:prstGeom>
          <a:solidFill>
            <a:srgbClr val="BEE395"/>
          </a:solidFill>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smtClean="0"/>
              <a:t>سلع وخدمات نهائية</a:t>
            </a:r>
            <a:endParaRPr lang="ar-SA" dirty="0"/>
          </a:p>
        </p:txBody>
      </p:sp>
      <p:sp>
        <p:nvSpPr>
          <p:cNvPr id="13" name="سهم منحني إلى الأعلى 12"/>
          <p:cNvSpPr/>
          <p:nvPr/>
        </p:nvSpPr>
        <p:spPr>
          <a:xfrm rot="16200000">
            <a:off x="6480867" y="2374838"/>
            <a:ext cx="565364" cy="657463"/>
          </a:xfrm>
          <a:prstGeom prst="bentUpArrow">
            <a:avLst/>
          </a:prstGeom>
          <a:solidFill>
            <a:srgbClr val="FFD34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4" name="سهم منحني إلى الأعلى 13"/>
          <p:cNvSpPr/>
          <p:nvPr/>
        </p:nvSpPr>
        <p:spPr>
          <a:xfrm rot="10800000">
            <a:off x="1743927" y="2420886"/>
            <a:ext cx="678726" cy="622045"/>
          </a:xfrm>
          <a:prstGeom prst="bentUpArrow">
            <a:avLst/>
          </a:prstGeom>
          <a:solidFill>
            <a:srgbClr val="FFD34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سهم منحني إلى الأعلى 14"/>
          <p:cNvSpPr/>
          <p:nvPr/>
        </p:nvSpPr>
        <p:spPr>
          <a:xfrm>
            <a:off x="6548749" y="5229200"/>
            <a:ext cx="678726" cy="548444"/>
          </a:xfrm>
          <a:prstGeom prst="bentUpArrow">
            <a:avLst/>
          </a:prstGeom>
          <a:solidFill>
            <a:srgbClr val="FFD34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6" name="سهم منحني إلى الأعلى 15"/>
          <p:cNvSpPr/>
          <p:nvPr/>
        </p:nvSpPr>
        <p:spPr>
          <a:xfrm rot="5400000">
            <a:off x="1868451" y="5179056"/>
            <a:ext cx="504057" cy="604347"/>
          </a:xfrm>
          <a:prstGeom prst="bentUpArrow">
            <a:avLst/>
          </a:prstGeom>
          <a:solidFill>
            <a:srgbClr val="FFD347"/>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7" name="مربع نص 16"/>
          <p:cNvSpPr txBox="1"/>
          <p:nvPr/>
        </p:nvSpPr>
        <p:spPr>
          <a:xfrm>
            <a:off x="6548749" y="2027273"/>
            <a:ext cx="678156" cy="369332"/>
          </a:xfrm>
          <a:prstGeom prst="rect">
            <a:avLst/>
          </a:prstGeom>
          <a:noFill/>
        </p:spPr>
        <p:txBody>
          <a:bodyPr wrap="square" rtlCol="1">
            <a:spAutoFit/>
          </a:bodyPr>
          <a:lstStyle/>
          <a:p>
            <a:r>
              <a:rPr lang="ar-SA" dirty="0" smtClean="0"/>
              <a:t>عرض</a:t>
            </a:r>
            <a:endParaRPr lang="ar-SA" dirty="0"/>
          </a:p>
        </p:txBody>
      </p:sp>
      <p:sp>
        <p:nvSpPr>
          <p:cNvPr id="18" name="مربع نص 17"/>
          <p:cNvSpPr txBox="1"/>
          <p:nvPr/>
        </p:nvSpPr>
        <p:spPr>
          <a:xfrm>
            <a:off x="1571668" y="2051556"/>
            <a:ext cx="760519" cy="369332"/>
          </a:xfrm>
          <a:prstGeom prst="rect">
            <a:avLst/>
          </a:prstGeom>
          <a:noFill/>
        </p:spPr>
        <p:txBody>
          <a:bodyPr wrap="square" rtlCol="1">
            <a:spAutoFit/>
          </a:bodyPr>
          <a:lstStyle/>
          <a:p>
            <a:r>
              <a:rPr lang="ar-SA" dirty="0" smtClean="0"/>
              <a:t>طلب</a:t>
            </a:r>
            <a:endParaRPr lang="ar-SA" dirty="0"/>
          </a:p>
        </p:txBody>
      </p:sp>
      <p:sp>
        <p:nvSpPr>
          <p:cNvPr id="19" name="مربع نص 18"/>
          <p:cNvSpPr txBox="1"/>
          <p:nvPr/>
        </p:nvSpPr>
        <p:spPr>
          <a:xfrm>
            <a:off x="1633814" y="5836622"/>
            <a:ext cx="788839" cy="369332"/>
          </a:xfrm>
          <a:prstGeom prst="rect">
            <a:avLst/>
          </a:prstGeom>
          <a:noFill/>
        </p:spPr>
        <p:txBody>
          <a:bodyPr wrap="square" rtlCol="1">
            <a:spAutoFit/>
          </a:bodyPr>
          <a:lstStyle/>
          <a:p>
            <a:r>
              <a:rPr lang="ar-SA" dirty="0" smtClean="0"/>
              <a:t>عرض</a:t>
            </a:r>
            <a:endParaRPr lang="ar-SA" dirty="0"/>
          </a:p>
        </p:txBody>
      </p:sp>
      <p:sp>
        <p:nvSpPr>
          <p:cNvPr id="20" name="مربع نص 19"/>
          <p:cNvSpPr txBox="1"/>
          <p:nvPr/>
        </p:nvSpPr>
        <p:spPr>
          <a:xfrm>
            <a:off x="6470313" y="5836622"/>
            <a:ext cx="792088" cy="369332"/>
          </a:xfrm>
          <a:prstGeom prst="rect">
            <a:avLst/>
          </a:prstGeom>
          <a:noFill/>
        </p:spPr>
        <p:txBody>
          <a:bodyPr wrap="square" rtlCol="1">
            <a:spAutoFit/>
          </a:bodyPr>
          <a:lstStyle/>
          <a:p>
            <a:r>
              <a:rPr lang="ar-SA" dirty="0" smtClean="0"/>
              <a:t>طلب</a:t>
            </a:r>
            <a:endParaRPr lang="ar-SA" dirty="0"/>
          </a:p>
        </p:txBody>
      </p:sp>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8460432" cy="5112568"/>
          </a:xfrm>
          <a:prstGeom prst="rect">
            <a:avLst/>
          </a:prstGeom>
        </p:spPr>
      </p:pic>
      <p:sp>
        <p:nvSpPr>
          <p:cNvPr id="4" name="عنصر نائب للتذييل 3"/>
          <p:cNvSpPr>
            <a:spLocks noGrp="1"/>
          </p:cNvSpPr>
          <p:nvPr>
            <p:ph type="ftr" sz="quarter" idx="11"/>
          </p:nvPr>
        </p:nvSpPr>
        <p:spPr/>
        <p:txBody>
          <a:bodyPr/>
          <a:lstStyle/>
          <a:p>
            <a:r>
              <a:rPr lang="ar-SA" smtClean="0"/>
              <a:t>أ.سميرة المالكي</a:t>
            </a:r>
            <a:endParaRPr lang="ar-SA"/>
          </a:p>
        </p:txBody>
      </p:sp>
      <p:sp>
        <p:nvSpPr>
          <p:cNvPr id="5" name="عنصر نائب لرقم الشريحة 4"/>
          <p:cNvSpPr>
            <a:spLocks noGrp="1"/>
          </p:cNvSpPr>
          <p:nvPr>
            <p:ph type="sldNum" sz="quarter" idx="12"/>
          </p:nvPr>
        </p:nvSpPr>
        <p:spPr/>
        <p:txBody>
          <a:bodyPr/>
          <a:lstStyle/>
          <a:p>
            <a:fld id="{C18BC56E-D26A-4A08-8D9D-41E304BD2C78}" type="slidenum">
              <a:rPr lang="ar-SA" smtClean="0"/>
              <a:t>8</a:t>
            </a:fld>
            <a:endParaRPr lang="ar-SA"/>
          </a:p>
        </p:txBody>
      </p:sp>
      <p:sp>
        <p:nvSpPr>
          <p:cNvPr id="10" name="مربع نص 9"/>
          <p:cNvSpPr txBox="1"/>
          <p:nvPr/>
        </p:nvSpPr>
        <p:spPr>
          <a:xfrm>
            <a:off x="6074078" y="3460358"/>
            <a:ext cx="1080120" cy="369332"/>
          </a:xfrm>
          <a:prstGeom prst="rect">
            <a:avLst/>
          </a:prstGeom>
          <a:noFill/>
        </p:spPr>
        <p:txBody>
          <a:bodyPr wrap="square" rtlCol="1">
            <a:spAutoFit/>
          </a:bodyPr>
          <a:lstStyle/>
          <a:p>
            <a:r>
              <a:rPr lang="ar-SA" b="1" dirty="0" smtClean="0"/>
              <a:t>جانب الطلب</a:t>
            </a:r>
            <a:endParaRPr lang="ar-SA" b="1" dirty="0"/>
          </a:p>
        </p:txBody>
      </p:sp>
      <p:sp>
        <p:nvSpPr>
          <p:cNvPr id="11" name="مربع نص 10"/>
          <p:cNvSpPr txBox="1"/>
          <p:nvPr/>
        </p:nvSpPr>
        <p:spPr>
          <a:xfrm>
            <a:off x="1339859" y="3460358"/>
            <a:ext cx="1224136" cy="369332"/>
          </a:xfrm>
          <a:prstGeom prst="rect">
            <a:avLst/>
          </a:prstGeom>
          <a:noFill/>
        </p:spPr>
        <p:txBody>
          <a:bodyPr wrap="square" rtlCol="1">
            <a:spAutoFit/>
          </a:bodyPr>
          <a:lstStyle/>
          <a:p>
            <a:r>
              <a:rPr lang="ar-SA" b="1" dirty="0" smtClean="0"/>
              <a:t>جانب العرض</a:t>
            </a:r>
            <a:endParaRPr lang="ar-SA" b="1" dirty="0"/>
          </a:p>
        </p:txBody>
      </p:sp>
      <p:sp>
        <p:nvSpPr>
          <p:cNvPr id="12" name="مربع نص 11"/>
          <p:cNvSpPr txBox="1"/>
          <p:nvPr/>
        </p:nvSpPr>
        <p:spPr>
          <a:xfrm>
            <a:off x="5032621" y="4493232"/>
            <a:ext cx="3067771" cy="923330"/>
          </a:xfrm>
          <a:prstGeom prst="rect">
            <a:avLst/>
          </a:prstGeom>
          <a:noFill/>
        </p:spPr>
        <p:txBody>
          <a:bodyPr wrap="square" rtlCol="1">
            <a:spAutoFit/>
          </a:bodyPr>
          <a:lstStyle/>
          <a:p>
            <a:pPr marL="285750" indent="-285750">
              <a:buFont typeface="Wingdings" pitchFamily="2" charset="2"/>
              <a:buChar char="§"/>
            </a:pPr>
            <a:r>
              <a:rPr lang="ar-SA" b="1" dirty="0" smtClean="0"/>
              <a:t>تبيع عناصر الانتاج. </a:t>
            </a:r>
          </a:p>
          <a:p>
            <a:pPr marL="285750" indent="-285750">
              <a:buFont typeface="Wingdings" pitchFamily="2" charset="2"/>
              <a:buChar char="§"/>
            </a:pPr>
            <a:r>
              <a:rPr lang="ar-SA" b="1" dirty="0"/>
              <a:t>تشتري السلع والخدمات. </a:t>
            </a:r>
          </a:p>
          <a:p>
            <a:pPr marL="285750" indent="-285750">
              <a:buFont typeface="Wingdings" pitchFamily="2" charset="2"/>
              <a:buChar char="§"/>
            </a:pPr>
            <a:endParaRPr lang="ar-SA" b="1" dirty="0"/>
          </a:p>
        </p:txBody>
      </p:sp>
      <p:sp>
        <p:nvSpPr>
          <p:cNvPr id="21" name="مربع نص 20"/>
          <p:cNvSpPr txBox="1"/>
          <p:nvPr/>
        </p:nvSpPr>
        <p:spPr>
          <a:xfrm>
            <a:off x="444057" y="4514572"/>
            <a:ext cx="3168352" cy="646331"/>
          </a:xfrm>
          <a:prstGeom prst="rect">
            <a:avLst/>
          </a:prstGeom>
          <a:noFill/>
        </p:spPr>
        <p:txBody>
          <a:bodyPr wrap="square" rtlCol="1">
            <a:spAutoFit/>
          </a:bodyPr>
          <a:lstStyle/>
          <a:p>
            <a:pPr marL="285750" indent="-285750">
              <a:buFont typeface="Wingdings" pitchFamily="2" charset="2"/>
              <a:buChar char="§"/>
            </a:pPr>
            <a:r>
              <a:rPr lang="ar-SA" b="1" dirty="0" smtClean="0"/>
              <a:t>شراء خدمات عناصر الانتاج.</a:t>
            </a:r>
          </a:p>
          <a:p>
            <a:pPr marL="285750" indent="-285750">
              <a:buFont typeface="Wingdings" pitchFamily="2" charset="2"/>
              <a:buChar char="§"/>
            </a:pPr>
            <a:r>
              <a:rPr lang="ar-SA" b="1" dirty="0" smtClean="0"/>
              <a:t>انتاج وبيع السلع والخدمات.</a:t>
            </a:r>
            <a:endParaRPr lang="ar-SA" b="1" dirty="0"/>
          </a:p>
        </p:txBody>
      </p:sp>
    </p:spTree>
    <p:extLst>
      <p:ext uri="{BB962C8B-B14F-4D97-AF65-F5344CB8AC3E}">
        <p14:creationId xmlns:p14="http://schemas.microsoft.com/office/powerpoint/2010/main" val="3030648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7620000" cy="6192688"/>
          </a:xfrm>
        </p:spPr>
        <p:txBody>
          <a:bodyPr>
            <a:normAutofit/>
          </a:bodyPr>
          <a:lstStyle/>
          <a:p>
            <a:pPr marL="114300" indent="0">
              <a:buNone/>
            </a:pPr>
            <a:r>
              <a:rPr lang="ar-SA" sz="3600" b="1" dirty="0" smtClean="0">
                <a:solidFill>
                  <a:srgbClr val="0070C0"/>
                </a:solidFill>
              </a:rPr>
              <a:t>سوق المنافسة الكاملة</a:t>
            </a:r>
          </a:p>
          <a:p>
            <a:pPr marL="114300" indent="0">
              <a:buNone/>
            </a:pPr>
            <a:r>
              <a:rPr lang="ar-SA" sz="2400" b="1" dirty="0" smtClean="0">
                <a:solidFill>
                  <a:srgbClr val="002060"/>
                </a:solidFill>
              </a:rPr>
              <a:t>(الوضع في السوق حيث يوجد عدد كبير من البائعين وعدد كبير من المشترين، بحيث </a:t>
            </a:r>
            <a:r>
              <a:rPr lang="ar-SA" sz="2400" b="1" u="sng" dirty="0" smtClean="0">
                <a:solidFill>
                  <a:srgbClr val="002060"/>
                </a:solidFill>
              </a:rPr>
              <a:t>لا يؤثر أي منهم على سعر السلعة أو الخدمة</a:t>
            </a:r>
            <a:r>
              <a:rPr lang="ar-SA" sz="2400" b="1" dirty="0" smtClean="0">
                <a:solidFill>
                  <a:srgbClr val="002060"/>
                </a:solidFill>
              </a:rPr>
              <a:t>).</a:t>
            </a:r>
          </a:p>
          <a:p>
            <a:pPr marL="114300" indent="0">
              <a:buNone/>
            </a:pPr>
            <a:endParaRPr lang="ar-SA" b="1" dirty="0" smtClean="0">
              <a:solidFill>
                <a:srgbClr val="92D050"/>
              </a:solidFill>
            </a:endParaRPr>
          </a:p>
          <a:p>
            <a:pPr marL="114300" indent="0">
              <a:buNone/>
            </a:pPr>
            <a:r>
              <a:rPr lang="ar-SA" sz="3200" b="1" dirty="0" smtClean="0">
                <a:solidFill>
                  <a:srgbClr val="92D050"/>
                </a:solidFill>
              </a:rPr>
              <a:t>خصائصه: </a:t>
            </a:r>
          </a:p>
          <a:p>
            <a:pPr>
              <a:buFont typeface="Wingdings" panose="05000000000000000000" pitchFamily="2" charset="2"/>
              <a:buChar char="v"/>
            </a:pPr>
            <a:r>
              <a:rPr lang="ar-SA" sz="2400" b="1" dirty="0" smtClean="0"/>
              <a:t>متلقي للسعر.</a:t>
            </a:r>
          </a:p>
          <a:p>
            <a:pPr>
              <a:buFont typeface="Wingdings" panose="05000000000000000000" pitchFamily="2" charset="2"/>
              <a:buChar char="v"/>
            </a:pPr>
            <a:r>
              <a:rPr lang="ar-SA" sz="2400" b="1" dirty="0" smtClean="0"/>
              <a:t>السلعة المباعة متجانسة تجانساً تاماً. </a:t>
            </a:r>
            <a:r>
              <a:rPr lang="ar-SA" sz="2400" b="1" dirty="0" smtClean="0">
                <a:solidFill>
                  <a:srgbClr val="002060"/>
                </a:solidFill>
              </a:rPr>
              <a:t>(متماثلة عند جميع البائعين وفي نظر المشترين)</a:t>
            </a:r>
          </a:p>
          <a:p>
            <a:pPr>
              <a:buFont typeface="Wingdings" panose="05000000000000000000" pitchFamily="2" charset="2"/>
              <a:buChar char="v"/>
            </a:pPr>
            <a:r>
              <a:rPr lang="ar-SA" sz="2400" b="1" dirty="0" smtClean="0"/>
              <a:t>العلم التام بأحوال السوق. </a:t>
            </a:r>
            <a:r>
              <a:rPr lang="ar-SA" sz="2400" b="1" dirty="0" smtClean="0">
                <a:solidFill>
                  <a:srgbClr val="002060"/>
                </a:solidFill>
              </a:rPr>
              <a:t>(تتوافر المعلومات الكافية للمتعاملين)</a:t>
            </a:r>
          </a:p>
          <a:p>
            <a:pPr>
              <a:buFont typeface="Wingdings" panose="05000000000000000000" pitchFamily="2" charset="2"/>
              <a:buChar char="v"/>
            </a:pPr>
            <a:r>
              <a:rPr lang="ar-SA" sz="2400" b="1" dirty="0" smtClean="0"/>
              <a:t>حرية الدخول والخروج من وإلى السوق.</a:t>
            </a:r>
          </a:p>
          <a:p>
            <a:pPr marL="114300" indent="0">
              <a:buNone/>
            </a:pPr>
            <a:r>
              <a:rPr lang="ar-SA" sz="2400" b="1" dirty="0" smtClean="0">
                <a:solidFill>
                  <a:srgbClr val="C00000"/>
                </a:solidFill>
              </a:rPr>
              <a:t>مثال/ سوق نوعية معينة من القماش (القطن)</a:t>
            </a:r>
          </a:p>
        </p:txBody>
      </p:sp>
      <p:sp>
        <p:nvSpPr>
          <p:cNvPr id="2" name="عنصر نائب للتذييل 1"/>
          <p:cNvSpPr>
            <a:spLocks noGrp="1"/>
          </p:cNvSpPr>
          <p:nvPr>
            <p:ph type="ftr" sz="quarter" idx="11"/>
          </p:nvPr>
        </p:nvSpPr>
        <p:spPr/>
        <p:txBody>
          <a:bodyPr/>
          <a:lstStyle/>
          <a:p>
            <a:r>
              <a:rPr lang="ar-SA" smtClean="0"/>
              <a:t>أ.سميرة المالكي</a:t>
            </a:r>
            <a:endParaRPr lang="ar-SA"/>
          </a:p>
        </p:txBody>
      </p:sp>
      <p:sp>
        <p:nvSpPr>
          <p:cNvPr id="4" name="عنصر نائب لرقم الشريحة 3"/>
          <p:cNvSpPr>
            <a:spLocks noGrp="1"/>
          </p:cNvSpPr>
          <p:nvPr>
            <p:ph type="sldNum" sz="quarter" idx="12"/>
          </p:nvPr>
        </p:nvSpPr>
        <p:spPr/>
        <p:txBody>
          <a:bodyPr/>
          <a:lstStyle/>
          <a:p>
            <a:fld id="{C18BC56E-D26A-4A08-8D9D-41E304BD2C78}" type="slidenum">
              <a:rPr lang="ar-SA" smtClean="0"/>
              <a:t>9</a:t>
            </a:fld>
            <a:endParaRPr lang="ar-SA"/>
          </a:p>
        </p:txBody>
      </p:sp>
    </p:spTree>
    <p:extLst>
      <p:ext uri="{BB962C8B-B14F-4D97-AF65-F5344CB8AC3E}">
        <p14:creationId xmlns:p14="http://schemas.microsoft.com/office/powerpoint/2010/main" val="9764375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عنصري">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1669</TotalTime>
  <Words>3165</Words>
  <Application>Microsoft Office PowerPoint</Application>
  <PresentationFormat>عرض على الشاشة (3:4)‏</PresentationFormat>
  <Paragraphs>591</Paragraphs>
  <Slides>53</Slides>
  <Notes>1</Notes>
  <HiddenSlides>0</HiddenSlides>
  <MMClips>0</MMClips>
  <ScaleCrop>false</ScaleCrop>
  <HeadingPairs>
    <vt:vector size="4" baseType="variant">
      <vt:variant>
        <vt:lpstr>نسق</vt:lpstr>
      </vt:variant>
      <vt:variant>
        <vt:i4>1</vt:i4>
      </vt:variant>
      <vt:variant>
        <vt:lpstr>عناوين الشرائح</vt:lpstr>
      </vt:variant>
      <vt:variant>
        <vt:i4>53</vt:i4>
      </vt:variant>
    </vt:vector>
  </HeadingPairs>
  <TitlesOfParts>
    <vt:vector size="54" baseType="lpstr">
      <vt:lpstr>تجاور</vt:lpstr>
      <vt:lpstr>مبادئ الاقتصاد الجزئي 101 قصد</vt:lpstr>
      <vt:lpstr>أساسيات العرض والطلب ونظام الأسعار</vt:lpstr>
      <vt:lpstr>الأهداف</vt:lpstr>
      <vt:lpstr>المفردات</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الطلب Demand</vt:lpstr>
      <vt:lpstr>عرض تقديمي في PowerPoint</vt:lpstr>
      <vt:lpstr>عرض تقديمي في PowerPoint</vt:lpstr>
      <vt:lpstr>كيف يتم تمثيل الطلب؟</vt:lpstr>
      <vt:lpstr>عرض تقديمي في PowerPoint</vt:lpstr>
      <vt:lpstr>عرض تقديمي في PowerPoint</vt:lpstr>
      <vt:lpstr>عرض تقديمي في PowerPoint</vt:lpstr>
      <vt:lpstr>عرض تقديمي في PowerPoint</vt:lpstr>
      <vt:lpstr>عرض تقديمي في PowerPoint</vt:lpstr>
      <vt:lpstr>محددات الطلب (سعر السلعة البديلة)</vt:lpstr>
      <vt:lpstr>عرض تقديمي في PowerPoint</vt:lpstr>
      <vt:lpstr>عرض تقديمي في PowerPoint</vt:lpstr>
      <vt:lpstr>الفرق بين تغير الكمية المطلوبة وتغير الطلب </vt:lpstr>
      <vt:lpstr>عرض تقديمي في PowerPoint</vt:lpstr>
      <vt:lpstr>عرض تقديمي في PowerPoint</vt:lpstr>
      <vt:lpstr>نشاط 2</vt:lpstr>
      <vt:lpstr>العرض Supply</vt:lpstr>
      <vt:lpstr>تعريف العرض</vt:lpstr>
      <vt:lpstr>كيف يتم تمثيل العرض؟</vt:lpstr>
      <vt:lpstr>عرض تقديمي في PowerPoint</vt:lpstr>
      <vt:lpstr>عرض تقديمي في PowerPoint</vt:lpstr>
      <vt:lpstr>هناك فرق بين العرض S والكمية المعروضة Qs</vt:lpstr>
      <vt:lpstr>عرض تقديمي في PowerPoint</vt:lpstr>
      <vt:lpstr>عرض تقديمي في PowerPoint</vt:lpstr>
      <vt:lpstr>العوامل المؤثرة على العرض (محددات العرض)</vt:lpstr>
      <vt:lpstr>عرض تقديمي في PowerPoint</vt:lpstr>
      <vt:lpstr>عرض تقديمي في PowerPoint</vt:lpstr>
      <vt:lpstr>عرض تقديمي في PowerPoint</vt:lpstr>
      <vt:lpstr>التغير في العرض والتغير في الكمية المعروضة: </vt:lpstr>
      <vt:lpstr>عرض تقديمي في PowerPoint</vt:lpstr>
      <vt:lpstr>عرض تقديمي في PowerPoint</vt:lpstr>
      <vt:lpstr>نشاط 4</vt:lpstr>
      <vt:lpstr>نشاط 5</vt:lpstr>
      <vt:lpstr>نشاط 6</vt:lpstr>
      <vt:lpstr>عرض تقديمي في PowerPoint</vt:lpstr>
      <vt:lpstr>عرض تقديمي في PowerPoint</vt:lpstr>
      <vt:lpstr>عرض تقديمي في PowerPoint</vt:lpstr>
      <vt:lpstr>عرض تقديمي في PowerPoint</vt:lpstr>
      <vt:lpstr>التغير في السعر التوازني</vt:lpstr>
      <vt:lpstr>عرض تقديمي في PowerPoint</vt:lpstr>
      <vt:lpstr>عرض تقديمي في PowerPoint</vt:lpstr>
      <vt:lpstr>عرض تقديمي في PowerPoint</vt:lpstr>
      <vt:lpstr>عرض تقديمي في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أساسيات العرض والطلب ونظام الأسعار</dc:title>
  <dc:creator>sakh</dc:creator>
  <cp:lastModifiedBy>samalmalki</cp:lastModifiedBy>
  <cp:revision>155</cp:revision>
  <dcterms:created xsi:type="dcterms:W3CDTF">2014-09-15T05:03:03Z</dcterms:created>
  <dcterms:modified xsi:type="dcterms:W3CDTF">2019-01-20T10:31:44Z</dcterms:modified>
</cp:coreProperties>
</file>