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7" r:id="rId2"/>
    <p:sldId id="256" r:id="rId3"/>
    <p:sldId id="268" r:id="rId4"/>
    <p:sldId id="269" r:id="rId5"/>
    <p:sldId id="270" r:id="rId6"/>
    <p:sldId id="271" r:id="rId7"/>
    <p:sldId id="272" r:id="rId8"/>
    <p:sldId id="257" r:id="rId9"/>
    <p:sldId id="258" r:id="rId10"/>
    <p:sldId id="259" r:id="rId11"/>
    <p:sldId id="260" r:id="rId12"/>
    <p:sldId id="261" r:id="rId13"/>
    <p:sldId id="262" r:id="rId14"/>
    <p:sldId id="263" r:id="rId15"/>
    <p:sldId id="264"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7" autoAdjust="0"/>
    <p:restoredTop sz="94660"/>
  </p:normalViewPr>
  <p:slideViewPr>
    <p:cSldViewPr>
      <p:cViewPr varScale="1">
        <p:scale>
          <a:sx n="70" d="100"/>
          <a:sy n="70"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5437C80-B7FE-4540-B704-C13D348F7A62}" type="datetimeFigureOut">
              <a:rPr lang="ar-SA" smtClean="0"/>
              <a:pPr/>
              <a:t>26/12/1435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809CDF9-3B20-400C-A6CF-43EECAF15656}" type="slidenum">
              <a:rPr lang="ar-SA" smtClean="0"/>
              <a:pPr/>
              <a:t>‹#›</a:t>
            </a:fld>
            <a:endParaRPr lang="ar-SA"/>
          </a:p>
        </p:txBody>
      </p:sp>
    </p:spTree>
    <p:extLst>
      <p:ext uri="{BB962C8B-B14F-4D97-AF65-F5344CB8AC3E}">
        <p14:creationId xmlns:p14="http://schemas.microsoft.com/office/powerpoint/2010/main" val="33821168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B809CDF9-3B20-400C-A6CF-43EECAF15656}" type="slidenum">
              <a:rPr lang="ar-SA" smtClean="0"/>
              <a:pPr/>
              <a:t>8</a:t>
            </a:fld>
            <a:endParaRPr lang="ar-SA"/>
          </a:p>
        </p:txBody>
      </p:sp>
    </p:spTree>
    <p:extLst>
      <p:ext uri="{BB962C8B-B14F-4D97-AF65-F5344CB8AC3E}">
        <p14:creationId xmlns:p14="http://schemas.microsoft.com/office/powerpoint/2010/main" val="125780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75E7C8-4BFF-4A7B-8ED3-B763D7649BED}" type="datetime1">
              <a:rPr lang="en-US" smtClean="0"/>
              <a:t>10/20/2014</a:t>
            </a:fld>
            <a:endParaRPr lang="en-US"/>
          </a:p>
        </p:txBody>
      </p:sp>
      <p:sp>
        <p:nvSpPr>
          <p:cNvPr id="17" name="Footer Placeholder 16"/>
          <p:cNvSpPr>
            <a:spLocks noGrp="1"/>
          </p:cNvSpPr>
          <p:nvPr>
            <p:ph type="ftr" sz="quarter" idx="11"/>
          </p:nvPr>
        </p:nvSpPr>
        <p:spPr/>
        <p:txBody>
          <a:bodyPr/>
          <a:lstStyle/>
          <a:p>
            <a:r>
              <a:rPr lang="ar-SA" smtClean="0"/>
              <a:t>أ. منيرة الحمادي</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AD0A0A-4E21-4C9B-B47E-216401FE06DB}" type="datetime1">
              <a:rPr lang="en-US" smtClean="0"/>
              <a:t>10/20/2014</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A6B39E-F3D0-4844-BB06-476616EA8563}" type="datetime1">
              <a:rPr lang="en-US" smtClean="0"/>
              <a:t>10/20/2014</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6A58BD-01F0-4FD9-A907-712A8634417C}" type="datetime1">
              <a:rPr lang="en-US" smtClean="0"/>
              <a:t>10/20/2014</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A197B8-FD7B-45E5-9087-035DF8CFD614}" type="datetime1">
              <a:rPr lang="en-US" smtClean="0"/>
              <a:t>10/20/2014</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ar-SA" smtClean="0"/>
              <a:t>أ. منيرة الحمادي</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47284E-F742-4C63-B275-77F21B5E500D}" type="datetime1">
              <a:rPr lang="en-US" smtClean="0"/>
              <a:t>10/20/2014</a:t>
            </a:fld>
            <a:endParaRPr lang="en-US"/>
          </a:p>
        </p:txBody>
      </p:sp>
      <p:sp>
        <p:nvSpPr>
          <p:cNvPr id="6" name="Footer Placeholder 5"/>
          <p:cNvSpPr>
            <a:spLocks noGrp="1"/>
          </p:cNvSpPr>
          <p:nvPr>
            <p:ph type="ftr" sz="quarter" idx="11"/>
          </p:nvPr>
        </p:nvSpPr>
        <p:spPr/>
        <p:txBody>
          <a:bodyPr/>
          <a:lstStyle/>
          <a:p>
            <a:r>
              <a:rPr lang="ar-SA" smtClean="0"/>
              <a:t>أ. منيرة الحمادي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66E9DEC-FCE2-4E9C-A99E-BF900BB28B97}" type="datetime1">
              <a:rPr lang="en-US" smtClean="0"/>
              <a:t>10/20/2014</a:t>
            </a:fld>
            <a:endParaRPr lang="en-US"/>
          </a:p>
        </p:txBody>
      </p:sp>
      <p:sp>
        <p:nvSpPr>
          <p:cNvPr id="8" name="Footer Placeholder 7"/>
          <p:cNvSpPr>
            <a:spLocks noGrp="1"/>
          </p:cNvSpPr>
          <p:nvPr>
            <p:ph type="ftr" sz="quarter" idx="11"/>
          </p:nvPr>
        </p:nvSpPr>
        <p:spPr/>
        <p:txBody>
          <a:bodyPr/>
          <a:lstStyle/>
          <a:p>
            <a:r>
              <a:rPr lang="ar-SA" smtClean="0"/>
              <a:t>أ. منيرة الحمادي</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252E64-A3FB-4E08-9FEF-3BF200CDAC55}" type="datetime1">
              <a:rPr lang="en-US" smtClean="0"/>
              <a:t>10/20/2014</a:t>
            </a:fld>
            <a:endParaRPr lang="en-US"/>
          </a:p>
        </p:txBody>
      </p:sp>
      <p:sp>
        <p:nvSpPr>
          <p:cNvPr id="4" name="Footer Placeholder 3"/>
          <p:cNvSpPr>
            <a:spLocks noGrp="1"/>
          </p:cNvSpPr>
          <p:nvPr>
            <p:ph type="ftr" sz="quarter" idx="11"/>
          </p:nvPr>
        </p:nvSpPr>
        <p:spPr/>
        <p:txBody>
          <a:bodyPr/>
          <a:lstStyle/>
          <a:p>
            <a:r>
              <a:rPr lang="ar-SA" smtClean="0"/>
              <a:t>أ. منيرة الحمادي</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3B4ED-E766-4367-9D92-AFA99B2D1D3C}" type="datetime1">
              <a:rPr lang="en-US" smtClean="0"/>
              <a:t>10/20/2014</a:t>
            </a:fld>
            <a:endParaRPr lang="en-US"/>
          </a:p>
        </p:txBody>
      </p:sp>
      <p:sp>
        <p:nvSpPr>
          <p:cNvPr id="3" name="Footer Placeholder 2"/>
          <p:cNvSpPr>
            <a:spLocks noGrp="1"/>
          </p:cNvSpPr>
          <p:nvPr>
            <p:ph type="ftr" sz="quarter" idx="11"/>
          </p:nvPr>
        </p:nvSpPr>
        <p:spPr/>
        <p:txBody>
          <a:bodyPr/>
          <a:lstStyle/>
          <a:p>
            <a:r>
              <a:rPr lang="ar-SA" smtClean="0"/>
              <a:t>أ. منيرة الحمادي</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7C9872-D950-48C6-9FA0-273E6AE1D14C}" type="datetime1">
              <a:rPr lang="en-US" smtClean="0"/>
              <a:t>10/20/2014</a:t>
            </a:fld>
            <a:endParaRPr lang="en-US"/>
          </a:p>
        </p:txBody>
      </p:sp>
      <p:sp>
        <p:nvSpPr>
          <p:cNvPr id="6" name="Footer Placeholder 5"/>
          <p:cNvSpPr>
            <a:spLocks noGrp="1"/>
          </p:cNvSpPr>
          <p:nvPr>
            <p:ph type="ftr" sz="quarter" idx="11"/>
          </p:nvPr>
        </p:nvSpPr>
        <p:spPr/>
        <p:txBody>
          <a:bodyPr/>
          <a:lstStyle/>
          <a:p>
            <a:r>
              <a:rPr lang="ar-SA" smtClean="0"/>
              <a:t>أ. منيرة الحمادي</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6F182C-CF3C-43C1-BFC7-78F58A086EBD}" type="datetime1">
              <a:rPr lang="en-US" smtClean="0"/>
              <a:t>10/20/2014</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ar-SA" smtClean="0"/>
              <a:t>أ. منيرة الحمادي</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6DD40B-8450-414C-B9F6-C099BE8B62CE}" type="datetime1">
              <a:rPr lang="en-US" smtClean="0"/>
              <a:t>10/20/2014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ar-SA" smtClean="0"/>
              <a:t>أ. منيرة الحمادي</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ar-SA" dirty="0" smtClean="0"/>
              <a:t>الفصل الخامس</a:t>
            </a:r>
          </a:p>
          <a:p>
            <a:r>
              <a:rPr lang="ar-SA" dirty="0" smtClean="0"/>
              <a:t>أ. منيرة الحمّادي</a:t>
            </a:r>
            <a:endParaRPr lang="ar-SA" dirty="0"/>
          </a:p>
        </p:txBody>
      </p:sp>
      <p:sp>
        <p:nvSpPr>
          <p:cNvPr id="3" name="Title 2"/>
          <p:cNvSpPr>
            <a:spLocks noGrp="1"/>
          </p:cNvSpPr>
          <p:nvPr>
            <p:ph type="ctrTitle"/>
          </p:nvPr>
        </p:nvSpPr>
        <p:spPr/>
        <p:txBody>
          <a:bodyPr/>
          <a:lstStyle/>
          <a:p>
            <a:r>
              <a:rPr lang="ar-SA" dirty="0" smtClean="0"/>
              <a:t>إدارة الوقت</a:t>
            </a:r>
            <a:endParaRPr lang="ar-SA" dirty="0"/>
          </a:p>
        </p:txBody>
      </p:sp>
      <p:sp>
        <p:nvSpPr>
          <p:cNvPr id="4" name="Slide Number Placeholder 3"/>
          <p:cNvSpPr>
            <a:spLocks noGrp="1"/>
          </p:cNvSpPr>
          <p:nvPr>
            <p:ph type="sldNum" sz="quarter" idx="12"/>
          </p:nvPr>
        </p:nvSpPr>
        <p:spPr>
          <a:xfrm>
            <a:off x="304800" y="6400800"/>
            <a:ext cx="228600" cy="228600"/>
          </a:xfrm>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685800"/>
            <a:ext cx="8458200" cy="5821363"/>
          </a:xfrm>
        </p:spPr>
        <p:txBody>
          <a:bodyPr>
            <a:normAutofit/>
          </a:bodyPr>
          <a:lstStyle/>
          <a:p>
            <a:pPr algn="r">
              <a:buNone/>
            </a:pPr>
            <a:r>
              <a:rPr lang="ar-SA" sz="2400" b="1" dirty="0" smtClean="0"/>
              <a:t>وعند فترة احتساب فترة الانتظار نفرق بين الحالتين :</a:t>
            </a:r>
          </a:p>
          <a:p>
            <a:pPr algn="r">
              <a:buNone/>
            </a:pPr>
            <a:r>
              <a:rPr lang="ar-SA" sz="2400" dirty="0" smtClean="0">
                <a:solidFill>
                  <a:schemeClr val="accent6">
                    <a:lumMod val="50000"/>
                  </a:schemeClr>
                </a:solidFill>
              </a:rPr>
              <a:t>1- في حالة مننتج واحد:</a:t>
            </a:r>
          </a:p>
          <a:p>
            <a:pPr algn="r">
              <a:buNone/>
            </a:pPr>
            <a:r>
              <a:rPr lang="ar-SA" sz="2400" dirty="0" smtClean="0">
                <a:solidFill>
                  <a:schemeClr val="accent2">
                    <a:lumMod val="50000"/>
                  </a:schemeClr>
                </a:solidFill>
              </a:rPr>
              <a:t>متوسط فترة الانتظار = </a:t>
            </a:r>
          </a:p>
          <a:p>
            <a:pPr algn="r">
              <a:buNone/>
            </a:pPr>
            <a:r>
              <a:rPr lang="ar-SA" sz="2400" dirty="0" smtClean="0"/>
              <a:t>عدد الاوامر * (زمن التصنيع)</a:t>
            </a:r>
            <a:r>
              <a:rPr lang="ar-SA" sz="1800" dirty="0" smtClean="0"/>
              <a:t>2</a:t>
            </a:r>
            <a:r>
              <a:rPr lang="ar-SA" sz="2400" dirty="0" smtClean="0"/>
              <a:t> </a:t>
            </a:r>
          </a:p>
          <a:p>
            <a:pPr algn="r">
              <a:buNone/>
            </a:pPr>
            <a:r>
              <a:rPr lang="ar-SA" sz="2400" dirty="0" smtClean="0"/>
              <a:t> 2*(الطاقه المتاحه – الطاقه المستغله في التصنيع)</a:t>
            </a:r>
          </a:p>
          <a:p>
            <a:pPr algn="r">
              <a:buNone/>
            </a:pPr>
            <a:endParaRPr lang="ar-SA" sz="2400" dirty="0" smtClean="0">
              <a:solidFill>
                <a:schemeClr val="accent6">
                  <a:lumMod val="50000"/>
                </a:schemeClr>
              </a:solidFill>
            </a:endParaRPr>
          </a:p>
          <a:p>
            <a:pPr algn="r">
              <a:buNone/>
            </a:pPr>
            <a:r>
              <a:rPr lang="ar-SA" sz="2400" dirty="0" smtClean="0">
                <a:solidFill>
                  <a:schemeClr val="accent6">
                    <a:lumMod val="50000"/>
                  </a:schemeClr>
                </a:solidFill>
              </a:rPr>
              <a:t>2- في حالة وجود منتجين:</a:t>
            </a:r>
          </a:p>
          <a:p>
            <a:pPr algn="r">
              <a:buNone/>
            </a:pPr>
            <a:r>
              <a:rPr lang="ar-SA" sz="2400" dirty="0" smtClean="0">
                <a:solidFill>
                  <a:schemeClr val="accent2">
                    <a:lumMod val="50000"/>
                  </a:schemeClr>
                </a:solidFill>
              </a:rPr>
              <a:t>متوسط فترة الانتظار=</a:t>
            </a:r>
          </a:p>
          <a:p>
            <a:pPr algn="r">
              <a:buNone/>
            </a:pPr>
            <a:r>
              <a:rPr lang="ar-SA" sz="2000" dirty="0" smtClean="0"/>
              <a:t>[(عدداوامر المنتج الاول)* (زمن تصنيع الامر)2] + [(عدد اوامر المنتج الثاني) * (زمن تصنيع الامر) </a:t>
            </a:r>
          </a:p>
          <a:p>
            <a:pPr algn="r">
              <a:buNone/>
            </a:pPr>
            <a:r>
              <a:rPr lang="ar-SA" sz="2000" dirty="0" smtClean="0"/>
              <a:t>2[الطالقة المتاحه – الطاقة المستغله في التصنيع]</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ar-SA" smtClean="0"/>
              <a:t>أ. منيرة الحمادي</a:t>
            </a:r>
            <a:endParaRPr lang="en-US"/>
          </a:p>
        </p:txBody>
      </p:sp>
      <p:sp>
        <p:nvSpPr>
          <p:cNvPr id="10" name="Rounded Rectangle 9"/>
          <p:cNvSpPr/>
          <p:nvPr/>
        </p:nvSpPr>
        <p:spPr>
          <a:xfrm>
            <a:off x="3505200" y="1600200"/>
            <a:ext cx="5334000" cy="1371600"/>
          </a:xfrm>
          <a:prstGeom prst="round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1" name="Rounded Rectangle 10"/>
          <p:cNvSpPr/>
          <p:nvPr/>
        </p:nvSpPr>
        <p:spPr>
          <a:xfrm>
            <a:off x="381000" y="3810000"/>
            <a:ext cx="8534400" cy="1219200"/>
          </a:xfrm>
          <a:prstGeom prst="round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533400"/>
            <a:ext cx="7772400" cy="4572000"/>
          </a:xfrm>
          <a:ln>
            <a:noFill/>
          </a:ln>
        </p:spPr>
        <p:style>
          <a:lnRef idx="2">
            <a:schemeClr val="accent2"/>
          </a:lnRef>
          <a:fillRef idx="1">
            <a:schemeClr val="lt1"/>
          </a:fillRef>
          <a:effectRef idx="0">
            <a:schemeClr val="accent2"/>
          </a:effectRef>
          <a:fontRef idx="minor">
            <a:schemeClr val="dk1"/>
          </a:fontRef>
        </p:style>
        <p:txBody>
          <a:bodyPr>
            <a:normAutofit/>
          </a:bodyPr>
          <a:lstStyle/>
          <a:p>
            <a:pPr algn="r">
              <a:buNone/>
            </a:pPr>
            <a:endParaRPr lang="ar-SA" b="1" dirty="0" smtClean="0">
              <a:solidFill>
                <a:schemeClr val="accent2">
                  <a:lumMod val="75000"/>
                </a:schemeClr>
              </a:solidFill>
            </a:endParaRPr>
          </a:p>
          <a:p>
            <a:pPr algn="r">
              <a:buNone/>
            </a:pPr>
            <a:r>
              <a:rPr lang="ar-SA" b="1" dirty="0" smtClean="0">
                <a:solidFill>
                  <a:schemeClr val="accent2">
                    <a:lumMod val="75000"/>
                  </a:schemeClr>
                </a:solidFill>
              </a:rPr>
              <a:t>ملاحظات:</a:t>
            </a:r>
          </a:p>
          <a:p>
            <a:pPr algn="r">
              <a:buNone/>
            </a:pPr>
            <a:r>
              <a:rPr lang="ar-SA" dirty="0" smtClean="0"/>
              <a:t>1- زمن تصنيع الامر وضع في بسط المعادله تربيع ويشير ذلك الى الاثر الاكبر لوقت تصنيع الامر على وقت الانتظار لانه مع زيادة زمن التصنيع ستكون الاله مستخدمه وبالتالي عند استلام امر جديد سيكون متوسط فترة الانتظار اطول.</a:t>
            </a:r>
          </a:p>
          <a:p>
            <a:pPr algn="r">
              <a:buNone/>
            </a:pPr>
            <a:r>
              <a:rPr lang="ar-SA" dirty="0" smtClean="0"/>
              <a:t>2- المقام في المعادلة يشير الى الطاقة الغير مستغلة او العاطلة ومع صغر الطاقة الغير مستغلة ستكون الاله تعمل على تصنيع احد الاوامر وبالتالي عند استلام امر جديد سوف تزيد فترة الانتظار .</a:t>
            </a: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135563"/>
          </a:xfrm>
        </p:spPr>
        <p:txBody>
          <a:bodyPr>
            <a:normAutofit fontScale="92500" lnSpcReduction="10000"/>
          </a:bodyPr>
          <a:lstStyle/>
          <a:p>
            <a:pPr algn="r">
              <a:buNone/>
            </a:pPr>
            <a:r>
              <a:rPr lang="ar-SA" b="1" dirty="0" smtClean="0">
                <a:solidFill>
                  <a:schemeClr val="accent2">
                    <a:lumMod val="50000"/>
                  </a:schemeClr>
                </a:solidFill>
              </a:rPr>
              <a:t>مثال(1):</a:t>
            </a:r>
            <a:endParaRPr lang="en-US" dirty="0" smtClean="0">
              <a:solidFill>
                <a:schemeClr val="accent2">
                  <a:lumMod val="50000"/>
                </a:schemeClr>
              </a:solidFill>
            </a:endParaRPr>
          </a:p>
          <a:p>
            <a:pPr algn="r">
              <a:buNone/>
            </a:pPr>
            <a:r>
              <a:rPr lang="ar-SA" dirty="0" smtClean="0"/>
              <a:t>تقوم أحدى الشركات بتصنيع المنتج س1 وفقاً لطلبات العملاء و تتوقع الشركة أن تتسلم 30 أمر بمتوسط 1000 وحدة للأمر, ويحتاج تصنيع كل أمر إلى 100 ساعة تشغيل آلات ( 8 ساعات إعداد آلة, 92 ساعة تشغل ) و تبلغ الطاقة المتاحة للشركة 4000 ساعة سنوياً.</a:t>
            </a:r>
            <a:endParaRPr lang="en-US" dirty="0" smtClean="0"/>
          </a:p>
          <a:p>
            <a:pPr algn="r">
              <a:buNone/>
            </a:pPr>
            <a:r>
              <a:rPr lang="ar-SA" dirty="0" smtClean="0"/>
              <a:t>و تفكر الشركة الآن في تقديم منتج جديد هو س2 حيث يتوقع تلقي 10 أوامر خلال العام بمتوسط 800 وحدة للأمر, ويبلغ زمن تصنيع كل أمر 50 ساعة, منها ( 4 ساعات للتحضير و إعداد الآلة ) ولا يتوقع أن يؤثر إنتاج المنتج س2 على حجم الطلب على المنتج س1.</a:t>
            </a:r>
            <a:endParaRPr lang="en-US" dirty="0" smtClean="0"/>
          </a:p>
          <a:p>
            <a:pPr algn="r">
              <a:buNone/>
            </a:pPr>
            <a:r>
              <a:rPr lang="ar-SA" dirty="0" smtClean="0">
                <a:solidFill>
                  <a:schemeClr val="accent2">
                    <a:lumMod val="50000"/>
                  </a:schemeClr>
                </a:solidFill>
              </a:rPr>
              <a:t>المطلوب/</a:t>
            </a:r>
            <a:endParaRPr lang="en-US" dirty="0" smtClean="0">
              <a:solidFill>
                <a:schemeClr val="accent2">
                  <a:lumMod val="50000"/>
                </a:schemeClr>
              </a:solidFill>
            </a:endParaRPr>
          </a:p>
          <a:p>
            <a:pPr lvl="0" algn="r">
              <a:buNone/>
            </a:pPr>
            <a:r>
              <a:rPr lang="ar-SA" dirty="0" smtClean="0">
                <a:solidFill>
                  <a:schemeClr val="tx2">
                    <a:lumMod val="75000"/>
                  </a:schemeClr>
                </a:solidFill>
              </a:rPr>
              <a:t>بفرض الاكتفاء بالمنتج س1 فقط, حددي متوسط فترة الانتظار, زمن الاستجابة لطلبات العملاء (زمن الانتاج), و نسبة الطاقة المستغلة.</a:t>
            </a:r>
            <a:endParaRPr lang="en-US" dirty="0" smtClean="0">
              <a:solidFill>
                <a:schemeClr val="tx2">
                  <a:lumMod val="75000"/>
                </a:schemeClr>
              </a:solidFill>
            </a:endParaRPr>
          </a:p>
          <a:p>
            <a:pPr lvl="0" algn="r">
              <a:buNone/>
            </a:pPr>
            <a:r>
              <a:rPr lang="ar-SA" dirty="0" smtClean="0">
                <a:solidFill>
                  <a:schemeClr val="tx2">
                    <a:lumMod val="75000"/>
                  </a:schemeClr>
                </a:solidFill>
              </a:rPr>
              <a:t>قومي بإعداد احتساب المطلوب (1) في حالة قيام الشركة بإنتاج المنتجين س1 و س2 معاً.</a:t>
            </a:r>
            <a:endParaRPr lang="en-US" dirty="0" smtClean="0">
              <a:solidFill>
                <a:schemeClr val="tx2">
                  <a:lumMod val="75000"/>
                </a:schemeClr>
              </a:solidFill>
            </a:endParaRPr>
          </a:p>
          <a:p>
            <a:pPr algn="r">
              <a:buNone/>
            </a:pPr>
            <a:endParaRPr lang="ar-SA" dirty="0" smtClean="0"/>
          </a:p>
          <a:p>
            <a:pPr algn="r">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87963"/>
          </a:xfrm>
        </p:spPr>
        <p:txBody>
          <a:bodyPr>
            <a:normAutofit fontScale="92500" lnSpcReduction="20000"/>
          </a:bodyPr>
          <a:lstStyle/>
          <a:p>
            <a:pPr algn="r">
              <a:buNone/>
            </a:pPr>
            <a:r>
              <a:rPr lang="ar-SA" b="1" dirty="0" smtClean="0">
                <a:solidFill>
                  <a:schemeClr val="accent2">
                    <a:lumMod val="50000"/>
                  </a:schemeClr>
                </a:solidFill>
              </a:rPr>
              <a:t>مثال(2):</a:t>
            </a:r>
            <a:endParaRPr lang="en-US" dirty="0" smtClean="0">
              <a:solidFill>
                <a:schemeClr val="accent2">
                  <a:lumMod val="50000"/>
                </a:schemeClr>
              </a:solidFill>
            </a:endParaRPr>
          </a:p>
          <a:p>
            <a:pPr algn="r">
              <a:buNone/>
            </a:pPr>
            <a:r>
              <a:rPr lang="ar-SA" dirty="0" smtClean="0"/>
              <a:t>نفس التمرين السابق بافتراض أن الشركة في ضوء الآثار المترتبة على تقديم المنتج س2 على ومن الاستجابة, قررت أن تدرس هل من الأفضل تقديم المنتج س2 أم لا ؟ وقد طلفت المحاسب الأداري بتوفير البيانات الملائمة لاتخاذ مثل هذا القرار وكانت على النحو التالي:</a:t>
            </a:r>
          </a:p>
          <a:p>
            <a:pPr algn="r">
              <a:buNone/>
            </a:pPr>
            <a:endParaRPr lang="en-US" dirty="0" smtClean="0"/>
          </a:p>
          <a:p>
            <a:pPr algn="r">
              <a:buNone/>
            </a:pPr>
            <a:endParaRPr lang="ar-SA" dirty="0" smtClean="0"/>
          </a:p>
          <a:p>
            <a:pPr algn="r">
              <a:buNone/>
            </a:pPr>
            <a:endParaRPr lang="ar-SA" dirty="0" smtClean="0"/>
          </a:p>
          <a:p>
            <a:pPr algn="r">
              <a:buNone/>
            </a:pPr>
            <a:endParaRPr lang="ar-SA" dirty="0" smtClean="0"/>
          </a:p>
          <a:p>
            <a:pPr algn="r">
              <a:buNone/>
            </a:pPr>
            <a:endParaRPr lang="ar-SA" dirty="0" smtClean="0"/>
          </a:p>
          <a:p>
            <a:pPr algn="r">
              <a:buNone/>
            </a:pPr>
            <a:endParaRPr lang="ar-SA" dirty="0" smtClean="0"/>
          </a:p>
          <a:p>
            <a:pPr algn="r">
              <a:buNone/>
            </a:pPr>
            <a:endParaRPr lang="ar-SA" dirty="0" smtClean="0"/>
          </a:p>
          <a:p>
            <a:pPr algn="r">
              <a:buNone/>
            </a:pPr>
            <a:endParaRPr lang="ar-SA" dirty="0" smtClean="0"/>
          </a:p>
          <a:p>
            <a:pPr algn="r">
              <a:buNone/>
            </a:pPr>
            <a:r>
              <a:rPr lang="ar-SA" dirty="0" smtClean="0">
                <a:solidFill>
                  <a:schemeClr val="accent2">
                    <a:lumMod val="50000"/>
                  </a:schemeClr>
                </a:solidFill>
              </a:rPr>
              <a:t>المطلوب/</a:t>
            </a:r>
            <a:r>
              <a:rPr lang="ar-SA" dirty="0" smtClean="0"/>
              <a:t>هل من الأفضل تقديم المنتج س2 ولماذا ؟</a:t>
            </a:r>
            <a:endParaRPr lang="en-US" dirty="0" smtClean="0"/>
          </a:p>
          <a:p>
            <a:pPr algn="r">
              <a:buNone/>
            </a:pPr>
            <a:endParaRPr lang="ar-SA" dirty="0" smtClean="0"/>
          </a:p>
          <a:p>
            <a:pPr algn="r">
              <a:buNone/>
            </a:pPr>
            <a:endParaRPr lang="ar-SA" dirty="0"/>
          </a:p>
        </p:txBody>
      </p:sp>
      <p:pic>
        <p:nvPicPr>
          <p:cNvPr id="4" name="Picture 3" descr="تكككافه 1.JPG"/>
          <p:cNvPicPr>
            <a:picLocks noChangeAspect="1"/>
          </p:cNvPicPr>
          <p:nvPr/>
        </p:nvPicPr>
        <p:blipFill>
          <a:blip r:embed="rId2" cstate="print"/>
          <a:stretch>
            <a:fillRect/>
          </a:stretch>
        </p:blipFill>
        <p:spPr>
          <a:xfrm>
            <a:off x="1447800" y="2590800"/>
            <a:ext cx="6096000" cy="2521292"/>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ar-SA" smtClean="0"/>
              <a:t>أ. منيرة الحمادي</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211763"/>
          </a:xfrm>
        </p:spPr>
        <p:txBody>
          <a:bodyPr>
            <a:normAutofit/>
          </a:bodyPr>
          <a:lstStyle/>
          <a:p>
            <a:pPr algn="r">
              <a:buNone/>
            </a:pPr>
            <a:r>
              <a:rPr lang="ar-SA" sz="2400" b="1" dirty="0" smtClean="0">
                <a:solidFill>
                  <a:schemeClr val="accent2">
                    <a:lumMod val="50000"/>
                  </a:schemeClr>
                </a:solidFill>
              </a:rPr>
              <a:t>مثال(3):</a:t>
            </a:r>
            <a:endParaRPr lang="en-US" sz="2400" dirty="0" smtClean="0">
              <a:solidFill>
                <a:schemeClr val="accent2">
                  <a:lumMod val="50000"/>
                </a:schemeClr>
              </a:solidFill>
            </a:endParaRPr>
          </a:p>
          <a:p>
            <a:pPr algn="r">
              <a:buNone/>
            </a:pPr>
            <a:r>
              <a:rPr lang="ar-SA" sz="2400" dirty="0" smtClean="0"/>
              <a:t>ترغب أحدى الشركات الصناعية في تخطيط الطاقة التي يجب أن تكون متاحة لديها علماً بأن الشركة تقوم بإنتاج منتج وحيد, ومن المتوقع أن تتلقى خلال العام القادم 80 أمر إنتاجي, ويبلغ زمن تصنيع الأمر الواحد 50 ساعة, ومن واقع دراسة السوق اتضح للشركة أن متوسط فترة الانتظار يجب أن تكون 100 ساعة/أمر حتى لا يتحول العملاء إلى منافسين آخرين.</a:t>
            </a:r>
            <a:endParaRPr lang="en-US" sz="2400" dirty="0" smtClean="0"/>
          </a:p>
          <a:p>
            <a:pPr algn="r">
              <a:buNone/>
            </a:pPr>
            <a:r>
              <a:rPr lang="ar-SA" sz="2400" dirty="0" smtClean="0">
                <a:solidFill>
                  <a:schemeClr val="accent2">
                    <a:lumMod val="50000"/>
                  </a:schemeClr>
                </a:solidFill>
              </a:rPr>
              <a:t>المطلوب/ </a:t>
            </a:r>
            <a:r>
              <a:rPr lang="ar-SA" sz="2400" dirty="0" smtClean="0"/>
              <a:t>تحديد الطاقة المتاحة التي تحقق هدف الشركة؟</a:t>
            </a:r>
          </a:p>
          <a:p>
            <a:pPr algn="r">
              <a:buNone/>
            </a:pPr>
            <a:endParaRPr lang="ar-SA"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pPr algn="r"/>
            <a:r>
              <a:rPr lang="ar-SA" sz="3600" dirty="0" smtClean="0">
                <a:solidFill>
                  <a:schemeClr val="accent6">
                    <a:lumMod val="50000"/>
                  </a:schemeClr>
                </a:solidFill>
                <a:latin typeface="+mn-lt"/>
                <a:cs typeface="+mn-cs"/>
              </a:rPr>
              <a:t>ثانياً: كفاءة دورة التصنيع:</a:t>
            </a:r>
            <a:endParaRPr lang="ar-SA" sz="3600" dirty="0">
              <a:solidFill>
                <a:schemeClr val="accent6">
                  <a:lumMod val="50000"/>
                </a:schemeClr>
              </a:solidFill>
              <a:latin typeface="+mn-lt"/>
              <a:cs typeface="+mn-cs"/>
            </a:endParaRPr>
          </a:p>
        </p:txBody>
      </p:sp>
      <p:sp>
        <p:nvSpPr>
          <p:cNvPr id="3" name="Content Placeholder 2"/>
          <p:cNvSpPr>
            <a:spLocks noGrp="1"/>
          </p:cNvSpPr>
          <p:nvPr>
            <p:ph sz="quarter" idx="1"/>
          </p:nvPr>
        </p:nvSpPr>
        <p:spPr>
          <a:xfrm>
            <a:off x="838200" y="1447800"/>
            <a:ext cx="7848600" cy="4572000"/>
          </a:xfrm>
        </p:spPr>
        <p:txBody>
          <a:bodyPr/>
          <a:lstStyle/>
          <a:p>
            <a:pPr algn="r">
              <a:buNone/>
            </a:pPr>
            <a:r>
              <a:rPr lang="ar-SA" sz="2400" dirty="0" smtClean="0"/>
              <a:t>هي نسبة زمن التشغيل (نشاط يضيف فيه للمنتج) إلى زمن الإنتاجية ككل و الذي يشمل على زمن التشغيل الحقيقي مضافة إليه أزمنة أنشطة آخرى لا تضيف قيمة للمنتج مثل زمن الفحص, زمن الانتظار أثناء عمليات التصنيع و زمن مناولة المواد و الأجزاء و ذلك كالآتي:</a:t>
            </a:r>
          </a:p>
          <a:p>
            <a:pPr algn="r">
              <a:buNone/>
            </a:pPr>
            <a:endParaRPr lang="ar-SA" sz="1050" b="1" dirty="0" smtClean="0">
              <a:solidFill>
                <a:schemeClr val="accent5">
                  <a:lumMod val="50000"/>
                </a:schemeClr>
              </a:solidFill>
            </a:endParaRPr>
          </a:p>
          <a:p>
            <a:pPr algn="r">
              <a:buNone/>
            </a:pPr>
            <a:r>
              <a:rPr lang="ar-SA" sz="2400" b="1" dirty="0" smtClean="0">
                <a:solidFill>
                  <a:schemeClr val="accent5">
                    <a:lumMod val="50000"/>
                  </a:schemeClr>
                </a:solidFill>
              </a:rPr>
              <a:t>كفاءة دورة التصنيع=</a:t>
            </a:r>
          </a:p>
          <a:p>
            <a:pPr algn="r">
              <a:buNone/>
            </a:pPr>
            <a:r>
              <a:rPr lang="ar-SA" sz="2400" b="1" dirty="0" smtClean="0">
                <a:solidFill>
                  <a:schemeClr val="accent6">
                    <a:lumMod val="50000"/>
                  </a:schemeClr>
                </a:solidFill>
              </a:rPr>
              <a:t>زمن التشغيل أو التصنيع/زمن الإنتاجية(تشغيل+فحص+إنتظار+مناولة)*100</a:t>
            </a:r>
          </a:p>
          <a:p>
            <a:pPr algn="r">
              <a:buNone/>
            </a:pPr>
            <a:endParaRPr lang="ar-SA"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
        <p:nvSpPr>
          <p:cNvPr id="6" name="Content Placeholder 2"/>
          <p:cNvSpPr txBox="1">
            <a:spLocks/>
          </p:cNvSpPr>
          <p:nvPr/>
        </p:nvSpPr>
        <p:spPr>
          <a:xfrm>
            <a:off x="914400" y="4343400"/>
            <a:ext cx="7772400" cy="2057400"/>
          </a:xfrm>
          <a:prstGeom prst="rect">
            <a:avLst/>
          </a:prstGeom>
        </p:spPr>
        <p:txBody>
          <a:bodyPr vert="horz">
            <a:normAutofit/>
          </a:bodyPr>
          <a:lstStyle/>
          <a:p>
            <a:pPr marL="274320" marR="0" lvl="0" indent="-274320" algn="r" defTabSz="914400" rtl="1" eaLnBrk="1" fontAlgn="auto" latinLnBrk="0" hangingPunct="1">
              <a:lnSpc>
                <a:spcPct val="100000"/>
              </a:lnSpc>
              <a:spcBef>
                <a:spcPts val="580"/>
              </a:spcBef>
              <a:spcAft>
                <a:spcPts val="0"/>
              </a:spcAft>
              <a:buClr>
                <a:schemeClr val="accent1"/>
              </a:buClr>
              <a:buSzPct val="85000"/>
              <a:buFont typeface="Wingdings 2"/>
              <a:buNone/>
              <a:tabLst/>
              <a:defRPr/>
            </a:pPr>
            <a:r>
              <a:rPr kumimoji="0" lang="ar-SA" sz="2400" b="0" i="0" u="none" strike="noStrike" kern="1200" cap="none" spc="0" normalizeH="0" baseline="0" noProof="0" dirty="0" smtClean="0">
                <a:ln>
                  <a:noFill/>
                </a:ln>
                <a:effectLst/>
                <a:uLnTx/>
                <a:uFillTx/>
                <a:latin typeface="+mn-lt"/>
                <a:ea typeface="+mn-ea"/>
                <a:cs typeface="+mn-cs"/>
              </a:rPr>
              <a:t>و تسعى الشركات إلى جعل هذا المقياس= 100% أو أقرب ما يكون لذلك.</a:t>
            </a:r>
          </a:p>
          <a:p>
            <a:pPr marL="274320" marR="0" lvl="0" indent="-274320" algn="r" defTabSz="914400" rtl="1" eaLnBrk="1" fontAlgn="auto" latinLnBrk="0" hangingPunct="1">
              <a:lnSpc>
                <a:spcPct val="100000"/>
              </a:lnSpc>
              <a:spcBef>
                <a:spcPts val="580"/>
              </a:spcBef>
              <a:spcAft>
                <a:spcPts val="0"/>
              </a:spcAft>
              <a:buClr>
                <a:schemeClr val="accent1"/>
              </a:buClr>
              <a:buSzPct val="85000"/>
              <a:buFont typeface="Wingdings 2"/>
              <a:buNone/>
              <a:tabLst/>
              <a:defRPr/>
            </a:pPr>
            <a:r>
              <a:rPr kumimoji="0" lang="ar-SA" sz="2400" b="0" i="0" u="none" strike="noStrike" kern="1200" cap="none" spc="0" normalizeH="0" baseline="0" noProof="0" dirty="0" smtClean="0">
                <a:ln>
                  <a:noFill/>
                </a:ln>
                <a:effectLst/>
                <a:uLnTx/>
                <a:uFillTx/>
                <a:latin typeface="+mn-lt"/>
                <a:ea typeface="+mn-ea"/>
                <a:cs typeface="+mn-cs"/>
              </a:rPr>
              <a:t>أن قياس كفاءة دورة التصنيع يوجه الشركات إلى محاولة تخفيض أو التخلص من الأنشطة التي لا تضيف قيمة للمنتج و التي تسبب زيادة غير ضرورية في زمن الإنتاجية والتكاليف.</a:t>
            </a:r>
          </a:p>
          <a:p>
            <a:pPr marL="274320" marR="0" lvl="0" indent="-274320" algn="r" defTabSz="914400" rtl="1" eaLnBrk="1" fontAlgn="auto" latinLnBrk="0" hangingPunct="1">
              <a:lnSpc>
                <a:spcPct val="100000"/>
              </a:lnSpc>
              <a:spcBef>
                <a:spcPts val="580"/>
              </a:spcBef>
              <a:spcAft>
                <a:spcPts val="0"/>
              </a:spcAft>
              <a:buClr>
                <a:schemeClr val="accent1"/>
              </a:buClr>
              <a:buSzPct val="85000"/>
              <a:buFont typeface="Wingdings 2"/>
              <a:buNone/>
              <a:tabLst/>
              <a:defRPr/>
            </a:pPr>
            <a:endParaRPr kumimoji="0" lang="ar-SA" sz="2400" b="0" i="0" u="none" strike="noStrike" kern="1200" cap="none" spc="0" normalizeH="0" baseline="0" noProof="0" dirty="0">
              <a:ln>
                <a:noFill/>
              </a:ln>
              <a:effectLst/>
              <a:uLnTx/>
              <a:uFillTx/>
              <a:latin typeface="+mn-lt"/>
              <a:ea typeface="+mn-ea"/>
              <a:cs typeface="+mn-cs"/>
            </a:endParaRPr>
          </a:p>
        </p:txBody>
      </p:sp>
      <p:sp>
        <p:nvSpPr>
          <p:cNvPr id="7" name="Rounded Rectangle 6"/>
          <p:cNvSpPr/>
          <p:nvPr/>
        </p:nvSpPr>
        <p:spPr>
          <a:xfrm>
            <a:off x="762000" y="3200400"/>
            <a:ext cx="8077200" cy="1066800"/>
          </a:xfrm>
          <a:prstGeom prst="round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90600" y="533400"/>
            <a:ext cx="7772400" cy="4572000"/>
          </a:xfrm>
        </p:spPr>
        <p:txBody>
          <a:bodyPr>
            <a:normAutofit/>
          </a:bodyPr>
          <a:lstStyle/>
          <a:p>
            <a:pPr algn="r">
              <a:buNone/>
            </a:pPr>
            <a:r>
              <a:rPr lang="ar-SA" sz="2400" dirty="0" smtClean="0">
                <a:solidFill>
                  <a:schemeClr val="accent2">
                    <a:lumMod val="50000"/>
                  </a:schemeClr>
                </a:solidFill>
              </a:rPr>
              <a:t>مثال:</a:t>
            </a:r>
          </a:p>
          <a:p>
            <a:pPr algn="r">
              <a:buNone/>
            </a:pPr>
            <a:r>
              <a:rPr lang="ar-SA" sz="2400" dirty="0" smtClean="0"/>
              <a:t>يفرض أن إحدى الشركات الصناعية حققت الأزمنة لكل وحدة منتج أو لكل أمر إنتاجي:</a:t>
            </a:r>
          </a:p>
          <a:p>
            <a:pPr algn="r">
              <a:buNone/>
            </a:pPr>
            <a:endParaRPr lang="ar-SA" sz="2400" dirty="0" smtClean="0"/>
          </a:p>
          <a:p>
            <a:pPr algn="r">
              <a:buNone/>
            </a:pPr>
            <a:endParaRPr lang="ar-SA" sz="2400" dirty="0" smtClean="0"/>
          </a:p>
          <a:p>
            <a:pPr algn="r">
              <a:buNone/>
            </a:pPr>
            <a:endParaRPr lang="ar-SA" sz="2400" dirty="0" smtClean="0">
              <a:solidFill>
                <a:srgbClr val="0070C0"/>
              </a:solidFill>
            </a:endParaRPr>
          </a:p>
          <a:p>
            <a:pPr algn="r">
              <a:buNone/>
            </a:pPr>
            <a:r>
              <a:rPr lang="ar-SA" sz="2400" dirty="0" smtClean="0">
                <a:solidFill>
                  <a:schemeClr val="accent2">
                    <a:lumMod val="50000"/>
                  </a:schemeClr>
                </a:solidFill>
              </a:rPr>
              <a:t>المطلوب/ </a:t>
            </a:r>
            <a:r>
              <a:rPr lang="ar-SA" sz="2400" dirty="0" smtClean="0"/>
              <a:t>تحديد كفاءة دورة التصنيع وتفسيرها.</a:t>
            </a:r>
          </a:p>
          <a:p>
            <a:pPr algn="r">
              <a:buNone/>
            </a:pPr>
            <a:endParaRPr lang="ar-SA" sz="2400" dirty="0"/>
          </a:p>
        </p:txBody>
      </p:sp>
      <p:pic>
        <p:nvPicPr>
          <p:cNvPr id="4" name="Picture 3" descr="تكككككككلفه2.JPG"/>
          <p:cNvPicPr>
            <a:picLocks noChangeAspect="1"/>
          </p:cNvPicPr>
          <p:nvPr/>
        </p:nvPicPr>
        <p:blipFill>
          <a:blip r:embed="rId2" cstate="print"/>
          <a:stretch>
            <a:fillRect/>
          </a:stretch>
        </p:blipFill>
        <p:spPr>
          <a:xfrm>
            <a:off x="1600200" y="1828800"/>
            <a:ext cx="6248400" cy="122891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
        <p:nvSpPr>
          <p:cNvPr id="6" name="Footer Placeholder 5"/>
          <p:cNvSpPr>
            <a:spLocks noGrp="1"/>
          </p:cNvSpPr>
          <p:nvPr>
            <p:ph type="ftr" sz="quarter" idx="11"/>
          </p:nvPr>
        </p:nvSpPr>
        <p:spPr/>
        <p:txBody>
          <a:bodyPr/>
          <a:lstStyle/>
          <a:p>
            <a:r>
              <a:rPr lang="ar-SA" smtClean="0"/>
              <a:t>أ. منيرة الحمادي</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838200"/>
          </a:xfrm>
        </p:spPr>
        <p:txBody>
          <a:bodyPr>
            <a:normAutofit/>
          </a:bodyPr>
          <a:lstStyle/>
          <a:p>
            <a:pPr algn="ctr"/>
            <a:r>
              <a:rPr lang="ar-SA" sz="3600" b="1" dirty="0" smtClean="0">
                <a:solidFill>
                  <a:schemeClr val="accent2">
                    <a:lumMod val="75000"/>
                  </a:schemeClr>
                </a:solidFill>
                <a:latin typeface="+mn-lt"/>
                <a:cs typeface="+mn-cs"/>
              </a:rPr>
              <a:t>إدارة الوقت</a:t>
            </a:r>
            <a:endParaRPr lang="ar-SA" sz="3600" b="1" dirty="0">
              <a:solidFill>
                <a:schemeClr val="accent2">
                  <a:lumMod val="75000"/>
                </a:schemeClr>
              </a:solidFill>
              <a:latin typeface="+mn-lt"/>
              <a:cs typeface="+mn-cs"/>
            </a:endParaRPr>
          </a:p>
        </p:txBody>
      </p:sp>
      <p:sp>
        <p:nvSpPr>
          <p:cNvPr id="3" name="Content Placeholder 2"/>
          <p:cNvSpPr>
            <a:spLocks noGrp="1"/>
          </p:cNvSpPr>
          <p:nvPr>
            <p:ph sz="quarter" idx="1"/>
          </p:nvPr>
        </p:nvSpPr>
        <p:spPr>
          <a:xfrm>
            <a:off x="533400" y="1143000"/>
            <a:ext cx="8305800" cy="5334000"/>
          </a:xfrm>
        </p:spPr>
        <p:txBody>
          <a:bodyPr>
            <a:normAutofit/>
          </a:bodyPr>
          <a:lstStyle/>
          <a:p>
            <a:pPr algn="just">
              <a:buNone/>
            </a:pPr>
            <a:r>
              <a:rPr lang="ar-SA" sz="2400" dirty="0" smtClean="0"/>
              <a:t>تركز الشركات حديثا على ادارة الوقت لانه من احدى ادوات المنافسة واحد عوامل النجاح الرئيسيه في بيئة التصنيع الحديثة وان اداء الاعمال بشكل صحيح وبسرعة يساعد على تخفيض التكاليف وزيادة الايرادات , فمثلا شركة لنقل البضائع سوف تزيد ايراداتها اذا استطاعت تنفيذ عمليات النقل بسرعة اكبر في الوقت المحدد , كما اوضحت العديد من الدراسات ان بعض الشركات الصناعية قد استطاعت تخفيض التكاليف وزيادة الارباح وبالتالي تزيد اداء اعمالها بسرعة اكبر في الوقت المحدد.</a:t>
            </a:r>
          </a:p>
          <a:p>
            <a:pPr algn="just">
              <a:buNone/>
            </a:pPr>
            <a:r>
              <a:rPr lang="ar-SA" sz="2400" dirty="0" smtClean="0">
                <a:solidFill>
                  <a:schemeClr val="accent3">
                    <a:lumMod val="50000"/>
                  </a:schemeClr>
                </a:solidFill>
              </a:rPr>
              <a:t>وقد تحتاج الشركات الى قياس الوقت لكي تديره بصورة صحيحة , حيث تهتم الشركات بالوقت من منظورين مختلفين : </a:t>
            </a:r>
          </a:p>
          <a:p>
            <a:pPr algn="just">
              <a:buNone/>
            </a:pPr>
            <a:r>
              <a:rPr lang="ar-SA" sz="2400" dirty="0">
                <a:solidFill>
                  <a:schemeClr val="accent3">
                    <a:lumMod val="50000"/>
                  </a:schemeClr>
                </a:solidFill>
              </a:rPr>
              <a:t> </a:t>
            </a:r>
            <a:r>
              <a:rPr lang="ar-SA" sz="2400" dirty="0" smtClean="0">
                <a:solidFill>
                  <a:schemeClr val="accent3">
                    <a:lumMod val="50000"/>
                  </a:schemeClr>
                </a:solidFill>
              </a:rPr>
              <a:t>     </a:t>
            </a:r>
            <a:r>
              <a:rPr lang="ar-SA" sz="2400" dirty="0" smtClean="0"/>
              <a:t>1. أوقات تقديم المنتج الجديد ، بمعنى كم من الوقت تأخذ الشركة لتقديم منتجات جديدة وسحبها من السوق .</a:t>
            </a:r>
          </a:p>
          <a:p>
            <a:pPr algn="just">
              <a:buNone/>
            </a:pPr>
            <a:r>
              <a:rPr lang="ar-SA" sz="2400" dirty="0"/>
              <a:t> </a:t>
            </a:r>
            <a:r>
              <a:rPr lang="ar-SA" sz="2400" dirty="0" smtClean="0"/>
              <a:t>      2. المقاييس التشغيلية للوقت والتي تشير الى مدى سرعة الشركات في الاستجابة لطلبات العملاء بالنسبة للمنتجات الموجودة .</a:t>
            </a:r>
          </a:p>
          <a:p>
            <a:pPr algn="just">
              <a:buNone/>
            </a:pPr>
            <a:r>
              <a:rPr lang="ar-SA" sz="2400" dirty="0">
                <a:solidFill>
                  <a:schemeClr val="accent3">
                    <a:lumMod val="50000"/>
                  </a:schemeClr>
                </a:solidFill>
              </a:rPr>
              <a:t> </a:t>
            </a:r>
            <a:r>
              <a:rPr lang="ar-SA" sz="2400" dirty="0" smtClean="0">
                <a:solidFill>
                  <a:schemeClr val="accent3">
                    <a:lumMod val="50000"/>
                  </a:schemeClr>
                </a:solidFil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838200"/>
          </a:xfrm>
        </p:spPr>
        <p:txBody>
          <a:bodyPr>
            <a:normAutofit/>
          </a:bodyPr>
          <a:lstStyle/>
          <a:p>
            <a:pPr algn="ctr"/>
            <a:r>
              <a:rPr lang="ar-SA" sz="3600" b="1" dirty="0" smtClean="0">
                <a:solidFill>
                  <a:schemeClr val="accent2">
                    <a:lumMod val="75000"/>
                  </a:schemeClr>
                </a:solidFill>
                <a:latin typeface="+mn-lt"/>
                <a:cs typeface="+mn-cs"/>
              </a:rPr>
              <a:t>وقت تقديم المنتج الجديد </a:t>
            </a:r>
            <a:endParaRPr lang="ar-SA" sz="3600" b="1" dirty="0">
              <a:solidFill>
                <a:schemeClr val="accent2">
                  <a:lumMod val="75000"/>
                </a:schemeClr>
              </a:solidFill>
              <a:latin typeface="+mn-lt"/>
              <a:cs typeface="+mn-cs"/>
            </a:endParaRPr>
          </a:p>
        </p:txBody>
      </p:sp>
      <p:sp>
        <p:nvSpPr>
          <p:cNvPr id="3" name="Content Placeholder 2"/>
          <p:cNvSpPr>
            <a:spLocks noGrp="1"/>
          </p:cNvSpPr>
          <p:nvPr>
            <p:ph sz="quarter" idx="1"/>
          </p:nvPr>
        </p:nvSpPr>
        <p:spPr>
          <a:xfrm>
            <a:off x="533400" y="1143000"/>
            <a:ext cx="8305800" cy="5334000"/>
          </a:xfrm>
        </p:spPr>
        <p:txBody>
          <a:bodyPr>
            <a:normAutofit/>
          </a:bodyPr>
          <a:lstStyle/>
          <a:p>
            <a:pPr algn="just"/>
            <a:r>
              <a:rPr lang="ar-SA" sz="2400" dirty="0" smtClean="0">
                <a:solidFill>
                  <a:schemeClr val="accent3">
                    <a:lumMod val="50000"/>
                  </a:schemeClr>
                </a:solidFill>
              </a:rPr>
              <a:t>  تقديم الشركات لمنتجات جديدة أسرع من منافسيها يمكنها عادة من الحصول على حصة سوقية أكبر لذلك تسعى العديد من الشركات لتقديم منتجات جديدة في وقت أقل فشركة </a:t>
            </a:r>
            <a:r>
              <a:rPr lang="en-US" sz="2400" dirty="0" smtClean="0">
                <a:solidFill>
                  <a:schemeClr val="accent3">
                    <a:lumMod val="50000"/>
                  </a:schemeClr>
                </a:solidFill>
              </a:rPr>
              <a:t>SAMSUNG</a:t>
            </a:r>
            <a:r>
              <a:rPr lang="ar-SA" sz="2400" dirty="0" smtClean="0">
                <a:solidFill>
                  <a:schemeClr val="accent3">
                    <a:lumMod val="50000"/>
                  </a:schemeClr>
                </a:solidFill>
              </a:rPr>
              <a:t>  تسعى لطرح أجهزة جوال بوقت أقل وشركة</a:t>
            </a:r>
            <a:r>
              <a:rPr lang="en-US" sz="2400" dirty="0" smtClean="0">
                <a:solidFill>
                  <a:schemeClr val="accent3">
                    <a:lumMod val="50000"/>
                  </a:schemeClr>
                </a:solidFill>
              </a:rPr>
              <a:t>HONDA </a:t>
            </a:r>
            <a:r>
              <a:rPr lang="ar-EG" sz="2400" dirty="0" smtClean="0">
                <a:solidFill>
                  <a:schemeClr val="accent3">
                    <a:lumMod val="50000"/>
                  </a:schemeClr>
                </a:solidFill>
              </a:rPr>
              <a:t> كذلك تحاول طرح سيارة احدث في وقت اقصر وكل الشركات كذلك . </a:t>
            </a:r>
          </a:p>
          <a:p>
            <a:pPr algn="just"/>
            <a:r>
              <a:rPr lang="ar-SA" sz="2400" dirty="0" smtClean="0">
                <a:solidFill>
                  <a:schemeClr val="accent3">
                    <a:lumMod val="50000"/>
                  </a:schemeClr>
                </a:solidFill>
              </a:rPr>
              <a:t>ويعني </a:t>
            </a:r>
            <a:r>
              <a:rPr lang="ar-SA" sz="2400" dirty="0" smtClean="0">
                <a:solidFill>
                  <a:srgbClr val="0070C0"/>
                </a:solidFill>
              </a:rPr>
              <a:t>وقت تقديم المنتج الجديد </a:t>
            </a:r>
            <a:r>
              <a:rPr lang="ar-SA" sz="2400" dirty="0" smtClean="0">
                <a:solidFill>
                  <a:schemeClr val="accent3">
                    <a:lumMod val="50000"/>
                  </a:schemeClr>
                </a:solidFill>
              </a:rPr>
              <a:t>:القدر من الزمن بدءا من موافقة الإدارة على الفكرة المبدئية للمنتج الجديد وحتى تقديمه للسوق .</a:t>
            </a:r>
          </a:p>
          <a:p>
            <a:pPr algn="just"/>
            <a:r>
              <a:rPr lang="ar-SA" sz="2400" dirty="0" smtClean="0">
                <a:solidFill>
                  <a:schemeClr val="accent3">
                    <a:lumMod val="50000"/>
                  </a:schemeClr>
                </a:solidFill>
              </a:rPr>
              <a:t>ويرجع السبب في تزايد تخفيض مدة وزمن تقديم المنتج الجديد الى قصر دورة حياة المنتج .</a:t>
            </a:r>
            <a:endParaRPr lang="ar-EG" sz="2400"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extLst>
      <p:ext uri="{BB962C8B-B14F-4D97-AF65-F5344CB8AC3E}">
        <p14:creationId xmlns:p14="http://schemas.microsoft.com/office/powerpoint/2010/main" val="2655248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838200"/>
          </a:xfrm>
        </p:spPr>
        <p:txBody>
          <a:bodyPr>
            <a:normAutofit/>
          </a:bodyPr>
          <a:lstStyle/>
          <a:p>
            <a:pPr algn="ctr"/>
            <a:r>
              <a:rPr lang="ar-SA" sz="3600" b="1" dirty="0" smtClean="0">
                <a:solidFill>
                  <a:schemeClr val="accent2">
                    <a:lumMod val="75000"/>
                  </a:schemeClr>
                </a:solidFill>
                <a:latin typeface="+mn-lt"/>
                <a:cs typeface="+mn-cs"/>
              </a:rPr>
              <a:t>وقت التعادل للمنتجات الجديدة </a:t>
            </a:r>
            <a:endParaRPr lang="ar-SA" sz="3600" b="1" dirty="0">
              <a:solidFill>
                <a:schemeClr val="accent2">
                  <a:lumMod val="75000"/>
                </a:schemeClr>
              </a:solidFill>
              <a:latin typeface="+mn-lt"/>
              <a:cs typeface="+mn-cs"/>
            </a:endParaRPr>
          </a:p>
        </p:txBody>
      </p:sp>
      <p:sp>
        <p:nvSpPr>
          <p:cNvPr id="3" name="Content Placeholder 2"/>
          <p:cNvSpPr>
            <a:spLocks noGrp="1"/>
          </p:cNvSpPr>
          <p:nvPr>
            <p:ph sz="quarter" idx="1"/>
          </p:nvPr>
        </p:nvSpPr>
        <p:spPr>
          <a:xfrm>
            <a:off x="533400" y="1143000"/>
            <a:ext cx="8305800" cy="5334000"/>
          </a:xfrm>
        </p:spPr>
        <p:txBody>
          <a:bodyPr>
            <a:normAutofit/>
          </a:bodyPr>
          <a:lstStyle/>
          <a:p>
            <a:pPr algn="just"/>
            <a:r>
              <a:rPr lang="ar-SA" sz="2400" dirty="0" smtClean="0">
                <a:solidFill>
                  <a:schemeClr val="accent3">
                    <a:lumMod val="50000"/>
                  </a:schemeClr>
                </a:solidFill>
              </a:rPr>
              <a:t>تخفيض وقت وزمن تقديم المنتج الجديد لا يضمن بالضرورة سرعة  و ارتفاع التدفقات النقدية ومن هنا كانت الحاجة الى ضرورة قياس تقديم وتطوير المنتجات الجديدة في شكل مالي والذي سيقاس بـ </a:t>
            </a:r>
            <a:r>
              <a:rPr lang="ar-SA" sz="2400" dirty="0" smtClean="0">
                <a:solidFill>
                  <a:schemeClr val="accent5">
                    <a:lumMod val="50000"/>
                  </a:schemeClr>
                </a:solidFill>
              </a:rPr>
              <a:t>وقت التعادل .</a:t>
            </a:r>
          </a:p>
          <a:p>
            <a:pPr algn="just"/>
            <a:r>
              <a:rPr lang="ar-SA" sz="2400" dirty="0" smtClean="0">
                <a:solidFill>
                  <a:schemeClr val="accent5">
                    <a:lumMod val="50000"/>
                  </a:schemeClr>
                </a:solidFill>
              </a:rPr>
              <a:t>وقت التعادل : </a:t>
            </a:r>
            <a:r>
              <a:rPr lang="ar-SA" sz="2400" dirty="0" smtClean="0">
                <a:solidFill>
                  <a:schemeClr val="accent3">
                    <a:lumMod val="50000"/>
                  </a:schemeClr>
                </a:solidFill>
              </a:rPr>
              <a:t>هو ذلك الوقت أو الزمن </a:t>
            </a:r>
            <a:r>
              <a:rPr lang="ar-SA" sz="2400" dirty="0" err="1" smtClean="0">
                <a:solidFill>
                  <a:schemeClr val="accent3">
                    <a:lumMod val="50000"/>
                  </a:schemeClr>
                </a:solidFill>
              </a:rPr>
              <a:t>المنقضي</a:t>
            </a:r>
            <a:r>
              <a:rPr lang="ar-SA" sz="2400" dirty="0" smtClean="0">
                <a:solidFill>
                  <a:schemeClr val="accent3">
                    <a:lumMod val="50000"/>
                  </a:schemeClr>
                </a:solidFill>
              </a:rPr>
              <a:t> بدءا من موافقة الإدارة على الفكرة المبدئية للمنتج الجديد وحتى الوقت الذي تساوي عنده القيمة الحالية التراكمية لصافي التدفقات النقدية الداخلة من المشروع مع القيمة الحالية التراكمية لصافي التدفقات النقدية الخارجة الاستثمارية . </a:t>
            </a:r>
          </a:p>
          <a:p>
            <a:pPr algn="just"/>
            <a:r>
              <a:rPr lang="ar-SA" sz="2400" dirty="0" smtClean="0">
                <a:solidFill>
                  <a:schemeClr val="accent3">
                    <a:lumMod val="50000"/>
                  </a:schemeClr>
                </a:solidFill>
              </a:rPr>
              <a:t>من الشركات التي تدافع  وتحرص على استخدام وقت </a:t>
            </a:r>
            <a:r>
              <a:rPr lang="ar-SA" sz="2400" dirty="0" smtClean="0">
                <a:solidFill>
                  <a:schemeClr val="accent3">
                    <a:lumMod val="50000"/>
                  </a:schemeClr>
                </a:solidFill>
              </a:rPr>
              <a:t>التعادل </a:t>
            </a:r>
            <a:r>
              <a:rPr lang="ar-SA" sz="2400" dirty="0" smtClean="0">
                <a:solidFill>
                  <a:schemeClr val="accent3">
                    <a:lumMod val="50000"/>
                  </a:schemeClr>
                </a:solidFill>
              </a:rPr>
              <a:t>شركة </a:t>
            </a:r>
            <a:r>
              <a:rPr lang="en-US" sz="2400" dirty="0" err="1" smtClean="0">
                <a:solidFill>
                  <a:schemeClr val="accent3">
                    <a:lumMod val="50000"/>
                  </a:schemeClr>
                </a:solidFill>
              </a:rPr>
              <a:t>Hemlett</a:t>
            </a:r>
            <a:r>
              <a:rPr lang="en-US" sz="2400" dirty="0" smtClean="0">
                <a:solidFill>
                  <a:schemeClr val="accent3">
                    <a:lumMod val="50000"/>
                  </a:schemeClr>
                </a:solidFill>
              </a:rPr>
              <a:t>-Packard</a:t>
            </a:r>
          </a:p>
          <a:p>
            <a:pPr marL="0" indent="0" algn="just">
              <a:buNone/>
            </a:pPr>
            <a:r>
              <a:rPr lang="ar-SA" sz="2400" dirty="0" smtClean="0">
                <a:solidFill>
                  <a:schemeClr val="accent3">
                    <a:lumMod val="50000"/>
                  </a:schemeClr>
                </a:solidFill>
              </a:rPr>
              <a:t> </a:t>
            </a:r>
            <a:endParaRPr lang="ar-EG" sz="2400"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extLst>
      <p:ext uri="{BB962C8B-B14F-4D97-AF65-F5344CB8AC3E}">
        <p14:creationId xmlns:p14="http://schemas.microsoft.com/office/powerpoint/2010/main" val="3546203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838200"/>
          </a:xfrm>
        </p:spPr>
        <p:txBody>
          <a:bodyPr>
            <a:normAutofit/>
          </a:bodyPr>
          <a:lstStyle/>
          <a:p>
            <a:pPr algn="ctr"/>
            <a:r>
              <a:rPr lang="ar-SA" sz="3600" b="1" dirty="0" smtClean="0">
                <a:solidFill>
                  <a:schemeClr val="accent2">
                    <a:lumMod val="75000"/>
                  </a:schemeClr>
                </a:solidFill>
                <a:latin typeface="+mn-lt"/>
                <a:cs typeface="+mn-cs"/>
              </a:rPr>
              <a:t>وقت التعادل للمنتجات الجديدة </a:t>
            </a:r>
            <a:endParaRPr lang="ar-SA" sz="3600" b="1" dirty="0">
              <a:solidFill>
                <a:schemeClr val="accent2">
                  <a:lumMod val="75000"/>
                </a:schemeClr>
              </a:solidFill>
              <a:latin typeface="+mn-lt"/>
              <a:cs typeface="+mn-cs"/>
            </a:endParaRPr>
          </a:p>
        </p:txBody>
      </p:sp>
      <p:sp>
        <p:nvSpPr>
          <p:cNvPr id="3" name="Content Placeholder 2"/>
          <p:cNvSpPr>
            <a:spLocks noGrp="1"/>
          </p:cNvSpPr>
          <p:nvPr>
            <p:ph sz="quarter" idx="1"/>
          </p:nvPr>
        </p:nvSpPr>
        <p:spPr>
          <a:xfrm>
            <a:off x="533400" y="1143000"/>
            <a:ext cx="8305800" cy="5334000"/>
          </a:xfrm>
        </p:spPr>
        <p:txBody>
          <a:bodyPr>
            <a:normAutofit/>
          </a:bodyPr>
          <a:lstStyle/>
          <a:p>
            <a:pPr marL="0" indent="0" algn="just">
              <a:buNone/>
            </a:pPr>
            <a:r>
              <a:rPr lang="ar-SA" sz="2400" dirty="0" smtClean="0">
                <a:solidFill>
                  <a:schemeClr val="accent3">
                    <a:lumMod val="50000"/>
                  </a:schemeClr>
                </a:solidFill>
              </a:rPr>
              <a:t>مثال : تدرس احدى الشركات إمكانية تقديم منتج جديد ومن المتوقع أن تصدق الإدارة عليه وتشكل فريق عمل له في 31/12/2003 ونظرا لنقص الاعتمادات فلا يتوقع البدء في العمل حتى نهاية 2004 وكانت بيانات التدفق النقدي بالملايين كالتالي :</a:t>
            </a:r>
          </a:p>
          <a:p>
            <a:pPr marL="0" indent="0" algn="just">
              <a:buNone/>
            </a:pPr>
            <a:endParaRPr lang="ar-SA" sz="2400" dirty="0">
              <a:solidFill>
                <a:schemeClr val="accent3">
                  <a:lumMod val="50000"/>
                </a:schemeClr>
              </a:solidFill>
            </a:endParaRPr>
          </a:p>
          <a:p>
            <a:pPr marL="0" indent="0" algn="just">
              <a:buNone/>
            </a:pPr>
            <a:endParaRPr lang="ar-SA" sz="2400" dirty="0" smtClean="0">
              <a:solidFill>
                <a:schemeClr val="accent3">
                  <a:lumMod val="50000"/>
                </a:schemeClr>
              </a:solidFill>
            </a:endParaRPr>
          </a:p>
          <a:p>
            <a:pPr marL="0" indent="0" algn="just">
              <a:buNone/>
            </a:pPr>
            <a:endParaRPr lang="ar-SA" sz="2400" dirty="0">
              <a:solidFill>
                <a:schemeClr val="accent3">
                  <a:lumMod val="50000"/>
                </a:schemeClr>
              </a:solidFill>
            </a:endParaRPr>
          </a:p>
          <a:p>
            <a:pPr marL="0" indent="0" algn="just">
              <a:buNone/>
            </a:pPr>
            <a:endParaRPr lang="ar-SA" sz="2400" dirty="0" smtClean="0">
              <a:solidFill>
                <a:schemeClr val="accent3">
                  <a:lumMod val="50000"/>
                </a:schemeClr>
              </a:solidFill>
            </a:endParaRPr>
          </a:p>
          <a:p>
            <a:pPr marL="0" indent="0" algn="just">
              <a:buNone/>
            </a:pPr>
            <a:r>
              <a:rPr lang="ar-SA" sz="2400" dirty="0" smtClean="0">
                <a:solidFill>
                  <a:schemeClr val="accent3">
                    <a:lumMod val="50000"/>
                  </a:schemeClr>
                </a:solidFill>
              </a:rPr>
              <a:t> </a:t>
            </a:r>
          </a:p>
          <a:p>
            <a:pPr marL="0" indent="0" algn="just">
              <a:buNone/>
            </a:pPr>
            <a:r>
              <a:rPr lang="ar-SA" sz="2400" dirty="0" smtClean="0">
                <a:solidFill>
                  <a:schemeClr val="accent3">
                    <a:lumMod val="50000"/>
                  </a:schemeClr>
                </a:solidFill>
              </a:rPr>
              <a:t>المطلوب :</a:t>
            </a:r>
          </a:p>
          <a:p>
            <a:pPr marL="0" indent="0" algn="just">
              <a:buNone/>
            </a:pPr>
            <a:r>
              <a:rPr lang="ar-SA" sz="2400" dirty="0">
                <a:solidFill>
                  <a:schemeClr val="accent3">
                    <a:lumMod val="50000"/>
                  </a:schemeClr>
                </a:solidFill>
              </a:rPr>
              <a:t> </a:t>
            </a:r>
            <a:r>
              <a:rPr lang="ar-SA" sz="2400" dirty="0" smtClean="0">
                <a:solidFill>
                  <a:schemeClr val="accent3">
                    <a:lumMod val="50000"/>
                  </a:schemeClr>
                </a:solidFill>
              </a:rPr>
              <a:t>احسبي وقت التعادل ؟ وعلقي على النتائج ؟</a:t>
            </a:r>
            <a:endParaRPr lang="ar-EG" sz="2400"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graphicFrame>
        <p:nvGraphicFramePr>
          <p:cNvPr id="6" name="جدول 5"/>
          <p:cNvGraphicFramePr>
            <a:graphicFrameLocks noGrp="1"/>
          </p:cNvGraphicFramePr>
          <p:nvPr>
            <p:extLst>
              <p:ext uri="{D42A27DB-BD31-4B8C-83A1-F6EECF244321}">
                <p14:modId xmlns:p14="http://schemas.microsoft.com/office/powerpoint/2010/main" val="3508780889"/>
              </p:ext>
            </p:extLst>
          </p:nvPr>
        </p:nvGraphicFramePr>
        <p:xfrm>
          <a:off x="762001" y="2362200"/>
          <a:ext cx="7162800" cy="2225040"/>
        </p:xfrm>
        <a:graphic>
          <a:graphicData uri="http://schemas.openxmlformats.org/drawingml/2006/table">
            <a:tbl>
              <a:tblPr rtl="1" firstRow="1" bandRow="1">
                <a:tableStyleId>{5C22544A-7EE6-4342-B048-85BDC9FD1C3A}</a:tableStyleId>
              </a:tblPr>
              <a:tblGrid>
                <a:gridCol w="819179"/>
                <a:gridCol w="2226348"/>
                <a:gridCol w="1933632"/>
                <a:gridCol w="2183641"/>
              </a:tblGrid>
              <a:tr h="370840">
                <a:tc>
                  <a:txBody>
                    <a:bodyPr/>
                    <a:lstStyle/>
                    <a:p>
                      <a:pPr rtl="1"/>
                      <a:r>
                        <a:rPr lang="ar-SA" dirty="0" smtClean="0"/>
                        <a:t>السنة</a:t>
                      </a:r>
                      <a:endParaRPr lang="ar-EG" dirty="0"/>
                    </a:p>
                  </a:txBody>
                  <a:tcPr/>
                </a:tc>
                <a:tc>
                  <a:txBody>
                    <a:bodyPr/>
                    <a:lstStyle/>
                    <a:p>
                      <a:pPr rtl="1"/>
                      <a:r>
                        <a:rPr lang="ar-SA" dirty="0" smtClean="0"/>
                        <a:t>تكلفة الاستثمار المبدئي</a:t>
                      </a:r>
                      <a:endParaRPr lang="ar-EG" dirty="0"/>
                    </a:p>
                  </a:txBody>
                  <a:tcPr/>
                </a:tc>
                <a:tc>
                  <a:txBody>
                    <a:bodyPr/>
                    <a:lstStyle/>
                    <a:p>
                      <a:pPr rtl="1"/>
                      <a:r>
                        <a:rPr lang="ar-SA" dirty="0" smtClean="0"/>
                        <a:t>التدفقات النقدية الداخلة </a:t>
                      </a:r>
                      <a:endParaRPr lang="ar-EG" dirty="0"/>
                    </a:p>
                  </a:txBody>
                  <a:tcPr/>
                </a:tc>
                <a:tc>
                  <a:txBody>
                    <a:bodyPr/>
                    <a:lstStyle/>
                    <a:p>
                      <a:pPr rtl="1"/>
                      <a:r>
                        <a:rPr lang="ar-SA" dirty="0" smtClean="0"/>
                        <a:t>التدفقات النقدية الخارجة </a:t>
                      </a:r>
                      <a:endParaRPr lang="ar-EG" dirty="0"/>
                    </a:p>
                  </a:txBody>
                  <a:tcPr/>
                </a:tc>
              </a:tr>
              <a:tr h="370840">
                <a:tc>
                  <a:txBody>
                    <a:bodyPr/>
                    <a:lstStyle/>
                    <a:p>
                      <a:pPr rtl="1"/>
                      <a:r>
                        <a:rPr lang="ar-SA" dirty="0" smtClean="0"/>
                        <a:t>2004</a:t>
                      </a:r>
                      <a:endParaRPr lang="ar-EG" dirty="0"/>
                    </a:p>
                  </a:txBody>
                  <a:tcPr/>
                </a:tc>
                <a:tc>
                  <a:txBody>
                    <a:bodyPr/>
                    <a:lstStyle/>
                    <a:p>
                      <a:pPr rtl="1"/>
                      <a:r>
                        <a:rPr lang="ar-SA" dirty="0" smtClean="0"/>
                        <a:t>12,000,000</a:t>
                      </a:r>
                      <a:endParaRPr lang="ar-EG" dirty="0"/>
                    </a:p>
                  </a:txBody>
                  <a:tcPr/>
                </a:tc>
                <a:tc>
                  <a:txBody>
                    <a:bodyPr/>
                    <a:lstStyle/>
                    <a:p>
                      <a:pPr rtl="1"/>
                      <a:endParaRPr lang="ar-EG" dirty="0"/>
                    </a:p>
                  </a:txBody>
                  <a:tcPr/>
                </a:tc>
                <a:tc>
                  <a:txBody>
                    <a:bodyPr/>
                    <a:lstStyle/>
                    <a:p>
                      <a:pPr rtl="1"/>
                      <a:endParaRPr lang="ar-EG"/>
                    </a:p>
                  </a:txBody>
                  <a:tcPr/>
                </a:tc>
              </a:tr>
              <a:tr h="370840">
                <a:tc>
                  <a:txBody>
                    <a:bodyPr/>
                    <a:lstStyle/>
                    <a:p>
                      <a:pPr rtl="1"/>
                      <a:r>
                        <a:rPr lang="ar-SA" dirty="0" smtClean="0"/>
                        <a:t>2005</a:t>
                      </a:r>
                      <a:endParaRPr lang="ar-EG" dirty="0"/>
                    </a:p>
                  </a:txBody>
                  <a:tcPr/>
                </a:tc>
                <a:tc>
                  <a:txBody>
                    <a:bodyPr/>
                    <a:lstStyle/>
                    <a:p>
                      <a:pPr rtl="1"/>
                      <a:endParaRPr lang="ar-EG"/>
                    </a:p>
                  </a:txBody>
                  <a:tcPr/>
                </a:tc>
                <a:tc>
                  <a:txBody>
                    <a:bodyPr/>
                    <a:lstStyle/>
                    <a:p>
                      <a:pPr rtl="1"/>
                      <a:r>
                        <a:rPr lang="ar-SA" dirty="0" smtClean="0"/>
                        <a:t>18.000.000</a:t>
                      </a:r>
                      <a:endParaRPr lang="ar-EG" dirty="0"/>
                    </a:p>
                  </a:txBody>
                  <a:tcPr/>
                </a:tc>
                <a:tc>
                  <a:txBody>
                    <a:bodyPr/>
                    <a:lstStyle/>
                    <a:p>
                      <a:pPr rtl="1"/>
                      <a:r>
                        <a:rPr lang="ar-SA" dirty="0" smtClean="0"/>
                        <a:t>13.000.000</a:t>
                      </a:r>
                      <a:endParaRPr lang="ar-EG" dirty="0"/>
                    </a:p>
                  </a:txBody>
                  <a:tcPr/>
                </a:tc>
              </a:tr>
              <a:tr h="370840">
                <a:tc>
                  <a:txBody>
                    <a:bodyPr/>
                    <a:lstStyle/>
                    <a:p>
                      <a:pPr rtl="1"/>
                      <a:r>
                        <a:rPr lang="ar-SA" dirty="0" smtClean="0"/>
                        <a:t>2006</a:t>
                      </a:r>
                      <a:endParaRPr lang="ar-EG" dirty="0"/>
                    </a:p>
                  </a:txBody>
                  <a:tcPr/>
                </a:tc>
                <a:tc>
                  <a:txBody>
                    <a:bodyPr/>
                    <a:lstStyle/>
                    <a:p>
                      <a:pPr rtl="1"/>
                      <a:endParaRPr lang="ar-EG"/>
                    </a:p>
                  </a:txBody>
                  <a:tcPr/>
                </a:tc>
                <a:tc>
                  <a:txBody>
                    <a:bodyPr/>
                    <a:lstStyle/>
                    <a:p>
                      <a:pPr rtl="1"/>
                      <a:r>
                        <a:rPr lang="ar-SA" dirty="0" smtClean="0"/>
                        <a:t>33,000,000</a:t>
                      </a:r>
                      <a:endParaRPr lang="ar-EG" dirty="0"/>
                    </a:p>
                  </a:txBody>
                  <a:tcPr/>
                </a:tc>
                <a:tc>
                  <a:txBody>
                    <a:bodyPr/>
                    <a:lstStyle/>
                    <a:p>
                      <a:pPr rtl="1"/>
                      <a:r>
                        <a:rPr lang="ar-SA" dirty="0" smtClean="0"/>
                        <a:t>24.000.000</a:t>
                      </a:r>
                      <a:endParaRPr lang="ar-EG" dirty="0"/>
                    </a:p>
                  </a:txBody>
                  <a:tcPr/>
                </a:tc>
              </a:tr>
              <a:tr h="370840">
                <a:tc>
                  <a:txBody>
                    <a:bodyPr/>
                    <a:lstStyle/>
                    <a:p>
                      <a:pPr rtl="1"/>
                      <a:r>
                        <a:rPr lang="ar-SA" dirty="0" smtClean="0"/>
                        <a:t>2007</a:t>
                      </a:r>
                      <a:endParaRPr lang="ar-EG" dirty="0"/>
                    </a:p>
                  </a:txBody>
                  <a:tcPr/>
                </a:tc>
                <a:tc>
                  <a:txBody>
                    <a:bodyPr/>
                    <a:lstStyle/>
                    <a:p>
                      <a:pPr rtl="1"/>
                      <a:endParaRPr lang="ar-EG"/>
                    </a:p>
                  </a:txBody>
                  <a:tcPr/>
                </a:tc>
                <a:tc>
                  <a:txBody>
                    <a:bodyPr/>
                    <a:lstStyle/>
                    <a:p>
                      <a:pPr rtl="1"/>
                      <a:r>
                        <a:rPr lang="ar-SA" dirty="0" smtClean="0"/>
                        <a:t>40.0000.000</a:t>
                      </a:r>
                      <a:endParaRPr lang="ar-EG" dirty="0"/>
                    </a:p>
                  </a:txBody>
                  <a:tcPr/>
                </a:tc>
                <a:tc>
                  <a:txBody>
                    <a:bodyPr/>
                    <a:lstStyle/>
                    <a:p>
                      <a:pPr rtl="1"/>
                      <a:r>
                        <a:rPr lang="ar-SA" dirty="0" smtClean="0"/>
                        <a:t>30.0000.000</a:t>
                      </a:r>
                      <a:endParaRPr lang="ar-EG" dirty="0"/>
                    </a:p>
                  </a:txBody>
                  <a:tcPr/>
                </a:tc>
              </a:tr>
              <a:tr h="370840">
                <a:tc>
                  <a:txBody>
                    <a:bodyPr/>
                    <a:lstStyle/>
                    <a:p>
                      <a:pPr rtl="1"/>
                      <a:r>
                        <a:rPr lang="ar-SA" dirty="0" smtClean="0"/>
                        <a:t>2008</a:t>
                      </a:r>
                      <a:endParaRPr lang="ar-EG" dirty="0"/>
                    </a:p>
                  </a:txBody>
                  <a:tcPr/>
                </a:tc>
                <a:tc>
                  <a:txBody>
                    <a:bodyPr/>
                    <a:lstStyle/>
                    <a:p>
                      <a:pPr rtl="1"/>
                      <a:endParaRPr lang="ar-EG"/>
                    </a:p>
                  </a:txBody>
                  <a:tcPr/>
                </a:tc>
                <a:tc>
                  <a:txBody>
                    <a:bodyPr/>
                    <a:lstStyle/>
                    <a:p>
                      <a:pPr rtl="1"/>
                      <a:r>
                        <a:rPr lang="ar-SA" dirty="0" smtClean="0"/>
                        <a:t>14.000.000</a:t>
                      </a:r>
                      <a:endParaRPr lang="ar-EG" dirty="0"/>
                    </a:p>
                  </a:txBody>
                  <a:tcPr/>
                </a:tc>
                <a:tc>
                  <a:txBody>
                    <a:bodyPr/>
                    <a:lstStyle/>
                    <a:p>
                      <a:pPr rtl="1"/>
                      <a:r>
                        <a:rPr lang="ar-SA" dirty="0" smtClean="0"/>
                        <a:t>11,000.000</a:t>
                      </a:r>
                      <a:endParaRPr lang="ar-EG" dirty="0"/>
                    </a:p>
                  </a:txBody>
                  <a:tcPr/>
                </a:tc>
              </a:tr>
            </a:tbl>
          </a:graphicData>
        </a:graphic>
      </p:graphicFrame>
    </p:spTree>
    <p:extLst>
      <p:ext uri="{BB962C8B-B14F-4D97-AF65-F5344CB8AC3E}">
        <p14:creationId xmlns:p14="http://schemas.microsoft.com/office/powerpoint/2010/main" val="3056837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838200"/>
          </a:xfrm>
        </p:spPr>
        <p:txBody>
          <a:bodyPr>
            <a:normAutofit/>
          </a:bodyPr>
          <a:lstStyle/>
          <a:p>
            <a:pPr algn="ctr"/>
            <a:r>
              <a:rPr lang="ar-SA" sz="3600" b="1" dirty="0" smtClean="0">
                <a:solidFill>
                  <a:schemeClr val="accent2">
                    <a:lumMod val="75000"/>
                  </a:schemeClr>
                </a:solidFill>
                <a:latin typeface="+mn-lt"/>
                <a:cs typeface="+mn-cs"/>
              </a:rPr>
              <a:t>وقت التعادل وطريقة فترة الاسترداد</a:t>
            </a:r>
            <a:endParaRPr lang="ar-SA" sz="3600" b="1" dirty="0">
              <a:solidFill>
                <a:schemeClr val="accent2">
                  <a:lumMod val="75000"/>
                </a:schemeClr>
              </a:solidFill>
              <a:latin typeface="+mn-lt"/>
              <a:cs typeface="+mn-cs"/>
            </a:endParaRPr>
          </a:p>
        </p:txBody>
      </p:sp>
      <p:sp>
        <p:nvSpPr>
          <p:cNvPr id="3" name="Content Placeholder 2"/>
          <p:cNvSpPr>
            <a:spLocks noGrp="1"/>
          </p:cNvSpPr>
          <p:nvPr>
            <p:ph sz="quarter" idx="1"/>
          </p:nvPr>
        </p:nvSpPr>
        <p:spPr>
          <a:xfrm>
            <a:off x="533400" y="1143000"/>
            <a:ext cx="8305800" cy="5334000"/>
          </a:xfrm>
        </p:spPr>
        <p:txBody>
          <a:bodyPr>
            <a:normAutofit/>
          </a:bodyPr>
          <a:lstStyle/>
          <a:p>
            <a:pPr marL="0" indent="0" algn="just">
              <a:buNone/>
            </a:pPr>
            <a:r>
              <a:rPr lang="ar-SA" sz="2400" dirty="0">
                <a:solidFill>
                  <a:schemeClr val="accent3">
                    <a:lumMod val="50000"/>
                  </a:schemeClr>
                </a:solidFill>
              </a:rPr>
              <a:t> </a:t>
            </a:r>
            <a:r>
              <a:rPr lang="ar-SA" sz="2400" b="1" dirty="0" smtClean="0">
                <a:solidFill>
                  <a:schemeClr val="accent3">
                    <a:lumMod val="50000"/>
                  </a:schemeClr>
                </a:solidFill>
              </a:rPr>
              <a:t>يختلف وقت التعادل عن طريقة فترة الاسترداد في : </a:t>
            </a:r>
          </a:p>
          <a:p>
            <a:pPr marL="731520" lvl="1" indent="-457200" algn="just">
              <a:buFont typeface="+mj-lt"/>
              <a:buAutoNum type="arabicParenR"/>
            </a:pPr>
            <a:r>
              <a:rPr lang="ar-SA" sz="2200" dirty="0" smtClean="0">
                <a:solidFill>
                  <a:schemeClr val="accent3">
                    <a:lumMod val="50000"/>
                  </a:schemeClr>
                </a:solidFill>
              </a:rPr>
              <a:t>وقت التعادل يبدأ بوقت موافقة الإدارة على المشروع بينما فترة الاسترداد تبدأ من وقت حدوث التدفقات النقدية الخارجة  .</a:t>
            </a:r>
          </a:p>
          <a:p>
            <a:pPr marL="731520" lvl="1" indent="-457200" algn="just">
              <a:buFont typeface="+mj-lt"/>
              <a:buAutoNum type="arabicParenR"/>
            </a:pPr>
            <a:r>
              <a:rPr lang="ar-SA" sz="2200" dirty="0" smtClean="0">
                <a:solidFill>
                  <a:schemeClr val="accent3">
                    <a:lumMod val="50000"/>
                  </a:schemeClr>
                </a:solidFill>
              </a:rPr>
              <a:t>ان حساب وقت التعادل يأخذ في اعتباره القيمة الزمنية للنقود في حين أن طريقة فترة الاسترداد تتجاهلها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extLst>
      <p:ext uri="{BB962C8B-B14F-4D97-AF65-F5344CB8AC3E}">
        <p14:creationId xmlns:p14="http://schemas.microsoft.com/office/powerpoint/2010/main" val="2591491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467600" cy="838200"/>
          </a:xfrm>
        </p:spPr>
        <p:txBody>
          <a:bodyPr>
            <a:normAutofit/>
          </a:bodyPr>
          <a:lstStyle/>
          <a:p>
            <a:pPr algn="ctr"/>
            <a:r>
              <a:rPr lang="ar-SA" sz="3600" b="1" dirty="0" smtClean="0">
                <a:solidFill>
                  <a:schemeClr val="accent2">
                    <a:lumMod val="75000"/>
                  </a:schemeClr>
                </a:solidFill>
                <a:latin typeface="+mn-lt"/>
                <a:cs typeface="+mn-cs"/>
              </a:rPr>
              <a:t>المقاييس التشغيلية للوقت</a:t>
            </a:r>
            <a:endParaRPr lang="ar-SA" sz="3600" b="1" dirty="0">
              <a:solidFill>
                <a:schemeClr val="accent2">
                  <a:lumMod val="75000"/>
                </a:schemeClr>
              </a:solidFill>
              <a:latin typeface="+mn-lt"/>
              <a:cs typeface="+mn-cs"/>
            </a:endParaRPr>
          </a:p>
        </p:txBody>
      </p:sp>
      <p:sp>
        <p:nvSpPr>
          <p:cNvPr id="3" name="Content Placeholder 2"/>
          <p:cNvSpPr>
            <a:spLocks noGrp="1"/>
          </p:cNvSpPr>
          <p:nvPr>
            <p:ph sz="quarter" idx="1"/>
          </p:nvPr>
        </p:nvSpPr>
        <p:spPr>
          <a:xfrm>
            <a:off x="533400" y="1143000"/>
            <a:ext cx="8305800" cy="5334000"/>
          </a:xfrm>
        </p:spPr>
        <p:txBody>
          <a:bodyPr>
            <a:normAutofit/>
          </a:bodyPr>
          <a:lstStyle/>
          <a:p>
            <a:pPr marL="0" indent="0" algn="just">
              <a:buNone/>
            </a:pPr>
            <a:r>
              <a:rPr lang="ar-SA" sz="2400" dirty="0" smtClean="0">
                <a:solidFill>
                  <a:schemeClr val="accent3">
                    <a:lumMod val="50000"/>
                  </a:schemeClr>
                </a:solidFill>
              </a:rPr>
              <a:t>للوقت جوانب عديدة فبالإضافة الى تقديم منتجات جديدة بسرعة للسوق ، فإن التنظيمات تنافس على الوقت للاستجابة لطلبات المستهلكين وكسب ثقتهم في الوفاء بتواريخ التسليم المحددة .</a:t>
            </a:r>
          </a:p>
          <a:p>
            <a:pPr marL="0" indent="0" algn="just">
              <a:buNone/>
            </a:pPr>
            <a:r>
              <a:rPr lang="ar-SA" sz="2400" dirty="0" smtClean="0">
                <a:solidFill>
                  <a:schemeClr val="accent3">
                    <a:lumMod val="50000"/>
                  </a:schemeClr>
                </a:solidFill>
              </a:rPr>
              <a:t>وهنالك مقياسين تشغيليين للوقت :</a:t>
            </a:r>
          </a:p>
          <a:p>
            <a:pPr marL="1005840" lvl="2" indent="-457200" algn="just">
              <a:buFont typeface="+mj-lt"/>
              <a:buAutoNum type="arabicPeriod"/>
            </a:pPr>
            <a:r>
              <a:rPr lang="ar-SA" sz="2400" dirty="0" smtClean="0">
                <a:solidFill>
                  <a:schemeClr val="accent3">
                    <a:lumMod val="50000"/>
                  </a:schemeClr>
                </a:solidFill>
              </a:rPr>
              <a:t>زمن الاستجابة لطلبات العملاء </a:t>
            </a:r>
          </a:p>
          <a:p>
            <a:pPr marL="1005840" lvl="2" indent="-457200" algn="just">
              <a:buFont typeface="+mj-lt"/>
              <a:buAutoNum type="arabicPeriod"/>
            </a:pPr>
            <a:r>
              <a:rPr lang="ar-SA" sz="2400" dirty="0" smtClean="0">
                <a:solidFill>
                  <a:schemeClr val="accent3">
                    <a:lumMod val="50000"/>
                  </a:schemeClr>
                </a:solidFill>
              </a:rPr>
              <a:t>كفاءة دورة التصنيع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Tree>
    <p:extLst>
      <p:ext uri="{BB962C8B-B14F-4D97-AF65-F5344CB8AC3E}">
        <p14:creationId xmlns:p14="http://schemas.microsoft.com/office/powerpoint/2010/main" val="3910140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686800" cy="5715000"/>
          </a:xfrm>
        </p:spPr>
        <p:txBody>
          <a:bodyPr/>
          <a:lstStyle/>
          <a:p>
            <a:pPr algn="r">
              <a:buNone/>
            </a:pPr>
            <a:r>
              <a:rPr lang="ar-SA" dirty="0" smtClean="0">
                <a:solidFill>
                  <a:schemeClr val="accent6">
                    <a:lumMod val="50000"/>
                  </a:schemeClr>
                </a:solidFill>
              </a:rPr>
              <a:t>أولاً: زمن الاستجابة لطلبات العملاء:</a:t>
            </a:r>
          </a:p>
          <a:p>
            <a:pPr algn="r">
              <a:buNone/>
            </a:pPr>
            <a:r>
              <a:rPr lang="ar-SA" sz="2400" dirty="0" smtClean="0"/>
              <a:t>وهو الزمن من تلقي طلبات العملاء (اصدار العميل لاوامر</a:t>
            </a:r>
          </a:p>
          <a:p>
            <a:pPr algn="r">
              <a:buNone/>
            </a:pPr>
            <a:r>
              <a:rPr lang="ar-SA" sz="2400" dirty="0" smtClean="0"/>
              <a:t>الشراء) حتى تسليم السلعة او الخدمة اليه وتتكون من اربعة ازمنه فرعية هي:</a:t>
            </a:r>
          </a:p>
          <a:p>
            <a:pPr algn="r">
              <a:buNone/>
            </a:pPr>
            <a:r>
              <a:rPr lang="ar-SA" dirty="0" smtClean="0"/>
              <a:t> </a:t>
            </a:r>
            <a:endParaRPr lang="ar-SA" dirty="0"/>
          </a:p>
        </p:txBody>
      </p:sp>
      <p:sp>
        <p:nvSpPr>
          <p:cNvPr id="4" name="Rounded Rectangle 3"/>
          <p:cNvSpPr/>
          <p:nvPr/>
        </p:nvSpPr>
        <p:spPr>
          <a:xfrm>
            <a:off x="5791200" y="2590800"/>
            <a:ext cx="1371600" cy="533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وصول امر العميل للمصنع</a:t>
            </a:r>
            <a:endParaRPr lang="ar-SA" dirty="0">
              <a:solidFill>
                <a:srgbClr val="0070C0"/>
              </a:solidFill>
            </a:endParaRPr>
          </a:p>
        </p:txBody>
      </p:sp>
      <p:sp>
        <p:nvSpPr>
          <p:cNvPr id="6" name="Rounded Rectangle 5"/>
          <p:cNvSpPr/>
          <p:nvPr/>
        </p:nvSpPr>
        <p:spPr>
          <a:xfrm>
            <a:off x="7543800" y="2590800"/>
            <a:ext cx="1371600" cy="533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طلب العميل</a:t>
            </a:r>
            <a:endParaRPr lang="ar-SA" dirty="0">
              <a:solidFill>
                <a:srgbClr val="0070C0"/>
              </a:solidFill>
            </a:endParaRPr>
          </a:p>
        </p:txBody>
      </p:sp>
      <p:sp>
        <p:nvSpPr>
          <p:cNvPr id="7" name="Rounded Rectangle 6"/>
          <p:cNvSpPr/>
          <p:nvPr/>
        </p:nvSpPr>
        <p:spPr>
          <a:xfrm>
            <a:off x="3962400" y="2590800"/>
            <a:ext cx="1371600" cy="533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بداية التصنيع</a:t>
            </a:r>
            <a:endParaRPr lang="ar-SA" dirty="0">
              <a:solidFill>
                <a:srgbClr val="0070C0"/>
              </a:solidFill>
            </a:endParaRPr>
          </a:p>
        </p:txBody>
      </p:sp>
      <p:sp>
        <p:nvSpPr>
          <p:cNvPr id="8" name="Rounded Rectangle 7"/>
          <p:cNvSpPr/>
          <p:nvPr/>
        </p:nvSpPr>
        <p:spPr>
          <a:xfrm>
            <a:off x="2057400" y="2590800"/>
            <a:ext cx="1371600" cy="533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الانتهاء من التصنيع</a:t>
            </a:r>
            <a:endParaRPr lang="ar-SA" dirty="0">
              <a:solidFill>
                <a:srgbClr val="0070C0"/>
              </a:solidFill>
            </a:endParaRPr>
          </a:p>
        </p:txBody>
      </p:sp>
      <p:sp>
        <p:nvSpPr>
          <p:cNvPr id="9" name="Rounded Rectangle 8"/>
          <p:cNvSpPr/>
          <p:nvPr/>
        </p:nvSpPr>
        <p:spPr>
          <a:xfrm>
            <a:off x="304800" y="2590800"/>
            <a:ext cx="1371600" cy="533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تسليم الطلب للعميل</a:t>
            </a:r>
            <a:endParaRPr lang="ar-SA" dirty="0">
              <a:solidFill>
                <a:srgbClr val="0070C0"/>
              </a:solidFill>
            </a:endParaRPr>
          </a:p>
        </p:txBody>
      </p:sp>
      <p:cxnSp>
        <p:nvCxnSpPr>
          <p:cNvPr id="11" name="Straight Connector 10"/>
          <p:cNvCxnSpPr/>
          <p:nvPr/>
        </p:nvCxnSpPr>
        <p:spPr>
          <a:xfrm>
            <a:off x="8763000" y="3124200"/>
            <a:ext cx="0" cy="2819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86600" y="3124200"/>
            <a:ext cx="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2"/>
          </p:cNvCxnSpPr>
          <p:nvPr/>
        </p:nvCxnSpPr>
        <p:spPr>
          <a:xfrm>
            <a:off x="4648200" y="3124200"/>
            <a:ext cx="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09800" y="3124200"/>
            <a:ext cx="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1000" y="3124200"/>
            <a:ext cx="0" cy="2819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209800" y="5029200"/>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257800" y="5029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81000" y="5943600"/>
            <a:ext cx="32004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3810000" y="4800600"/>
            <a:ext cx="1676400" cy="6096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زمن دورة الانتاج او التصنيع</a:t>
            </a:r>
            <a:endParaRPr lang="ar-SA" dirty="0">
              <a:solidFill>
                <a:srgbClr val="0070C0"/>
              </a:solidFill>
            </a:endParaRPr>
          </a:p>
        </p:txBody>
      </p:sp>
      <p:sp>
        <p:nvSpPr>
          <p:cNvPr id="45" name="Rounded Rectangle 44"/>
          <p:cNvSpPr/>
          <p:nvPr/>
        </p:nvSpPr>
        <p:spPr>
          <a:xfrm>
            <a:off x="3581400" y="5715000"/>
            <a:ext cx="2362200" cy="533400"/>
          </a:xfrm>
          <a:prstGeom prst="roundRect">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زمن الاستجابة لطلبات العملاء</a:t>
            </a:r>
            <a:endParaRPr lang="ar-SA" dirty="0">
              <a:solidFill>
                <a:srgbClr val="0070C0"/>
              </a:solidFill>
            </a:endParaRPr>
          </a:p>
        </p:txBody>
      </p:sp>
      <p:sp>
        <p:nvSpPr>
          <p:cNvPr id="46" name="Oval 45"/>
          <p:cNvSpPr/>
          <p:nvPr/>
        </p:nvSpPr>
        <p:spPr>
          <a:xfrm>
            <a:off x="7162800" y="3657600"/>
            <a:ext cx="1295400" cy="990600"/>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زمن تلقي العميل</a:t>
            </a:r>
            <a:r>
              <a:rPr lang="en-US" dirty="0" smtClean="0">
                <a:solidFill>
                  <a:srgbClr val="0070C0"/>
                </a:solidFill>
              </a:rPr>
              <a:t> </a:t>
            </a:r>
            <a:r>
              <a:rPr lang="ar-SA" dirty="0" smtClean="0">
                <a:solidFill>
                  <a:srgbClr val="0070C0"/>
                </a:solidFill>
              </a:rPr>
              <a:t> طلب</a:t>
            </a:r>
            <a:endParaRPr lang="ar-SA" dirty="0">
              <a:solidFill>
                <a:srgbClr val="0070C0"/>
              </a:solidFill>
            </a:endParaRPr>
          </a:p>
        </p:txBody>
      </p:sp>
      <p:sp>
        <p:nvSpPr>
          <p:cNvPr id="48" name="Oval 47"/>
          <p:cNvSpPr/>
          <p:nvPr/>
        </p:nvSpPr>
        <p:spPr>
          <a:xfrm>
            <a:off x="5105400" y="3581400"/>
            <a:ext cx="1447800" cy="1066800"/>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فترة الانتظار</a:t>
            </a:r>
            <a:endParaRPr lang="ar-SA" dirty="0">
              <a:solidFill>
                <a:srgbClr val="0070C0"/>
              </a:solidFill>
            </a:endParaRPr>
          </a:p>
        </p:txBody>
      </p:sp>
      <p:sp>
        <p:nvSpPr>
          <p:cNvPr id="49" name="Oval 48"/>
          <p:cNvSpPr/>
          <p:nvPr/>
        </p:nvSpPr>
        <p:spPr>
          <a:xfrm>
            <a:off x="2819400" y="3581400"/>
            <a:ext cx="1447800" cy="1066800"/>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زمن التشغيل او التصنيع</a:t>
            </a:r>
            <a:endParaRPr lang="ar-SA" dirty="0">
              <a:solidFill>
                <a:srgbClr val="0070C0"/>
              </a:solidFill>
            </a:endParaRPr>
          </a:p>
        </p:txBody>
      </p:sp>
      <p:sp>
        <p:nvSpPr>
          <p:cNvPr id="50" name="Oval 49"/>
          <p:cNvSpPr/>
          <p:nvPr/>
        </p:nvSpPr>
        <p:spPr>
          <a:xfrm>
            <a:off x="762000" y="3657600"/>
            <a:ext cx="1371600" cy="990600"/>
          </a:xfrm>
          <a:prstGeom prst="ellipse">
            <a:avLst/>
          </a:prstGeom>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smtClean="0">
                <a:solidFill>
                  <a:srgbClr val="0070C0"/>
                </a:solidFill>
              </a:rPr>
              <a:t>زمن التسليم</a:t>
            </a:r>
            <a:endParaRPr lang="ar-SA" dirty="0">
              <a:solidFill>
                <a:srgbClr val="0070C0"/>
              </a:solidFill>
            </a:endParaRPr>
          </a:p>
        </p:txBody>
      </p:sp>
      <p:cxnSp>
        <p:nvCxnSpPr>
          <p:cNvPr id="57" name="Straight Arrow Connector 56"/>
          <p:cNvCxnSpPr/>
          <p:nvPr/>
        </p:nvCxnSpPr>
        <p:spPr>
          <a:xfrm>
            <a:off x="4267200" y="4191000"/>
            <a:ext cx="8382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381000" y="41910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8458200" y="4114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6629400" y="41148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209800" y="4114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5943600" y="5943600"/>
            <a:ext cx="28194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Slide Number Placeholder 27"/>
          <p:cNvSpPr>
            <a:spLocks noGrp="1"/>
          </p:cNvSpPr>
          <p:nvPr>
            <p:ph type="sldNum" sz="quarter" idx="12"/>
          </p:nvPr>
        </p:nvSpPr>
        <p:spPr/>
        <p:txBody>
          <a:bodyPr/>
          <a:lstStyle/>
          <a:p>
            <a:fld id="{B6F15528-21DE-4FAA-801E-634DDDAF4B2B}" type="slidenum">
              <a:rPr lang="en-US" smtClean="0"/>
              <a:pPr/>
              <a:t>8</a:t>
            </a:fld>
            <a:endParaRPr lang="en-US"/>
          </a:p>
        </p:txBody>
      </p:sp>
      <p:sp>
        <p:nvSpPr>
          <p:cNvPr id="30" name="Footer Placeholder 29"/>
          <p:cNvSpPr>
            <a:spLocks noGrp="1"/>
          </p:cNvSpPr>
          <p:nvPr>
            <p:ph type="ftr" sz="quarter" idx="11"/>
          </p:nvPr>
        </p:nvSpPr>
        <p:spPr>
          <a:xfrm>
            <a:off x="914400" y="5562600"/>
            <a:ext cx="3962400" cy="457200"/>
          </a:xfrm>
        </p:spPr>
        <p:txBody>
          <a:bodyPr/>
          <a:lstStyle/>
          <a:p>
            <a:r>
              <a:rPr lang="ar-SA" dirty="0" smtClean="0"/>
              <a:t>أ. منيرة الحمادي</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019800"/>
          </a:xfrm>
        </p:spPr>
        <p:txBody>
          <a:bodyPr>
            <a:normAutofit/>
          </a:bodyPr>
          <a:lstStyle/>
          <a:p>
            <a:pPr algn="r">
              <a:buNone/>
            </a:pPr>
            <a:r>
              <a:rPr lang="ar-SA" sz="2400" dirty="0" smtClean="0">
                <a:solidFill>
                  <a:schemeClr val="tx2"/>
                </a:solidFill>
              </a:rPr>
              <a:t>ويتضح من الشكل السابق مايلي:</a:t>
            </a:r>
          </a:p>
          <a:p>
            <a:pPr algn="r">
              <a:buNone/>
            </a:pPr>
            <a:r>
              <a:rPr lang="ar-SA" sz="2400" dirty="0" smtClean="0"/>
              <a:t>أن في الزمن الوحيد الذي تتم فيه اضافة قيمة للمنتج هو زمن التصنيع او التشغيل , اما باقي الازمنه فهي ازمنه لاتضيف فيمة للمنتج , وتحاول جميع الشركات التخلص منها لتخفيض التكاليف .</a:t>
            </a:r>
          </a:p>
          <a:p>
            <a:pPr algn="r">
              <a:buNone/>
            </a:pPr>
            <a:r>
              <a:rPr lang="ar-SA" sz="2400" dirty="0" smtClean="0"/>
              <a:t>أن زمن الاستجابة لطلبات العملاء يتكون من اربعة ازمنه هي :زمن تلقي طلب العميل , فترة الانتظار , زمن التصنيع او التشغيل , زمن التسليم .</a:t>
            </a:r>
          </a:p>
          <a:p>
            <a:pPr algn="r">
              <a:buNone/>
            </a:pPr>
            <a:r>
              <a:rPr lang="ar-SA" sz="2400" dirty="0" smtClean="0"/>
              <a:t>وللتبسيط سوف نفترض ان زمن تلقي طلب العميل وزمن التسليم عند حده الادنى ويمكن تجاهلها .</a:t>
            </a:r>
          </a:p>
          <a:p>
            <a:pPr algn="r">
              <a:buNone/>
            </a:pPr>
            <a:r>
              <a:rPr lang="ar-SA" sz="2400" dirty="0" smtClean="0">
                <a:solidFill>
                  <a:schemeClr val="accent6">
                    <a:lumMod val="50000"/>
                  </a:schemeClr>
                </a:solidFill>
              </a:rPr>
              <a:t>زمن الاستجابة لطلبات العملاء = زمن دورة التصنيع او الانتاج </a:t>
            </a:r>
            <a:r>
              <a:rPr lang="ar-SA" sz="2400" dirty="0" smtClean="0">
                <a:solidFill>
                  <a:srgbClr val="0070C0"/>
                </a:solidFill>
              </a:rPr>
              <a:t>= </a:t>
            </a:r>
            <a:r>
              <a:rPr lang="ar-SA" sz="2400" dirty="0" smtClean="0">
                <a:solidFill>
                  <a:schemeClr val="accent2">
                    <a:lumMod val="50000"/>
                  </a:schemeClr>
                </a:solidFill>
              </a:rPr>
              <a:t>فترة الانتظار + زمن التصنيع او التشغيل </a:t>
            </a:r>
            <a:endParaRPr lang="ar-SA" sz="2400" dirty="0" smtClean="0">
              <a:solidFill>
                <a:schemeClr val="tx2">
                  <a:lumMod val="75000"/>
                </a:schemeClr>
              </a:solidFill>
            </a:endParaRPr>
          </a:p>
          <a:p>
            <a:pPr algn="r">
              <a:buNone/>
            </a:pPr>
            <a:endParaRPr lang="ar-SA" sz="800" dirty="0" smtClean="0">
              <a:solidFill>
                <a:schemeClr val="tx2">
                  <a:lumMod val="75000"/>
                </a:schemeClr>
              </a:solidFill>
            </a:endParaRPr>
          </a:p>
          <a:p>
            <a:pPr algn="r">
              <a:buNone/>
            </a:pPr>
            <a:r>
              <a:rPr lang="ar-SA" sz="2400" dirty="0" smtClean="0">
                <a:solidFill>
                  <a:schemeClr val="tx2">
                    <a:lumMod val="75000"/>
                  </a:schemeClr>
                </a:solidFill>
              </a:rPr>
              <a:t>كيفية حساب فترة الانتظار :</a:t>
            </a:r>
          </a:p>
          <a:p>
            <a:pPr algn="r">
              <a:buNone/>
            </a:pPr>
            <a:r>
              <a:rPr lang="ar-SA" sz="2400" dirty="0" smtClean="0"/>
              <a:t>ترجع فترة الانتظار إلى عدم انتظام طلبات العملاء وأن الطاقة الانتاجية</a:t>
            </a:r>
          </a:p>
          <a:p>
            <a:pPr algn="r">
              <a:buNone/>
            </a:pPr>
            <a:r>
              <a:rPr lang="ar-SA" sz="2400" dirty="0" smtClean="0"/>
              <a:t>للشركة محدوده.</a:t>
            </a:r>
            <a:endParaRPr lang="ar-SA"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ar-SA" smtClean="0"/>
              <a:t>أ. منيرة الحمادي</a:t>
            </a:r>
            <a:endParaRPr lang="en-US"/>
          </a:p>
        </p:txBody>
      </p:sp>
      <p:sp>
        <p:nvSpPr>
          <p:cNvPr id="6" name="Rounded Rectangle 5"/>
          <p:cNvSpPr/>
          <p:nvPr/>
        </p:nvSpPr>
        <p:spPr>
          <a:xfrm>
            <a:off x="609600" y="3581400"/>
            <a:ext cx="8077200" cy="914400"/>
          </a:xfrm>
          <a:prstGeom prst="round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338</TotalTime>
  <Words>1333</Words>
  <Application>Microsoft Office PowerPoint</Application>
  <PresentationFormat>عرض على الشاشة (3:4)‏</PresentationFormat>
  <Paragraphs>157</Paragraphs>
  <Slides>16</Slides>
  <Notes>1</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16</vt:i4>
      </vt:variant>
    </vt:vector>
  </HeadingPairs>
  <TitlesOfParts>
    <vt:vector size="24" baseType="lpstr">
      <vt:lpstr>Arial</vt:lpstr>
      <vt:lpstr>Calibri</vt:lpstr>
      <vt:lpstr>Franklin Gothic Book</vt:lpstr>
      <vt:lpstr>Perpetua</vt:lpstr>
      <vt:lpstr>Tahoma</vt:lpstr>
      <vt:lpstr>Times New Roman</vt:lpstr>
      <vt:lpstr>Wingdings 2</vt:lpstr>
      <vt:lpstr>Equity</vt:lpstr>
      <vt:lpstr>إدارة الوقت</vt:lpstr>
      <vt:lpstr>إدارة الوقت</vt:lpstr>
      <vt:lpstr>وقت تقديم المنتج الجديد </vt:lpstr>
      <vt:lpstr>وقت التعادل للمنتجات الجديدة </vt:lpstr>
      <vt:lpstr>وقت التعادل للمنتجات الجديدة </vt:lpstr>
      <vt:lpstr>وقت التعادل وطريقة فترة الاسترداد</vt:lpstr>
      <vt:lpstr>المقاييس التشغيلية للوقت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ثانياً: كفاءة دورة التصنيع:</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ادارة التكلفة</dc:title>
  <dc:creator>Acer</dc:creator>
  <cp:lastModifiedBy>abu-torky</cp:lastModifiedBy>
  <cp:revision>41</cp:revision>
  <dcterms:created xsi:type="dcterms:W3CDTF">2006-08-16T00:00:00Z</dcterms:created>
  <dcterms:modified xsi:type="dcterms:W3CDTF">2014-10-20T19:22:21Z</dcterms:modified>
</cp:coreProperties>
</file>