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sz="3600" b="1" dirty="0" smtClean="0"/>
              <a:t>المخاطرة و العائد:</a:t>
            </a:r>
          </a:p>
          <a:p>
            <a:r>
              <a:rPr lang="ar-EG" sz="3200" b="1" dirty="0" smtClean="0"/>
              <a:t>نظرية المحفظه، و نماذج تسعير الأصول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الفصل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المحافظ الكفؤة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572000"/>
          </a:xfrm>
        </p:spPr>
        <p:txBody>
          <a:bodyPr/>
          <a:lstStyle/>
          <a:p>
            <a:pPr algn="just" rtl="1"/>
            <a:r>
              <a:rPr lang="ar-EG" dirty="0" smtClean="0"/>
              <a:t>تعرف على انها المحافظ التى توفر أعلى عائد متوقع لأى درجة مخاطرة، أو أقل درجة مخاطرة لأى عائد متوقع.</a:t>
            </a:r>
          </a:p>
          <a:p>
            <a:pPr algn="just" rtl="1"/>
            <a:r>
              <a:rPr lang="ar-EG" u="sng" dirty="0" smtClean="0"/>
              <a:t>مثال: (ص289 الى 292)</a:t>
            </a:r>
          </a:p>
          <a:p>
            <a:pPr algn="just" rtl="1">
              <a:buNone/>
            </a:pPr>
            <a:r>
              <a:rPr lang="ar-EG" dirty="0" smtClean="0"/>
              <a:t>افرض أن لدينا الورقتين الماليتين </a:t>
            </a:r>
            <a:r>
              <a:rPr lang="en-US" dirty="0" smtClean="0"/>
              <a:t>A &amp; B</a:t>
            </a:r>
            <a:r>
              <a:rPr lang="ar-EG" dirty="0" smtClean="0"/>
              <a:t> و يمكننا توزيع أموالنا بأى نسبه عليهما. افرض ان للورقه الماليه </a:t>
            </a:r>
            <a:r>
              <a:rPr lang="en-US" dirty="0" smtClean="0"/>
              <a:t> A</a:t>
            </a:r>
            <a:r>
              <a:rPr lang="ar-EG" dirty="0" smtClean="0"/>
              <a:t>معدل عائد متوقع</a:t>
            </a:r>
            <a:r>
              <a:rPr lang="en-US" dirty="0" smtClean="0"/>
              <a:t> </a:t>
            </a:r>
            <a:r>
              <a:rPr lang="en-US" sz="3200" dirty="0" err="1" smtClean="0"/>
              <a:t>rˆ</a:t>
            </a:r>
            <a:r>
              <a:rPr lang="en-US" sz="1800" dirty="0" err="1" smtClean="0"/>
              <a:t>A</a:t>
            </a:r>
            <a:r>
              <a:rPr lang="en-US" dirty="0" smtClean="0"/>
              <a:t>=5% </a:t>
            </a:r>
            <a:r>
              <a:rPr lang="ar-EG" dirty="0" smtClean="0"/>
              <a:t>و انحراف معيارى </a:t>
            </a:r>
            <a:r>
              <a:rPr lang="en-US" dirty="0" smtClean="0"/>
              <a:t>S</a:t>
            </a:r>
            <a:r>
              <a:rPr lang="en-US" sz="1800" dirty="0" smtClean="0"/>
              <a:t>A</a:t>
            </a:r>
            <a:r>
              <a:rPr lang="en-US" dirty="0" smtClean="0"/>
              <a:t>=4%</a:t>
            </a:r>
            <a:r>
              <a:rPr lang="ar-EG" dirty="0" smtClean="0"/>
              <a:t>، بينما تكون </a:t>
            </a:r>
            <a:r>
              <a:rPr lang="en-US" dirty="0" smtClean="0"/>
              <a:t> </a:t>
            </a:r>
            <a:r>
              <a:rPr lang="en-US" sz="3200" dirty="0" err="1" smtClean="0"/>
              <a:t>rˆ</a:t>
            </a:r>
            <a:r>
              <a:rPr lang="en-US" sz="1800" dirty="0" err="1" smtClean="0"/>
              <a:t>B</a:t>
            </a:r>
            <a:r>
              <a:rPr lang="en-US" dirty="0" smtClean="0"/>
              <a:t>=8% </a:t>
            </a:r>
            <a:r>
              <a:rPr lang="ar-EG" dirty="0" smtClean="0"/>
              <a:t>و </a:t>
            </a:r>
            <a:r>
              <a:rPr lang="en-US" dirty="0" smtClean="0"/>
              <a:t>S</a:t>
            </a:r>
            <a:r>
              <a:rPr lang="en-US" sz="1800" dirty="0" smtClean="0"/>
              <a:t>B</a:t>
            </a:r>
            <a:r>
              <a:rPr lang="en-US" dirty="0" smtClean="0"/>
              <a:t>=10% </a:t>
            </a:r>
            <a:r>
              <a:rPr lang="ar-EG" dirty="0" smtClean="0"/>
              <a:t>.</a:t>
            </a:r>
          </a:p>
          <a:p>
            <a:pPr algn="just" rtl="1">
              <a:buNone/>
            </a:pPr>
            <a:r>
              <a:rPr lang="ar-EG" dirty="0" smtClean="0"/>
              <a:t> </a:t>
            </a:r>
            <a:r>
              <a:rPr lang="ar-EG" u="sng" dirty="0" smtClean="0"/>
              <a:t>الحل:</a:t>
            </a:r>
          </a:p>
          <a:p>
            <a:pPr algn="just" rtl="1">
              <a:buNone/>
            </a:pPr>
            <a:r>
              <a:rPr lang="ar-EG" dirty="0" smtClean="0"/>
              <a:t>المهمه الاولى هى تحديد فئة المحافظ الممكن تحقيقها، و من فئة المحافظ التى يمكن تحقيقها هذه نختار الفئه الفرعيه الكفؤة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اختيار المحفظه المثالية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EG" dirty="0" smtClean="0"/>
              <a:t>عند زيادة عدد الاسهم، فاننا نحصل على منطقه تمثل الفئه المجديه.</a:t>
            </a:r>
          </a:p>
          <a:p>
            <a:pPr algn="just" rtl="1"/>
            <a:r>
              <a:rPr lang="ar-EG" dirty="0" smtClean="0"/>
              <a:t>تمثل كل نقطه فى هذه المنطقه محفظه معينه لها مخاطرة </a:t>
            </a:r>
            <a:r>
              <a:rPr lang="en-US" dirty="0" err="1" smtClean="0">
                <a:latin typeface="Book Antiqua"/>
              </a:rPr>
              <a:t>σ</a:t>
            </a:r>
            <a:r>
              <a:rPr lang="en-US" sz="1800" dirty="0" err="1" smtClean="0">
                <a:latin typeface="Book Antiqua"/>
              </a:rPr>
              <a:t>p</a:t>
            </a:r>
            <a:r>
              <a:rPr lang="ar-EG" dirty="0" smtClean="0"/>
              <a:t> ، و عائد متوقع</a:t>
            </a:r>
            <a:r>
              <a:rPr lang="en-US" dirty="0" smtClean="0"/>
              <a:t>   </a:t>
            </a:r>
            <a:r>
              <a:rPr lang="en-US" sz="3600" dirty="0" smtClean="0"/>
              <a:t>r ˆ</a:t>
            </a:r>
            <a:r>
              <a:rPr lang="en-US" dirty="0" smtClean="0"/>
              <a:t>p  </a:t>
            </a:r>
          </a:p>
          <a:p>
            <a:pPr algn="just" rtl="1"/>
            <a:r>
              <a:rPr lang="ar-EG" dirty="0" smtClean="0"/>
              <a:t>بمعرفة الفئه الكامله للمحافظ المحتمله التى يمكن بناؤها من الاصول المتاحه، نستطيع ان نعرف المحفظه التى يجب حملها بالفعل</a:t>
            </a:r>
          </a:p>
          <a:p>
            <a:pPr algn="just" rtl="1"/>
            <a:endParaRPr lang="en-US" u="sng" dirty="0" smtClean="0"/>
          </a:p>
          <a:p>
            <a:pPr algn="just" rtl="1"/>
            <a:r>
              <a:rPr lang="ar-EG" u="sng" dirty="0" smtClean="0"/>
              <a:t>يشمل هذا الاختيار قرارت خاصه</a:t>
            </a:r>
            <a:r>
              <a:rPr lang="ar-EG" dirty="0" smtClean="0"/>
              <a:t>:</a:t>
            </a:r>
          </a:p>
          <a:p>
            <a:pPr algn="just" rtl="1">
              <a:buNone/>
            </a:pPr>
            <a:r>
              <a:rPr lang="ar-EG" dirty="0" smtClean="0"/>
              <a:t>1- تحديد الفئه الكفؤة للمحافظ</a:t>
            </a:r>
          </a:p>
          <a:p>
            <a:pPr algn="just" rtl="1">
              <a:buNone/>
            </a:pPr>
            <a:r>
              <a:rPr lang="ar-EG" dirty="0" smtClean="0"/>
              <a:t>2- اختيار المحفظه الفرديه من فئة المحافظ التى تكون أفضل محفظه لمستثمر معين.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EG" dirty="0" smtClean="0"/>
              <a:t>اختيار المحفظه المثالية</a:t>
            </a:r>
            <a:br>
              <a:rPr lang="ar-EG" dirty="0" smtClean="0"/>
            </a:br>
            <a:r>
              <a:rPr lang="ar-EG" sz="2700" dirty="0" smtClean="0"/>
              <a:t>الحد الكفؤ (أو حد الكفاءة)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8077200" cy="4038600"/>
          </a:xfrm>
        </p:spPr>
        <p:txBody>
          <a:bodyPr/>
          <a:lstStyle/>
          <a:p>
            <a:pPr algn="just" rtl="1"/>
            <a:r>
              <a:rPr lang="ar-EG" dirty="0" smtClean="0"/>
              <a:t>الحد الكفؤ أو حد الكفاءة يمثله منحنى الفئة الكفؤة للمحافظ.</a:t>
            </a:r>
          </a:p>
          <a:p>
            <a:pPr algn="just" rtl="1"/>
            <a:endParaRPr lang="ar-EG" dirty="0" smtClean="0"/>
          </a:p>
          <a:p>
            <a:pPr algn="just" rtl="1"/>
            <a:r>
              <a:rPr lang="ar-EG" dirty="0" smtClean="0"/>
              <a:t>من المستحيل أن تحدث المحافظ الواقعه على يسار الحد الكفؤ لانه تقع خارج الفئة الممكن تحقيقها. و تكون المحافظ الواقعه على يمين الحد الكفؤ (المحافظ الداخليه) غير كفؤة لأن بعض المحافظ ستوفر اما عائد مرتفع لنفس درجة المخاطرة، أو مخاطرة منخفضه لنفس معدل العائد.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EG" dirty="0" smtClean="0"/>
              <a:t>اختيار المحفظه المثالية</a:t>
            </a:r>
            <a:br>
              <a:rPr lang="ar-EG" dirty="0" smtClean="0"/>
            </a:br>
            <a:r>
              <a:rPr lang="ar-EG" sz="2700" dirty="0" smtClean="0"/>
              <a:t>منحنيات حياد المخاطرة/ العائد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8001000" cy="4343400"/>
          </a:xfrm>
        </p:spPr>
        <p:txBody>
          <a:bodyPr/>
          <a:lstStyle/>
          <a:p>
            <a:pPr algn="just" rtl="1"/>
            <a:r>
              <a:rPr lang="ar-EG" dirty="0" smtClean="0"/>
              <a:t>لتحديد المحفظه المثاليه لمستثمر معين، يجب أن نعرف موقف المستثمر تجاه المخاطرة كما تعكسه دالة تبادله للمخاطرة/ و العائد، أو منحنى الحياد.</a:t>
            </a:r>
          </a:p>
          <a:p>
            <a:pPr algn="just" rtl="1"/>
            <a:r>
              <a:rPr lang="ar-EG" dirty="0" smtClean="0"/>
              <a:t>تبنى دالة المخاطرة/ و العائد للمستثمر على المفاهيم الاقتصاديه النمطية لنظرية المنفعة و منحنيات الحياد.</a:t>
            </a:r>
          </a:p>
          <a:p>
            <a:pPr algn="just" rtl="1"/>
            <a:r>
              <a:rPr lang="ar-EG" dirty="0" smtClean="0"/>
              <a:t>كلما كان الميل لمنحنى حياد المستثمر أكثر انحدارا كلما زاد بغض المستثمر للمخاطرة.</a:t>
            </a:r>
          </a:p>
          <a:p>
            <a:pPr algn="just" rtl="1"/>
            <a:r>
              <a:rPr lang="ar-EG" dirty="0" smtClean="0"/>
              <a:t>يمكن رسم عدد لا نهائى من منحنيات الحياد لكل فرد، و لكل فرد خريطة فريدة.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EG" dirty="0" smtClean="0"/>
              <a:t>اختيار المحفظه المثالية</a:t>
            </a:r>
            <a:br>
              <a:rPr lang="ar-EG" dirty="0" smtClean="0"/>
            </a:br>
            <a:r>
              <a:rPr lang="ar-EG" sz="2700" dirty="0" smtClean="0"/>
              <a:t>المحفظه المثاليه للمستثمر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>
            <a:normAutofit/>
          </a:bodyPr>
          <a:lstStyle/>
          <a:p>
            <a:pPr algn="just" rtl="1"/>
            <a:r>
              <a:rPr lang="ar-EG" sz="3200" dirty="0" smtClean="0"/>
              <a:t>يمكن تحديد المحفظه المثاليه لاى مستثمر عند نقطة التماس بين الفئه الكفؤة للمحافظ، و أحد منحنيات حياد المستثمر. تمثل نقطة التماس هذه أعلى مستوى رضاء يمكن أن يحققه المستثمر.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just" rtl="1"/>
            <a:r>
              <a:rPr lang="ar-EG" sz="2800" dirty="0" smtClean="0"/>
              <a:t>الافتراضات الأساسيه لنموذج تسعير الأصل الرأسمالى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077200" cy="4267200"/>
          </a:xfrm>
        </p:spPr>
        <p:txBody>
          <a:bodyPr/>
          <a:lstStyle/>
          <a:p>
            <a:pPr algn="just" rtl="1"/>
            <a:r>
              <a:rPr lang="ar-EG" dirty="0" smtClean="0"/>
              <a:t>يحدد النموذج (كما سبق تقديمه فى الفصل السابق) العلاقه بين المخاطرة، و معدلات العائد المطلوبه على الأصول عند حملها فى محافظ جيدة التنوع.</a:t>
            </a:r>
          </a:p>
          <a:p>
            <a:pPr algn="just" rtl="1"/>
            <a:endParaRPr lang="ar-EG" dirty="0" smtClean="0"/>
          </a:p>
          <a:p>
            <a:pPr algn="just" rtl="1"/>
            <a:r>
              <a:rPr lang="ar-EG" i="1" u="sng" dirty="0" smtClean="0"/>
              <a:t>ملخص الافتراضات التى بنى عليها النموذج:</a:t>
            </a:r>
          </a:p>
          <a:p>
            <a:pPr algn="just" rtl="1">
              <a:buNone/>
            </a:pPr>
            <a:endParaRPr lang="ar-EG" i="1" u="sng" dirty="0" smtClean="0"/>
          </a:p>
          <a:p>
            <a:pPr marL="514350" indent="-514350" algn="just" rtl="1">
              <a:buNone/>
            </a:pPr>
            <a:r>
              <a:rPr lang="ar-EG" dirty="0" smtClean="0"/>
              <a:t>1) يركز كل المستثمرين على فترة واحدة لحمل الأصول.و يسعون الى تعظيم المنفعه المتوقعه من ثروتهم النهائيه عن طريق الاختيار من المحافظ البديله على أساس العائد المتوقع، و الانحراف المعيارى لكل محفظه.</a:t>
            </a:r>
          </a:p>
          <a:p>
            <a:pPr marL="514350" indent="-514350" algn="r" rtl="1">
              <a:buNone/>
            </a:pPr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>
            <a:normAutofit/>
          </a:bodyPr>
          <a:lstStyle/>
          <a:p>
            <a:pPr algn="just" rtl="1"/>
            <a:r>
              <a:rPr lang="ar-EG" sz="2800" dirty="0" smtClean="0"/>
              <a:t>الافتراضات الأساسيه لنموذج تسعير الأصل الرأسمالى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153400" cy="4267200"/>
          </a:xfrm>
        </p:spPr>
        <p:txBody>
          <a:bodyPr/>
          <a:lstStyle/>
          <a:p>
            <a:pPr algn="just" rtl="1">
              <a:buNone/>
            </a:pPr>
            <a:r>
              <a:rPr lang="ar-EG" dirty="0" smtClean="0"/>
              <a:t>2) يستطيع كل المستثمرون أن يقترضوا كميه لا نهائيه بمعدل فائدة خالى من المخاطر </a:t>
            </a:r>
            <a:r>
              <a:rPr lang="en-US" sz="3600" dirty="0" err="1" smtClean="0"/>
              <a:t>r</a:t>
            </a:r>
            <a:r>
              <a:rPr lang="en-US" sz="1800" dirty="0" err="1" smtClean="0"/>
              <a:t>RF</a:t>
            </a:r>
            <a:r>
              <a:rPr lang="en-US" sz="1800" dirty="0" smtClean="0"/>
              <a:t> </a:t>
            </a:r>
            <a:r>
              <a:rPr lang="ar-EG" sz="1800" dirty="0" smtClean="0"/>
              <a:t> </a:t>
            </a:r>
            <a:r>
              <a:rPr lang="ar-EG" dirty="0" smtClean="0"/>
              <a:t>.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>
              <a:buNone/>
            </a:pPr>
            <a:r>
              <a:rPr lang="ar-EG" dirty="0" smtClean="0"/>
              <a:t>3) لكل المستثمرين تقديرات متطابقه للعائدات المتوقعه، والتباينات ، و التغايرات بين كل الأصول، أى أن للمستثمرين توقعات متجانسه.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>
              <a:buNone/>
            </a:pPr>
            <a:r>
              <a:rPr lang="ar-EG" dirty="0" smtClean="0"/>
              <a:t>4) تكون كل الأصول قابله للقسمه تماما، و للتسييل تماما( أى انه يمكن تسويقها بالسعر الجارى).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/>
          </a:bodyPr>
          <a:lstStyle/>
          <a:p>
            <a:pPr algn="r" rtl="1"/>
            <a:r>
              <a:rPr lang="ar-EG" sz="2800" dirty="0" smtClean="0"/>
              <a:t>الافتراضات الأساسيه لنموذج تسعير الأصل الرأسمالى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077200" cy="4114800"/>
          </a:xfrm>
        </p:spPr>
        <p:txBody>
          <a:bodyPr/>
          <a:lstStyle/>
          <a:p>
            <a:pPr algn="just" rtl="1">
              <a:buNone/>
            </a:pPr>
            <a:r>
              <a:rPr lang="ar-EG" dirty="0" smtClean="0"/>
              <a:t>5) لا توجد تكاليف للعمليات الجاريه.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>
              <a:buNone/>
            </a:pPr>
            <a:r>
              <a:rPr lang="ar-EG" dirty="0" smtClean="0"/>
              <a:t>6) لا توجد ضرائب.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>
              <a:buNone/>
            </a:pPr>
            <a:r>
              <a:rPr lang="ar-EG" dirty="0" smtClean="0"/>
              <a:t>7) يكون كل المستثمرين اخذين للسعر (أى أن المستثمرين يفترضوا أن نشاط شرائهم و بيعهم لن يؤثر على أسعار الأسهم)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>
              <a:buNone/>
            </a:pPr>
            <a:r>
              <a:rPr lang="ar-EG" dirty="0" smtClean="0"/>
              <a:t>8) تكون كميات كل الأصول معطاه، و ثابتة.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/>
          </a:bodyPr>
          <a:lstStyle/>
          <a:p>
            <a:pPr algn="just" rtl="1"/>
            <a:r>
              <a:rPr lang="ar-EG" sz="2800" dirty="0" smtClean="0"/>
              <a:t>خط سوق رأس المال، و خط سوق الأوراق المالية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45720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EG" dirty="0" smtClean="0"/>
              <a:t>يمكن استخدام منحنيات الحياد فى اختيار المحفظة المثالية من الفئة المجدية.</a:t>
            </a:r>
          </a:p>
          <a:p>
            <a:pPr algn="just" rtl="1"/>
            <a:r>
              <a:rPr lang="ar-EG" dirty="0" smtClean="0"/>
              <a:t>للاصل الخالى من المخاطرة مخاطرة صفر بالتعريف، و بالتالى فان</a:t>
            </a:r>
            <a:endParaRPr lang="en-US" dirty="0" smtClean="0"/>
          </a:p>
          <a:p>
            <a:pPr algn="just" rtl="1">
              <a:buNone/>
            </a:pPr>
            <a:r>
              <a:rPr lang="ar-EG" dirty="0" smtClean="0"/>
              <a:t> </a:t>
            </a:r>
            <a:r>
              <a:rPr lang="en-US" dirty="0" smtClean="0">
                <a:latin typeface="Book Antiqua"/>
              </a:rPr>
              <a:t>σ = 0%</a:t>
            </a:r>
            <a:r>
              <a:rPr lang="ar-EG" dirty="0" smtClean="0"/>
              <a:t>، لذلك فانه يرسم على المحور الرأسى.</a:t>
            </a:r>
          </a:p>
          <a:p>
            <a:pPr algn="just" rtl="1"/>
            <a:r>
              <a:rPr lang="ar-EG" dirty="0" smtClean="0"/>
              <a:t>ص298:</a:t>
            </a:r>
          </a:p>
          <a:p>
            <a:pPr algn="just" rtl="1"/>
            <a:r>
              <a:rPr lang="ar-EG" dirty="0" smtClean="0"/>
              <a:t>المنطقة المظللة:  الفئة المجدية لمحافظ الاصول المحفوفه بالمخاطر.</a:t>
            </a:r>
          </a:p>
          <a:p>
            <a:pPr algn="just" rtl="1"/>
            <a:r>
              <a:rPr lang="en-US" dirty="0" smtClean="0"/>
              <a:t>I1 &amp; I2 &amp; I3</a:t>
            </a:r>
            <a:r>
              <a:rPr lang="ar-EG" dirty="0" smtClean="0"/>
              <a:t>  تمثل فئة منحنيات </a:t>
            </a:r>
            <a:r>
              <a:rPr lang="ar-EG" dirty="0" smtClean="0"/>
              <a:t>الحياد</a:t>
            </a:r>
            <a:r>
              <a:rPr lang="ar-SA" dirty="0" smtClean="0"/>
              <a:t> </a:t>
            </a:r>
            <a:r>
              <a:rPr lang="ar-EG" dirty="0" smtClean="0"/>
              <a:t>لمستثمر </a:t>
            </a:r>
            <a:r>
              <a:rPr lang="ar-EG" dirty="0" smtClean="0"/>
              <a:t>معين.</a:t>
            </a:r>
          </a:p>
          <a:p>
            <a:pPr algn="just" rtl="1"/>
            <a:r>
              <a:rPr lang="en-US" dirty="0" smtClean="0"/>
              <a:t>N </a:t>
            </a:r>
            <a:r>
              <a:rPr lang="ar-EG" dirty="0" smtClean="0"/>
              <a:t>: نقطة تقع عند تماس المنحنى مع الفئة الكفؤة، اختيارا ممكنا للمحفظة، و هى النقطة الواقعه على محافظ الفئة الكفؤة المحفوفه بالمخاطر حيث يحصل المستثمر على أعلى عائد ممكن لكمية مخاطرة معينه، و أقل درجة مخاطرة لعائد متوقع معين.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ar-EG" sz="2800" dirty="0" smtClean="0"/>
              <a:t>خط سوق رأس المال، و خط سوق الأوراق المالية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تمثل النقاط الواقعه على </a:t>
            </a:r>
            <a:r>
              <a:rPr lang="en-US" sz="3600" dirty="0" err="1" smtClean="0"/>
              <a:t>r</a:t>
            </a:r>
            <a:r>
              <a:rPr lang="en-US" sz="1600" dirty="0" err="1" smtClean="0"/>
              <a:t>RF</a:t>
            </a:r>
            <a:r>
              <a:rPr lang="en-US" dirty="0" err="1" smtClean="0"/>
              <a:t>MZ</a:t>
            </a:r>
            <a:r>
              <a:rPr lang="ar-EG" dirty="0" smtClean="0"/>
              <a:t> أفضل حالات خليط المخاطرة، و العائد يمكن الحصول عليها.</a:t>
            </a:r>
          </a:p>
          <a:p>
            <a:pPr algn="just" rtl="1"/>
            <a:r>
              <a:rPr lang="ar-EG" dirty="0" smtClean="0"/>
              <a:t>يجب ان يحمل كل المستثمرين محافظ تقع على هذا الخط تحت الشروط المفترضه فى نموذج </a:t>
            </a:r>
            <a:r>
              <a:rPr lang="en-US" dirty="0" smtClean="0"/>
              <a:t>CAPM</a:t>
            </a:r>
            <a:endParaRPr lang="ar-EG" dirty="0" smtClean="0"/>
          </a:p>
          <a:p>
            <a:pPr algn="just" rtl="1"/>
            <a:r>
              <a:rPr lang="ar-EG" dirty="0" smtClean="0"/>
              <a:t>يجب ان يحملوا محافظ تكون خليطا من ورقه مالية خالية من المخاطر و محفظة محفوفه بالمخاطر </a:t>
            </a:r>
            <a:r>
              <a:rPr lang="en-US" dirty="0" smtClean="0"/>
              <a:t>M</a:t>
            </a:r>
          </a:p>
          <a:p>
            <a:pPr algn="just" rtl="1"/>
            <a:r>
              <a:rPr lang="ar-EG" dirty="0" smtClean="0"/>
              <a:t>تغير اضافة الاصل الخالى من المخاطر الفئة الكفؤة كليا و تجعلها تقع على خط السوق.</a:t>
            </a:r>
          </a:p>
          <a:p>
            <a:pPr algn="just" rtl="1"/>
            <a:r>
              <a:rPr lang="ar-EG" dirty="0" smtClean="0"/>
              <a:t>يتم تحديد الموقع المعين لمحفظة مستثمر معين بواسطة النقطة التى يتماس فيها منحنى حيادة مع هذا الخط.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pPr algn="r" rtl="1"/>
            <a:r>
              <a:rPr lang="ar-EG" dirty="0" smtClean="0"/>
              <a:t>قياس مخاطرة المحفظة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48006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EG" dirty="0" smtClean="0"/>
              <a:t>نصف الان كيف تقاس مخاطر المحفظه فعلا، و كيفية التعامل معها فى الواقع العملى.</a:t>
            </a:r>
          </a:p>
          <a:p>
            <a:pPr algn="just" rtl="1"/>
            <a:r>
              <a:rPr lang="ar-EG" u="sng" dirty="0" smtClean="0"/>
              <a:t>أولا</a:t>
            </a:r>
            <a:r>
              <a:rPr lang="ar-EG" dirty="0" smtClean="0"/>
              <a:t>: تقاس مخاطرة المحفظه بالانحراف المعيارى لعائداتها.</a:t>
            </a:r>
          </a:p>
          <a:p>
            <a:pPr algn="just"/>
            <a:r>
              <a:rPr lang="en-US" sz="5400" dirty="0" smtClean="0">
                <a:latin typeface="Book Antiqua"/>
              </a:rPr>
              <a:t>  </a:t>
            </a:r>
            <a:r>
              <a:rPr lang="el-GR" sz="5400" dirty="0" smtClean="0">
                <a:latin typeface="Book Antiqua"/>
              </a:rPr>
              <a:t>σ</a:t>
            </a:r>
            <a:r>
              <a:rPr lang="en-US" sz="3600" dirty="0" smtClean="0">
                <a:latin typeface="Book Antiqua"/>
              </a:rPr>
              <a:t>p = √</a:t>
            </a:r>
            <a:r>
              <a:rPr lang="el-GR" sz="3600" dirty="0" smtClean="0">
                <a:latin typeface="Book Antiqua"/>
              </a:rPr>
              <a:t>Σ</a:t>
            </a:r>
            <a:r>
              <a:rPr lang="en-US" sz="3600" dirty="0" smtClean="0">
                <a:latin typeface="Book Antiqua"/>
              </a:rPr>
              <a:t>(</a:t>
            </a:r>
            <a:r>
              <a:rPr lang="en-US" sz="5400" dirty="0" err="1" smtClean="0">
                <a:latin typeface="Book Antiqua"/>
              </a:rPr>
              <a:t>r</a:t>
            </a:r>
            <a:r>
              <a:rPr lang="en-US" sz="3600" dirty="0" err="1" smtClean="0">
                <a:latin typeface="Book Antiqua"/>
              </a:rPr>
              <a:t>pi</a:t>
            </a:r>
            <a:r>
              <a:rPr lang="en-US" sz="3600" dirty="0" smtClean="0">
                <a:latin typeface="Book Antiqua"/>
              </a:rPr>
              <a:t> – </a:t>
            </a:r>
            <a:r>
              <a:rPr lang="en-US" sz="5400" dirty="0" err="1" smtClean="0">
                <a:latin typeface="Book Antiqua"/>
              </a:rPr>
              <a:t>rˆ</a:t>
            </a:r>
            <a:r>
              <a:rPr lang="en-US" sz="3600" dirty="0" err="1" smtClean="0">
                <a:latin typeface="Book Antiqua"/>
              </a:rPr>
              <a:t>p</a:t>
            </a:r>
            <a:r>
              <a:rPr lang="en-US" sz="3600" dirty="0" smtClean="0">
                <a:latin typeface="Book Antiqua"/>
              </a:rPr>
              <a:t>)²</a:t>
            </a:r>
            <a:r>
              <a:rPr lang="en-US" sz="4400" dirty="0" smtClean="0">
                <a:latin typeface="Book Antiqua"/>
              </a:rPr>
              <a:t>P</a:t>
            </a:r>
            <a:r>
              <a:rPr lang="en-US" sz="3600" dirty="0" smtClean="0">
                <a:latin typeface="Book Antiqua"/>
              </a:rPr>
              <a:t>i</a:t>
            </a:r>
          </a:p>
          <a:p>
            <a:pPr algn="just" rtl="1"/>
            <a:r>
              <a:rPr lang="el-GR" sz="2800" dirty="0" smtClean="0">
                <a:latin typeface="Book Antiqua"/>
              </a:rPr>
              <a:t>σ</a:t>
            </a:r>
            <a:r>
              <a:rPr lang="en-US" sz="2400" dirty="0" smtClean="0">
                <a:latin typeface="Book Antiqua"/>
              </a:rPr>
              <a:t>p</a:t>
            </a:r>
            <a:r>
              <a:rPr lang="ar-EG" sz="2400" dirty="0" smtClean="0">
                <a:latin typeface="Book Antiqua"/>
              </a:rPr>
              <a:t> الانحراف المعيارى للمحفظه</a:t>
            </a:r>
          </a:p>
          <a:p>
            <a:pPr algn="just" rtl="1"/>
            <a:r>
              <a:rPr lang="en-US" sz="3600" dirty="0" err="1" smtClean="0">
                <a:latin typeface="Book Antiqua"/>
              </a:rPr>
              <a:t>r</a:t>
            </a:r>
            <a:r>
              <a:rPr lang="en-US" sz="2400" dirty="0" err="1" smtClean="0">
                <a:latin typeface="Book Antiqua"/>
              </a:rPr>
              <a:t>pi</a:t>
            </a:r>
            <a:r>
              <a:rPr lang="ar-EG" sz="2400" dirty="0" smtClean="0">
                <a:latin typeface="Book Antiqua"/>
              </a:rPr>
              <a:t> العائد على المحفظه فى حالة الاقتصاد </a:t>
            </a:r>
            <a:r>
              <a:rPr lang="en-US" sz="2400" dirty="0" err="1" smtClean="0">
                <a:latin typeface="Book Antiqua"/>
              </a:rPr>
              <a:t>i</a:t>
            </a:r>
            <a:endParaRPr lang="en-US" sz="2400" dirty="0" smtClean="0">
              <a:latin typeface="Book Antiqua"/>
            </a:endParaRPr>
          </a:p>
          <a:p>
            <a:pPr algn="just" rtl="1"/>
            <a:r>
              <a:rPr lang="en-US" sz="2400" dirty="0" smtClean="0">
                <a:latin typeface="Book Antiqua"/>
              </a:rPr>
              <a:t> </a:t>
            </a:r>
            <a:r>
              <a:rPr lang="en-US" sz="3600" dirty="0" err="1" smtClean="0">
                <a:latin typeface="Book Antiqua"/>
              </a:rPr>
              <a:t>rˆ</a:t>
            </a:r>
            <a:r>
              <a:rPr lang="en-US" sz="2400" dirty="0" err="1" smtClean="0">
                <a:latin typeface="Book Antiqua"/>
              </a:rPr>
              <a:t>p</a:t>
            </a:r>
            <a:r>
              <a:rPr lang="en-US" sz="2400" dirty="0" smtClean="0">
                <a:latin typeface="Book Antiqua"/>
              </a:rPr>
              <a:t> </a:t>
            </a:r>
            <a:r>
              <a:rPr lang="ar-EG" sz="2400" dirty="0" smtClean="0">
                <a:latin typeface="Book Antiqua"/>
              </a:rPr>
              <a:t>معدل العائد المتوقع على المحفظه</a:t>
            </a:r>
          </a:p>
          <a:p>
            <a:pPr algn="just" rtl="1"/>
            <a:r>
              <a:rPr lang="en-US" sz="2400" dirty="0" smtClean="0">
                <a:latin typeface="Book Antiqua"/>
              </a:rPr>
              <a:t>Pi</a:t>
            </a:r>
            <a:r>
              <a:rPr lang="ar-EG" sz="2400" dirty="0" smtClean="0">
                <a:latin typeface="Book Antiqua"/>
              </a:rPr>
              <a:t> احتمال حدوث حالة الاقتصاد </a:t>
            </a:r>
            <a:r>
              <a:rPr lang="en-US" sz="2400" dirty="0" err="1" smtClean="0">
                <a:latin typeface="Book Antiqua"/>
              </a:rPr>
              <a:t>i</a:t>
            </a:r>
            <a:endParaRPr lang="ar-EG" sz="2400" dirty="0" smtClean="0">
              <a:latin typeface="Book Antiqua"/>
            </a:endParaRPr>
          </a:p>
          <a:p>
            <a:pPr algn="just" rtl="1"/>
            <a:r>
              <a:rPr lang="ar-EG" sz="2000" dirty="0" smtClean="0">
                <a:latin typeface="Book Antiqua"/>
              </a:rPr>
              <a:t>و تكون هذه المعادله مثل معادلة الانحراف المعيارى للأصل الواحد.</a:t>
            </a:r>
          </a:p>
          <a:p>
            <a:pPr algn="r" rtl="1"/>
            <a:endParaRPr lang="ar-EG" dirty="0" smtClean="0">
              <a:latin typeface="Book Antiqua"/>
            </a:endParaRP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2800" dirty="0" smtClean="0"/>
              <a:t>خط سوق رأس المال، و خط سوق الأوراق المالية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EG" dirty="0" smtClean="0"/>
              <a:t>يسمى الخط </a:t>
            </a:r>
            <a:r>
              <a:rPr lang="en-US" sz="5400" dirty="0" err="1" smtClean="0"/>
              <a:t>r</a:t>
            </a:r>
            <a:r>
              <a:rPr lang="en-US" sz="1800" dirty="0" err="1" smtClean="0"/>
              <a:t>RF</a:t>
            </a:r>
            <a:r>
              <a:rPr lang="en-US" dirty="0" err="1" smtClean="0"/>
              <a:t>MZ</a:t>
            </a:r>
            <a:r>
              <a:rPr lang="ar-EG" dirty="0" smtClean="0"/>
              <a:t> خط سوق رأس المال، و تكون معادلته كالاتى:</a:t>
            </a:r>
          </a:p>
          <a:p>
            <a:pPr algn="r" rtl="1"/>
            <a:endParaRPr lang="ar-EG" dirty="0" smtClean="0"/>
          </a:p>
          <a:p>
            <a:pPr algn="l"/>
            <a:r>
              <a:rPr lang="en-US" sz="4000" b="1" dirty="0" smtClean="0"/>
              <a:t>CML</a:t>
            </a:r>
            <a:r>
              <a:rPr lang="en-US" dirty="0" smtClean="0"/>
              <a:t>: </a:t>
            </a:r>
            <a:r>
              <a:rPr lang="en-US" sz="4800" dirty="0" err="1" smtClean="0"/>
              <a:t>rˆ</a:t>
            </a:r>
            <a:r>
              <a:rPr lang="en-US" dirty="0" err="1" smtClean="0"/>
              <a:t>p</a:t>
            </a:r>
            <a:r>
              <a:rPr lang="en-US" dirty="0" smtClean="0"/>
              <a:t> = </a:t>
            </a:r>
            <a:r>
              <a:rPr lang="en-US" sz="4800" dirty="0" smtClean="0"/>
              <a:t>r</a:t>
            </a:r>
            <a:r>
              <a:rPr lang="en-US" dirty="0" smtClean="0"/>
              <a:t> </a:t>
            </a:r>
            <a:r>
              <a:rPr lang="en-US" sz="2000" dirty="0" smtClean="0"/>
              <a:t>RF</a:t>
            </a:r>
            <a:r>
              <a:rPr lang="en-US" dirty="0" smtClean="0"/>
              <a:t> + [ ( </a:t>
            </a:r>
            <a:r>
              <a:rPr lang="en-US" sz="4800" dirty="0" err="1" smtClean="0"/>
              <a:t>rˆ</a:t>
            </a:r>
            <a:r>
              <a:rPr lang="en-US" sz="2000" dirty="0" err="1" smtClean="0"/>
              <a:t>M</a:t>
            </a:r>
            <a:r>
              <a:rPr lang="en-US" dirty="0" smtClean="0"/>
              <a:t> – </a:t>
            </a:r>
            <a:r>
              <a:rPr lang="en-US" sz="4800" dirty="0" err="1" smtClean="0"/>
              <a:t>r</a:t>
            </a:r>
            <a:r>
              <a:rPr lang="en-US" sz="2000" dirty="0" err="1" smtClean="0"/>
              <a:t>RF</a:t>
            </a:r>
            <a:r>
              <a:rPr lang="en-US" dirty="0" smtClean="0"/>
              <a:t>)/</a:t>
            </a:r>
            <a:r>
              <a:rPr lang="el-GR" sz="4800" dirty="0" smtClean="0">
                <a:latin typeface="Book Antiqua"/>
              </a:rPr>
              <a:t>σ</a:t>
            </a:r>
            <a:r>
              <a:rPr lang="en-US" sz="2000" dirty="0" smtClean="0">
                <a:latin typeface="Book Antiqua"/>
              </a:rPr>
              <a:t>M</a:t>
            </a:r>
            <a:r>
              <a:rPr lang="en-US" dirty="0" smtClean="0">
                <a:latin typeface="Book Antiqua"/>
              </a:rPr>
              <a:t> ] </a:t>
            </a:r>
            <a:r>
              <a:rPr lang="el-GR" sz="4800" dirty="0" smtClean="0">
                <a:latin typeface="Book Antiqua"/>
              </a:rPr>
              <a:t>σ</a:t>
            </a:r>
            <a:r>
              <a:rPr lang="en-US" sz="2000" dirty="0" smtClean="0">
                <a:latin typeface="Book Antiqua"/>
              </a:rPr>
              <a:t>p</a:t>
            </a:r>
          </a:p>
          <a:p>
            <a:pPr algn="r" rtl="1"/>
            <a:endParaRPr lang="en-US" sz="2000" dirty="0" smtClean="0">
              <a:latin typeface="Book Antiqua"/>
            </a:endParaRPr>
          </a:p>
          <a:p>
            <a:pPr algn="r" rtl="1"/>
            <a:r>
              <a:rPr lang="ar-EG" sz="2000" dirty="0" smtClean="0">
                <a:latin typeface="Book Antiqua"/>
              </a:rPr>
              <a:t>يعكس </a:t>
            </a:r>
            <a:r>
              <a:rPr lang="ar-EG" sz="2000" dirty="0" smtClean="0">
                <a:latin typeface="Book Antiqua"/>
              </a:rPr>
              <a:t>ميل خط سوق رأس المال الموقف الشامل للمستثمرين تجاه المخاطرة.</a:t>
            </a:r>
          </a:p>
          <a:p>
            <a:pPr algn="r" rtl="1"/>
            <a:endParaRPr lang="ar-EG" sz="2000" dirty="0" smtClean="0">
              <a:latin typeface="Book Antiqua"/>
            </a:endParaRPr>
          </a:p>
          <a:p>
            <a:r>
              <a:rPr lang="en-US" sz="3200" dirty="0" smtClean="0">
                <a:latin typeface="Book Antiqua"/>
              </a:rPr>
              <a:t>Slope of the CML </a:t>
            </a:r>
            <a:r>
              <a:rPr lang="en-US" sz="2000" dirty="0" smtClean="0">
                <a:latin typeface="Book Antiqua"/>
              </a:rPr>
              <a:t>= </a:t>
            </a:r>
            <a:r>
              <a:rPr lang="en-US" dirty="0" smtClean="0"/>
              <a:t>( </a:t>
            </a:r>
            <a:r>
              <a:rPr lang="en-US" sz="4800" dirty="0" err="1" smtClean="0"/>
              <a:t>rˆ</a:t>
            </a:r>
            <a:r>
              <a:rPr lang="en-US" dirty="0" err="1" smtClean="0"/>
              <a:t>M</a:t>
            </a:r>
            <a:r>
              <a:rPr lang="en-US" dirty="0" smtClean="0"/>
              <a:t> – </a:t>
            </a:r>
            <a:r>
              <a:rPr lang="en-US" sz="4800" dirty="0" err="1" smtClean="0"/>
              <a:t>r</a:t>
            </a:r>
            <a:r>
              <a:rPr lang="en-US" sz="2000" dirty="0" err="1" smtClean="0"/>
              <a:t>RF</a:t>
            </a:r>
            <a:r>
              <a:rPr lang="en-US" dirty="0" smtClean="0"/>
              <a:t>)/</a:t>
            </a:r>
            <a:r>
              <a:rPr lang="el-GR" sz="4800" dirty="0" smtClean="0">
                <a:latin typeface="Book Antiqua"/>
              </a:rPr>
              <a:t>σ</a:t>
            </a:r>
            <a:r>
              <a:rPr lang="en-US" sz="2000" dirty="0" smtClean="0">
                <a:latin typeface="Book Antiqua"/>
              </a:rPr>
              <a:t>M</a:t>
            </a:r>
            <a:r>
              <a:rPr lang="en-US" dirty="0" smtClean="0">
                <a:latin typeface="Book Antiqua"/>
              </a:rPr>
              <a:t> </a:t>
            </a:r>
            <a:endParaRPr lang="ar-EG" dirty="0" smtClean="0"/>
          </a:p>
          <a:p>
            <a:pPr algn="r" rtl="1"/>
            <a:endParaRPr lang="ar-EG" dirty="0" smtClean="0"/>
          </a:p>
          <a:p>
            <a:pPr algn="r" rtl="1"/>
            <a:endParaRPr lang="ar-EG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2800" dirty="0" smtClean="0"/>
              <a:t>خط سوق رأس المال، و خط سوق الأوراق المالية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343400"/>
          </a:xfrm>
        </p:spPr>
        <p:txBody>
          <a:bodyPr/>
          <a:lstStyle/>
          <a:p>
            <a:pPr algn="just" rtl="1"/>
            <a:r>
              <a:rPr lang="ar-EG" dirty="0" smtClean="0"/>
              <a:t>لاحظ ان المحفظة الكفؤة هى تلك التى تكون جيدة التنوع، و بالتالى تكون قد الغيت كل المخاطرة غير النظمية منها، و لا يتبقى فيها الا مخاطرة السوق فقط</a:t>
            </a:r>
            <a:r>
              <a:rPr lang="ar-EG" dirty="0" smtClean="0"/>
              <a:t>.</a:t>
            </a:r>
            <a:endParaRPr lang="ar-SA" dirty="0" smtClean="0"/>
          </a:p>
          <a:p>
            <a:pPr algn="just" rtl="1">
              <a:buNone/>
            </a:pPr>
            <a:endParaRPr lang="ar-EG" dirty="0" smtClean="0"/>
          </a:p>
          <a:p>
            <a:pPr algn="just" rtl="1"/>
            <a:r>
              <a:rPr lang="ar-EG" dirty="0" smtClean="0"/>
              <a:t>و تحدد معادلة خط سوق رأس المال العلاقة بين المخاطرة و العائد لمثل هذه المحافظ الكفؤة التى تقع عليه، و تقاس المخاطرة بالانحراف المعيارى للمحفظة.</a:t>
            </a:r>
          </a:p>
          <a:p>
            <a:pPr algn="just" rt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pPr algn="r" rtl="1"/>
            <a:r>
              <a:rPr lang="ar-EG" sz="2800" dirty="0" smtClean="0"/>
              <a:t>خط سوق رأس المال، و خط سوق الأوراق المالية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572000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EG" dirty="0" smtClean="0"/>
              <a:t>يذكر خط سوق الاوراق المالية أن العائد المطلوب للسهم الفردى يساوى المعدل الخالى من المخاطرة مجموعا عليه علاوة تحمل المخاطرة. و تساوى العلاوة للمخاطرة علاوة مخاطرة السوق مضروبة فى مخاطرة السهم الفردى، كما تقاس بمعامل بيتا. و يقيس معامل بيتا كمية المخاطرة التى يساهم بها السهم فى محفظة السوق</a:t>
            </a:r>
            <a:r>
              <a:rPr lang="ar-EG" dirty="0" smtClean="0"/>
              <a:t>.</a:t>
            </a:r>
            <a:endParaRPr lang="ar-SA" dirty="0" smtClean="0"/>
          </a:p>
          <a:p>
            <a:pPr algn="just" rtl="1">
              <a:buNone/>
            </a:pPr>
            <a:endParaRPr lang="ar-EG" dirty="0" smtClean="0"/>
          </a:p>
          <a:p>
            <a:pPr algn="just" rtl="1"/>
            <a:r>
              <a:rPr lang="ar-EG" dirty="0" smtClean="0"/>
              <a:t>و على عكس خط سوق رأس المال للمحفظة جيدة التنوع، فان خط سوق الاوراق المالية يذكر لنا أن الانحراف المعيارى يجب الا يستخدم فى قياس مخاطرته لن </a:t>
            </a:r>
            <a:r>
              <a:rPr lang="ar-SA" dirty="0" smtClean="0"/>
              <a:t>يمكن </a:t>
            </a:r>
            <a:r>
              <a:rPr lang="ar-EG" dirty="0" smtClean="0"/>
              <a:t>إلغاء</a:t>
            </a:r>
            <a:r>
              <a:rPr lang="ar-SA" dirty="0" smtClean="0"/>
              <a:t> </a:t>
            </a:r>
            <a:r>
              <a:rPr lang="ar-EG" dirty="0" smtClean="0"/>
              <a:t> </a:t>
            </a:r>
            <a:r>
              <a:rPr lang="ar-EG" dirty="0" smtClean="0"/>
              <a:t>بعض المخاطرة كما تنعكس بواسطة </a:t>
            </a:r>
            <a:r>
              <a:rPr lang="el-GR" dirty="0" smtClean="0">
                <a:latin typeface="Book Antiqua"/>
              </a:rPr>
              <a:t>σ</a:t>
            </a:r>
            <a:r>
              <a:rPr lang="ar-EG" dirty="0" smtClean="0">
                <a:latin typeface="Book Antiqua"/>
              </a:rPr>
              <a:t> </a:t>
            </a:r>
            <a:r>
              <a:rPr lang="ar-EG" dirty="0" smtClean="0">
                <a:latin typeface="Book Antiqua"/>
              </a:rPr>
              <a:t>للشركة</a:t>
            </a:r>
            <a:r>
              <a:rPr lang="ar-SA" dirty="0" smtClean="0">
                <a:latin typeface="Book Antiqua"/>
              </a:rPr>
              <a:t> </a:t>
            </a:r>
            <a:r>
              <a:rPr lang="ar-EG" dirty="0" smtClean="0"/>
              <a:t>عن </a:t>
            </a:r>
            <a:r>
              <a:rPr lang="ar-EG" dirty="0" smtClean="0"/>
              <a:t>طريق التنوع</a:t>
            </a:r>
            <a:r>
              <a:rPr lang="ar-EG" dirty="0" smtClean="0"/>
              <a:t>.</a:t>
            </a:r>
            <a:endParaRPr lang="ar-SA" dirty="0" smtClean="0"/>
          </a:p>
          <a:p>
            <a:pPr algn="just" rtl="1">
              <a:buNone/>
            </a:pPr>
            <a:endParaRPr lang="ar-EG" dirty="0" smtClean="0"/>
          </a:p>
          <a:p>
            <a:pPr algn="just" rtl="1"/>
            <a:r>
              <a:rPr lang="ar-EG" dirty="0" smtClean="0"/>
              <a:t>و تعكس بيتا المخاطرة بعد اخذ منافع التنوع فى الحسبان، لذلك تستخدم بيتا بدلا من </a:t>
            </a:r>
            <a:r>
              <a:rPr lang="el-GR" dirty="0" smtClean="0">
                <a:latin typeface="Book Antiqua"/>
              </a:rPr>
              <a:t>σ</a:t>
            </a:r>
            <a:r>
              <a:rPr lang="ar-EG" dirty="0" smtClean="0"/>
              <a:t> فى قياس مخاطرة الاسهم الفردية للمستثمرين.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/>
          </a:bodyPr>
          <a:lstStyle/>
          <a:p>
            <a:pPr algn="just" rtl="1"/>
            <a:r>
              <a:rPr lang="ar-EG" sz="2800" dirty="0" smtClean="0"/>
              <a:t>نموذج السوق مقابل نموذج تسعير الأصل الرأسمالى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/>
          <a:lstStyle/>
          <a:p>
            <a:pPr algn="just" rtl="1"/>
            <a:r>
              <a:rPr lang="ar-EG" dirty="0" smtClean="0"/>
              <a:t>المعادلة التالية تمثل </a:t>
            </a:r>
            <a:r>
              <a:rPr lang="ar-EG" u="sng" dirty="0" smtClean="0"/>
              <a:t>نموذج السوق </a:t>
            </a:r>
            <a:r>
              <a:rPr lang="ar-EG" dirty="0" smtClean="0"/>
              <a:t>لانها تعمل انحدار لعائد السهم مقابل عائد السوق و ذلك يختلف عن خط سوق رأس المال و خط سوق الأوراق المالية.</a:t>
            </a:r>
          </a:p>
          <a:p>
            <a:pPr algn="r" rtl="1"/>
            <a:endParaRPr lang="ar-EG" dirty="0" smtClean="0"/>
          </a:p>
          <a:p>
            <a:pPr algn="l"/>
            <a:r>
              <a:rPr lang="en-US" sz="5400" dirty="0" err="1" smtClean="0"/>
              <a:t>r</a:t>
            </a:r>
            <a:r>
              <a:rPr lang="en-US" sz="4400" dirty="0" err="1" smtClean="0">
                <a:latin typeface="Calibri"/>
              </a:rPr>
              <a:t>͞j</a:t>
            </a:r>
            <a:r>
              <a:rPr lang="en-US" sz="5400" dirty="0" smtClean="0">
                <a:latin typeface="Calibri"/>
              </a:rPr>
              <a:t>  = </a:t>
            </a:r>
            <a:r>
              <a:rPr lang="en-US" sz="5400" dirty="0" err="1" smtClean="0">
                <a:latin typeface="Calibri"/>
              </a:rPr>
              <a:t>a</a:t>
            </a:r>
            <a:r>
              <a:rPr lang="en-US" sz="4000" dirty="0" err="1" smtClean="0">
                <a:latin typeface="Calibri"/>
              </a:rPr>
              <a:t>j</a:t>
            </a:r>
            <a:r>
              <a:rPr lang="en-US" sz="5400" dirty="0" smtClean="0">
                <a:latin typeface="Calibri"/>
              </a:rPr>
              <a:t> + </a:t>
            </a:r>
            <a:r>
              <a:rPr lang="en-US" sz="5400" dirty="0" err="1" smtClean="0">
                <a:latin typeface="Calibri"/>
              </a:rPr>
              <a:t>b</a:t>
            </a:r>
            <a:r>
              <a:rPr lang="en-US" sz="4400" dirty="0" err="1" smtClean="0">
                <a:latin typeface="Calibri"/>
              </a:rPr>
              <a:t>j</a:t>
            </a:r>
            <a:r>
              <a:rPr lang="en-US" sz="5400" dirty="0" smtClean="0">
                <a:latin typeface="Calibri"/>
              </a:rPr>
              <a:t> </a:t>
            </a:r>
            <a:r>
              <a:rPr lang="en-US" sz="5400" dirty="0" err="1" smtClean="0">
                <a:latin typeface="Calibri"/>
              </a:rPr>
              <a:t>r͞</a:t>
            </a:r>
            <a:r>
              <a:rPr lang="en-US" sz="2400" dirty="0" err="1" smtClean="0">
                <a:latin typeface="Calibri"/>
              </a:rPr>
              <a:t>M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5400" dirty="0" smtClean="0">
                <a:latin typeface="Calibri"/>
              </a:rPr>
              <a:t>+ </a:t>
            </a:r>
            <a:r>
              <a:rPr lang="en-US" sz="5400" dirty="0" err="1" smtClean="0">
                <a:latin typeface="Calibri"/>
              </a:rPr>
              <a:t>e</a:t>
            </a:r>
            <a:r>
              <a:rPr lang="en-US" sz="4000" dirty="0" err="1" smtClean="0">
                <a:latin typeface="Calibri"/>
              </a:rPr>
              <a:t>j</a:t>
            </a:r>
            <a:endParaRPr lang="en-US" sz="5400" dirty="0" smtClean="0">
              <a:latin typeface="Calibri"/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تبصرات اضافية فى المخاطرة و العائد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305800" cy="4343400"/>
          </a:xfrm>
        </p:spPr>
        <p:txBody>
          <a:bodyPr>
            <a:normAutofit lnSpcReduction="10000"/>
          </a:bodyPr>
          <a:lstStyle/>
          <a:p>
            <a:pPr marL="514350" indent="-514350" algn="just" rtl="1">
              <a:buNone/>
            </a:pPr>
            <a:r>
              <a:rPr lang="ar-SA" dirty="0" smtClean="0"/>
              <a:t>1) </a:t>
            </a:r>
            <a:r>
              <a:rPr lang="ar-EG" dirty="0" smtClean="0"/>
              <a:t>يفترض </a:t>
            </a:r>
            <a:r>
              <a:rPr lang="ar-EG" dirty="0" smtClean="0"/>
              <a:t>أن تحمل العائدات المستقبلية المتنبأ بها على السهم للشركة علاقة خطية مع تلك الخاصة بالسوق</a:t>
            </a:r>
            <a:r>
              <a:rPr lang="ar-EG" dirty="0" smtClean="0"/>
              <a:t>.</a:t>
            </a:r>
            <a:endParaRPr lang="ar-SA" dirty="0" smtClean="0"/>
          </a:p>
          <a:p>
            <a:pPr marL="514350" indent="-514350" algn="just" rtl="1">
              <a:buNone/>
            </a:pPr>
            <a:endParaRPr lang="ar-EG" dirty="0" smtClean="0"/>
          </a:p>
          <a:p>
            <a:pPr marL="514350" indent="-514350" algn="just" rtl="1">
              <a:buNone/>
            </a:pPr>
            <a:r>
              <a:rPr lang="ar-SA" dirty="0" smtClean="0"/>
              <a:t>2) </a:t>
            </a:r>
            <a:r>
              <a:rPr lang="ar-EG" dirty="0" smtClean="0"/>
              <a:t>بالإضافة </a:t>
            </a:r>
            <a:r>
              <a:rPr lang="ar-EG" dirty="0" smtClean="0"/>
              <a:t>الى حركات السوق العامة، تواجه كل شركة احداثا تكون فريدة ايضا بالنسبة لها، و بالتالى تكون مستقلة عن المناخ الاقتصادى العام. تتسبب هذه الاحداث فى حركة العائدات على سهم الشركة  بصورة مستقلة بعض الشئ عن تلك الخاصة بالسوق ككل، و تناظر هذه الاحداث العشوائيه حد الخط العشوائى </a:t>
            </a:r>
            <a:r>
              <a:rPr lang="en-US" dirty="0" err="1" smtClean="0"/>
              <a:t>ej</a:t>
            </a:r>
            <a:r>
              <a:rPr lang="en-US" dirty="0" smtClean="0"/>
              <a:t> </a:t>
            </a:r>
            <a:r>
              <a:rPr lang="ar-EG" dirty="0" smtClean="0"/>
              <a:t> و قبل الحقيقة، تكون القيمة المتوقعه لحد الخطأ صفرا، و بعد الحقيقه، اما أن يكون موجبا أو سالبا بصفة عامة. و يكون هذا الجزء من اجمالى المخاطرة مخاطرة تنوع الاسهم و سوف يلغى المستثمرون المنطقيون تأثيرها عن طريق حملهم محافظ أسهم متنوعة.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تبصرات اضافية فى المخاطرة و العائد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343400"/>
          </a:xfrm>
        </p:spPr>
        <p:txBody>
          <a:bodyPr>
            <a:normAutofit lnSpcReduction="10000"/>
          </a:bodyPr>
          <a:lstStyle/>
          <a:p>
            <a:pPr algn="just" rtl="1">
              <a:buNone/>
            </a:pPr>
            <a:r>
              <a:rPr lang="ar-EG" dirty="0" smtClean="0"/>
              <a:t>3) يكون معامل </a:t>
            </a:r>
            <a:r>
              <a:rPr lang="ar-SA" dirty="0" smtClean="0"/>
              <a:t>الانحدار</a:t>
            </a:r>
            <a:r>
              <a:rPr lang="ar-EG" dirty="0" smtClean="0"/>
              <a:t>( </a:t>
            </a:r>
            <a:r>
              <a:rPr lang="ar-EG" dirty="0" smtClean="0"/>
              <a:t>معامل بيتا) مؤشر حساسية السوق، و يقيس التقلبية النسبية لسهم معين مقابل السهم المتوسط أو السوق. و يؤسس ميل حركة السهم الفردى مع السوق مخاطرة </a:t>
            </a:r>
            <a:r>
              <a:rPr lang="ar-EG" dirty="0" smtClean="0"/>
              <a:t>تقلبيه </a:t>
            </a:r>
            <a:r>
              <a:rPr lang="ar-SA" dirty="0" smtClean="0"/>
              <a:t>السوق</a:t>
            </a:r>
            <a:r>
              <a:rPr lang="ar-EG" dirty="0" smtClean="0"/>
              <a:t>، </a:t>
            </a:r>
            <a:r>
              <a:rPr lang="ar-EG" dirty="0" smtClean="0"/>
              <a:t>و لا يمكن للتنوع ان يستبعد هذا التقلب. و يكون هذا الجزء من اجمالى المخاطرة مخاطرة السوق أو عدم التنوع للسهم. و حتى المحافظ جيدة التنوع تحتوى على بعض من مخاطرة السوق.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>
              <a:buNone/>
            </a:pPr>
            <a:r>
              <a:rPr lang="ar-EG" dirty="0" smtClean="0"/>
              <a:t>4) يمكن التعبير عن العلاقة بين اجمالى مخاطرة السهم، و مخاطرة السوق، و مخاطرة التنوع كما يلى:</a:t>
            </a:r>
          </a:p>
          <a:p>
            <a:pPr algn="ctr">
              <a:buNone/>
            </a:pPr>
            <a:r>
              <a:rPr lang="el-GR" sz="4000" dirty="0" smtClean="0">
                <a:latin typeface="Book Antiqua"/>
              </a:rPr>
              <a:t>σ</a:t>
            </a:r>
            <a:r>
              <a:rPr lang="en-US" sz="4000" dirty="0" smtClean="0">
                <a:latin typeface="Book Antiqua"/>
              </a:rPr>
              <a:t>²</a:t>
            </a:r>
            <a:r>
              <a:rPr lang="en-US" dirty="0" smtClean="0">
                <a:latin typeface="Book Antiqua"/>
              </a:rPr>
              <a:t>j = </a:t>
            </a:r>
            <a:r>
              <a:rPr lang="en-US" sz="4000" dirty="0" smtClean="0">
                <a:latin typeface="Book Antiqua"/>
              </a:rPr>
              <a:t>b²</a:t>
            </a:r>
            <a:r>
              <a:rPr lang="en-US" dirty="0" smtClean="0">
                <a:latin typeface="Book Antiqua"/>
              </a:rPr>
              <a:t>j </a:t>
            </a:r>
            <a:r>
              <a:rPr lang="el-GR" sz="4000" dirty="0" smtClean="0">
                <a:latin typeface="Book Antiqua"/>
              </a:rPr>
              <a:t>σ²</a:t>
            </a:r>
            <a:r>
              <a:rPr lang="en-US" sz="2000" dirty="0" smtClean="0">
                <a:latin typeface="Book Antiqua"/>
              </a:rPr>
              <a:t>M</a:t>
            </a:r>
            <a:r>
              <a:rPr lang="en-US" dirty="0" smtClean="0">
                <a:latin typeface="Book Antiqua"/>
              </a:rPr>
              <a:t> + </a:t>
            </a:r>
            <a:r>
              <a:rPr lang="el-GR" sz="4000" dirty="0" smtClean="0">
                <a:latin typeface="Book Antiqua"/>
              </a:rPr>
              <a:t>σ²</a:t>
            </a:r>
            <a:r>
              <a:rPr lang="en-US" sz="4000" dirty="0" err="1" smtClean="0">
                <a:latin typeface="Book Antiqua"/>
              </a:rPr>
              <a:t>e</a:t>
            </a:r>
            <a:r>
              <a:rPr lang="en-US" dirty="0" err="1" smtClean="0">
                <a:latin typeface="Book Antiqua"/>
              </a:rPr>
              <a:t>j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تبصرات اضافية فى المخاطرة و العائد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572000"/>
          </a:xfrm>
        </p:spPr>
        <p:txBody>
          <a:bodyPr>
            <a:normAutofit lnSpcReduction="10000"/>
          </a:bodyPr>
          <a:lstStyle/>
          <a:p>
            <a:pPr algn="just" rtl="1">
              <a:buNone/>
            </a:pPr>
            <a:r>
              <a:rPr lang="ar-EG" dirty="0" smtClean="0"/>
              <a:t>5) اذا رسمت كل النقاط على خط الانحدار بالضبط  فتكون قيمة </a:t>
            </a:r>
            <a:r>
              <a:rPr lang="el-GR" sz="4000" dirty="0" smtClean="0">
                <a:latin typeface="Book Antiqua"/>
              </a:rPr>
              <a:t>σ²</a:t>
            </a:r>
            <a:r>
              <a:rPr lang="en-US" sz="3600" dirty="0" err="1" smtClean="0">
                <a:latin typeface="Book Antiqua"/>
              </a:rPr>
              <a:t>e</a:t>
            </a:r>
            <a:r>
              <a:rPr lang="en-US" dirty="0" err="1" smtClean="0">
                <a:latin typeface="Book Antiqua"/>
              </a:rPr>
              <a:t>j</a:t>
            </a:r>
            <a:r>
              <a:rPr lang="en-US" dirty="0" smtClean="0">
                <a:latin typeface="Book Antiqua"/>
              </a:rPr>
              <a:t> </a:t>
            </a:r>
            <a:r>
              <a:rPr lang="ar-EG" dirty="0" smtClean="0"/>
              <a:t>صفر، و تكون كل اجمالى قيمة مخاطرة السهم عبارة عن مخاطرة السوق. اما اذا كانت النقاط مبعثرة بصورة واسعة حول خط الانحدار، فيكون الكثير من اجمالى مخاطرة السهم متنوعا.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>
              <a:buNone/>
            </a:pPr>
            <a:r>
              <a:rPr lang="ar-EG" dirty="0" smtClean="0"/>
              <a:t>6) اذا لم يتقلب سوق السهم ابدا، فلن يكون للاسهم مخاطرة سوق.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>
              <a:buNone/>
            </a:pPr>
            <a:r>
              <a:rPr lang="ar-EG" dirty="0" smtClean="0"/>
              <a:t>7) تكون بيتا مقياسا لمخاطرة السوق النسبية، الا ان مخاطرة السوق الفعلية للسهم كانت </a:t>
            </a:r>
            <a:r>
              <a:rPr lang="en-US" sz="4000" dirty="0" smtClean="0">
                <a:latin typeface="Book Antiqua"/>
              </a:rPr>
              <a:t>b</a:t>
            </a:r>
            <a:r>
              <a:rPr lang="en-US" sz="2800" dirty="0" smtClean="0">
                <a:latin typeface="Book Antiqua"/>
              </a:rPr>
              <a:t>²</a:t>
            </a:r>
            <a:r>
              <a:rPr lang="en-US" sz="2000" dirty="0" smtClean="0">
                <a:latin typeface="Book Antiqua"/>
              </a:rPr>
              <a:t>j</a:t>
            </a:r>
            <a:r>
              <a:rPr lang="en-US" dirty="0" smtClean="0">
                <a:latin typeface="Book Antiqua"/>
              </a:rPr>
              <a:t> </a:t>
            </a:r>
            <a:r>
              <a:rPr lang="el-GR" sz="4000" dirty="0" smtClean="0">
                <a:latin typeface="Book Antiqua"/>
              </a:rPr>
              <a:t>σ</a:t>
            </a:r>
            <a:r>
              <a:rPr lang="el-GR" sz="2800" dirty="0" smtClean="0">
                <a:latin typeface="Book Antiqua"/>
              </a:rPr>
              <a:t>²</a:t>
            </a:r>
            <a:r>
              <a:rPr lang="en-US" sz="2000" dirty="0" smtClean="0">
                <a:latin typeface="Book Antiqua"/>
              </a:rPr>
              <a:t>M</a:t>
            </a:r>
            <a:r>
              <a:rPr lang="en-US" dirty="0" smtClean="0">
                <a:latin typeface="Book Antiqua"/>
              </a:rPr>
              <a:t> </a:t>
            </a:r>
            <a:r>
              <a:rPr lang="ar-EG" dirty="0" smtClean="0">
                <a:latin typeface="Book Antiqua"/>
              </a:rPr>
              <a:t>.  كما يمكن التعبير عن مخاطرة السوق فى صورة الانحراف المعيارى ايضا </a:t>
            </a:r>
            <a:r>
              <a:rPr lang="en-US" sz="4000" dirty="0" err="1" smtClean="0">
                <a:latin typeface="Book Antiqua"/>
              </a:rPr>
              <a:t>b</a:t>
            </a:r>
            <a:r>
              <a:rPr lang="en-US" sz="2000" dirty="0" err="1" smtClean="0">
                <a:latin typeface="Book Antiqua"/>
              </a:rPr>
              <a:t>j</a:t>
            </a:r>
            <a:r>
              <a:rPr lang="en-US" dirty="0" smtClean="0">
                <a:latin typeface="Book Antiqua"/>
              </a:rPr>
              <a:t> </a:t>
            </a:r>
            <a:r>
              <a:rPr lang="el-GR" sz="4000" dirty="0" smtClean="0">
                <a:latin typeface="Book Antiqua"/>
              </a:rPr>
              <a:t>σ</a:t>
            </a:r>
            <a:r>
              <a:rPr lang="en-US" sz="2000" dirty="0" smtClean="0">
                <a:latin typeface="Book Antiqua"/>
              </a:rPr>
              <a:t>M</a:t>
            </a:r>
            <a:r>
              <a:rPr lang="en-US" dirty="0" smtClean="0">
                <a:latin typeface="Book Antiqua"/>
              </a:rPr>
              <a:t> </a:t>
            </a:r>
            <a:endParaRPr lang="ar-EG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تبصرات اضافية فى المخاطرة و العائد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001000" cy="44958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EG" dirty="0" smtClean="0"/>
              <a:t>و كلما ازدادت بيتا للسهم، كلما ازدادت مخاطرة السوق له. فاذا كانت بيتا صفر لن يكون للسهم مخاطرة سوق بينما اذا كانت بيتا 1 سيكون للسهم نفس مخاطرة السوق بالضبط.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>
              <a:buNone/>
            </a:pPr>
            <a:r>
              <a:rPr lang="ar-EG" dirty="0" smtClean="0"/>
              <a:t>8) يجب ان تلغى مخاطرة التنوع عن طريق التنوع، لذلك تكون المخاطرة المناسبة عبارة عن مخاطرة السوق، و ليست اجمالى المخاطرة.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>
              <a:buNone/>
            </a:pPr>
            <a:r>
              <a:rPr lang="ar-EG" dirty="0" smtClean="0"/>
              <a:t>9) تعتمد علاوة المخاطرة للسهم على مخاطرة السوق له فقط، و ليس على مخاطرته الكلية:</a:t>
            </a:r>
          </a:p>
          <a:p>
            <a:pPr algn="ctr">
              <a:buNone/>
            </a:pPr>
            <a:r>
              <a:rPr lang="en-US" sz="3200" dirty="0" err="1" smtClean="0"/>
              <a:t>RP</a:t>
            </a:r>
            <a:r>
              <a:rPr lang="en-US" sz="2000" dirty="0" err="1" smtClean="0"/>
              <a:t>j</a:t>
            </a:r>
            <a:r>
              <a:rPr lang="en-US" sz="2000" dirty="0" smtClean="0"/>
              <a:t> </a:t>
            </a:r>
            <a:r>
              <a:rPr lang="en-US" sz="3200" dirty="0" smtClean="0"/>
              <a:t>= </a:t>
            </a:r>
            <a:r>
              <a:rPr lang="en-US" sz="4800" dirty="0" err="1" smtClean="0"/>
              <a:t>r</a:t>
            </a:r>
            <a:r>
              <a:rPr lang="en-US" sz="2000" dirty="0" err="1" smtClean="0"/>
              <a:t>M</a:t>
            </a:r>
            <a:r>
              <a:rPr lang="en-US" sz="3200" dirty="0" smtClean="0"/>
              <a:t> - </a:t>
            </a:r>
            <a:r>
              <a:rPr lang="en-US" sz="4800" dirty="0" err="1" smtClean="0"/>
              <a:t>r</a:t>
            </a:r>
            <a:r>
              <a:rPr lang="en-US" sz="2000" dirty="0" err="1" smtClean="0"/>
              <a:t>RF</a:t>
            </a:r>
            <a:endParaRPr lang="ar-EG" sz="3200" dirty="0" smtClean="0"/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التغاير و معامل الارتباط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4572000"/>
          </a:xfrm>
        </p:spPr>
        <p:txBody>
          <a:bodyPr>
            <a:normAutofit/>
          </a:bodyPr>
          <a:lstStyle/>
          <a:p>
            <a:pPr algn="r" rtl="1"/>
            <a:endParaRPr lang="en-US" dirty="0" smtClean="0"/>
          </a:p>
          <a:p>
            <a:pPr algn="just" rtl="1"/>
            <a:r>
              <a:rPr lang="ar-EG" i="1" u="sng" dirty="0" smtClean="0"/>
              <a:t>المفهومان الرئيسيان فى تحليل المحفظه هما</a:t>
            </a:r>
            <a:r>
              <a:rPr lang="ar-EG" dirty="0" smtClean="0"/>
              <a:t>:</a:t>
            </a:r>
            <a:endParaRPr lang="en-US" dirty="0" smtClean="0"/>
          </a:p>
          <a:p>
            <a:pPr algn="just" rtl="1">
              <a:buNone/>
            </a:pPr>
            <a:endParaRPr lang="ar-EG" dirty="0" smtClean="0"/>
          </a:p>
          <a:p>
            <a:pPr algn="just" rtl="1"/>
            <a:r>
              <a:rPr lang="ar-EG" sz="2800" b="1" u="sng" dirty="0" smtClean="0"/>
              <a:t>(1) التغاير:</a:t>
            </a:r>
            <a:r>
              <a:rPr lang="ar-EG" sz="2800" b="1" dirty="0" smtClean="0"/>
              <a:t> </a:t>
            </a:r>
            <a:r>
              <a:rPr lang="ar-EG" dirty="0" smtClean="0"/>
              <a:t>و يكون مقياسا يدمج التباين (او التقلبيه) لعائدات السهم مع ميل تلك العائدات للحركه لأعلى أو أسفل فى نفس وقت حركة الاسهم الاخرى لاعلى او لاسفل.</a:t>
            </a:r>
          </a:p>
          <a:p>
            <a:pPr algn="just" rtl="1"/>
            <a:r>
              <a:rPr lang="ar-EG" dirty="0" smtClean="0"/>
              <a:t>يكون تغاير الاصلين كبيرا و موجبا اذا كان لعائدتهما انحرافات معياريه كبيرة، و يميلا للحركة مع بعضهما البعض.</a:t>
            </a:r>
          </a:p>
          <a:p>
            <a:pPr algn="just" rtl="1"/>
            <a:r>
              <a:rPr lang="ar-EG" dirty="0" smtClean="0"/>
              <a:t>يكون التغاير للاصلين كبيرا و سالبا و ذلك للذين لهما سيجما كبيرة، و يتحركا عكس بعضهما البعض.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التغاير و معامل الارتباط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001000" cy="4267200"/>
          </a:xfrm>
        </p:spPr>
        <p:txBody>
          <a:bodyPr/>
          <a:lstStyle/>
          <a:p>
            <a:pPr algn="just" rtl="1"/>
            <a:r>
              <a:rPr lang="ar-EG" dirty="0" smtClean="0"/>
              <a:t>و يكون صغيرا اذا كانت تحركات عائدات السهمين عشوائيا، بدلا من الزيادة و النقصان مع بعضهما البعض او اذا كان لاى الاصلين انحراف معيارى صغير.</a:t>
            </a:r>
            <a:endParaRPr lang="en-US" dirty="0" smtClean="0"/>
          </a:p>
          <a:p>
            <a:pPr algn="just" rtl="1">
              <a:buNone/>
            </a:pPr>
            <a:endParaRPr lang="en-US" dirty="0" smtClean="0"/>
          </a:p>
          <a:p>
            <a:pPr algn="just" rtl="1"/>
            <a:r>
              <a:rPr lang="ar-EG" u="sng" dirty="0" smtClean="0"/>
              <a:t>التغاير بين سهمين </a:t>
            </a:r>
            <a:r>
              <a:rPr lang="en-US" u="sng" dirty="0" smtClean="0"/>
              <a:t>A &amp; B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Covariance= </a:t>
            </a:r>
            <a:r>
              <a:rPr lang="en-US" sz="2800" dirty="0" err="1" smtClean="0"/>
              <a:t>Cov</a:t>
            </a:r>
            <a:r>
              <a:rPr lang="en-US" sz="2800" dirty="0" smtClean="0"/>
              <a:t>(AB) = </a:t>
            </a:r>
            <a:r>
              <a:rPr lang="el-GR" sz="2800" dirty="0" smtClean="0">
                <a:latin typeface="Book Antiqua"/>
              </a:rPr>
              <a:t>Σ</a:t>
            </a:r>
            <a:r>
              <a:rPr lang="en-US" sz="2800" dirty="0" smtClean="0">
                <a:latin typeface="Book Antiqua"/>
              </a:rPr>
              <a:t>(</a:t>
            </a:r>
            <a:r>
              <a:rPr lang="en-US" sz="4000" dirty="0" err="1" smtClean="0">
                <a:latin typeface="Book Antiqua"/>
              </a:rPr>
              <a:t>r</a:t>
            </a:r>
            <a:r>
              <a:rPr lang="en-US" sz="2000" dirty="0" err="1" smtClean="0">
                <a:latin typeface="Book Antiqua"/>
              </a:rPr>
              <a:t>Ai</a:t>
            </a:r>
            <a:r>
              <a:rPr lang="en-US" sz="2800" dirty="0" smtClean="0">
                <a:latin typeface="Book Antiqua"/>
              </a:rPr>
              <a:t> - </a:t>
            </a:r>
            <a:r>
              <a:rPr lang="en-US" sz="4000" dirty="0" err="1" smtClean="0">
                <a:latin typeface="Book Antiqua"/>
              </a:rPr>
              <a:t>rˆ</a:t>
            </a:r>
            <a:r>
              <a:rPr lang="en-US" sz="2000" dirty="0" err="1" smtClean="0">
                <a:latin typeface="Book Antiqua"/>
              </a:rPr>
              <a:t>A</a:t>
            </a:r>
            <a:r>
              <a:rPr lang="en-US" sz="2800" dirty="0" smtClean="0">
                <a:latin typeface="Book Antiqua"/>
              </a:rPr>
              <a:t>)(</a:t>
            </a:r>
            <a:r>
              <a:rPr lang="en-US" sz="4000" dirty="0" err="1" smtClean="0">
                <a:latin typeface="Book Antiqua"/>
              </a:rPr>
              <a:t>r</a:t>
            </a:r>
            <a:r>
              <a:rPr lang="en-US" sz="2000" dirty="0" err="1" smtClean="0">
                <a:latin typeface="Book Antiqua"/>
              </a:rPr>
              <a:t>Bi</a:t>
            </a:r>
            <a:r>
              <a:rPr lang="en-US" sz="2800" dirty="0" smtClean="0">
                <a:latin typeface="Book Antiqua"/>
              </a:rPr>
              <a:t> – </a:t>
            </a:r>
            <a:r>
              <a:rPr lang="en-US" sz="4000" dirty="0" err="1" smtClean="0">
                <a:latin typeface="Book Antiqua"/>
              </a:rPr>
              <a:t>rˆ</a:t>
            </a:r>
            <a:r>
              <a:rPr lang="en-US" sz="2000" dirty="0" err="1" smtClean="0">
                <a:latin typeface="Book Antiqua"/>
              </a:rPr>
              <a:t>B</a:t>
            </a:r>
            <a:r>
              <a:rPr lang="en-US" sz="2800" dirty="0" smtClean="0">
                <a:latin typeface="Book Antiqua"/>
              </a:rPr>
              <a:t>)P</a:t>
            </a:r>
            <a:r>
              <a:rPr lang="en-US" sz="2000" dirty="0" smtClean="0">
                <a:latin typeface="Book Antiqua"/>
              </a:rPr>
              <a:t>i</a:t>
            </a:r>
            <a:endParaRPr lang="en-US" sz="2800" dirty="0" smtClean="0">
              <a:latin typeface="Book Antiqua"/>
            </a:endParaRPr>
          </a:p>
          <a:p>
            <a:pPr algn="just"/>
            <a:endParaRPr lang="en-US" dirty="0" smtClean="0">
              <a:latin typeface="Book Antiqua"/>
            </a:endParaRPr>
          </a:p>
          <a:p>
            <a:pPr algn="r" rtl="1"/>
            <a:endParaRPr lang="en-US" dirty="0" smtClean="0">
              <a:latin typeface="Book Antiqua"/>
            </a:endParaRP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التغاير و معامل الارتباط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EG" u="sng" dirty="0" smtClean="0">
                <a:latin typeface="Book Antiqua"/>
              </a:rPr>
              <a:t>مثال:</a:t>
            </a:r>
            <a:r>
              <a:rPr lang="en-US" u="sng" dirty="0" smtClean="0">
                <a:latin typeface="Book Antiqua"/>
              </a:rPr>
              <a:t> </a:t>
            </a:r>
            <a:r>
              <a:rPr lang="ar-EG" dirty="0" smtClean="0">
                <a:latin typeface="Book Antiqua"/>
              </a:rPr>
              <a:t>التوزيعات الاحتماليه للاسهم </a:t>
            </a:r>
            <a:r>
              <a:rPr lang="en-US" dirty="0" smtClean="0">
                <a:latin typeface="Book Antiqua"/>
              </a:rPr>
              <a:t>F &amp; G</a:t>
            </a:r>
          </a:p>
          <a:p>
            <a:pPr algn="r" rt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133599"/>
          <a:ext cx="7696200" cy="4338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6858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 of occurrence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Rate of return distribution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Rate of return distribution G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40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</a:tr>
              <a:tr h="4640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640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640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640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64017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rˆ= 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rˆ= 10%</a:t>
                      </a:r>
                    </a:p>
                  </a:txBody>
                  <a:tcPr/>
                </a:tc>
              </a:tr>
              <a:tr h="608167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Book Antiqua"/>
                        </a:rPr>
                        <a:t>σ</a:t>
                      </a:r>
                      <a:r>
                        <a:rPr lang="en-US" dirty="0" smtClean="0">
                          <a:latin typeface="Book Antiqua"/>
                        </a:rPr>
                        <a:t> </a:t>
                      </a:r>
                      <a:r>
                        <a:rPr lang="en-US" dirty="0" smtClean="0"/>
                        <a:t>= 2.2%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Book Antiqua"/>
                        </a:rPr>
                        <a:t>σ</a:t>
                      </a:r>
                      <a:r>
                        <a:rPr lang="en-US" dirty="0" smtClean="0">
                          <a:latin typeface="Book Antiqua"/>
                        </a:rPr>
                        <a:t> </a:t>
                      </a:r>
                      <a:r>
                        <a:rPr lang="en-US" dirty="0" smtClean="0"/>
                        <a:t>= 2.2%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التغاير و معامل الارتباط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077200" cy="4572000"/>
          </a:xfrm>
        </p:spPr>
        <p:txBody>
          <a:bodyPr/>
          <a:lstStyle/>
          <a:p>
            <a:pPr algn="r">
              <a:buNone/>
            </a:pPr>
            <a:endParaRPr lang="ar-EG" sz="3200" u="sng" dirty="0" smtClean="0"/>
          </a:p>
          <a:p>
            <a:pPr algn="r">
              <a:buNone/>
            </a:pPr>
            <a:r>
              <a:rPr lang="ar-EG" sz="3200" u="sng" dirty="0" smtClean="0"/>
              <a:t>الحل:</a:t>
            </a:r>
            <a:endParaRPr lang="en-US" sz="3200" u="sng" dirty="0" smtClean="0"/>
          </a:p>
          <a:p>
            <a:pPr algn="l" rtl="1">
              <a:buNone/>
            </a:pPr>
            <a:r>
              <a:rPr lang="en-US" dirty="0" err="1" smtClean="0"/>
              <a:t>Cov</a:t>
            </a:r>
            <a:r>
              <a:rPr lang="en-US" dirty="0" smtClean="0"/>
              <a:t>(FG) = (6-10)(14-10)(0.1) + (8-10)(12-10)(0.2) + (10-10)(10-10)(0.4) + (12-10)(8-10)(0.2) + (14-10)(6-10)(0.1) = - 4.8</a:t>
            </a:r>
          </a:p>
          <a:p>
            <a:pPr algn="l" rtl="1">
              <a:buNone/>
            </a:pPr>
            <a:endParaRPr lang="ar-EG" dirty="0" smtClean="0"/>
          </a:p>
          <a:p>
            <a:pPr algn="just" rtl="1">
              <a:buNone/>
            </a:pPr>
            <a:r>
              <a:rPr lang="ar-EG" dirty="0" smtClean="0"/>
              <a:t>تحدد اشارة السالب أن معدلات العائد على السهمين تميل الى الحركه فى الاتجاهين العكسيين: عندما يكون عائد أحدهما كبيرا يكون عائد الثانى صغيرا.</a:t>
            </a:r>
            <a:endParaRPr lang="en-US" dirty="0" smtClean="0"/>
          </a:p>
          <a:p>
            <a:pPr algn="l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pPr algn="r" rtl="1"/>
            <a:r>
              <a:rPr lang="ar-EG" dirty="0" smtClean="0"/>
              <a:t>التغاير و معامل الارتباط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153400" cy="42672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EG" dirty="0" smtClean="0"/>
              <a:t>(2) </a:t>
            </a:r>
            <a:r>
              <a:rPr lang="ar-EG" sz="2800" b="1" u="sng" dirty="0" smtClean="0"/>
              <a:t>معامل الارتباط:</a:t>
            </a:r>
            <a:r>
              <a:rPr lang="ar-EG" sz="2800" b="1" dirty="0" smtClean="0"/>
              <a:t> </a:t>
            </a:r>
            <a:r>
              <a:rPr lang="en-US" sz="2800" b="1" dirty="0" smtClean="0"/>
              <a:t> </a:t>
            </a:r>
            <a:r>
              <a:rPr lang="ar-EG" dirty="0" smtClean="0"/>
              <a:t>يسهل المقارنات عن طريق وضع الاشياء على مقياس متشابه.</a:t>
            </a:r>
          </a:p>
          <a:p>
            <a:r>
              <a:rPr lang="en-US" sz="2800" dirty="0" smtClean="0"/>
              <a:t>Correlation coefficient (FG) = </a:t>
            </a:r>
            <a:r>
              <a:rPr lang="el-GR" sz="4000" dirty="0" smtClean="0">
                <a:latin typeface="Book Antiqua"/>
              </a:rPr>
              <a:t>ρ</a:t>
            </a:r>
            <a:r>
              <a:rPr lang="en-US" sz="2000" dirty="0" smtClean="0">
                <a:latin typeface="Book Antiqua"/>
              </a:rPr>
              <a:t>FG</a:t>
            </a:r>
            <a:r>
              <a:rPr lang="en-US" sz="2800" dirty="0" smtClean="0">
                <a:latin typeface="Book Antiqua"/>
              </a:rPr>
              <a:t> = </a:t>
            </a:r>
            <a:r>
              <a:rPr lang="en-US" sz="2800" dirty="0" err="1" smtClean="0">
                <a:latin typeface="Book Antiqua"/>
              </a:rPr>
              <a:t>Cov</a:t>
            </a:r>
            <a:r>
              <a:rPr lang="en-US" sz="2800" dirty="0" smtClean="0">
                <a:latin typeface="Book Antiqua"/>
              </a:rPr>
              <a:t>(FG)/</a:t>
            </a:r>
            <a:r>
              <a:rPr lang="el-GR" sz="4000" dirty="0" smtClean="0">
                <a:latin typeface="Book Antiqua"/>
              </a:rPr>
              <a:t>σ</a:t>
            </a:r>
            <a:r>
              <a:rPr lang="en-US" sz="2000" dirty="0" smtClean="0">
                <a:latin typeface="Book Antiqua"/>
              </a:rPr>
              <a:t>F</a:t>
            </a:r>
            <a:r>
              <a:rPr lang="el-GR" sz="4000" dirty="0" smtClean="0">
                <a:latin typeface="Book Antiqua"/>
              </a:rPr>
              <a:t>σ</a:t>
            </a:r>
            <a:r>
              <a:rPr lang="en-US" sz="2000" dirty="0" smtClean="0">
                <a:latin typeface="Book Antiqua"/>
              </a:rPr>
              <a:t>G</a:t>
            </a:r>
          </a:p>
          <a:p>
            <a:pPr algn="r" rtl="1">
              <a:buNone/>
            </a:pPr>
            <a:endParaRPr lang="en-US" sz="1800" dirty="0" smtClean="0">
              <a:latin typeface="Book Antiqua"/>
            </a:endParaRPr>
          </a:p>
          <a:p>
            <a:pPr algn="r" rtl="1">
              <a:buNone/>
            </a:pPr>
            <a:r>
              <a:rPr lang="ar-EG" u="sng" dirty="0" smtClean="0">
                <a:latin typeface="Book Antiqua"/>
              </a:rPr>
              <a:t>مثال: </a:t>
            </a:r>
            <a:r>
              <a:rPr lang="ar-EG" dirty="0" smtClean="0">
                <a:latin typeface="Book Antiqua"/>
              </a:rPr>
              <a:t>من جدول المثال السابق</a:t>
            </a:r>
          </a:p>
          <a:p>
            <a:pPr algn="r" rtl="1">
              <a:buNone/>
            </a:pPr>
            <a:r>
              <a:rPr lang="ar-EG" u="sng" dirty="0" smtClean="0">
                <a:latin typeface="Book Antiqua"/>
              </a:rPr>
              <a:t>الحل:</a:t>
            </a:r>
          </a:p>
          <a:p>
            <a:pPr>
              <a:buNone/>
            </a:pPr>
            <a:r>
              <a:rPr lang="en-US" dirty="0" smtClean="0"/>
              <a:t>Correlation coefficient (FG) = </a:t>
            </a:r>
            <a:r>
              <a:rPr lang="el-GR" sz="3600" dirty="0" smtClean="0">
                <a:latin typeface="Book Antiqua"/>
              </a:rPr>
              <a:t>ρ</a:t>
            </a:r>
            <a:r>
              <a:rPr lang="en-US" sz="1800" dirty="0" smtClean="0">
                <a:latin typeface="Book Antiqua"/>
              </a:rPr>
              <a:t>FG</a:t>
            </a:r>
            <a:r>
              <a:rPr lang="en-US" dirty="0" smtClean="0">
                <a:latin typeface="Book Antiqua"/>
              </a:rPr>
              <a:t> = - 4.8/(2.2*2.2)</a:t>
            </a:r>
          </a:p>
          <a:p>
            <a:pPr>
              <a:buNone/>
            </a:pPr>
            <a:r>
              <a:rPr lang="en-US" dirty="0" smtClean="0">
                <a:latin typeface="Book Antiqua"/>
              </a:rPr>
              <a:t>                                                     = - 0.991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التغاير و معامل الارتباط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4572000"/>
          </a:xfrm>
        </p:spPr>
        <p:txBody>
          <a:bodyPr/>
          <a:lstStyle/>
          <a:p>
            <a:pPr algn="r" rtl="1"/>
            <a:endParaRPr lang="ar-EG" dirty="0" smtClean="0"/>
          </a:p>
          <a:p>
            <a:pPr algn="just" rtl="1"/>
            <a:r>
              <a:rPr lang="ar-EG" dirty="0" smtClean="0"/>
              <a:t>تكون اشارة معامل الارتباط مثل اشارة التغاير، لذلك تعنى الاشارة الموجبه أن المتغيرين يتحركا معا، و تحدد الاشارة السالبه انهما يتحركا فى الاتجاهين العكسيين ، و اذا اقتربت  </a:t>
            </a:r>
            <a:r>
              <a:rPr lang="el-GR" dirty="0" smtClean="0">
                <a:latin typeface="Book Antiqua"/>
              </a:rPr>
              <a:t>ρ</a:t>
            </a:r>
            <a:r>
              <a:rPr lang="ar-EG" dirty="0" smtClean="0">
                <a:latin typeface="Book Antiqua"/>
              </a:rPr>
              <a:t> </a:t>
            </a:r>
            <a:r>
              <a:rPr lang="ar-EG" dirty="0" smtClean="0"/>
              <a:t>من الصفر فانهما يتحركا مستقلين عن بعضهما البعض.</a:t>
            </a:r>
          </a:p>
          <a:p>
            <a:pPr algn="just" rtl="1">
              <a:buNone/>
            </a:pPr>
            <a:endParaRPr lang="ar-EG" dirty="0" smtClean="0"/>
          </a:p>
          <a:p>
            <a:pPr algn="just" rtl="1"/>
            <a:r>
              <a:rPr lang="ar-EG" dirty="0" smtClean="0"/>
              <a:t>اضافه الى هذا، تقيد عملية التنميط معامل الارتباط بوقوع قيمه بين -1 و +1. 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التغاير و معامل الارتباط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4572000"/>
          </a:xfrm>
        </p:spPr>
        <p:txBody>
          <a:bodyPr/>
          <a:lstStyle/>
          <a:p>
            <a:pPr algn="just" rtl="1"/>
            <a:r>
              <a:rPr lang="ar-EG" dirty="0" smtClean="0"/>
              <a:t>من المثال السابق نجد ان معامل الارتباط يساوى تقريبا -1 و ارتباطا سالبا كاملا. و هذا يعنى ان العائد على </a:t>
            </a:r>
            <a:r>
              <a:rPr lang="en-US" dirty="0" smtClean="0"/>
              <a:t>G</a:t>
            </a:r>
            <a:r>
              <a:rPr lang="ar-EG" dirty="0" smtClean="0"/>
              <a:t> متنبئا كاملا للسهم </a:t>
            </a:r>
            <a:r>
              <a:rPr lang="en-US" dirty="0" smtClean="0"/>
              <a:t> F</a:t>
            </a:r>
            <a:r>
              <a:rPr lang="ar-EG" dirty="0" smtClean="0"/>
              <a:t>.</a:t>
            </a:r>
            <a:endParaRPr lang="en-US" dirty="0" smtClean="0"/>
          </a:p>
          <a:p>
            <a:pPr algn="just" rtl="1"/>
            <a:r>
              <a:rPr lang="ar-EG" dirty="0" smtClean="0"/>
              <a:t>و كلما وقعت النقاط على الخط المستقيم بالضبط يجب ان يكون </a:t>
            </a:r>
            <a:r>
              <a:rPr lang="el-GR" dirty="0" smtClean="0">
                <a:latin typeface="Book Antiqua"/>
              </a:rPr>
              <a:t>ρ</a:t>
            </a:r>
            <a:r>
              <a:rPr lang="ar-EG" dirty="0" smtClean="0">
                <a:latin typeface="Book Antiqua"/>
              </a:rPr>
              <a:t>=1 اذا كان ميل الخط لاعلى، و </a:t>
            </a:r>
            <a:r>
              <a:rPr lang="el-GR" dirty="0" smtClean="0">
                <a:latin typeface="Book Antiqua"/>
              </a:rPr>
              <a:t>ρ</a:t>
            </a:r>
            <a:r>
              <a:rPr lang="ar-EG" dirty="0" smtClean="0">
                <a:latin typeface="Book Antiqua"/>
              </a:rPr>
              <a:t>=-1 اذا اكن ميل الخط لاسفل.</a:t>
            </a:r>
          </a:p>
          <a:p>
            <a:pPr algn="just" rtl="1"/>
            <a:endParaRPr lang="en-US" dirty="0" smtClean="0">
              <a:latin typeface="Book Antiqua"/>
            </a:endParaRPr>
          </a:p>
          <a:p>
            <a:pPr algn="just" rtl="1"/>
            <a:r>
              <a:rPr lang="ar-EG" dirty="0" smtClean="0">
                <a:latin typeface="Book Antiqua"/>
              </a:rPr>
              <a:t>يمكن تحديد مخاطرة المحفظه لاصلين اذا كانت توزيعات العائدات طبيعيه، كما يلى:</a:t>
            </a:r>
          </a:p>
          <a:p>
            <a:pPr algn="just" rtl="1"/>
            <a:endParaRPr lang="ar-EG" dirty="0" smtClean="0">
              <a:latin typeface="Book Antiqua"/>
            </a:endParaRPr>
          </a:p>
          <a:p>
            <a:pPr algn="just"/>
            <a:r>
              <a:rPr lang="en-US" sz="2000" dirty="0" smtClean="0">
                <a:latin typeface="Book Antiqua" pitchFamily="18" charset="0"/>
              </a:rPr>
              <a:t>Portfolio SD= </a:t>
            </a:r>
            <a:r>
              <a:rPr lang="el-GR" sz="3600" dirty="0" smtClean="0">
                <a:latin typeface="Book Antiqua" pitchFamily="18" charset="0"/>
              </a:rPr>
              <a:t>σ</a:t>
            </a:r>
            <a:r>
              <a:rPr lang="en-US" sz="2000" dirty="0" smtClean="0">
                <a:latin typeface="Book Antiqua" pitchFamily="18" charset="0"/>
              </a:rPr>
              <a:t>p = √</a:t>
            </a:r>
            <a:r>
              <a:rPr lang="en-US" sz="2400" dirty="0" smtClean="0">
                <a:latin typeface="Book Antiqua" pitchFamily="18" charset="0"/>
              </a:rPr>
              <a:t>w²</a:t>
            </a:r>
            <a:r>
              <a:rPr lang="en-US" sz="1400" dirty="0" smtClean="0">
                <a:latin typeface="Book Antiqua" pitchFamily="18" charset="0"/>
              </a:rPr>
              <a:t>A</a:t>
            </a:r>
            <a:r>
              <a:rPr lang="el-GR" sz="2000" dirty="0" smtClean="0">
                <a:latin typeface="Book Antiqua" pitchFamily="18" charset="0"/>
              </a:rPr>
              <a:t> </a:t>
            </a:r>
            <a:r>
              <a:rPr lang="el-GR" sz="3200" dirty="0" smtClean="0">
                <a:latin typeface="Book Antiqua" pitchFamily="18" charset="0"/>
              </a:rPr>
              <a:t>σ</a:t>
            </a:r>
            <a:r>
              <a:rPr lang="en-US" sz="1400" dirty="0" smtClean="0">
                <a:latin typeface="Book Antiqua" pitchFamily="18" charset="0"/>
              </a:rPr>
              <a:t>A</a:t>
            </a:r>
            <a:r>
              <a:rPr lang="en-US" sz="2000" dirty="0" smtClean="0">
                <a:latin typeface="Book Antiqua" pitchFamily="18" charset="0"/>
              </a:rPr>
              <a:t> + (1-</a:t>
            </a:r>
            <a:r>
              <a:rPr lang="en-US" sz="2400" dirty="0" smtClean="0">
                <a:latin typeface="Book Antiqua" pitchFamily="18" charset="0"/>
              </a:rPr>
              <a:t>w</a:t>
            </a:r>
            <a:r>
              <a:rPr lang="en-US" sz="1400" dirty="0" smtClean="0">
                <a:latin typeface="Book Antiqua" pitchFamily="18" charset="0"/>
              </a:rPr>
              <a:t>A</a:t>
            </a:r>
            <a:r>
              <a:rPr lang="en-US" sz="2000" dirty="0" smtClean="0">
                <a:latin typeface="Book Antiqua" pitchFamily="18" charset="0"/>
              </a:rPr>
              <a:t>)²</a:t>
            </a:r>
            <a:r>
              <a:rPr lang="el-GR" sz="2000" dirty="0" smtClean="0">
                <a:latin typeface="Book Antiqua" pitchFamily="18" charset="0"/>
              </a:rPr>
              <a:t> </a:t>
            </a:r>
            <a:r>
              <a:rPr lang="el-GR" sz="3200" dirty="0" smtClean="0">
                <a:latin typeface="Book Antiqua" pitchFamily="18" charset="0"/>
              </a:rPr>
              <a:t>σ</a:t>
            </a:r>
            <a:r>
              <a:rPr lang="en-US" sz="2000" dirty="0" smtClean="0">
                <a:latin typeface="Book Antiqua" pitchFamily="18" charset="0"/>
              </a:rPr>
              <a:t>²</a:t>
            </a:r>
            <a:r>
              <a:rPr lang="en-US" sz="1400" dirty="0" smtClean="0">
                <a:latin typeface="Book Antiqua" pitchFamily="18" charset="0"/>
              </a:rPr>
              <a:t>B</a:t>
            </a:r>
            <a:r>
              <a:rPr lang="en-US" sz="2000" dirty="0" smtClean="0">
                <a:latin typeface="Book Antiqua" pitchFamily="18" charset="0"/>
              </a:rPr>
              <a:t> + 2</a:t>
            </a:r>
            <a:r>
              <a:rPr lang="en-US" sz="2400" dirty="0" smtClean="0">
                <a:latin typeface="Book Antiqua" pitchFamily="18" charset="0"/>
              </a:rPr>
              <a:t>w</a:t>
            </a:r>
            <a:r>
              <a:rPr lang="en-US" sz="1400" dirty="0" smtClean="0">
                <a:latin typeface="Book Antiqua" pitchFamily="18" charset="0"/>
              </a:rPr>
              <a:t>A</a:t>
            </a:r>
            <a:r>
              <a:rPr lang="en-US" sz="2000" dirty="0" smtClean="0">
                <a:latin typeface="Book Antiqua" pitchFamily="18" charset="0"/>
              </a:rPr>
              <a:t>(1-</a:t>
            </a:r>
            <a:r>
              <a:rPr lang="en-US" sz="2400" dirty="0" smtClean="0">
                <a:latin typeface="Book Antiqua" pitchFamily="18" charset="0"/>
              </a:rPr>
              <a:t>w</a:t>
            </a:r>
            <a:r>
              <a:rPr lang="en-US" sz="1400" dirty="0" smtClean="0">
                <a:latin typeface="Book Antiqua" pitchFamily="18" charset="0"/>
              </a:rPr>
              <a:t>A</a:t>
            </a:r>
            <a:r>
              <a:rPr lang="en-US" sz="2000" dirty="0" smtClean="0">
                <a:latin typeface="Book Antiqua" pitchFamily="18" charset="0"/>
              </a:rPr>
              <a:t>)</a:t>
            </a:r>
            <a:r>
              <a:rPr lang="el-GR" sz="3200" dirty="0" smtClean="0">
                <a:latin typeface="Book Antiqua" pitchFamily="18" charset="0"/>
              </a:rPr>
              <a:t>ρ</a:t>
            </a:r>
            <a:r>
              <a:rPr lang="en-US" sz="1400" dirty="0" smtClean="0">
                <a:latin typeface="Book Antiqua" pitchFamily="18" charset="0"/>
              </a:rPr>
              <a:t>AB</a:t>
            </a:r>
            <a:r>
              <a:rPr lang="el-GR" sz="2000" dirty="0" smtClean="0">
                <a:latin typeface="Book Antiqua" pitchFamily="18" charset="0"/>
              </a:rPr>
              <a:t> </a:t>
            </a:r>
            <a:r>
              <a:rPr lang="el-GR" sz="3200" dirty="0" smtClean="0">
                <a:latin typeface="Book Antiqua" pitchFamily="18" charset="0"/>
              </a:rPr>
              <a:t>σ</a:t>
            </a:r>
            <a:r>
              <a:rPr lang="en-US" sz="1400" dirty="0" smtClean="0">
                <a:latin typeface="Book Antiqua" pitchFamily="18" charset="0"/>
              </a:rPr>
              <a:t>A</a:t>
            </a:r>
            <a:r>
              <a:rPr lang="el-GR" sz="2000" dirty="0" smtClean="0">
                <a:latin typeface="Book Antiqua" pitchFamily="18" charset="0"/>
              </a:rPr>
              <a:t> </a:t>
            </a:r>
            <a:r>
              <a:rPr lang="el-GR" sz="3200" dirty="0" smtClean="0">
                <a:latin typeface="Book Antiqua" pitchFamily="18" charset="0"/>
              </a:rPr>
              <a:t>σ</a:t>
            </a:r>
            <a:r>
              <a:rPr lang="en-US" sz="1400" dirty="0" smtClean="0">
                <a:latin typeface="Book Antiqua" pitchFamily="18" charset="0"/>
              </a:rPr>
              <a:t>B</a:t>
            </a:r>
            <a:endParaRPr lang="en-US" sz="2000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1444</TotalTime>
  <Words>2078</Words>
  <Application>Microsoft Office PowerPoint</Application>
  <PresentationFormat>عرض على الشاشة (3:4)‏</PresentationFormat>
  <Paragraphs>180</Paragraphs>
  <Slides>27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Equity</vt:lpstr>
      <vt:lpstr>الفصل الخامس</vt:lpstr>
      <vt:lpstr>قياس مخاطرة المحفظة</vt:lpstr>
      <vt:lpstr>التغاير و معامل الارتباط</vt:lpstr>
      <vt:lpstr>التغاير و معامل الارتباط</vt:lpstr>
      <vt:lpstr>التغاير و معامل الارتباط</vt:lpstr>
      <vt:lpstr>التغاير و معامل الارتباط</vt:lpstr>
      <vt:lpstr>التغاير و معامل الارتباط</vt:lpstr>
      <vt:lpstr>التغاير و معامل الارتباط</vt:lpstr>
      <vt:lpstr>التغاير و معامل الارتباط</vt:lpstr>
      <vt:lpstr>المحافظ الكفؤة</vt:lpstr>
      <vt:lpstr>اختيار المحفظه المثالية</vt:lpstr>
      <vt:lpstr>اختيار المحفظه المثالية الحد الكفؤ (أو حد الكفاءة)</vt:lpstr>
      <vt:lpstr>اختيار المحفظه المثالية منحنيات حياد المخاطرة/ العائد</vt:lpstr>
      <vt:lpstr>اختيار المحفظه المثالية المحفظه المثاليه للمستثمر</vt:lpstr>
      <vt:lpstr>الافتراضات الأساسيه لنموذج تسعير الأصل الرأسمالى</vt:lpstr>
      <vt:lpstr>الافتراضات الأساسيه لنموذج تسعير الأصل الرأسمالى</vt:lpstr>
      <vt:lpstr>الافتراضات الأساسيه لنموذج تسعير الأصل الرأسمالى</vt:lpstr>
      <vt:lpstr>خط سوق رأس المال، و خط سوق الأوراق المالية</vt:lpstr>
      <vt:lpstr>خط سوق رأس المال، و خط سوق الأوراق المالية</vt:lpstr>
      <vt:lpstr>خط سوق رأس المال، و خط سوق الأوراق المالية</vt:lpstr>
      <vt:lpstr>خط سوق رأس المال، و خط سوق الأوراق المالية</vt:lpstr>
      <vt:lpstr>خط سوق رأس المال، و خط سوق الأوراق المالية</vt:lpstr>
      <vt:lpstr>نموذج السوق مقابل نموذج تسعير الأصل الرأسمالى</vt:lpstr>
      <vt:lpstr>تبصرات اضافية فى المخاطرة و العائد</vt:lpstr>
      <vt:lpstr>تبصرات اضافية فى المخاطرة و العائد</vt:lpstr>
      <vt:lpstr>تبصرات اضافية فى المخاطرة و العائد</vt:lpstr>
      <vt:lpstr>تبصرات اضافية فى المخاطرة و العائد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الخامس</dc:title>
  <dc:creator>Rewayda</dc:creator>
  <cp:lastModifiedBy>rtobar.c</cp:lastModifiedBy>
  <cp:revision>60</cp:revision>
  <dcterms:created xsi:type="dcterms:W3CDTF">2006-08-16T00:00:00Z</dcterms:created>
  <dcterms:modified xsi:type="dcterms:W3CDTF">2015-03-16T08:37:20Z</dcterms:modified>
</cp:coreProperties>
</file>