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2"/>
  </p:notesMasterIdLst>
  <p:sldIdLst>
    <p:sldId id="302" r:id="rId2"/>
    <p:sldId id="309" r:id="rId3"/>
    <p:sldId id="311" r:id="rId4"/>
    <p:sldId id="376" r:id="rId5"/>
    <p:sldId id="364" r:id="rId6"/>
    <p:sldId id="358" r:id="rId7"/>
    <p:sldId id="365" r:id="rId8"/>
    <p:sldId id="377" r:id="rId9"/>
    <p:sldId id="367" r:id="rId10"/>
    <p:sldId id="319" r:id="rId11"/>
    <p:sldId id="371" r:id="rId12"/>
    <p:sldId id="375" r:id="rId13"/>
    <p:sldId id="373" r:id="rId14"/>
    <p:sldId id="374" r:id="rId15"/>
    <p:sldId id="359" r:id="rId16"/>
    <p:sldId id="360" r:id="rId17"/>
    <p:sldId id="361" r:id="rId18"/>
    <p:sldId id="362" r:id="rId19"/>
    <p:sldId id="387" r:id="rId20"/>
    <p:sldId id="332" r:id="rId21"/>
    <p:sldId id="378" r:id="rId22"/>
    <p:sldId id="379" r:id="rId23"/>
    <p:sldId id="385" r:id="rId24"/>
    <p:sldId id="384" r:id="rId25"/>
    <p:sldId id="337" r:id="rId26"/>
    <p:sldId id="380" r:id="rId27"/>
    <p:sldId id="381" r:id="rId28"/>
    <p:sldId id="382" r:id="rId29"/>
    <p:sldId id="383" r:id="rId30"/>
    <p:sldId id="363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EBF2F9"/>
    <a:srgbClr val="E7A3FF"/>
    <a:srgbClr val="FFABFF"/>
    <a:srgbClr val="FFCDFF"/>
    <a:srgbClr val="D60093"/>
    <a:srgbClr val="FF5BFF"/>
    <a:srgbClr val="94BCE0"/>
    <a:srgbClr val="E2E2E2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71" autoAdjust="0"/>
  </p:normalViewPr>
  <p:slideViewPr>
    <p:cSldViewPr>
      <p:cViewPr>
        <p:scale>
          <a:sx n="100" d="100"/>
          <a:sy n="100" d="100"/>
        </p:scale>
        <p:origin x="-112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FA6F508-2B1B-4997-821F-02680009F900}" type="datetimeFigureOut">
              <a:rPr lang="ar-SA" smtClean="0"/>
              <a:t>23/05/40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371EE4-3B68-46F2-9441-76E8C8C9CCB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105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C4D1-1FC1-4D14-941D-E499AF455919}" type="datetime1">
              <a:rPr lang="ar-SA" smtClean="0"/>
              <a:t>23/05/40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B021-64DC-4F5E-B4E8-6630BDA7CF0A}" type="datetime1">
              <a:rPr lang="ar-SA" smtClean="0"/>
              <a:t>23/05/40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4FF9-F542-4DB3-8A66-B553D2A7333F}" type="datetime1">
              <a:rPr lang="ar-SA" smtClean="0"/>
              <a:t>23/05/40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B720-D9DF-4A3E-AC24-1751DCFD6691}" type="datetime1">
              <a:rPr lang="ar-SA" smtClean="0"/>
              <a:t>23/05/40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571F-57A0-447B-AA82-B09F326474EA}" type="datetime1">
              <a:rPr lang="ar-SA" smtClean="0"/>
              <a:t>23/05/40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A0E3-1B0A-4F26-A3D2-FD4145841F77}" type="datetime1">
              <a:rPr lang="ar-SA" smtClean="0"/>
              <a:t>23/05/40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6015-4B9D-4812-BA9F-4177B09D2668}" type="datetime1">
              <a:rPr lang="ar-SA" smtClean="0"/>
              <a:t>23/05/40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D0FC-DA4A-4915-A465-C66A74BA771F}" type="datetime1">
              <a:rPr lang="ar-SA" smtClean="0"/>
              <a:t>23/05/40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C2FE-6FFF-476D-8D81-86C333EEC21D}" type="datetime1">
              <a:rPr lang="ar-SA" smtClean="0"/>
              <a:t>23/05/40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C7CA-E386-4E1A-8794-D7F916BABEE5}" type="datetime1">
              <a:rPr lang="ar-SA" smtClean="0"/>
              <a:t>23/05/40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B4A7E-4D11-4DE9-BCA5-61E510606DD1}" type="datetime1">
              <a:rPr lang="ar-SA" smtClean="0"/>
              <a:t>23/05/40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أ. سميرة المالكي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C56500-B4CF-4E3B-B1ED-C7D71CE94713}" type="datetime1">
              <a:rPr lang="ar-SA" smtClean="0"/>
              <a:t>23/05/40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2060216"/>
          </a:xfrm>
        </p:spPr>
        <p:txBody>
          <a:bodyPr anchor="ctr">
            <a:noAutofit/>
          </a:bodyPr>
          <a:lstStyle/>
          <a:p>
            <a:pPr marL="182880" indent="0" algn="ctr">
              <a:buNone/>
            </a:pP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الفصل الخامس: مرونة الطلب ومرونة العرض</a:t>
            </a:r>
            <a:endParaRPr lang="ar-SA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83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787208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العوامل المؤثرة على مرونة الطلب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583264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3688" y="1484784"/>
            <a:ext cx="64807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1211834" y="2821634"/>
            <a:ext cx="6816550" cy="3271662"/>
          </a:xfrm>
          <a:prstGeom prst="cloudCallout">
            <a:avLst>
              <a:gd name="adj1" fmla="val -48535"/>
              <a:gd name="adj2" fmla="val 622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SA" sz="2800" b="1" dirty="0" smtClean="0"/>
              <a:t>ما الذي يجعل ردة فعل الأفراد تختلف تجاه تغير أسعار السلع المختلفة؟</a:t>
            </a:r>
            <a:endParaRPr lang="ar-SA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2106450" y="1898304"/>
            <a:ext cx="5519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TIME TO THINK!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9</a:t>
            </a:r>
            <a:endParaRPr lang="ar-SA" sz="20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327722"/>
            <a:ext cx="936104" cy="9361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4" t="27829" b="9554"/>
          <a:stretch/>
        </p:blipFill>
        <p:spPr>
          <a:xfrm>
            <a:off x="4211960" y="4315073"/>
            <a:ext cx="1808944" cy="12523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9355">
            <a:off x="3059494" y="4188317"/>
            <a:ext cx="799431" cy="1078157"/>
          </a:xfrm>
          <a:prstGeom prst="rect">
            <a:avLst/>
          </a:prstGeom>
        </p:spPr>
      </p:pic>
      <p:pic>
        <p:nvPicPr>
          <p:cNvPr id="1026" name="Picture 2" descr="C:\Users\sakh\AppData\Local\Microsoft\Windows\Temporary Internet Files\Content.IE5\BIK2929S\MP90039884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684" y="4606458"/>
            <a:ext cx="968152" cy="75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10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41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rgbClr val="002060"/>
                </a:solidFill>
              </a:rPr>
              <a:t>    1- ضرورة السلعة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3344" y="1836307"/>
            <a:ext cx="7385992" cy="132343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3"/>
                </a:solidFill>
              </a:rPr>
              <a:t>علاقة عكسية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 بين ضرورة السلعة ومرونة الطلب عليها</a:t>
            </a:r>
            <a:endParaRPr lang="ar-SA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04643" y="944498"/>
            <a:ext cx="360040" cy="360040"/>
          </a:xfrm>
          <a:prstGeom prst="ellipse">
            <a:avLst/>
          </a:prstGeom>
          <a:solidFill>
            <a:srgbClr val="FFAB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4876651" y="1112516"/>
            <a:ext cx="2160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1522677" y="3428279"/>
            <a:ext cx="6687325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ym typeface="Wingdings" panose="05000000000000000000" pitchFamily="2" charset="2"/>
              </a:rPr>
              <a:t>كلما </a:t>
            </a:r>
            <a:r>
              <a:rPr lang="ar-SA" sz="3200" b="1" dirty="0" smtClean="0">
                <a:sym typeface="Wingdings 3" panose="05040102010807070707" pitchFamily="18" charset="2"/>
              </a:rPr>
              <a:t>كانت السلعة ضرورية </a:t>
            </a:r>
            <a:r>
              <a:rPr lang="ar-SA" sz="3200" b="1" dirty="0" smtClean="0">
                <a:sym typeface="Wingdings" panose="05000000000000000000" pitchFamily="2" charset="2"/>
              </a:rPr>
              <a:t> الطلب غير مرن</a:t>
            </a:r>
          </a:p>
          <a:p>
            <a:pPr algn="ctr"/>
            <a:r>
              <a:rPr lang="ar-SA" sz="3200" b="1" dirty="0" smtClean="0">
                <a:sym typeface="Wingdings" panose="05000000000000000000" pitchFamily="2" charset="2"/>
              </a:rPr>
              <a:t>وكلما </a:t>
            </a:r>
            <a:r>
              <a:rPr lang="ar-SA" sz="3200" b="1" dirty="0">
                <a:sym typeface="Wingdings 3" panose="05040102010807070707" pitchFamily="18" charset="2"/>
              </a:rPr>
              <a:t>كانت السلعة </a:t>
            </a:r>
            <a:r>
              <a:rPr lang="ar-SA" sz="3200" b="1" dirty="0" smtClean="0">
                <a:sym typeface="Wingdings 3" panose="05040102010807070707" pitchFamily="18" charset="2"/>
              </a:rPr>
              <a:t>كمالية </a:t>
            </a:r>
            <a:r>
              <a:rPr lang="ar-SA" sz="3200" b="1" dirty="0">
                <a:sym typeface="Wingdings" panose="05000000000000000000" pitchFamily="2" charset="2"/>
              </a:rPr>
              <a:t> الطلب </a:t>
            </a:r>
            <a:r>
              <a:rPr lang="ar-SA" sz="3200" b="1" dirty="0" smtClean="0">
                <a:sym typeface="Wingdings" panose="05000000000000000000" pitchFamily="2" charset="2"/>
              </a:rPr>
              <a:t>مرن</a:t>
            </a:r>
            <a:endParaRPr lang="ar-SA" sz="3200" b="1" dirty="0">
              <a:sym typeface="Wingdings" panose="05000000000000000000" pitchFamily="2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56" y="877405"/>
            <a:ext cx="734532" cy="778656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3439506" y="4615706"/>
            <a:ext cx="2853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>
                <a:solidFill>
                  <a:schemeClr val="bg1">
                    <a:lumMod val="50000"/>
                  </a:schemeClr>
                </a:solidFill>
              </a:rPr>
              <a:t>مثل: (الخبز، الملح، </a:t>
            </a:r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الدواء، الدخان)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11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77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2" grpId="0" animBg="1"/>
      <p:bldP spid="17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530" y="566148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rgbClr val="002060"/>
                </a:solidFill>
              </a:rPr>
              <a:t>2- مدى وجود بدائل</a:t>
            </a:r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5742" y="1813664"/>
            <a:ext cx="7385992" cy="132343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3"/>
                </a:solidFill>
              </a:rPr>
              <a:t>علاقة طردية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 بين توفر البدائل </a:t>
            </a:r>
          </a:p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ومرونة الطلب</a:t>
            </a:r>
            <a:endParaRPr lang="ar-SA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936329" y="968108"/>
            <a:ext cx="360040" cy="360040"/>
          </a:xfrm>
          <a:prstGeom prst="ellipse">
            <a:avLst/>
          </a:prstGeom>
          <a:solidFill>
            <a:srgbClr val="FFAB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Cross 13"/>
          <p:cNvSpPr/>
          <p:nvPr/>
        </p:nvSpPr>
        <p:spPr>
          <a:xfrm>
            <a:off x="5018946" y="1060881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TextBox 15"/>
          <p:cNvSpPr txBox="1"/>
          <p:nvPr/>
        </p:nvSpPr>
        <p:spPr>
          <a:xfrm>
            <a:off x="1326671" y="3375942"/>
            <a:ext cx="707933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ym typeface="Wingdings" panose="05000000000000000000" pitchFamily="2" charset="2"/>
              </a:rPr>
              <a:t>كلما </a:t>
            </a:r>
            <a:r>
              <a:rPr lang="ar-SA" sz="3200" b="1" dirty="0" smtClean="0">
                <a:sym typeface="Wingdings 3" panose="05040102010807070707" pitchFamily="18" charset="2"/>
              </a:rPr>
              <a:t>توفرت بدائل للسلعة </a:t>
            </a:r>
            <a:r>
              <a:rPr lang="ar-SA" sz="3200" b="1" dirty="0" smtClean="0">
                <a:sym typeface="Wingdings" panose="05000000000000000000" pitchFamily="2" charset="2"/>
              </a:rPr>
              <a:t> كان الطلب عليها مرن</a:t>
            </a:r>
            <a:endParaRPr lang="ar-SA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90970" y="4685849"/>
            <a:ext cx="4815039" cy="95410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والسبب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التحول إلى البدائل عند ارتفاع الأسعار مما يجعل استجابة الطلب كبيرة</a:t>
            </a:r>
            <a:endParaRPr lang="ar-S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7558" y="3996435"/>
            <a:ext cx="2008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>
                <a:solidFill>
                  <a:schemeClr val="bg1">
                    <a:lumMod val="50000"/>
                  </a:schemeClr>
                </a:solidFill>
              </a:rPr>
              <a:t>مثل: </a:t>
            </a:r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(السيارات، اللحوم)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341530" y="4520544"/>
            <a:ext cx="3006334" cy="1284719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3200" b="1" dirty="0" smtClean="0"/>
              <a:t>والعكس</a:t>
            </a:r>
          </a:p>
          <a:p>
            <a:pPr algn="ctr"/>
            <a:r>
              <a:rPr lang="ar-SA" b="1" dirty="0">
                <a:solidFill>
                  <a:schemeClr val="bg1">
                    <a:lumMod val="50000"/>
                  </a:schemeClr>
                </a:solidFill>
              </a:rPr>
              <a:t>مثل: (البنزين، الدواء</a:t>
            </a:r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عنصر نائب لرقم الشريحة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12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248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6" grpId="0" animBg="1"/>
      <p:bldP spid="3" grpId="0" animBg="1"/>
      <p:bldP spid="10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ar-SA" b="1" dirty="0" smtClean="0">
                <a:solidFill>
                  <a:srgbClr val="002060"/>
                </a:solidFill>
              </a:rPr>
              <a:t>3- </a:t>
            </a:r>
            <a:r>
              <a:rPr lang="ar-SA" b="1" dirty="0">
                <a:solidFill>
                  <a:srgbClr val="002060"/>
                </a:solidFill>
              </a:rPr>
              <a:t>نسبة ما ينفق على السلعة من الدخل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5616" y="1695063"/>
            <a:ext cx="7385992" cy="132343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3"/>
                </a:solidFill>
              </a:rPr>
              <a:t>علاقة طردية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 بين نسبة ما ينفق ومرونة الطلب</a:t>
            </a:r>
            <a:endParaRPr lang="ar-SA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75656" y="927231"/>
            <a:ext cx="360040" cy="360040"/>
          </a:xfrm>
          <a:prstGeom prst="ellipse">
            <a:avLst/>
          </a:prstGeom>
          <a:solidFill>
            <a:srgbClr val="FFAB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Cross 13"/>
          <p:cNvSpPr/>
          <p:nvPr/>
        </p:nvSpPr>
        <p:spPr>
          <a:xfrm>
            <a:off x="1558272" y="1016232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TextBox 15"/>
          <p:cNvSpPr txBox="1"/>
          <p:nvPr/>
        </p:nvSpPr>
        <p:spPr>
          <a:xfrm>
            <a:off x="1228337" y="3128578"/>
            <a:ext cx="6687325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ym typeface="Wingdings" panose="05000000000000000000" pitchFamily="2" charset="2"/>
              </a:rPr>
              <a:t>كلما </a:t>
            </a:r>
            <a:r>
              <a:rPr lang="ar-SA" sz="3200" b="1" dirty="0" smtClean="0">
                <a:sym typeface="Wingdings 3" panose="05040102010807070707" pitchFamily="18" charset="2"/>
              </a:rPr>
              <a:t>كانت نسبة ما ينفق على السلعة من الدخل كبيرة </a:t>
            </a:r>
            <a:r>
              <a:rPr lang="ar-SA" sz="3200" b="1" dirty="0" smtClean="0">
                <a:sym typeface="Wingdings" panose="05000000000000000000" pitchFamily="2" charset="2"/>
              </a:rPr>
              <a:t> كان الطلب أكثر مرونة</a:t>
            </a:r>
            <a:endParaRPr lang="ar-SA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86247" y="4205796"/>
            <a:ext cx="30931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مثل: (ايجار المنزل، السيارة)</a:t>
            </a:r>
          </a:p>
        </p:txBody>
      </p:sp>
      <p:sp>
        <p:nvSpPr>
          <p:cNvPr id="18" name="Cloud 17"/>
          <p:cNvSpPr/>
          <p:nvPr/>
        </p:nvSpPr>
        <p:spPr>
          <a:xfrm>
            <a:off x="1827444" y="4668745"/>
            <a:ext cx="5610796" cy="152649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2800" b="1" dirty="0"/>
              <a:t>والعكس كلما كانت النسبة </a:t>
            </a:r>
            <a:r>
              <a:rPr lang="ar-SA" sz="2800" b="1" dirty="0" smtClean="0"/>
              <a:t>بسيطة</a:t>
            </a:r>
            <a:r>
              <a:rPr lang="ar-SA" sz="2800" b="1" dirty="0" smtClean="0">
                <a:sym typeface="Wingdings" panose="05000000000000000000" pitchFamily="2" charset="2"/>
              </a:rPr>
              <a:t> كان الطلب </a:t>
            </a:r>
            <a:r>
              <a:rPr lang="ar-SA" sz="2800" b="1" dirty="0">
                <a:sym typeface="Wingdings" panose="05000000000000000000" pitchFamily="2" charset="2"/>
              </a:rPr>
              <a:t>غير مرن</a:t>
            </a:r>
            <a:endParaRPr lang="ar-SA" sz="2800" b="1" dirty="0"/>
          </a:p>
          <a:p>
            <a:pPr algn="ctr"/>
            <a:r>
              <a:rPr lang="ar-SA" b="1" dirty="0">
                <a:solidFill>
                  <a:schemeClr val="bg1">
                    <a:lumMod val="50000"/>
                  </a:schemeClr>
                </a:solidFill>
              </a:rPr>
              <a:t>مثل: (الخبز، الملح، الجريدة)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557" y="927231"/>
            <a:ext cx="833714" cy="624481"/>
          </a:xfrm>
          <a:prstGeom prst="rect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13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37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6" grpId="0" animBg="1"/>
      <p:bldP spid="3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ar-SA" b="1" dirty="0" smtClean="0">
                <a:solidFill>
                  <a:srgbClr val="002060"/>
                </a:solidFill>
              </a:rPr>
              <a:t>4- طول الفترة الزمنية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09" y="1782778"/>
            <a:ext cx="7385992" cy="132343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3"/>
                </a:solidFill>
              </a:rPr>
              <a:t>علاقة طردية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 بين الفترة الزمنية ومرونة الطلب</a:t>
            </a:r>
            <a:endParaRPr lang="ar-SA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02815" y="955108"/>
            <a:ext cx="360040" cy="360040"/>
          </a:xfrm>
          <a:prstGeom prst="ellipse">
            <a:avLst/>
          </a:prstGeom>
          <a:solidFill>
            <a:srgbClr val="FFAB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Cross 13"/>
          <p:cNvSpPr/>
          <p:nvPr/>
        </p:nvSpPr>
        <p:spPr>
          <a:xfrm>
            <a:off x="3985431" y="1045836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TextBox 15"/>
          <p:cNvSpPr txBox="1"/>
          <p:nvPr/>
        </p:nvSpPr>
        <p:spPr>
          <a:xfrm>
            <a:off x="1381664" y="3437497"/>
            <a:ext cx="638067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ym typeface="Wingdings" panose="05000000000000000000" pitchFamily="2" charset="2"/>
              </a:rPr>
              <a:t>كلما </a:t>
            </a:r>
            <a:r>
              <a:rPr lang="ar-SA" sz="3200" b="1" dirty="0" smtClean="0">
                <a:sym typeface="Wingdings 3" panose="05040102010807070707" pitchFamily="18" charset="2"/>
              </a:rPr>
              <a:t>الفترة الزمنية </a:t>
            </a:r>
            <a:r>
              <a:rPr lang="ar-SA" sz="3200" b="1" dirty="0" smtClean="0">
                <a:sym typeface="Wingdings" panose="05000000000000000000" pitchFamily="2" charset="2"/>
              </a:rPr>
              <a:t> الطلب أكثر مرونة</a:t>
            </a:r>
            <a:endParaRPr lang="ar-SA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98584" y="4549073"/>
            <a:ext cx="4338842" cy="95410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والسبب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أنه مع مرور الوقت يغير الشخص عاداته الاستهلاكية</a:t>
            </a:r>
            <a:endParaRPr lang="ar-S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78535" y="802330"/>
            <a:ext cx="793949" cy="82028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003" y="878359"/>
            <a:ext cx="733048" cy="733048"/>
          </a:xfrm>
          <a:prstGeom prst="rect">
            <a:avLst/>
          </a:prstGeom>
          <a:ln w="28575">
            <a:noFill/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77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6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859216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مرونة الطلب والإيراد الكلي</a:t>
            </a:r>
            <a:endParaRPr lang="ar-SA" sz="44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329408" y="2653813"/>
            <a:ext cx="4536504" cy="1296144"/>
          </a:xfrm>
          <a:prstGeom prst="roundRect">
            <a:avLst/>
          </a:prstGeom>
          <a:ln w="34925">
            <a:solidFill>
              <a:srgbClr val="D60093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TR = P . Q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ingLiU_HKSCS-ExtB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" y="2824831"/>
            <a:ext cx="172819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Revenue</a:t>
            </a:r>
            <a:endParaRPr lang="ar-SA" sz="28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544885"/>
            <a:ext cx="82809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ويمثل الانفاق الكلي على السلعة من وجهة نظر المستهلكين</a:t>
            </a:r>
            <a:endParaRPr lang="ar-SA" sz="36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03848" y="1340768"/>
            <a:ext cx="0" cy="1080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288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900995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عندما يكون الطلب </a:t>
            </a:r>
            <a:r>
              <a:rPr lang="ar-SA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مرن</a:t>
            </a:r>
            <a:endParaRPr lang="ar-SA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92470" y="2375552"/>
            <a:ext cx="38724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TR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= 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P . Q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ingLiU_HKSCS-ExtB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7868341" y="2059844"/>
            <a:ext cx="459892" cy="164708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Down Arrow 15"/>
          <p:cNvSpPr/>
          <p:nvPr/>
        </p:nvSpPr>
        <p:spPr>
          <a:xfrm rot="10800000">
            <a:off x="3537656" y="2375554"/>
            <a:ext cx="459891" cy="1098195"/>
          </a:xfrm>
          <a:prstGeom prst="downArrow">
            <a:avLst/>
          </a:prstGeom>
          <a:solidFill>
            <a:srgbClr val="00B050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3161802" y="4685078"/>
            <a:ext cx="5196393" cy="830997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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بالاتجاه المعاكس (-)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955826" y="3097191"/>
            <a:ext cx="1649876" cy="6379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0435" y="2059844"/>
            <a:ext cx="279439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P</a:t>
            </a:r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</a:t>
            </a:r>
            <a:r>
              <a:rPr lang="ar-SA" b="1" dirty="0"/>
              <a:t> </a:t>
            </a:r>
            <a:r>
              <a:rPr lang="en-US" b="1" dirty="0" smtClean="0"/>
              <a:t>  </a:t>
            </a:r>
            <a:r>
              <a:rPr lang="ar-SA" b="1" dirty="0" smtClean="0"/>
              <a:t> </a:t>
            </a:r>
            <a:r>
              <a:rPr lang="en-US" b="1" dirty="0" smtClean="0"/>
              <a:t>                      </a:t>
            </a:r>
          </a:p>
          <a:p>
            <a:pPr algn="l"/>
            <a:endParaRPr lang="en-US" b="1" dirty="0"/>
          </a:p>
          <a:p>
            <a:r>
              <a:rPr lang="en-US" b="1" dirty="0" smtClean="0"/>
              <a:t>Q</a:t>
            </a:r>
            <a:endParaRPr lang="ar-SA" b="1" dirty="0"/>
          </a:p>
        </p:txBody>
      </p:sp>
      <p:sp>
        <p:nvSpPr>
          <p:cNvPr id="26" name="Rectangle 25"/>
          <p:cNvSpPr/>
          <p:nvPr/>
        </p:nvSpPr>
        <p:spPr>
          <a:xfrm>
            <a:off x="755576" y="3706924"/>
            <a:ext cx="1656184" cy="644255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Rectangle 24"/>
          <p:cNvSpPr/>
          <p:nvPr/>
        </p:nvSpPr>
        <p:spPr>
          <a:xfrm>
            <a:off x="755575" y="3214034"/>
            <a:ext cx="459893" cy="113714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9" name="Straight Connector 18"/>
          <p:cNvCxnSpPr/>
          <p:nvPr/>
        </p:nvCxnSpPr>
        <p:spPr>
          <a:xfrm>
            <a:off x="755576" y="2293021"/>
            <a:ext cx="0" cy="20581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5576" y="4351179"/>
            <a:ext cx="21539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Left Brace 27"/>
          <p:cNvSpPr/>
          <p:nvPr/>
        </p:nvSpPr>
        <p:spPr>
          <a:xfrm>
            <a:off x="457200" y="3214035"/>
            <a:ext cx="191250" cy="492890"/>
          </a:xfrm>
          <a:prstGeom prst="leftBrace">
            <a:avLst>
              <a:gd name="adj1" fmla="val 3356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Left Brace 28"/>
          <p:cNvSpPr/>
          <p:nvPr/>
        </p:nvSpPr>
        <p:spPr>
          <a:xfrm rot="16200000">
            <a:off x="1668510" y="4048694"/>
            <a:ext cx="293556" cy="1192945"/>
          </a:xfrm>
          <a:prstGeom prst="leftBrace">
            <a:avLst>
              <a:gd name="adj1" fmla="val 33560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TextBox 29"/>
          <p:cNvSpPr txBox="1"/>
          <p:nvPr/>
        </p:nvSpPr>
        <p:spPr>
          <a:xfrm>
            <a:off x="-39392" y="3295175"/>
            <a:ext cx="62599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ΔP</a:t>
            </a:r>
            <a:endParaRPr lang="ar-SA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2293" y="4762023"/>
            <a:ext cx="62599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ΔQ</a:t>
            </a:r>
            <a:endParaRPr lang="ar-SA" sz="1600" b="1" dirty="0">
              <a:solidFill>
                <a:srgbClr val="00B050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884658" y="2519687"/>
            <a:ext cx="288032" cy="73546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096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4" grpId="0"/>
      <p:bldP spid="26" grpId="0" animBg="1"/>
      <p:bldP spid="25" grpId="0" animBg="1"/>
      <p:bldP spid="28" grpId="0" animBg="1"/>
      <p:bldP spid="29" grpId="0" animBg="1"/>
      <p:bldP spid="30" grpId="0"/>
      <p:bldP spid="31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86323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عندما يكون الطلب </a:t>
            </a:r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غير مرن</a:t>
            </a:r>
            <a:endParaRPr lang="ar-SA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3226" y="2375553"/>
            <a:ext cx="38724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TR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= 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P . Q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ingLiU_HKSCS-ExtB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3550532" y="2260138"/>
            <a:ext cx="459891" cy="1098195"/>
          </a:xfrm>
          <a:prstGeom prst="downArrow">
            <a:avLst/>
          </a:prstGeom>
          <a:solidFill>
            <a:srgbClr val="FF0000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3124037" y="4590140"/>
            <a:ext cx="5196393" cy="830997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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بنفس الاتجاه (+)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0457" y="2029438"/>
            <a:ext cx="266358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P</a:t>
            </a:r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ar-SA" b="1" dirty="0" smtClean="0"/>
          </a:p>
          <a:p>
            <a:pPr algn="l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              D  </a:t>
            </a:r>
            <a:endParaRPr lang="en-US" b="1" dirty="0"/>
          </a:p>
          <a:p>
            <a:r>
              <a:rPr lang="en-US" b="1" dirty="0" smtClean="0"/>
              <a:t>Q</a:t>
            </a:r>
            <a:endParaRPr lang="ar-SA" b="1" dirty="0"/>
          </a:p>
        </p:txBody>
      </p:sp>
      <p:sp>
        <p:nvSpPr>
          <p:cNvPr id="26" name="Rectangle 25"/>
          <p:cNvSpPr/>
          <p:nvPr/>
        </p:nvSpPr>
        <p:spPr>
          <a:xfrm>
            <a:off x="755576" y="3706924"/>
            <a:ext cx="1080120" cy="644255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3" name="Straight Connector 22"/>
          <p:cNvCxnSpPr/>
          <p:nvPr/>
        </p:nvCxnSpPr>
        <p:spPr>
          <a:xfrm>
            <a:off x="1351299" y="2636912"/>
            <a:ext cx="635463" cy="14060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55575" y="3214034"/>
            <a:ext cx="835335" cy="113714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9" name="Straight Connector 18"/>
          <p:cNvCxnSpPr/>
          <p:nvPr/>
        </p:nvCxnSpPr>
        <p:spPr>
          <a:xfrm>
            <a:off x="755576" y="2293021"/>
            <a:ext cx="0" cy="20581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5576" y="4351179"/>
            <a:ext cx="20162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Left Brace 27"/>
          <p:cNvSpPr/>
          <p:nvPr/>
        </p:nvSpPr>
        <p:spPr>
          <a:xfrm>
            <a:off x="457200" y="3214035"/>
            <a:ext cx="191250" cy="492890"/>
          </a:xfrm>
          <a:prstGeom prst="leftBrace">
            <a:avLst>
              <a:gd name="adj1" fmla="val 3356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Left Brace 28"/>
          <p:cNvSpPr/>
          <p:nvPr/>
        </p:nvSpPr>
        <p:spPr>
          <a:xfrm rot="16200000">
            <a:off x="1618373" y="4372816"/>
            <a:ext cx="169677" cy="264970"/>
          </a:xfrm>
          <a:prstGeom prst="leftBrace">
            <a:avLst>
              <a:gd name="adj1" fmla="val 3356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TextBox 29"/>
          <p:cNvSpPr txBox="1"/>
          <p:nvPr/>
        </p:nvSpPr>
        <p:spPr>
          <a:xfrm>
            <a:off x="-39392" y="3295175"/>
            <a:ext cx="62599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ΔP</a:t>
            </a:r>
            <a:endParaRPr lang="ar-SA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90216" y="4589747"/>
            <a:ext cx="62599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ΔQ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892909" y="2515649"/>
            <a:ext cx="288032" cy="73546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Up Arrow 31"/>
          <p:cNvSpPr/>
          <p:nvPr/>
        </p:nvSpPr>
        <p:spPr>
          <a:xfrm>
            <a:off x="7915633" y="2722292"/>
            <a:ext cx="266418" cy="375940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261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4" grpId="0"/>
      <p:bldP spid="26" grpId="0" animBg="1"/>
      <p:bldP spid="25" grpId="0" animBg="1"/>
      <p:bldP spid="28" grpId="0" animBg="1"/>
      <p:bldP spid="29" grpId="0" animBg="1"/>
      <p:bldP spid="30" grpId="0"/>
      <p:bldP spid="31" grpId="0"/>
      <p:bldP spid="27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871034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عندما يكون الطلب </a:t>
            </a:r>
            <a:r>
              <a:rPr lang="ar-S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أحادي المرونة</a:t>
            </a:r>
            <a:endParaRPr lang="ar-S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09721" y="2379589"/>
            <a:ext cx="38724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TR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= 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MingLiU_HKSCS-ExtB" panose="02020500000000000000" pitchFamily="18" charset="-120"/>
                <a:cs typeface="Times New Roman" panose="02020603050405020304" pitchFamily="18" charset="0"/>
              </a:rPr>
              <a:t>P . Q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MingLiU_HKSCS-ExtB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7940351" y="2520686"/>
            <a:ext cx="288032" cy="720080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Down Arrow 14"/>
          <p:cNvSpPr/>
          <p:nvPr/>
        </p:nvSpPr>
        <p:spPr>
          <a:xfrm>
            <a:off x="6004147" y="2519687"/>
            <a:ext cx="288032" cy="735469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3131841" y="4579361"/>
            <a:ext cx="5196393" cy="830997"/>
          </a:xfrm>
          <a:prstGeom prst="rect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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TR= 0     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027628" y="2947357"/>
            <a:ext cx="1058687" cy="11315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6681" y="2002513"/>
            <a:ext cx="279439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P</a:t>
            </a:r>
          </a:p>
          <a:p>
            <a:pPr algn="l"/>
            <a:endParaRPr lang="en-US" b="1" dirty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 </a:t>
            </a:r>
            <a:r>
              <a:rPr lang="ar-SA" b="1" dirty="0" smtClean="0">
                <a:solidFill>
                  <a:schemeClr val="accent1"/>
                </a:solidFill>
              </a:rPr>
              <a:t>   </a:t>
            </a:r>
            <a:r>
              <a:rPr lang="en-US" b="1" dirty="0" smtClean="0">
                <a:solidFill>
                  <a:schemeClr val="accent1"/>
                </a:solidFill>
              </a:rPr>
              <a:t>      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endParaRPr lang="en-US" b="1" dirty="0"/>
          </a:p>
          <a:p>
            <a:r>
              <a:rPr lang="en-US" b="1" dirty="0" smtClean="0"/>
              <a:t>Q</a:t>
            </a:r>
            <a:endParaRPr lang="ar-SA" b="1" dirty="0"/>
          </a:p>
        </p:txBody>
      </p:sp>
      <p:sp>
        <p:nvSpPr>
          <p:cNvPr id="26" name="Rectangle 25"/>
          <p:cNvSpPr/>
          <p:nvPr/>
        </p:nvSpPr>
        <p:spPr>
          <a:xfrm>
            <a:off x="755576" y="3706924"/>
            <a:ext cx="936104" cy="644255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Rectangle 24"/>
          <p:cNvSpPr/>
          <p:nvPr/>
        </p:nvSpPr>
        <p:spPr>
          <a:xfrm>
            <a:off x="755575" y="3214034"/>
            <a:ext cx="459893" cy="113714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9" name="Straight Connector 18"/>
          <p:cNvCxnSpPr/>
          <p:nvPr/>
        </p:nvCxnSpPr>
        <p:spPr>
          <a:xfrm>
            <a:off x="755576" y="2293021"/>
            <a:ext cx="0" cy="20581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5576" y="4351179"/>
            <a:ext cx="21539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Left Brace 27"/>
          <p:cNvSpPr/>
          <p:nvPr/>
        </p:nvSpPr>
        <p:spPr>
          <a:xfrm>
            <a:off x="457200" y="3214035"/>
            <a:ext cx="191250" cy="492890"/>
          </a:xfrm>
          <a:prstGeom prst="leftBrace">
            <a:avLst>
              <a:gd name="adj1" fmla="val 3356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Left Brace 28"/>
          <p:cNvSpPr/>
          <p:nvPr/>
        </p:nvSpPr>
        <p:spPr>
          <a:xfrm rot="16200000">
            <a:off x="1338819" y="4322871"/>
            <a:ext cx="232856" cy="472866"/>
          </a:xfrm>
          <a:prstGeom prst="leftBrace">
            <a:avLst>
              <a:gd name="adj1" fmla="val 33560"/>
              <a:gd name="adj2" fmla="val 50000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TextBox 29"/>
          <p:cNvSpPr txBox="1"/>
          <p:nvPr/>
        </p:nvSpPr>
        <p:spPr>
          <a:xfrm>
            <a:off x="-39392" y="3295175"/>
            <a:ext cx="62599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ΔP</a:t>
            </a:r>
            <a:endParaRPr lang="ar-SA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4774" y="4737340"/>
            <a:ext cx="62599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000"/>
                </a:solidFill>
              </a:rPr>
              <a:t>ΔQ</a:t>
            </a:r>
            <a:endParaRPr lang="ar-SA" sz="1600" b="1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09721" y="2425223"/>
            <a:ext cx="1163443" cy="45719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18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27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24" grpId="0"/>
      <p:bldP spid="26" grpId="0" animBg="1"/>
      <p:bldP spid="25" grpId="0" animBg="1"/>
      <p:bldP spid="28" grpId="0" animBg="1"/>
      <p:bldP spid="29" grpId="0" animBg="1"/>
      <p:bldP spid="30" grpId="0"/>
      <p:bldP spid="31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475656" y="1229820"/>
            <a:ext cx="0" cy="16909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475656" y="2923880"/>
            <a:ext cx="1944216" cy="8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94172" y="1609602"/>
            <a:ext cx="1431776" cy="12818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075258" y="2153750"/>
            <a:ext cx="116499" cy="96444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TextBox 26"/>
          <p:cNvSpPr txBox="1"/>
          <p:nvPr/>
        </p:nvSpPr>
        <p:spPr>
          <a:xfrm>
            <a:off x="1194323" y="894941"/>
            <a:ext cx="255513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P</a:t>
            </a:r>
          </a:p>
          <a:p>
            <a:pPr algn="l"/>
            <a:endParaRPr lang="en-US" b="1" dirty="0" smtClean="0"/>
          </a:p>
          <a:p>
            <a:pPr algn="l"/>
            <a:r>
              <a:rPr lang="ar-SA" sz="1600" b="1" dirty="0">
                <a:solidFill>
                  <a:srgbClr val="00B050"/>
                </a:solidFill>
              </a:rPr>
              <a:t> </a:t>
            </a:r>
            <a:r>
              <a:rPr lang="ar-SA" sz="1600" b="1" dirty="0" smtClean="0">
                <a:solidFill>
                  <a:srgbClr val="00B050"/>
                </a:solidFill>
              </a:rPr>
              <a:t>مرن  </a:t>
            </a:r>
            <a:r>
              <a:rPr lang="en-US" sz="1600" b="1" dirty="0" smtClean="0">
                <a:solidFill>
                  <a:srgbClr val="00B050"/>
                </a:solidFill>
              </a:rPr>
              <a:t>        E&gt;1</a:t>
            </a:r>
            <a:endParaRPr lang="ar-SA" sz="1600" b="1" dirty="0" smtClean="0">
              <a:solidFill>
                <a:srgbClr val="00B050"/>
              </a:solidFill>
            </a:endParaRPr>
          </a:p>
          <a:p>
            <a:pPr algn="ctr"/>
            <a:endParaRPr lang="ar-SA" sz="1600" b="1" dirty="0"/>
          </a:p>
          <a:p>
            <a:pPr algn="l"/>
            <a:r>
              <a:rPr lang="ar-SA" sz="1600" b="1" dirty="0" smtClean="0">
                <a:solidFill>
                  <a:srgbClr val="FFC000"/>
                </a:solidFill>
              </a:rPr>
              <a:t>أحادي </a:t>
            </a:r>
            <a:r>
              <a:rPr lang="en-US" sz="1600" b="1" dirty="0" smtClean="0">
                <a:solidFill>
                  <a:srgbClr val="FFC000"/>
                </a:solidFill>
              </a:rPr>
              <a:t>                  E=1</a:t>
            </a:r>
            <a:r>
              <a:rPr lang="ar-SA" sz="1600" b="1" dirty="0" smtClean="0">
                <a:solidFill>
                  <a:srgbClr val="FFC000"/>
                </a:solidFill>
              </a:rPr>
              <a:t> </a:t>
            </a:r>
            <a:endParaRPr lang="en-US" sz="1600" b="1" dirty="0" smtClean="0">
              <a:solidFill>
                <a:srgbClr val="FFC000"/>
              </a:solidFill>
            </a:endParaRPr>
          </a:p>
          <a:p>
            <a:pPr algn="ctr"/>
            <a:endParaRPr lang="en-US" sz="1600" b="1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ar-SA" sz="1600" b="1" dirty="0" smtClean="0">
                <a:solidFill>
                  <a:srgbClr val="FF0000"/>
                </a:solidFill>
              </a:rPr>
              <a:t>غير </a:t>
            </a:r>
            <a:r>
              <a:rPr lang="en-US" sz="1600" b="1" dirty="0" smtClean="0">
                <a:solidFill>
                  <a:srgbClr val="FF0000"/>
                </a:solidFill>
              </a:rPr>
              <a:t>  E&lt;1</a:t>
            </a:r>
          </a:p>
          <a:p>
            <a:pPr algn="ctr"/>
            <a:endParaRPr lang="en-US" sz="1000" b="1" dirty="0" smtClean="0"/>
          </a:p>
          <a:p>
            <a:r>
              <a:rPr lang="en-US" b="1" dirty="0" smtClean="0"/>
              <a:t>Q</a:t>
            </a:r>
            <a:endParaRPr lang="ar-SA" b="1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1188715" y="3287472"/>
            <a:ext cx="255513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TR</a:t>
            </a:r>
            <a:r>
              <a:rPr lang="ar-SA" sz="1600" b="1" dirty="0" smtClean="0">
                <a:solidFill>
                  <a:srgbClr val="00B050"/>
                </a:solidFill>
              </a:rPr>
              <a:t> </a:t>
            </a:r>
            <a:endParaRPr lang="ar-SA" sz="1600" b="1" dirty="0" smtClean="0"/>
          </a:p>
          <a:p>
            <a:pPr algn="l"/>
            <a:r>
              <a:rPr lang="ar-SA" sz="1600" b="1" dirty="0" smtClean="0">
                <a:solidFill>
                  <a:srgbClr val="FFC000"/>
                </a:solidFill>
              </a:rPr>
              <a:t> </a:t>
            </a:r>
            <a:r>
              <a:rPr lang="en-US" sz="1600" b="1" dirty="0" smtClean="0">
                <a:solidFill>
                  <a:srgbClr val="FFC000"/>
                </a:solidFill>
              </a:rPr>
              <a:t>           </a:t>
            </a:r>
            <a:r>
              <a:rPr lang="ar-SA" sz="1600" b="1" dirty="0" smtClean="0">
                <a:solidFill>
                  <a:srgbClr val="FFC000"/>
                </a:solidFill>
              </a:rPr>
              <a:t> </a:t>
            </a:r>
            <a:endParaRPr lang="en-US" sz="1600" b="1" dirty="0" smtClean="0">
              <a:solidFill>
                <a:srgbClr val="FFC000"/>
              </a:solidFill>
            </a:endParaRPr>
          </a:p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ar-SA" sz="1600" b="1" dirty="0" smtClean="0">
                <a:solidFill>
                  <a:srgbClr val="FF0000"/>
                </a:solidFill>
              </a:rPr>
              <a:t>                  </a:t>
            </a:r>
          </a:p>
          <a:p>
            <a:endParaRPr lang="en-US" sz="1000" b="1" dirty="0" smtClean="0"/>
          </a:p>
          <a:p>
            <a:pPr algn="ctr"/>
            <a:endParaRPr lang="en-US" sz="1000" b="1" dirty="0"/>
          </a:p>
          <a:p>
            <a:pPr algn="ctr"/>
            <a:endParaRPr lang="en-US" sz="1000" b="1" dirty="0" smtClean="0"/>
          </a:p>
          <a:p>
            <a:pPr algn="ctr"/>
            <a:endParaRPr lang="en-US" sz="1000" b="1" dirty="0" smtClean="0"/>
          </a:p>
          <a:p>
            <a:r>
              <a:rPr lang="en-US" b="1" dirty="0" smtClean="0"/>
              <a:t>Q</a:t>
            </a:r>
            <a:endParaRPr lang="ar-SA" b="1" dirty="0" smtClean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494172" y="3596197"/>
            <a:ext cx="0" cy="16909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494172" y="5287133"/>
            <a:ext cx="1944216" cy="8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>
            <a:off x="1513739" y="4024772"/>
            <a:ext cx="1339903" cy="2594047"/>
          </a:xfrm>
          <a:prstGeom prst="arc">
            <a:avLst>
              <a:gd name="adj1" fmla="val 10902934"/>
              <a:gd name="adj2" fmla="val 16049504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Arc 57"/>
          <p:cNvSpPr/>
          <p:nvPr/>
        </p:nvSpPr>
        <p:spPr>
          <a:xfrm>
            <a:off x="1536934" y="4024771"/>
            <a:ext cx="1339903" cy="2594047"/>
          </a:xfrm>
          <a:prstGeom prst="arc">
            <a:avLst>
              <a:gd name="adj1" fmla="val 16120502"/>
              <a:gd name="adj2" fmla="val 2147238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Oval 55"/>
          <p:cNvSpPr/>
          <p:nvPr/>
        </p:nvSpPr>
        <p:spPr>
          <a:xfrm>
            <a:off x="2079237" y="3962029"/>
            <a:ext cx="116499" cy="96444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20428" y="2231653"/>
            <a:ext cx="38868" cy="305548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128101"/>
              </p:ext>
            </p:extLst>
          </p:nvPr>
        </p:nvGraphicFramePr>
        <p:xfrm>
          <a:off x="5702356" y="2614976"/>
          <a:ext cx="2686068" cy="32886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5356"/>
                <a:gridCol w="895356"/>
                <a:gridCol w="895356"/>
              </a:tblGrid>
              <a:tr h="502975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P</a:t>
                      </a:r>
                      <a:endParaRPr lang="ar-S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err="1" smtClean="0"/>
                        <a:t>Qd</a:t>
                      </a:r>
                      <a:endParaRPr lang="ar-S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TR</a:t>
                      </a:r>
                      <a:endParaRPr lang="ar-SA" sz="2000" b="1" dirty="0"/>
                    </a:p>
                  </a:txBody>
                  <a:tcPr anchor="ctr"/>
                </a:tc>
              </a:tr>
              <a:tr h="46428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60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200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/>
                    </a:p>
                  </a:txBody>
                  <a:tcPr anchor="ctr"/>
                </a:tc>
              </a:tr>
              <a:tr h="46428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50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300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6428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40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400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6428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30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500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6428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20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600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  <a:tr h="46428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10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700</a:t>
                      </a:r>
                      <a:endParaRPr lang="ar-SA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Cloud 15"/>
          <p:cNvSpPr/>
          <p:nvPr/>
        </p:nvSpPr>
        <p:spPr>
          <a:xfrm>
            <a:off x="4584771" y="1055689"/>
            <a:ext cx="3803653" cy="1224136"/>
          </a:xfrm>
          <a:prstGeom prst="cloud">
            <a:avLst/>
          </a:prstGeom>
          <a:solidFill>
            <a:srgbClr val="E7A3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منحنى الإيراد الكلي</a:t>
            </a:r>
            <a:endParaRPr lang="ar-SA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0143" y="5154224"/>
            <a:ext cx="334151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000"/>
                </a:solidFill>
              </a:rPr>
              <a:t>__</a:t>
            </a: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TR</a:t>
            </a:r>
            <a:r>
              <a:rPr lang="en-US" sz="2000" b="1" dirty="0" smtClean="0">
                <a:solidFill>
                  <a:srgbClr val="00B050"/>
                </a:solidFill>
                <a:sym typeface="Wingdings 3" panose="05040102010807070707" pitchFamily="18" charset="2"/>
              </a:rPr>
              <a:t></a:t>
            </a:r>
            <a:r>
              <a:rPr lang="en-US" sz="2000" b="1" dirty="0" smtClean="0">
                <a:solidFill>
                  <a:srgbClr val="FFC000"/>
                </a:solidFill>
                <a:sym typeface="Wingdings 3" panose="05040102010807070707" pitchFamily="18" charset="2"/>
              </a:rPr>
              <a:t>      TR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      </a:t>
            </a:r>
            <a:r>
              <a:rPr lang="en-US" sz="2000" b="1" dirty="0" err="1" smtClean="0">
                <a:solidFill>
                  <a:srgbClr val="FF0000"/>
                </a:solidFill>
                <a:sym typeface="Wingdings 3" panose="05040102010807070707" pitchFamily="18" charset="2"/>
              </a:rPr>
              <a:t>TR</a:t>
            </a:r>
            <a:r>
              <a:rPr lang="en-US" sz="2000" b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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02356" y="3045061"/>
            <a:ext cx="973810" cy="29238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12000</a:t>
            </a: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15000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16000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15000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12000</a:t>
            </a:r>
          </a:p>
          <a:p>
            <a:pPr algn="ctr">
              <a:lnSpc>
                <a:spcPct val="200000"/>
              </a:lnSpc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7000</a:t>
            </a:r>
            <a:endParaRPr lang="ar-SA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64470" y="3352399"/>
            <a:ext cx="255513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1600" b="1" dirty="0" smtClean="0">
                <a:solidFill>
                  <a:srgbClr val="00B050"/>
                </a:solidFill>
              </a:rPr>
              <a:t> </a:t>
            </a:r>
            <a:endParaRPr lang="ar-SA" sz="1600" b="1" dirty="0"/>
          </a:p>
          <a:p>
            <a:pPr algn="l"/>
            <a:r>
              <a:rPr lang="ar-SA" sz="1600" b="1" dirty="0" smtClean="0">
                <a:solidFill>
                  <a:srgbClr val="FFC000"/>
                </a:solidFill>
              </a:rPr>
              <a:t>أحادي </a:t>
            </a:r>
            <a:r>
              <a:rPr lang="en-US" sz="1600" b="1" dirty="0" smtClean="0">
                <a:solidFill>
                  <a:srgbClr val="FFC000"/>
                </a:solidFill>
              </a:rPr>
              <a:t>           </a:t>
            </a:r>
            <a:r>
              <a:rPr lang="ar-SA" sz="1600" b="1" dirty="0" smtClean="0">
                <a:solidFill>
                  <a:srgbClr val="FFC000"/>
                </a:solidFill>
              </a:rPr>
              <a:t> </a:t>
            </a:r>
            <a:endParaRPr lang="en-US" sz="1600" b="1" dirty="0" smtClean="0">
              <a:solidFill>
                <a:srgbClr val="FFC000"/>
              </a:solidFill>
            </a:endParaRPr>
          </a:p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ar-SA" sz="1600" b="1" dirty="0" smtClean="0">
                <a:solidFill>
                  <a:srgbClr val="FF0000"/>
                </a:solidFill>
              </a:rPr>
              <a:t>                  غير      </a:t>
            </a:r>
            <a:r>
              <a:rPr lang="ar-SA" sz="1600" b="1" dirty="0" smtClean="0">
                <a:solidFill>
                  <a:srgbClr val="00B050"/>
                </a:solidFill>
              </a:rPr>
              <a:t>مرن</a:t>
            </a:r>
            <a:endParaRPr lang="ar-SA" sz="1600" b="1" dirty="0" smtClean="0">
              <a:solidFill>
                <a:srgbClr val="FF0000"/>
              </a:solidFill>
            </a:endParaRPr>
          </a:p>
          <a:p>
            <a:pPr algn="l"/>
            <a:endParaRPr lang="en-US" sz="1000" b="1" dirty="0" smtClean="0"/>
          </a:p>
          <a:p>
            <a:pPr algn="ctr"/>
            <a:endParaRPr lang="en-US" sz="1000" b="1" dirty="0"/>
          </a:p>
          <a:p>
            <a:pPr algn="ctr"/>
            <a:endParaRPr lang="en-US" sz="1000" b="1" dirty="0" smtClean="0"/>
          </a:p>
          <a:p>
            <a:pPr algn="ctr"/>
            <a:endParaRPr lang="en-US" sz="1000" b="1" dirty="0" smtClean="0"/>
          </a:p>
        </p:txBody>
      </p:sp>
      <p:sp>
        <p:nvSpPr>
          <p:cNvPr id="71" name="Rectangular Callout 70"/>
          <p:cNvSpPr/>
          <p:nvPr/>
        </p:nvSpPr>
        <p:spPr>
          <a:xfrm>
            <a:off x="3918095" y="3715589"/>
            <a:ext cx="1333353" cy="1188789"/>
          </a:xfrm>
          <a:prstGeom prst="wedgeRectCallout">
            <a:avLst>
              <a:gd name="adj1" fmla="val 94478"/>
              <a:gd name="adj2" fmla="val 852"/>
            </a:avLst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أقصى قيمة للإيراد الكلي</a:t>
            </a:r>
          </a:p>
          <a:p>
            <a:pPr algn="ctr"/>
            <a:r>
              <a:rPr lang="ar-SA" sz="1600" b="1" dirty="0" smtClean="0"/>
              <a:t>الطلب عندها أحادي المرونة</a:t>
            </a:r>
            <a:endParaRPr lang="ar-SA" sz="1600" b="1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19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432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/>
      <p:bldP spid="44" grpId="0"/>
      <p:bldP spid="57" grpId="0" animBg="1"/>
      <p:bldP spid="58" grpId="0" animBg="1"/>
      <p:bldP spid="56" grpId="0" animBg="1"/>
      <p:bldP spid="22" grpId="0"/>
      <p:bldP spid="65" grpId="0" build="p"/>
      <p:bldP spid="66" grpId="0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83568" y="1556792"/>
            <a:ext cx="7200800" cy="3539430"/>
          </a:xfrm>
          <a:prstGeom prst="rect">
            <a:avLst/>
          </a:prstGeom>
          <a:gradFill flip="none" rotWithShape="1">
            <a:gsLst>
              <a:gs pos="0">
                <a:srgbClr val="EBF2F9">
                  <a:shade val="30000"/>
                  <a:satMod val="115000"/>
                </a:srgbClr>
              </a:gs>
              <a:gs pos="50000">
                <a:srgbClr val="EBF2F9">
                  <a:shade val="67500"/>
                  <a:satMod val="115000"/>
                </a:srgbClr>
              </a:gs>
              <a:gs pos="100000">
                <a:srgbClr val="EBF2F9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sz="28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مرونة الطلب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sz="28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حالات المرونة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sz="28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مرونة الطلب ومنحنى الطلب (علاقتها بميل منحنى الطلب)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sz="28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العوامل التي تؤثر على مرونة الطلب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sz="28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مرونة الطلب والإيراد الكلي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sz="28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مرونة العرض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sz="28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العوامل التي تؤثر على مرونة العرض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SA" sz="28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أهمية المرونة</a:t>
            </a:r>
            <a:endParaRPr lang="ar-SA" sz="2800" b="1" dirty="0">
              <a:ln w="1905"/>
              <a:solidFill>
                <a:srgbClr val="99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14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      سؤال للنقاش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200" y="620688"/>
            <a:ext cx="816298" cy="991455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61797" y="1936775"/>
            <a:ext cx="785462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إذا علمت أن الكمية المطلوبة من سلعة ما كانت </a:t>
            </a:r>
            <a:r>
              <a:rPr lang="en-US" sz="2800" b="1" dirty="0" smtClean="0"/>
              <a:t>20</a:t>
            </a:r>
            <a:r>
              <a:rPr lang="ar-SA" sz="2800" b="1" dirty="0" smtClean="0"/>
              <a:t> وحده عند السعر </a:t>
            </a:r>
            <a:r>
              <a:rPr lang="en-US" sz="2800" b="1" dirty="0" smtClean="0"/>
              <a:t>2</a:t>
            </a:r>
            <a:r>
              <a:rPr lang="ar-SA" sz="2800" b="1" dirty="0" smtClean="0"/>
              <a:t> وعند ارتفاع السعر إلى </a:t>
            </a:r>
            <a:r>
              <a:rPr lang="en-US" sz="2800" b="1" dirty="0" smtClean="0"/>
              <a:t>3</a:t>
            </a:r>
            <a:r>
              <a:rPr lang="ar-SA" sz="2800" b="1" dirty="0" smtClean="0"/>
              <a:t> انخفضت الكمية المطلوبة إلى </a:t>
            </a:r>
            <a:r>
              <a:rPr lang="en-US" sz="2800" b="1" dirty="0" smtClean="0"/>
              <a:t>10</a:t>
            </a:r>
            <a:r>
              <a:rPr lang="ar-SA" sz="2800" b="1" dirty="0" smtClean="0"/>
              <a:t> وحدات، المطلوب: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39952" y="3567797"/>
            <a:ext cx="417646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buFont typeface="+mj-cs"/>
              <a:buAutoNum type="arabic2Minus"/>
            </a:pPr>
            <a:r>
              <a:rPr lang="ar-SA" sz="2400" b="1" dirty="0" smtClean="0"/>
              <a:t>احسبي مرونة الطلب إذا ارتفع السعر من </a:t>
            </a:r>
            <a:r>
              <a:rPr lang="en-US" sz="2400" b="1" dirty="0" smtClean="0"/>
              <a:t>2</a:t>
            </a:r>
            <a:r>
              <a:rPr lang="ar-SA" sz="2400" b="1" dirty="0" smtClean="0"/>
              <a:t> إلى </a:t>
            </a:r>
            <a:r>
              <a:rPr lang="en-US" sz="2400" b="1" dirty="0" smtClean="0"/>
              <a:t>3</a:t>
            </a:r>
            <a:endParaRPr lang="ar-SA" sz="2400" b="1" dirty="0" smtClean="0"/>
          </a:p>
          <a:p>
            <a:pPr marL="514350" indent="-514350">
              <a:buFont typeface="+mj-cs"/>
              <a:buAutoNum type="arabic2Minus"/>
            </a:pPr>
            <a:r>
              <a:rPr lang="ar-SA" sz="2400" b="1" dirty="0" smtClean="0"/>
              <a:t>احسبي مرونة الطلب بين السعرين </a:t>
            </a:r>
            <a:r>
              <a:rPr lang="en-US" sz="2400" b="1" dirty="0" smtClean="0"/>
              <a:t>2</a:t>
            </a:r>
            <a:r>
              <a:rPr lang="ar-SA" sz="2400" b="1" dirty="0" smtClean="0"/>
              <a:t> و </a:t>
            </a:r>
            <a:r>
              <a:rPr lang="en-US" sz="2400" b="1" dirty="0" smtClean="0"/>
              <a:t>3</a:t>
            </a:r>
            <a:endParaRPr lang="ar-SA" sz="2400" b="1" dirty="0"/>
          </a:p>
        </p:txBody>
      </p:sp>
      <p:sp>
        <p:nvSpPr>
          <p:cNvPr id="6" name="Cloud 5"/>
          <p:cNvSpPr/>
          <p:nvPr/>
        </p:nvSpPr>
        <p:spPr>
          <a:xfrm>
            <a:off x="829384" y="3322062"/>
            <a:ext cx="3215484" cy="261205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b"/>
          <a:lstStyle/>
          <a:p>
            <a:endParaRPr lang="ar-SA" sz="2000" b="1" dirty="0"/>
          </a:p>
          <a:p>
            <a:endParaRPr lang="ar-SA" sz="2000" b="1" dirty="0"/>
          </a:p>
          <a:p>
            <a:endParaRPr lang="ar-SA" sz="2000" b="1" dirty="0" smtClean="0"/>
          </a:p>
          <a:p>
            <a:pPr algn="l"/>
            <a:r>
              <a:rPr lang="ar-SA" sz="2000" b="1" dirty="0" smtClean="0"/>
              <a:t>من إلى </a:t>
            </a:r>
            <a:r>
              <a:rPr lang="ar-SA" sz="2000" b="1" dirty="0" smtClean="0">
                <a:sym typeface="Wingdings" panose="05000000000000000000" pitchFamily="2" charset="2"/>
              </a:rPr>
              <a:t> نقطة</a:t>
            </a:r>
          </a:p>
          <a:p>
            <a:pPr algn="l"/>
            <a:r>
              <a:rPr lang="ar-SA" sz="2000" b="1" dirty="0" smtClean="0"/>
              <a:t>بين </a:t>
            </a:r>
            <a:r>
              <a:rPr lang="ar-SA" sz="2000" b="1" dirty="0" smtClean="0">
                <a:sym typeface="Wingdings" panose="05000000000000000000" pitchFamily="2" charset="2"/>
              </a:rPr>
              <a:t> قوس</a:t>
            </a:r>
            <a:endParaRPr lang="ar-SA" sz="2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802" y="3779974"/>
            <a:ext cx="464278" cy="61089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91767"/>
              </p:ext>
            </p:extLst>
          </p:nvPr>
        </p:nvGraphicFramePr>
        <p:xfrm>
          <a:off x="2002054" y="3906545"/>
          <a:ext cx="1512448" cy="822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56224"/>
                <a:gridCol w="756224"/>
              </a:tblGrid>
              <a:tr h="219138"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P</a:t>
                      </a:r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err="1" smtClean="0"/>
                        <a:t>Qd</a:t>
                      </a:r>
                      <a:endParaRPr lang="ar-SA" sz="1200" b="1" dirty="0"/>
                    </a:p>
                  </a:txBody>
                  <a:tcPr/>
                </a:tc>
              </a:tr>
              <a:tr h="219138"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2</a:t>
                      </a:r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20</a:t>
                      </a:r>
                      <a:endParaRPr lang="ar-SA" sz="1200" b="1" dirty="0"/>
                    </a:p>
                  </a:txBody>
                  <a:tcPr/>
                </a:tc>
              </a:tr>
              <a:tr h="219138"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3</a:t>
                      </a:r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10</a:t>
                      </a:r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79712" y="3506435"/>
            <a:ext cx="132296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فهم السؤال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20</a:t>
            </a:fld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134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3335872" y="5220140"/>
            <a:ext cx="3108336" cy="92070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</a:rPr>
              <a:t>S  </a:t>
            </a:r>
            <a:r>
              <a:rPr lang="en-US" sz="2000" b="1" dirty="0" smtClean="0">
                <a:solidFill>
                  <a:schemeClr val="tx1"/>
                </a:solidFill>
              </a:rPr>
              <a:t>= 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931224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مرونة العرض</a:t>
            </a:r>
            <a:endParaRPr lang="ar-SA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6220" y="1985607"/>
            <a:ext cx="6703814" cy="1215717"/>
          </a:xfrm>
          <a:prstGeom prst="rect">
            <a:avLst/>
          </a:prstGeom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تعريفها: </a:t>
            </a:r>
            <a:r>
              <a:rPr lang="ar-SA" sz="3200" b="1" dirty="0" smtClean="0"/>
              <a:t>درجة استجابة الكمية المعروضة من سلعة ما للتغيرات في سعرها.</a:t>
            </a:r>
            <a:endParaRPr lang="ar-SA" sz="3200" b="1" dirty="0"/>
          </a:p>
          <a:p>
            <a:pPr>
              <a:lnSpc>
                <a:spcPct val="150000"/>
              </a:lnSpc>
            </a:pPr>
            <a:endParaRPr lang="ar-SA" sz="6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352142" y="3738406"/>
            <a:ext cx="936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E</a:t>
            </a:r>
            <a:r>
              <a:rPr lang="en-US" sz="1600" b="1" dirty="0" smtClean="0"/>
              <a:t>S</a:t>
            </a:r>
            <a:r>
              <a:rPr lang="en-US" sz="2000" b="1" dirty="0" smtClean="0"/>
              <a:t> = </a:t>
            </a:r>
            <a:endParaRPr lang="ar-SA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46270" y="3553456"/>
            <a:ext cx="2756234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النسبة المئوية للتغير في </a:t>
            </a:r>
            <a:r>
              <a:rPr lang="en-US" sz="2000" b="1" dirty="0" smtClean="0"/>
              <a:t>Q</a:t>
            </a:r>
            <a:r>
              <a:rPr lang="en-US" sz="1600" b="1" dirty="0" smtClean="0"/>
              <a:t>S</a:t>
            </a:r>
          </a:p>
          <a:p>
            <a:pPr algn="ctr">
              <a:lnSpc>
                <a:spcPct val="150000"/>
              </a:lnSpc>
            </a:pPr>
            <a:r>
              <a:rPr lang="ar-SA" sz="2000" b="1" dirty="0" smtClean="0"/>
              <a:t>النسبة المئوية للتغير في </a:t>
            </a:r>
            <a:r>
              <a:rPr lang="en-US" sz="2000" b="1" dirty="0" smtClean="0"/>
              <a:t>P</a:t>
            </a:r>
            <a:r>
              <a:rPr lang="ar-SA" sz="2000" b="1" dirty="0" smtClean="0"/>
              <a:t> </a:t>
            </a:r>
            <a:r>
              <a:rPr lang="en-US" sz="2000" b="1" dirty="0" smtClean="0"/>
              <a:t> </a:t>
            </a:r>
            <a:endParaRPr lang="ar-SA" sz="20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288246" y="3952795"/>
            <a:ext cx="27562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86456" y="3762026"/>
            <a:ext cx="5853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= </a:t>
            </a:r>
            <a:endParaRPr lang="ar-SA" sz="2000" b="1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6671816" y="3952795"/>
            <a:ext cx="88437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44208" y="3584518"/>
            <a:ext cx="12961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/>
                </a:solidFill>
              </a:rPr>
              <a:t>% ΔQ</a:t>
            </a:r>
            <a:r>
              <a:rPr lang="en-US" sz="1600" b="1" dirty="0" smtClean="0">
                <a:solidFill>
                  <a:schemeClr val="accent4"/>
                </a:solidFill>
              </a:rPr>
              <a:t>S</a:t>
            </a:r>
          </a:p>
          <a:p>
            <a:pPr algn="ctr"/>
            <a:r>
              <a:rPr lang="en-US" sz="2000" b="1" dirty="0" smtClean="0">
                <a:solidFill>
                  <a:schemeClr val="accent4"/>
                </a:solidFill>
              </a:rPr>
              <a:t>% ΔP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4286" y="4585528"/>
            <a:ext cx="5853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= </a:t>
            </a:r>
            <a:endParaRPr lang="ar-SA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889053" y="4472145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ΔQ</a:t>
            </a:r>
            <a:r>
              <a:rPr lang="en-US" sz="1600" b="1" dirty="0" smtClean="0"/>
              <a:t>S</a:t>
            </a:r>
            <a:r>
              <a:rPr lang="en-US" sz="2000" b="1" dirty="0" smtClean="0"/>
              <a:t>        ΔP</a:t>
            </a:r>
          </a:p>
          <a:p>
            <a:r>
              <a:rPr lang="en-US" sz="2000" b="1" dirty="0" smtClean="0"/>
              <a:t>Q</a:t>
            </a:r>
            <a:r>
              <a:rPr lang="en-US" sz="1400" b="1" dirty="0" smtClean="0"/>
              <a:t>1</a:t>
            </a:r>
            <a:r>
              <a:rPr lang="en-US" sz="2000" b="1" dirty="0" smtClean="0"/>
              <a:t>           P</a:t>
            </a:r>
            <a:r>
              <a:rPr lang="en-US" sz="1400" b="1" dirty="0" smtClean="0"/>
              <a:t>1      </a:t>
            </a:r>
          </a:p>
        </p:txBody>
      </p:sp>
      <p:sp>
        <p:nvSpPr>
          <p:cNvPr id="41" name="Division 40"/>
          <p:cNvSpPr/>
          <p:nvPr/>
        </p:nvSpPr>
        <p:spPr>
          <a:xfrm>
            <a:off x="5010859" y="4706756"/>
            <a:ext cx="235643" cy="238664"/>
          </a:xfrm>
          <a:prstGeom prst="mathDivide">
            <a:avLst>
              <a:gd name="adj1" fmla="val 6281"/>
              <a:gd name="adj2" fmla="val 17237"/>
              <a:gd name="adj3" fmla="val 1249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3" name="Straight Connector 42"/>
          <p:cNvCxnSpPr/>
          <p:nvPr/>
        </p:nvCxnSpPr>
        <p:spPr>
          <a:xfrm>
            <a:off x="5395177" y="4819034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99646" y="4826088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32415" y="5325222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ΔQ</a:t>
            </a:r>
            <a:r>
              <a:rPr lang="en-US" sz="1600" b="1" dirty="0" smtClean="0"/>
              <a:t>S</a:t>
            </a:r>
            <a:r>
              <a:rPr lang="en-US" sz="2000" b="1" dirty="0" smtClean="0"/>
              <a:t>         </a:t>
            </a:r>
            <a:r>
              <a:rPr lang="en-US" sz="2000" b="1" dirty="0"/>
              <a:t>P</a:t>
            </a:r>
            <a:r>
              <a:rPr lang="en-US" sz="1400" b="1" dirty="0"/>
              <a:t>1</a:t>
            </a:r>
            <a:r>
              <a:rPr lang="en-US" sz="2000" b="1" dirty="0" smtClean="0"/>
              <a:t>  </a:t>
            </a:r>
          </a:p>
          <a:p>
            <a:pPr algn="ctr"/>
            <a:r>
              <a:rPr lang="en-US" sz="2000" b="1" dirty="0" smtClean="0"/>
              <a:t>ΔP          Q</a:t>
            </a:r>
            <a:r>
              <a:rPr lang="en-US" sz="1400" b="1" dirty="0" smtClean="0"/>
              <a:t>1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395177" y="5680491"/>
            <a:ext cx="54470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06904" y="5680491"/>
            <a:ext cx="54470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 flipH="1">
            <a:off x="5076056" y="5646531"/>
            <a:ext cx="45719" cy="45719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TextBox 52"/>
          <p:cNvSpPr txBox="1"/>
          <p:nvPr/>
        </p:nvSpPr>
        <p:spPr>
          <a:xfrm>
            <a:off x="5927472" y="5780842"/>
            <a:ext cx="17526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مرونة النقطة</a:t>
            </a:r>
            <a:endParaRPr lang="ar-SA" sz="2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loud 2"/>
          <p:cNvSpPr/>
          <p:nvPr/>
        </p:nvSpPr>
        <p:spPr>
          <a:xfrm>
            <a:off x="491281" y="4739516"/>
            <a:ext cx="2848691" cy="1045087"/>
          </a:xfrm>
          <a:prstGeom prst="cloud">
            <a:avLst/>
          </a:prstGeom>
          <a:solidFill>
            <a:srgbClr val="FFCD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مرونة العرض</a:t>
            </a:r>
          </a:p>
          <a:p>
            <a:pPr algn="ctr"/>
            <a:r>
              <a:rPr lang="ar-SA" sz="1600" b="1" dirty="0" smtClean="0"/>
              <a:t>دائماً موجبة بسبب قانون العرض</a:t>
            </a:r>
            <a:endParaRPr lang="ar-SA" sz="1600" b="1" dirty="0"/>
          </a:p>
        </p:txBody>
      </p:sp>
      <p:sp>
        <p:nvSpPr>
          <p:cNvPr id="9" name="Oval 8"/>
          <p:cNvSpPr/>
          <p:nvPr/>
        </p:nvSpPr>
        <p:spPr>
          <a:xfrm>
            <a:off x="2786791" y="5519257"/>
            <a:ext cx="216024" cy="20005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Oval 31"/>
          <p:cNvSpPr/>
          <p:nvPr/>
        </p:nvSpPr>
        <p:spPr>
          <a:xfrm>
            <a:off x="3002816" y="5692250"/>
            <a:ext cx="115096" cy="9738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Oval 32"/>
          <p:cNvSpPr/>
          <p:nvPr/>
        </p:nvSpPr>
        <p:spPr>
          <a:xfrm>
            <a:off x="3153460" y="5789636"/>
            <a:ext cx="96931" cy="9087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891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" grpId="0" animBg="1"/>
      <p:bldP spid="26" grpId="0"/>
      <p:bldP spid="27" grpId="0"/>
      <p:bldP spid="30" grpId="0"/>
      <p:bldP spid="34" grpId="0"/>
      <p:bldP spid="39" grpId="0"/>
      <p:bldP spid="40" grpId="0"/>
      <p:bldP spid="41" grpId="0" animBg="1"/>
      <p:bldP spid="46" grpId="0"/>
      <p:bldP spid="51" grpId="0" animBg="1"/>
      <p:bldP spid="53" grpId="0"/>
      <p:bldP spid="3" grpId="0" animBg="1"/>
      <p:bldP spid="9" grpId="0" animBg="1"/>
      <p:bldP spid="32" grpId="0" animBg="1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63794" y="2386755"/>
            <a:ext cx="954106" cy="9912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b"/>
          <a:lstStyle/>
          <a:p>
            <a:pPr algn="ctr"/>
            <a:r>
              <a:rPr lang="ar-SA" sz="1600" b="1" dirty="0" smtClean="0"/>
              <a:t>من إلى</a:t>
            </a:r>
            <a:endParaRPr lang="ar-SA" sz="1600" b="1" dirty="0"/>
          </a:p>
        </p:txBody>
      </p:sp>
      <p:sp>
        <p:nvSpPr>
          <p:cNvPr id="37" name="Left Arrow 36"/>
          <p:cNvSpPr/>
          <p:nvPr/>
        </p:nvSpPr>
        <p:spPr>
          <a:xfrm rot="16200000">
            <a:off x="4710299" y="2362039"/>
            <a:ext cx="2473634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Left Arrow 35"/>
          <p:cNvSpPr/>
          <p:nvPr/>
        </p:nvSpPr>
        <p:spPr>
          <a:xfrm rot="19412834">
            <a:off x="4779540" y="1826578"/>
            <a:ext cx="1241106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ounded Rectangle 1"/>
          <p:cNvSpPr/>
          <p:nvPr/>
        </p:nvSpPr>
        <p:spPr>
          <a:xfrm>
            <a:off x="1212033" y="2120260"/>
            <a:ext cx="2592288" cy="931332"/>
          </a:xfrm>
          <a:prstGeom prst="roundRect">
            <a:avLst/>
          </a:prstGeom>
          <a:ln>
            <a:solidFill>
              <a:schemeClr val="accent4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000" b="1" dirty="0" smtClean="0"/>
              <a:t>E</a:t>
            </a:r>
            <a:r>
              <a:rPr lang="en-US" sz="1600" b="1" dirty="0" smtClean="0"/>
              <a:t>S</a:t>
            </a:r>
            <a:r>
              <a:rPr lang="en-US" sz="2000" b="1" dirty="0" smtClean="0"/>
              <a:t> =</a:t>
            </a:r>
            <a:endParaRPr lang="ar-SA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330379" y="1106539"/>
            <a:ext cx="235684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r>
              <a:rPr lang="ar-SA" sz="3600" b="1" dirty="0" smtClean="0"/>
              <a:t>هناك فرق بين</a:t>
            </a:r>
            <a:endParaRPr lang="ar-SA" sz="3200" b="1" dirty="0"/>
          </a:p>
        </p:txBody>
      </p:sp>
      <p:sp>
        <p:nvSpPr>
          <p:cNvPr id="20" name="Cloud 19"/>
          <p:cNvSpPr/>
          <p:nvPr/>
        </p:nvSpPr>
        <p:spPr>
          <a:xfrm>
            <a:off x="3517150" y="1969087"/>
            <a:ext cx="1345841" cy="1152128"/>
          </a:xfrm>
          <a:prstGeom prst="cloud">
            <a:avLst/>
          </a:prstGeom>
          <a:solidFill>
            <a:srgbClr val="E7A3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2060"/>
                </a:solidFill>
              </a:rPr>
              <a:t>مرونة النقطة</a:t>
            </a:r>
            <a:endParaRPr lang="ar-SA" sz="2400" b="1" dirty="0">
              <a:solidFill>
                <a:srgbClr val="00206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330378" y="1752870"/>
            <a:ext cx="235684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228" y="987764"/>
            <a:ext cx="996702" cy="92028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18" y="2471567"/>
            <a:ext cx="379042" cy="498739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>
          <a:xfrm>
            <a:off x="1122832" y="4327459"/>
            <a:ext cx="954106" cy="9912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b"/>
          <a:lstStyle/>
          <a:p>
            <a:pPr algn="ctr"/>
            <a:r>
              <a:rPr lang="ar-SA" b="1" dirty="0" smtClean="0"/>
              <a:t>بين</a:t>
            </a:r>
            <a:endParaRPr lang="ar-SA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86" y="4403559"/>
            <a:ext cx="379042" cy="49873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591498" y="2238999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ΔQ</a:t>
            </a:r>
            <a:r>
              <a:rPr lang="en-US" sz="1600" b="1" dirty="0" smtClean="0"/>
              <a:t>S</a:t>
            </a:r>
            <a:r>
              <a:rPr lang="en-US" sz="2000" b="1" dirty="0" smtClean="0"/>
              <a:t>         </a:t>
            </a:r>
            <a:r>
              <a:rPr lang="en-US" sz="2000" b="1" dirty="0"/>
              <a:t>P</a:t>
            </a:r>
            <a:r>
              <a:rPr lang="en-US" sz="1400" b="1" dirty="0"/>
              <a:t>1</a:t>
            </a:r>
            <a:r>
              <a:rPr lang="en-US" sz="2000" b="1" dirty="0" smtClean="0"/>
              <a:t>  </a:t>
            </a:r>
          </a:p>
          <a:p>
            <a:pPr algn="ctr"/>
            <a:r>
              <a:rPr lang="en-US" sz="2000" b="1" dirty="0" smtClean="0"/>
              <a:t>ΔP          Q</a:t>
            </a:r>
            <a:r>
              <a:rPr lang="en-US" sz="1400" b="1" dirty="0" smtClean="0"/>
              <a:t>1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869439" y="4056843"/>
            <a:ext cx="3198614" cy="931332"/>
          </a:xfrm>
          <a:prstGeom prst="roundRect">
            <a:avLst/>
          </a:prstGeom>
          <a:ln>
            <a:solidFill>
              <a:schemeClr val="accent4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000" b="1" dirty="0" smtClean="0"/>
              <a:t>E</a:t>
            </a:r>
            <a:r>
              <a:rPr lang="en-US" sz="1600" b="1" dirty="0" smtClean="0"/>
              <a:t>S</a:t>
            </a:r>
            <a:r>
              <a:rPr lang="en-US" sz="2000" b="1" dirty="0" smtClean="0"/>
              <a:t> =</a:t>
            </a:r>
            <a:endParaRPr lang="ar-SA" sz="2000" b="1" dirty="0"/>
          </a:p>
        </p:txBody>
      </p:sp>
      <p:sp>
        <p:nvSpPr>
          <p:cNvPr id="22" name="Cloud 21"/>
          <p:cNvSpPr/>
          <p:nvPr/>
        </p:nvSpPr>
        <p:spPr>
          <a:xfrm>
            <a:off x="4798834" y="3897026"/>
            <a:ext cx="1345841" cy="1152128"/>
          </a:xfrm>
          <a:prstGeom prst="cloud">
            <a:avLst/>
          </a:prstGeom>
          <a:solidFill>
            <a:srgbClr val="E7A3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2060"/>
                </a:solidFill>
              </a:rPr>
              <a:t>مرونة القوس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931682" y="2584641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979712" y="2592942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739540" y="2547223"/>
            <a:ext cx="63697" cy="45719"/>
          </a:xfrm>
          <a:prstGeom prst="ellipse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07014" y="4147365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ΔQ</a:t>
            </a:r>
            <a:r>
              <a:rPr lang="en-US" sz="1600" b="1" dirty="0" smtClean="0"/>
              <a:t>S</a:t>
            </a:r>
            <a:r>
              <a:rPr lang="en-US" sz="2000" b="1" dirty="0" smtClean="0"/>
              <a:t>      (P</a:t>
            </a:r>
            <a:r>
              <a:rPr lang="en-US" sz="1400" b="1" dirty="0" smtClean="0"/>
              <a:t>1 </a:t>
            </a:r>
            <a:r>
              <a:rPr lang="en-US" sz="2000" b="1" dirty="0" smtClean="0"/>
              <a:t>+P</a:t>
            </a:r>
            <a:r>
              <a:rPr lang="en-US" sz="1400" b="1" dirty="0" smtClean="0"/>
              <a:t>2</a:t>
            </a:r>
            <a:r>
              <a:rPr lang="en-US" sz="2000" b="1" dirty="0" smtClean="0"/>
              <a:t>) </a:t>
            </a:r>
          </a:p>
          <a:p>
            <a:pPr algn="ctr"/>
            <a:r>
              <a:rPr lang="en-US" sz="2000" b="1" dirty="0" smtClean="0"/>
              <a:t>ΔP       (Q</a:t>
            </a:r>
            <a:r>
              <a:rPr lang="en-US" sz="1400" b="1" dirty="0" smtClean="0"/>
              <a:t>1 </a:t>
            </a:r>
            <a:r>
              <a:rPr lang="en-US" sz="2000" b="1" dirty="0" smtClean="0"/>
              <a:t>+Q</a:t>
            </a:r>
            <a:r>
              <a:rPr lang="en-US" sz="1400" b="1" dirty="0" smtClean="0"/>
              <a:t>2</a:t>
            </a:r>
            <a:r>
              <a:rPr lang="en-US" sz="2000" b="1" dirty="0" smtClean="0"/>
              <a:t>)</a:t>
            </a:r>
            <a:endParaRPr lang="en-US" sz="1400" b="1" dirty="0" smtClean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661107" y="4513067"/>
            <a:ext cx="1086022" cy="175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25356" y="4530623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476390" y="4455170"/>
            <a:ext cx="45719" cy="79750"/>
          </a:xfrm>
          <a:prstGeom prst="ellipse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071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860" y="1040155"/>
            <a:ext cx="7488832" cy="27392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</a:t>
            </a:r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مرونة العرض كلما 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</a:t>
            </a:r>
            <a:endParaRPr lang="ar-SA" sz="40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SA" sz="2800" b="1" dirty="0" smtClean="0"/>
          </a:p>
          <a:p>
            <a:pPr algn="ctr"/>
            <a:r>
              <a:rPr lang="ar-SA" sz="3200" b="1" dirty="0" smtClean="0"/>
              <a:t>نتوقع أن 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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P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 في البداية </a:t>
            </a:r>
            <a:r>
              <a:rPr lang="ar-SA" sz="3200" b="1" dirty="0" smtClean="0">
                <a:sym typeface="Wingdings" panose="05000000000000000000" pitchFamily="2" charset="2"/>
              </a:rPr>
              <a:t> يجعل المنتجين </a:t>
            </a:r>
            <a:r>
              <a:rPr lang="ar-SA" sz="3200" b="1" dirty="0" smtClean="0">
                <a:sym typeface="Wingdings 3" panose="05040102010807070707" pitchFamily="18" charset="2"/>
              </a:rPr>
              <a:t>عرضهم</a:t>
            </a:r>
          </a:p>
          <a:p>
            <a:pPr algn="ctr"/>
            <a:r>
              <a:rPr lang="ar-SA" sz="3200" b="1" dirty="0" smtClean="0">
                <a:sym typeface="Wingdings 3" panose="05040102010807070707" pitchFamily="18" charset="2"/>
              </a:rPr>
              <a:t>لكن 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الاستمرار</a:t>
            </a:r>
            <a:r>
              <a:rPr lang="ar-SA" sz="3200" b="1" dirty="0" smtClean="0">
                <a:sym typeface="Wingdings 3" panose="05040102010807070707" pitchFamily="18" charset="2"/>
              </a:rPr>
              <a:t> في انخفاض </a:t>
            </a:r>
            <a:r>
              <a:rPr lang="en-US" sz="3200" b="1" dirty="0" smtClean="0">
                <a:sym typeface="Wingdings 3" panose="05040102010807070707" pitchFamily="18" charset="2"/>
              </a:rPr>
              <a:t>P</a:t>
            </a:r>
            <a:r>
              <a:rPr lang="ar-SA" sz="3200" b="1" dirty="0" smtClean="0">
                <a:sym typeface="Wingdings 3" panose="05040102010807070707" pitchFamily="18" charset="2"/>
              </a:rPr>
              <a:t> </a:t>
            </a:r>
            <a:r>
              <a:rPr lang="ar-SA" sz="3200" b="1" dirty="0" smtClean="0">
                <a:sym typeface="Wingdings" panose="05000000000000000000" pitchFamily="2" charset="2"/>
              </a:rPr>
              <a:t> خروج المنتج من السوق بسبب الخسائر</a:t>
            </a:r>
            <a:r>
              <a:rPr lang="ar-SA" sz="3200" b="1" dirty="0">
                <a:sym typeface="Wingdings 3" panose="05040102010807070707" pitchFamily="18" charset="2"/>
              </a:rPr>
              <a:t> </a:t>
            </a:r>
            <a:r>
              <a:rPr lang="ar-SA" sz="3200" b="1" dirty="0" smtClean="0">
                <a:sym typeface="Wingdings" panose="05000000000000000000" pitchFamily="2" charset="2"/>
              </a:rPr>
              <a:t></a:t>
            </a:r>
            <a:r>
              <a:rPr lang="ar-SA" sz="3200" b="1" dirty="0" smtClean="0">
                <a:sym typeface="Wingdings 3" panose="05040102010807070707" pitchFamily="18" charset="2"/>
              </a:rPr>
              <a:t>(مرونة عرض مرتفعة)</a:t>
            </a:r>
          </a:p>
          <a:p>
            <a:pPr algn="ctr"/>
            <a:endParaRPr lang="ar-SA" sz="800" b="1" dirty="0" smtClean="0">
              <a:sym typeface="Wingdings 3" panose="05040102010807070707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77162" y="807504"/>
            <a:ext cx="130244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نلاحظ</a:t>
            </a:r>
            <a:endParaRPr lang="ar-SA" sz="32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377162" y="1362120"/>
            <a:ext cx="1302444" cy="97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4211960" y="1711885"/>
            <a:ext cx="291468" cy="44680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611560" y="4096791"/>
            <a:ext cx="7488832" cy="1815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مرونة العرض و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ΔQ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ar-SA" sz="2000" b="1" dirty="0" smtClean="0"/>
          </a:p>
          <a:p>
            <a:pPr algn="ctr"/>
            <a:endParaRPr lang="ar-SA" sz="3200" b="1" dirty="0" smtClean="0">
              <a:solidFill>
                <a:schemeClr val="tx1"/>
              </a:solidFill>
              <a:sym typeface="Wingdings 3" panose="05040102010807070707" pitchFamily="18" charset="2"/>
            </a:endParaRPr>
          </a:p>
          <a:p>
            <a:pPr algn="ctr"/>
            <a:r>
              <a:rPr lang="ar-SA" sz="3200" b="1" dirty="0" smtClean="0">
                <a:solidFill>
                  <a:schemeClr val="tx1"/>
                </a:solidFill>
                <a:sym typeface="Wingdings 3" panose="05040102010807070707" pitchFamily="18" charset="2"/>
              </a:rPr>
              <a:t>كلما </a:t>
            </a:r>
            <a:r>
              <a:rPr lang="ar-SA" sz="3200" b="1" dirty="0">
                <a:solidFill>
                  <a:schemeClr val="tx1"/>
                </a:solidFill>
                <a:sym typeface="Wingdings 3" panose="05040102010807070707" pitchFamily="18" charset="2"/>
              </a:rPr>
              <a:t>كان </a:t>
            </a:r>
            <a:r>
              <a:rPr lang="el-GR" sz="2800" b="1" dirty="0">
                <a:solidFill>
                  <a:schemeClr val="tx1"/>
                </a:solidFill>
                <a:sym typeface="Wingdings 3" panose="05040102010807070707" pitchFamily="18" charset="2"/>
              </a:rPr>
              <a:t>Δ</a:t>
            </a:r>
            <a:r>
              <a:rPr lang="en-US" sz="2800" b="1" dirty="0">
                <a:solidFill>
                  <a:schemeClr val="tx1"/>
                </a:solidFill>
                <a:sym typeface="Wingdings 3" panose="05040102010807070707" pitchFamily="18" charset="2"/>
              </a:rPr>
              <a:t>Qs</a:t>
            </a:r>
            <a:r>
              <a:rPr lang="ar-SA" sz="2800" b="1" dirty="0">
                <a:solidFill>
                  <a:schemeClr val="tx1"/>
                </a:solidFill>
                <a:sym typeface="Wingdings 3" panose="05040102010807070707" pitchFamily="18" charset="2"/>
              </a:rPr>
              <a:t> </a:t>
            </a:r>
            <a:r>
              <a:rPr lang="ar-SA" sz="3200" b="1" dirty="0">
                <a:solidFill>
                  <a:schemeClr val="tx1"/>
                </a:solidFill>
                <a:sym typeface="Wingdings 3" panose="05040102010807070707" pitchFamily="18" charset="2"/>
              </a:rPr>
              <a:t>سهلاً </a:t>
            </a:r>
            <a:r>
              <a:rPr lang="ar-SA" sz="3200" b="1" dirty="0">
                <a:solidFill>
                  <a:schemeClr val="tx1"/>
                </a:solidFill>
                <a:sym typeface="Wingdings" panose="05000000000000000000" pitchFamily="2" charset="2"/>
              </a:rPr>
              <a:t> العرض أكثر </a:t>
            </a:r>
            <a:r>
              <a:rPr lang="ar-SA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مرونة</a:t>
            </a:r>
          </a:p>
          <a:p>
            <a:pPr algn="ctr"/>
            <a:endParaRPr lang="ar-SA" sz="800" b="1" dirty="0" smtClean="0">
              <a:sym typeface="Wingdings 3" panose="05040102010807070707" pitchFamily="18" charset="2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211960" y="4769969"/>
            <a:ext cx="291468" cy="44680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8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16001"/>
              </p:ext>
            </p:extLst>
          </p:nvPr>
        </p:nvGraphicFramePr>
        <p:xfrm>
          <a:off x="611558" y="908720"/>
          <a:ext cx="7776866" cy="5040558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819495"/>
                <a:gridCol w="2840636"/>
                <a:gridCol w="1779336"/>
                <a:gridCol w="1337399"/>
              </a:tblGrid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العرض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عندما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قيمة 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مرن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%</a:t>
                      </a:r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P  &lt;  %ΔQ</a:t>
                      </a:r>
                      <a:r>
                        <a:rPr lang="en-US" sz="1800" b="1" dirty="0" smtClean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E &gt; 1</a:t>
                      </a:r>
                      <a:endParaRPr lang="ar-SA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غير مرن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%</a:t>
                      </a:r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P  &gt;  %ΔQ</a:t>
                      </a:r>
                      <a:r>
                        <a:rPr lang="en-US" sz="1800" b="1" dirty="0" smtClean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1 &gt; E &gt; 0</a:t>
                      </a:r>
                      <a:endParaRPr lang="ar-SA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ذو وحدة مرونة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%</a:t>
                      </a:r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P  =  %ΔQ</a:t>
                      </a:r>
                      <a:r>
                        <a:rPr lang="en-US" sz="1800" b="1" dirty="0" smtClean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E = 1</a:t>
                      </a:r>
                      <a:endParaRPr lang="ar-SA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عديم</a:t>
                      </a:r>
                      <a:r>
                        <a:rPr lang="ar-SA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المرونة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 ΔQ</a:t>
                      </a:r>
                      <a:r>
                        <a:rPr lang="en-US" sz="1800" b="1" dirty="0" smtClean="0"/>
                        <a:t>S </a:t>
                      </a:r>
                      <a:r>
                        <a:rPr lang="en-US" sz="2400" b="1" dirty="0" smtClean="0"/>
                        <a:t>= 0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/>
                        <a:t>عند</a:t>
                      </a:r>
                      <a:r>
                        <a:rPr lang="ar-SA" sz="1800" b="1" baseline="0" dirty="0" smtClean="0"/>
                        <a:t> تغير السعر بأي نسبة </a:t>
                      </a:r>
                      <a:r>
                        <a:rPr lang="en-US" sz="1800" b="1" baseline="0" dirty="0" smtClean="0"/>
                        <a:t>Q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E = 0</a:t>
                      </a:r>
                      <a:endParaRPr lang="ar-SA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تام المرونة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Δ</a:t>
                      </a:r>
                      <a:r>
                        <a:rPr lang="en-US" sz="2400" b="1" baseline="0" dirty="0" smtClean="0"/>
                        <a:t>P </a:t>
                      </a:r>
                      <a:r>
                        <a:rPr lang="en-US" sz="2400" b="1" dirty="0" smtClean="0"/>
                        <a:t>= 0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/>
                        <a:t>عند</a:t>
                      </a:r>
                      <a:r>
                        <a:rPr lang="ar-SA" sz="1800" b="1" baseline="0" dirty="0" smtClean="0"/>
                        <a:t> تغير الكمية بأي نسبة </a:t>
                      </a:r>
                      <a:r>
                        <a:rPr lang="en-US" sz="1800" b="1" baseline="0" dirty="0" smtClean="0"/>
                        <a:t>P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E = </a:t>
                      </a:r>
                      <a:r>
                        <a:rPr lang="en-US" sz="3600" b="1" dirty="0" smtClean="0"/>
                        <a:t>∞</a:t>
                      </a:r>
                      <a:endParaRPr lang="ar-SA" sz="2400" b="1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142547" y="5589240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42547" y="4753235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87960" y="4969003"/>
            <a:ext cx="339861" cy="55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107854" y="4583688"/>
            <a:ext cx="1395" cy="390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331640" y="4627394"/>
            <a:ext cx="1" cy="33909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71600" y="5125327"/>
            <a:ext cx="81318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100" b="1" dirty="0" smtClean="0"/>
              <a:t>P    </a:t>
            </a:r>
          </a:p>
          <a:p>
            <a:pPr algn="l"/>
            <a:r>
              <a:rPr lang="en-US" sz="1100" b="1" dirty="0">
                <a:solidFill>
                  <a:schemeClr val="accent1"/>
                </a:solidFill>
              </a:rPr>
              <a:t> </a:t>
            </a:r>
            <a:r>
              <a:rPr lang="en-US" sz="1100" b="1" dirty="0" smtClean="0">
                <a:solidFill>
                  <a:schemeClr val="accent1"/>
                </a:solidFill>
              </a:rPr>
              <a:t>        </a:t>
            </a:r>
            <a:r>
              <a:rPr lang="en-US" sz="1100" b="1" dirty="0" smtClean="0">
                <a:solidFill>
                  <a:schemeClr val="accent4"/>
                </a:solidFill>
              </a:rPr>
              <a:t>E=∞</a:t>
            </a:r>
            <a:endParaRPr lang="en-US" sz="800" b="1" dirty="0" smtClean="0">
              <a:solidFill>
                <a:schemeClr val="accent4"/>
              </a:solidFill>
            </a:endParaRPr>
          </a:p>
          <a:p>
            <a:endParaRPr lang="en-US" sz="1100" b="1" dirty="0"/>
          </a:p>
          <a:p>
            <a:r>
              <a:rPr lang="en-US" sz="1100" b="1" dirty="0" smtClean="0"/>
              <a:t>Q</a:t>
            </a:r>
            <a:endParaRPr lang="ar-SA" sz="11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1077421" y="5828243"/>
            <a:ext cx="339861" cy="85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41400" y="1810228"/>
            <a:ext cx="81318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100" b="1" dirty="0" smtClean="0"/>
              <a:t>P    </a:t>
            </a:r>
          </a:p>
          <a:p>
            <a:pPr algn="l"/>
            <a:r>
              <a:rPr lang="en-US" sz="1100" b="1" dirty="0"/>
              <a:t> </a:t>
            </a:r>
            <a:r>
              <a:rPr lang="en-US" sz="1100" b="1" dirty="0" smtClean="0"/>
              <a:t>           </a:t>
            </a:r>
            <a:r>
              <a:rPr lang="en-US" sz="1100" b="1" dirty="0" smtClean="0">
                <a:solidFill>
                  <a:schemeClr val="accent4"/>
                </a:solidFill>
              </a:rPr>
              <a:t>S</a:t>
            </a:r>
            <a:endParaRPr lang="en-US" sz="800" b="1" dirty="0" smtClean="0">
              <a:solidFill>
                <a:schemeClr val="accent4"/>
              </a:solidFill>
            </a:endParaRPr>
          </a:p>
          <a:p>
            <a:endParaRPr lang="en-US" sz="1100" b="1" dirty="0"/>
          </a:p>
          <a:p>
            <a:r>
              <a:rPr lang="en-US" sz="1100" b="1" dirty="0" smtClean="0"/>
              <a:t>Q</a:t>
            </a:r>
            <a:endParaRPr lang="ar-SA" sz="11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118897" y="5583065"/>
            <a:ext cx="30892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087475" y="5330513"/>
            <a:ext cx="17530" cy="5051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979712" y="2735954"/>
            <a:ext cx="1784375" cy="504056"/>
          </a:xfrm>
          <a:prstGeom prst="ellipse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TextBox 37"/>
          <p:cNvSpPr txBox="1"/>
          <p:nvPr/>
        </p:nvSpPr>
        <p:spPr>
          <a:xfrm>
            <a:off x="1853947" y="3088947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كسر</a:t>
            </a:r>
            <a:endParaRPr lang="ar-SA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600" y="4345591"/>
            <a:ext cx="72008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100" b="1" dirty="0" smtClean="0"/>
              <a:t>P    </a:t>
            </a:r>
            <a:r>
              <a:rPr lang="en-US" sz="1100" b="1" dirty="0" smtClean="0">
                <a:solidFill>
                  <a:schemeClr val="accent4"/>
                </a:solidFill>
              </a:rPr>
              <a:t>E=0</a:t>
            </a:r>
          </a:p>
          <a:p>
            <a:endParaRPr lang="en-US" sz="800" b="1" dirty="0" smtClean="0"/>
          </a:p>
          <a:p>
            <a:endParaRPr lang="en-US" sz="1100" b="1" dirty="0"/>
          </a:p>
          <a:p>
            <a:r>
              <a:rPr lang="en-US" sz="1100" b="1" dirty="0" smtClean="0"/>
              <a:t>Q</a:t>
            </a:r>
            <a:endParaRPr lang="ar-SA" sz="1100" b="1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1115616" y="2057358"/>
            <a:ext cx="1395" cy="390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214647" y="3802231"/>
            <a:ext cx="252625" cy="24115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171244" y="2853279"/>
            <a:ext cx="149266" cy="2981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24215" y="2185061"/>
            <a:ext cx="141955" cy="265696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172986" y="2082868"/>
            <a:ext cx="294286" cy="16993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89264" y="3508736"/>
            <a:ext cx="81318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100" b="1" dirty="0" smtClean="0"/>
              <a:t>P    </a:t>
            </a:r>
          </a:p>
          <a:p>
            <a:pPr algn="l"/>
            <a:r>
              <a:rPr lang="en-US" sz="1100" b="1" dirty="0"/>
              <a:t> </a:t>
            </a:r>
            <a:r>
              <a:rPr lang="en-US" sz="1100" b="1" dirty="0" smtClean="0"/>
              <a:t>            </a:t>
            </a:r>
            <a:r>
              <a:rPr lang="en-US" sz="1100" b="1" dirty="0" smtClean="0">
                <a:solidFill>
                  <a:schemeClr val="accent4"/>
                </a:solidFill>
              </a:rPr>
              <a:t>S</a:t>
            </a:r>
            <a:endParaRPr lang="en-US" sz="800" b="1" dirty="0" smtClean="0">
              <a:solidFill>
                <a:schemeClr val="accent4"/>
              </a:solidFill>
            </a:endParaRPr>
          </a:p>
          <a:p>
            <a:endParaRPr lang="en-US" sz="1100" b="1" dirty="0"/>
          </a:p>
          <a:p>
            <a:r>
              <a:rPr lang="en-US" sz="1100" b="1" dirty="0" smtClean="0"/>
              <a:t>Q</a:t>
            </a:r>
            <a:endParaRPr lang="ar-SA" sz="11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84852" y="2666521"/>
            <a:ext cx="81318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100" b="1" dirty="0" smtClean="0"/>
              <a:t>P    </a:t>
            </a:r>
          </a:p>
          <a:p>
            <a:pPr algn="l"/>
            <a:r>
              <a:rPr lang="en-US" sz="1100" b="1" dirty="0"/>
              <a:t> </a:t>
            </a:r>
            <a:r>
              <a:rPr lang="en-US" sz="1100" b="1" dirty="0" smtClean="0"/>
              <a:t>        </a:t>
            </a:r>
            <a:r>
              <a:rPr lang="en-US" sz="1100" b="1" dirty="0" smtClean="0">
                <a:solidFill>
                  <a:schemeClr val="accent4"/>
                </a:solidFill>
              </a:rPr>
              <a:t>S</a:t>
            </a:r>
            <a:endParaRPr lang="en-US" sz="800" b="1" dirty="0" smtClean="0">
              <a:solidFill>
                <a:schemeClr val="accent4"/>
              </a:solidFill>
            </a:endParaRPr>
          </a:p>
          <a:p>
            <a:endParaRPr lang="en-US" sz="1100" b="1" dirty="0"/>
          </a:p>
          <a:p>
            <a:r>
              <a:rPr lang="en-US" sz="1100" b="1" dirty="0" smtClean="0"/>
              <a:t>Q</a:t>
            </a:r>
            <a:endParaRPr lang="ar-SA" sz="1100" b="1" dirty="0"/>
          </a:p>
        </p:txBody>
      </p:sp>
      <p:sp>
        <p:nvSpPr>
          <p:cNvPr id="43" name="Rectangle 42"/>
          <p:cNvSpPr/>
          <p:nvPr/>
        </p:nvSpPr>
        <p:spPr>
          <a:xfrm>
            <a:off x="1095338" y="3068750"/>
            <a:ext cx="103388" cy="204863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Rectangle 40"/>
          <p:cNvSpPr/>
          <p:nvPr/>
        </p:nvSpPr>
        <p:spPr>
          <a:xfrm>
            <a:off x="1103762" y="3911466"/>
            <a:ext cx="227877" cy="185365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Rectangle 43"/>
          <p:cNvSpPr/>
          <p:nvPr/>
        </p:nvSpPr>
        <p:spPr>
          <a:xfrm>
            <a:off x="1105004" y="2945972"/>
            <a:ext cx="168543" cy="336614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Rectangle 45"/>
          <p:cNvSpPr/>
          <p:nvPr/>
        </p:nvSpPr>
        <p:spPr>
          <a:xfrm>
            <a:off x="1133190" y="2114455"/>
            <a:ext cx="301666" cy="324302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Rectangle 47"/>
          <p:cNvSpPr/>
          <p:nvPr/>
        </p:nvSpPr>
        <p:spPr>
          <a:xfrm>
            <a:off x="1112582" y="3963883"/>
            <a:ext cx="153035" cy="152399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1115616" y="3741572"/>
            <a:ext cx="1395" cy="390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109249" y="2871825"/>
            <a:ext cx="1395" cy="390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09696" y="4116062"/>
            <a:ext cx="339861" cy="55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7960" y="3260920"/>
            <a:ext cx="339861" cy="55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08412" y="2430736"/>
            <a:ext cx="339861" cy="55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ular Callout 13"/>
          <p:cNvSpPr/>
          <p:nvPr/>
        </p:nvSpPr>
        <p:spPr>
          <a:xfrm>
            <a:off x="7670939" y="4092309"/>
            <a:ext cx="1293549" cy="475058"/>
          </a:xfrm>
          <a:prstGeom prst="wedgeRectCallout">
            <a:avLst>
              <a:gd name="adj1" fmla="val 58"/>
              <a:gd name="adj2" fmla="val 93917"/>
            </a:avLst>
          </a:prstGeom>
          <a:ln w="952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 smtClean="0"/>
              <a:t>مثل العرض من الفقع يعتمد على الموسم</a:t>
            </a:r>
            <a:endParaRPr lang="ar-SA" sz="1200" b="1" dirty="0"/>
          </a:p>
        </p:txBody>
      </p:sp>
      <p:sp>
        <p:nvSpPr>
          <p:cNvPr id="49" name="Rectangular Callout 48"/>
          <p:cNvSpPr/>
          <p:nvPr/>
        </p:nvSpPr>
        <p:spPr>
          <a:xfrm>
            <a:off x="7670939" y="5722210"/>
            <a:ext cx="1293549" cy="475058"/>
          </a:xfrm>
          <a:prstGeom prst="wedgeRectCallout">
            <a:avLst>
              <a:gd name="adj1" fmla="val 1098"/>
              <a:gd name="adj2" fmla="val -90072"/>
            </a:avLst>
          </a:prstGeom>
          <a:ln w="952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 smtClean="0"/>
              <a:t>مثل تحديد الدولة لسعر الكهرباء والماء</a:t>
            </a:r>
            <a:endParaRPr lang="ar-SA" sz="1200" b="1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341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/>
      <p:bldP spid="14" grpId="0" animBg="1"/>
      <p:bldP spid="4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859216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العوامل المؤثرة على مرونة العرض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015966" y="2834348"/>
            <a:ext cx="7402930" cy="3043933"/>
          </a:xfrm>
          <a:prstGeom prst="cloudCallout">
            <a:avLst>
              <a:gd name="adj1" fmla="val -45084"/>
              <a:gd name="adj2" fmla="val 54784"/>
            </a:avLst>
          </a:prstGeom>
          <a:solidFill>
            <a:srgbClr val="EBF2F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SA" sz="3200" b="1" dirty="0" smtClean="0"/>
              <a:t>ما الذي يجعل استجابة البائعين لتغيرات الأسعار تختلف وفقاً للسلع؟</a:t>
            </a:r>
            <a:endParaRPr lang="ar-SA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2106450" y="1898304"/>
            <a:ext cx="5519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TIME TO THINK!</a:t>
            </a:r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437112"/>
            <a:ext cx="1402741" cy="1122193"/>
          </a:xfrm>
          <a:prstGeom prst="rect">
            <a:avLst/>
          </a:prstGeom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10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rgbClr val="002060"/>
                </a:solidFill>
              </a:rPr>
              <a:t>     1- تكلفة تخزين السلعة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1695063"/>
            <a:ext cx="7385992" cy="132343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4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4"/>
                </a:solidFill>
              </a:rPr>
              <a:t>علاقة طردية</a:t>
            </a:r>
            <a:r>
              <a:rPr lang="ar-SA" sz="4000" b="1" dirty="0" smtClean="0">
                <a:ln/>
                <a:solidFill>
                  <a:schemeClr val="accent4"/>
                </a:solidFill>
              </a:rPr>
              <a:t> بين قابلية التخزين ومرونة العرض</a:t>
            </a:r>
            <a:endParaRPr lang="ar-SA" sz="4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88276" y="948412"/>
            <a:ext cx="360040" cy="360040"/>
          </a:xfrm>
          <a:prstGeom prst="ellipse">
            <a:avLst/>
          </a:prstGeom>
          <a:solidFill>
            <a:srgbClr val="FFAB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Cross 13"/>
          <p:cNvSpPr/>
          <p:nvPr/>
        </p:nvSpPr>
        <p:spPr>
          <a:xfrm>
            <a:off x="3870893" y="1032250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TextBox 15"/>
          <p:cNvSpPr txBox="1"/>
          <p:nvPr/>
        </p:nvSpPr>
        <p:spPr>
          <a:xfrm>
            <a:off x="1228337" y="3128578"/>
            <a:ext cx="6687325" cy="24006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000" b="1" dirty="0" smtClean="0">
                <a:sym typeface="Wingdings" panose="05000000000000000000" pitchFamily="2" charset="2"/>
              </a:rPr>
              <a:t>كلما </a:t>
            </a:r>
            <a:r>
              <a:rPr lang="ar-SA" sz="3000" b="1" dirty="0" smtClean="0">
                <a:sym typeface="Wingdings 3" panose="05040102010807070707" pitchFamily="18" charset="2"/>
              </a:rPr>
              <a:t>كانت السلعة..</a:t>
            </a:r>
          </a:p>
          <a:p>
            <a:pPr indent="981075"/>
            <a:r>
              <a:rPr lang="ar-SA" sz="3000" b="1" dirty="0" smtClean="0">
                <a:sym typeface="Wingdings 3" panose="05040102010807070707" pitchFamily="18" charset="2"/>
              </a:rPr>
              <a:t>غير قابلة للتخزين</a:t>
            </a:r>
          </a:p>
          <a:p>
            <a:pPr indent="981075"/>
            <a:r>
              <a:rPr lang="ar-SA" sz="3000" b="1" dirty="0" smtClean="0">
                <a:sym typeface="Wingdings 3" panose="05040102010807070707" pitchFamily="18" charset="2"/>
              </a:rPr>
              <a:t>    سريعة التلف         </a:t>
            </a:r>
            <a:r>
              <a:rPr lang="ar-SA" sz="3000" b="1" dirty="0">
                <a:sym typeface="Wingdings" panose="05000000000000000000" pitchFamily="2" charset="2"/>
              </a:rPr>
              <a:t> </a:t>
            </a:r>
            <a:r>
              <a:rPr lang="ar-SA" sz="3000" b="1" dirty="0" smtClean="0">
                <a:sym typeface="Wingdings" panose="05000000000000000000" pitchFamily="2" charset="2"/>
              </a:rPr>
              <a:t>  العرض </a:t>
            </a:r>
            <a:r>
              <a:rPr lang="ar-SA" sz="3000" b="1" dirty="0">
                <a:sym typeface="Wingdings" panose="05000000000000000000" pitchFamily="2" charset="2"/>
              </a:rPr>
              <a:t>غير </a:t>
            </a:r>
            <a:r>
              <a:rPr lang="ar-SA" sz="3000" b="1" dirty="0" smtClean="0">
                <a:sym typeface="Wingdings" panose="05000000000000000000" pitchFamily="2" charset="2"/>
              </a:rPr>
              <a:t>مرن</a:t>
            </a:r>
            <a:endParaRPr lang="ar-SA" sz="3000" b="1" dirty="0" smtClean="0">
              <a:sym typeface="Wingdings 3" panose="05040102010807070707" pitchFamily="18" charset="2"/>
            </a:endParaRPr>
          </a:p>
          <a:p>
            <a:pPr indent="981075"/>
            <a:r>
              <a:rPr lang="ar-SA" sz="3000" b="1" dirty="0" smtClean="0">
                <a:sym typeface="Wingdings 3" panose="05040102010807070707" pitchFamily="18" charset="2"/>
              </a:rPr>
              <a:t>تكلفة تخزينها عالية</a:t>
            </a:r>
          </a:p>
          <a:p>
            <a:endParaRPr lang="ar-SA" sz="3000" b="1" dirty="0">
              <a:sym typeface="Wingdings 3" panose="05040102010807070707" pitchFamily="18" charset="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78535" y="802330"/>
            <a:ext cx="793949" cy="82028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758" y="885400"/>
            <a:ext cx="717350" cy="692411"/>
          </a:xfrm>
          <a:prstGeom prst="rect">
            <a:avLst/>
          </a:prstGeom>
          <a:ln w="28575">
            <a:noFill/>
          </a:ln>
        </p:spPr>
      </p:pic>
      <p:sp>
        <p:nvSpPr>
          <p:cNvPr id="20" name="Left Arrow 19"/>
          <p:cNvSpPr/>
          <p:nvPr/>
        </p:nvSpPr>
        <p:spPr>
          <a:xfrm>
            <a:off x="3727994" y="4293096"/>
            <a:ext cx="226633" cy="112752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Left Brace 18"/>
          <p:cNvSpPr/>
          <p:nvPr/>
        </p:nvSpPr>
        <p:spPr>
          <a:xfrm>
            <a:off x="3841310" y="3737412"/>
            <a:ext cx="370649" cy="1204808"/>
          </a:xfrm>
          <a:prstGeom prst="leftBrace">
            <a:avLst>
              <a:gd name="adj1" fmla="val 59125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382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6" grpId="0" animBg="1"/>
      <p:bldP spid="20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rgbClr val="002060"/>
                </a:solidFill>
              </a:rPr>
              <a:t>       2- طبيعة العملية الإنتاجية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1815343"/>
            <a:ext cx="7385992" cy="132343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4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4"/>
                </a:solidFill>
              </a:rPr>
              <a:t>علاقة طردية</a:t>
            </a:r>
            <a:r>
              <a:rPr lang="ar-SA" sz="4000" b="1" dirty="0" smtClean="0">
                <a:ln/>
                <a:solidFill>
                  <a:schemeClr val="accent4"/>
                </a:solidFill>
              </a:rPr>
              <a:t> بين قابلية تحويل المورد لإنتاج بديل ومرونة العرض</a:t>
            </a:r>
            <a:endParaRPr lang="ar-SA" sz="4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21860" y="972722"/>
            <a:ext cx="360040" cy="360040"/>
          </a:xfrm>
          <a:prstGeom prst="ellipse">
            <a:avLst/>
          </a:prstGeom>
          <a:solidFill>
            <a:srgbClr val="FFAB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Cross 13"/>
          <p:cNvSpPr/>
          <p:nvPr/>
        </p:nvSpPr>
        <p:spPr>
          <a:xfrm>
            <a:off x="3410552" y="1049119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TextBox 15"/>
          <p:cNvSpPr txBox="1"/>
          <p:nvPr/>
        </p:nvSpPr>
        <p:spPr>
          <a:xfrm>
            <a:off x="1372584" y="3569719"/>
            <a:ext cx="6872055" cy="17081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000" b="1" dirty="0" smtClean="0">
                <a:sym typeface="Wingdings" panose="05000000000000000000" pitchFamily="2" charset="2"/>
              </a:rPr>
              <a:t> كلما </a:t>
            </a:r>
            <a:r>
              <a:rPr lang="ar-SA" sz="3000" b="1" dirty="0" smtClean="0">
                <a:sym typeface="Wingdings 3" panose="05040102010807070707" pitchFamily="18" charset="2"/>
              </a:rPr>
              <a:t>كانت الموارد قابلة للانتقال</a:t>
            </a:r>
          </a:p>
          <a:p>
            <a:r>
              <a:rPr lang="ar-SA" sz="3000" b="1" dirty="0" smtClean="0">
                <a:sym typeface="Wingdings 3" panose="05040102010807070707" pitchFamily="18" charset="2"/>
              </a:rPr>
              <a:t>        لإنتاج سلعة بديلة               مرونة العرض</a:t>
            </a:r>
          </a:p>
          <a:p>
            <a:endParaRPr lang="ar-SA" sz="3000" b="1" dirty="0">
              <a:sym typeface="Wingdings 3" panose="05040102010807070707" pitchFamily="18" charset="2"/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3645378" y="4491542"/>
            <a:ext cx="226633" cy="112752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Left Brace 18"/>
          <p:cNvSpPr/>
          <p:nvPr/>
        </p:nvSpPr>
        <p:spPr>
          <a:xfrm>
            <a:off x="3758695" y="3883378"/>
            <a:ext cx="370649" cy="918182"/>
          </a:xfrm>
          <a:prstGeom prst="leftBrace">
            <a:avLst>
              <a:gd name="adj1" fmla="val 59125"/>
              <a:gd name="adj2" fmla="val 71968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036" y="855984"/>
            <a:ext cx="1073206" cy="751244"/>
          </a:xfrm>
          <a:prstGeom prst="rect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837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6" grpId="0" animBg="1"/>
      <p:bldP spid="20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rgbClr val="002060"/>
                </a:solidFill>
              </a:rPr>
              <a:t>     3- طول الفترة الزمنية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1695063"/>
            <a:ext cx="7385992" cy="132343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4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4"/>
                </a:solidFill>
              </a:rPr>
              <a:t>علاقة طردية</a:t>
            </a:r>
            <a:r>
              <a:rPr lang="ar-SA" sz="4000" b="1" dirty="0" smtClean="0">
                <a:ln/>
                <a:solidFill>
                  <a:schemeClr val="accent4"/>
                </a:solidFill>
              </a:rPr>
              <a:t> بين الفترة الزمنية ومرونة العرض</a:t>
            </a:r>
            <a:endParaRPr lang="ar-SA" sz="4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50205" y="951782"/>
            <a:ext cx="360040" cy="360040"/>
          </a:xfrm>
          <a:prstGeom prst="ellipse">
            <a:avLst/>
          </a:prstGeom>
          <a:solidFill>
            <a:srgbClr val="FFAB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Cross 13"/>
          <p:cNvSpPr/>
          <p:nvPr/>
        </p:nvSpPr>
        <p:spPr>
          <a:xfrm>
            <a:off x="4132822" y="1035157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Rectangle 16"/>
          <p:cNvSpPr/>
          <p:nvPr/>
        </p:nvSpPr>
        <p:spPr>
          <a:xfrm>
            <a:off x="7978535" y="802330"/>
            <a:ext cx="793949" cy="82028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003" y="878359"/>
            <a:ext cx="733048" cy="733048"/>
          </a:xfrm>
          <a:prstGeom prst="rect">
            <a:avLst/>
          </a:prstGeom>
          <a:ln w="28575"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1381664" y="3437497"/>
            <a:ext cx="6380671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ym typeface="Wingdings" panose="05000000000000000000" pitchFamily="2" charset="2"/>
              </a:rPr>
              <a:t>كلما </a:t>
            </a:r>
            <a:r>
              <a:rPr lang="ar-SA" sz="3200" b="1" dirty="0" smtClean="0">
                <a:sym typeface="Wingdings 3" panose="05040102010807070707" pitchFamily="18" charset="2"/>
              </a:rPr>
              <a:t>الفترة الزمنية </a:t>
            </a:r>
            <a:r>
              <a:rPr lang="ar-SA" sz="3200" b="1" dirty="0" smtClean="0">
                <a:sym typeface="Wingdings" panose="05000000000000000000" pitchFamily="2" charset="2"/>
              </a:rPr>
              <a:t> العرض أكثر مرونة</a:t>
            </a:r>
            <a:endParaRPr lang="ar-SA" sz="3200" b="1" dirty="0"/>
          </a:p>
        </p:txBody>
      </p:sp>
      <p:sp>
        <p:nvSpPr>
          <p:cNvPr id="22" name="Cloud 21"/>
          <p:cNvSpPr/>
          <p:nvPr/>
        </p:nvSpPr>
        <p:spPr>
          <a:xfrm>
            <a:off x="2339752" y="4471899"/>
            <a:ext cx="4976804" cy="1278405"/>
          </a:xfrm>
          <a:prstGeom prst="cloud">
            <a:avLst/>
          </a:prstGeom>
          <a:solidFill>
            <a:srgbClr val="E7A3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2800" b="1" dirty="0" smtClean="0"/>
              <a:t>الأجل القصير </a:t>
            </a:r>
            <a:r>
              <a:rPr lang="ar-SA" sz="2800" b="1" dirty="0" smtClean="0">
                <a:sym typeface="Wingdings" panose="05000000000000000000" pitchFamily="2" charset="2"/>
              </a:rPr>
              <a:t> </a:t>
            </a:r>
            <a:r>
              <a:rPr lang="ar-SA" sz="2800" b="1" dirty="0">
                <a:sym typeface="Wingdings" panose="05000000000000000000" pitchFamily="2" charset="2"/>
              </a:rPr>
              <a:t>غير </a:t>
            </a:r>
            <a:r>
              <a:rPr lang="ar-SA" sz="2800" b="1" dirty="0" smtClean="0">
                <a:sym typeface="Wingdings" panose="05000000000000000000" pitchFamily="2" charset="2"/>
              </a:rPr>
              <a:t>مرن</a:t>
            </a:r>
          </a:p>
          <a:p>
            <a:pPr algn="ctr"/>
            <a:r>
              <a:rPr lang="ar-SA" sz="2800" b="1" dirty="0"/>
              <a:t>الأجل </a:t>
            </a:r>
            <a:r>
              <a:rPr lang="ar-SA" sz="2800" b="1" dirty="0" smtClean="0"/>
              <a:t>الطويل </a:t>
            </a:r>
            <a:r>
              <a:rPr lang="ar-SA" sz="2800" b="1" dirty="0">
                <a:sym typeface="Wingdings" panose="05000000000000000000" pitchFamily="2" charset="2"/>
              </a:rPr>
              <a:t> </a:t>
            </a:r>
            <a:r>
              <a:rPr lang="ar-SA" sz="2800" b="1" dirty="0" smtClean="0">
                <a:sym typeface="Wingdings" panose="05000000000000000000" pitchFamily="2" charset="2"/>
              </a:rPr>
              <a:t>مرن</a:t>
            </a:r>
            <a:endParaRPr lang="ar-SA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02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21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rgbClr val="002060"/>
                </a:solidFill>
              </a:rPr>
              <a:t>     4- التوقعات الخاصة بالأسعار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396" y="2282545"/>
            <a:ext cx="7853113" cy="70788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4000" b="1" dirty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التوقعات </a:t>
            </a:r>
            <a:r>
              <a:rPr lang="ar-SA" sz="4000" b="1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باستمرار  </a:t>
            </a:r>
            <a:r>
              <a:rPr lang="en-US" sz="4000" b="1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P</a:t>
            </a:r>
            <a:r>
              <a:rPr lang="ar-SA" sz="4000" b="1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ar-SA" sz="4000" b="1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    </a:t>
            </a:r>
            <a:r>
              <a:rPr lang="ar-SA" sz="4000" b="1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مرونة العرض</a:t>
            </a:r>
            <a:endParaRPr lang="ar-SA" sz="4000" b="1" dirty="0">
              <a:ln/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 panose="05040102010807070707" pitchFamily="18" charset="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78535" y="802330"/>
            <a:ext cx="793949" cy="82028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77" y="866317"/>
            <a:ext cx="694623" cy="692308"/>
          </a:xfrm>
          <a:prstGeom prst="rect">
            <a:avLst/>
          </a:prstGeom>
        </p:spPr>
      </p:pic>
      <p:sp>
        <p:nvSpPr>
          <p:cNvPr id="18" name="Cloud 17"/>
          <p:cNvSpPr/>
          <p:nvPr/>
        </p:nvSpPr>
        <p:spPr>
          <a:xfrm>
            <a:off x="1187624" y="3524625"/>
            <a:ext cx="6956330" cy="2176458"/>
          </a:xfrm>
          <a:prstGeom prst="cloud">
            <a:avLst/>
          </a:prstGeom>
          <a:solidFill>
            <a:srgbClr val="E7A3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3000" b="1" dirty="0" smtClean="0"/>
              <a:t>أما إذا كانت توقعاتهم أن الارتفاع </a:t>
            </a:r>
            <a:r>
              <a:rPr lang="ar-SA" sz="3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مؤقت</a:t>
            </a:r>
            <a:r>
              <a:rPr lang="ar-SA" sz="3000" b="1" dirty="0" smtClean="0"/>
              <a:t> </a:t>
            </a:r>
            <a:r>
              <a:rPr lang="ar-SA" sz="3000" b="1" dirty="0" smtClean="0">
                <a:sym typeface="Wingdings" panose="05000000000000000000" pitchFamily="2" charset="2"/>
              </a:rPr>
              <a:t> لن يستجيب العرض</a:t>
            </a:r>
          </a:p>
          <a:p>
            <a:pPr algn="ctr"/>
            <a:r>
              <a:rPr lang="ar-SA" sz="3000" b="1" dirty="0" smtClean="0">
                <a:sym typeface="Wingdings" panose="05000000000000000000" pitchFamily="2" charset="2"/>
              </a:rPr>
              <a:t>غير مرن</a:t>
            </a:r>
            <a:endParaRPr lang="ar-SA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  <p:cxnSp>
        <p:nvCxnSpPr>
          <p:cNvPr id="7" name="رابط كسهم مستقيم 6"/>
          <p:cNvCxnSpPr/>
          <p:nvPr/>
        </p:nvCxnSpPr>
        <p:spPr>
          <a:xfrm flipV="1">
            <a:off x="3491880" y="2402010"/>
            <a:ext cx="0" cy="434885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flipV="1">
            <a:off x="4860032" y="2402010"/>
            <a:ext cx="0" cy="472639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13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3335872" y="5220140"/>
            <a:ext cx="3108336" cy="920703"/>
          </a:xfrm>
          <a:prstGeom prst="roundRect">
            <a:avLst/>
          </a:prstGeom>
          <a:solidFill>
            <a:srgbClr val="EBF2F9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</a:rPr>
              <a:t>d</a:t>
            </a:r>
            <a:r>
              <a:rPr lang="en-US" sz="1600" b="1" dirty="0" smtClean="0"/>
              <a:t>  </a:t>
            </a:r>
            <a:r>
              <a:rPr lang="en-US" sz="2000" b="1" dirty="0" smtClean="0">
                <a:solidFill>
                  <a:schemeClr val="tx1"/>
                </a:solidFill>
              </a:rPr>
              <a:t>= 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859216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مرونة الطلب</a:t>
            </a:r>
            <a:endParaRPr lang="ar-SA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20912" y="1972088"/>
            <a:ext cx="6395504" cy="1215717"/>
          </a:xfrm>
          <a:prstGeom prst="rect">
            <a:avLst/>
          </a:prstGeom>
          <a:ln w="38100" cmpd="sng">
            <a:solidFill>
              <a:srgbClr val="D60093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تعريفها: </a:t>
            </a:r>
            <a:r>
              <a:rPr lang="ar-SA" sz="3200" b="1" dirty="0" smtClean="0"/>
              <a:t>درجة استجابة الكمية المطلوبة من سلعة ما للتغيرات في سعرها.</a:t>
            </a:r>
            <a:endParaRPr lang="ar-SA" sz="3200" b="1" dirty="0"/>
          </a:p>
          <a:p>
            <a:pPr>
              <a:lnSpc>
                <a:spcPct val="150000"/>
              </a:lnSpc>
            </a:pPr>
            <a:endParaRPr lang="ar-SA" sz="6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6" t="9317" r="22590" b="14013"/>
          <a:stretch/>
        </p:blipFill>
        <p:spPr>
          <a:xfrm>
            <a:off x="1971933" y="5220140"/>
            <a:ext cx="936105" cy="920703"/>
          </a:xfrm>
          <a:prstGeom prst="rect">
            <a:avLst/>
          </a:prstGeom>
          <a:ln w="12700">
            <a:noFill/>
          </a:ln>
        </p:spPr>
      </p:pic>
      <p:sp>
        <p:nvSpPr>
          <p:cNvPr id="22" name="Arc 21"/>
          <p:cNvSpPr/>
          <p:nvPr/>
        </p:nvSpPr>
        <p:spPr>
          <a:xfrm>
            <a:off x="1364742" y="4207191"/>
            <a:ext cx="1121855" cy="2946600"/>
          </a:xfrm>
          <a:prstGeom prst="arc">
            <a:avLst>
              <a:gd name="adj1" fmla="val 13964841"/>
              <a:gd name="adj2" fmla="val 19182287"/>
            </a:avLst>
          </a:prstGeom>
          <a:ln>
            <a:solidFill>
              <a:srgbClr val="FFC000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Arc 22"/>
          <p:cNvSpPr/>
          <p:nvPr/>
        </p:nvSpPr>
        <p:spPr>
          <a:xfrm>
            <a:off x="-81076" y="3289494"/>
            <a:ext cx="1512168" cy="3568506"/>
          </a:xfrm>
          <a:prstGeom prst="arc">
            <a:avLst>
              <a:gd name="adj1" fmla="val 15026488"/>
              <a:gd name="adj2" fmla="val 21154633"/>
            </a:avLst>
          </a:prstGeom>
          <a:ln>
            <a:solidFill>
              <a:srgbClr val="FFC000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TextBox 25"/>
          <p:cNvSpPr txBox="1"/>
          <p:nvPr/>
        </p:nvSpPr>
        <p:spPr>
          <a:xfrm>
            <a:off x="3070862" y="3768686"/>
            <a:ext cx="936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E</a:t>
            </a:r>
            <a:r>
              <a:rPr lang="en-US" sz="1600" b="1" dirty="0" smtClean="0"/>
              <a:t>d</a:t>
            </a:r>
            <a:r>
              <a:rPr lang="en-US" sz="2000" b="1" dirty="0" smtClean="0"/>
              <a:t> = </a:t>
            </a:r>
            <a:endParaRPr lang="ar-SA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69961" y="3566355"/>
            <a:ext cx="2756234" cy="8047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النسبة المئوية للتغير في </a:t>
            </a:r>
            <a:r>
              <a:rPr lang="en-US" sz="2000" b="1" dirty="0" err="1" smtClean="0"/>
              <a:t>Qd</a:t>
            </a:r>
            <a:endParaRPr lang="en-US" sz="2000" b="1" dirty="0" smtClean="0"/>
          </a:p>
          <a:p>
            <a:pPr algn="ctr">
              <a:lnSpc>
                <a:spcPct val="150000"/>
              </a:lnSpc>
            </a:pPr>
            <a:r>
              <a:rPr lang="ar-SA" sz="2000" b="1" dirty="0" smtClean="0"/>
              <a:t>النسبة المئوية للتغير في </a:t>
            </a:r>
            <a:r>
              <a:rPr lang="en-US" sz="2000" b="1" dirty="0" smtClean="0"/>
              <a:t>P</a:t>
            </a:r>
            <a:r>
              <a:rPr lang="ar-SA" sz="2000" b="1" dirty="0" smtClean="0"/>
              <a:t> </a:t>
            </a:r>
            <a:r>
              <a:rPr lang="en-US" sz="2000" b="1" dirty="0" smtClean="0"/>
              <a:t> </a:t>
            </a:r>
            <a:endParaRPr lang="ar-SA" sz="20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969961" y="3977386"/>
            <a:ext cx="275623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08075" y="3752740"/>
            <a:ext cx="5853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= </a:t>
            </a:r>
            <a:endParaRPr lang="ar-SA" sz="2000" b="1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7393435" y="3952795"/>
            <a:ext cx="8843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40341" y="3598852"/>
            <a:ext cx="12961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%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ΔQd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% ΔP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4286" y="4585528"/>
            <a:ext cx="5853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= </a:t>
            </a:r>
            <a:endParaRPr lang="ar-SA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889053" y="4472145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err="1" smtClean="0"/>
              <a:t>ΔQd</a:t>
            </a:r>
            <a:r>
              <a:rPr lang="en-US" sz="2000" b="1" dirty="0" smtClean="0"/>
              <a:t>        ΔP</a:t>
            </a:r>
          </a:p>
          <a:p>
            <a:r>
              <a:rPr lang="en-US" sz="2000" b="1" dirty="0" smtClean="0"/>
              <a:t>Q</a:t>
            </a:r>
            <a:r>
              <a:rPr lang="en-US" sz="1400" b="1" dirty="0" smtClean="0"/>
              <a:t>1</a:t>
            </a:r>
            <a:r>
              <a:rPr lang="en-US" sz="2000" b="1" dirty="0" smtClean="0"/>
              <a:t>           P</a:t>
            </a:r>
            <a:r>
              <a:rPr lang="en-US" sz="1400" b="1" dirty="0" smtClean="0"/>
              <a:t>1      </a:t>
            </a:r>
          </a:p>
        </p:txBody>
      </p:sp>
      <p:sp>
        <p:nvSpPr>
          <p:cNvPr id="41" name="Division 40"/>
          <p:cNvSpPr/>
          <p:nvPr/>
        </p:nvSpPr>
        <p:spPr>
          <a:xfrm>
            <a:off x="5010859" y="4706756"/>
            <a:ext cx="235643" cy="238664"/>
          </a:xfrm>
          <a:prstGeom prst="mathDivide">
            <a:avLst>
              <a:gd name="adj1" fmla="val 6281"/>
              <a:gd name="adj2" fmla="val 17237"/>
              <a:gd name="adj3" fmla="val 1249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3" name="Straight Connector 42"/>
          <p:cNvCxnSpPr/>
          <p:nvPr/>
        </p:nvCxnSpPr>
        <p:spPr>
          <a:xfrm>
            <a:off x="5395177" y="4819034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99646" y="4826088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32415" y="5325222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err="1" smtClean="0"/>
              <a:t>ΔQd</a:t>
            </a:r>
            <a:r>
              <a:rPr lang="en-US" sz="2000" b="1" dirty="0" smtClean="0"/>
              <a:t>         </a:t>
            </a:r>
            <a:r>
              <a:rPr lang="en-US" sz="2000" b="1" dirty="0"/>
              <a:t>P</a:t>
            </a:r>
            <a:r>
              <a:rPr lang="en-US" sz="1400" b="1" dirty="0"/>
              <a:t>1</a:t>
            </a:r>
            <a:r>
              <a:rPr lang="en-US" sz="2000" b="1" dirty="0" smtClean="0"/>
              <a:t>  </a:t>
            </a:r>
          </a:p>
          <a:p>
            <a:pPr algn="ctr"/>
            <a:r>
              <a:rPr lang="en-US" sz="2000" b="1" dirty="0" smtClean="0"/>
              <a:t>ΔP          Q</a:t>
            </a:r>
            <a:r>
              <a:rPr lang="en-US" sz="1400" b="1" dirty="0" smtClean="0"/>
              <a:t>1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395177" y="5680491"/>
            <a:ext cx="54470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06904" y="5680491"/>
            <a:ext cx="54470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 flipH="1">
            <a:off x="5076056" y="5646531"/>
            <a:ext cx="45719" cy="45719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27472" y="5780842"/>
            <a:ext cx="17526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مرونة النقطة</a:t>
            </a:r>
            <a:endParaRPr lang="ar-SA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8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" grpId="0" animBg="1"/>
      <p:bldP spid="22" grpId="0" animBg="1"/>
      <p:bldP spid="23" grpId="0" animBg="1"/>
      <p:bldP spid="26" grpId="0"/>
      <p:bldP spid="27" grpId="0"/>
      <p:bldP spid="30" grpId="0"/>
      <p:bldP spid="34" grpId="0"/>
      <p:bldP spid="39" grpId="0"/>
      <p:bldP spid="40" grpId="0"/>
      <p:bldP spid="41" grpId="0" animBg="1"/>
      <p:bldP spid="46" grpId="0"/>
      <p:bldP spid="51" grpId="0" animBg="1"/>
      <p:bldP spid="5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93122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أهمية المرونة</a:t>
            </a:r>
            <a:endParaRPr lang="ar-SA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204864"/>
            <a:ext cx="7776864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3600" b="1" dirty="0" smtClean="0"/>
              <a:t>أثر السياسات الاقتصادية</a:t>
            </a:r>
          </a:p>
          <a:p>
            <a:pPr algn="l"/>
            <a:r>
              <a:rPr lang="ar-S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أثر الضرائب والاعانات والرسوم الجمركية على الأفراد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3600" b="1" dirty="0" smtClean="0"/>
              <a:t>سياسات التسويق </a:t>
            </a:r>
            <a:r>
              <a:rPr lang="ar-SA" sz="3600" b="1" dirty="0" smtClean="0">
                <a:sym typeface="Wingdings" panose="05000000000000000000" pitchFamily="2" charset="2"/>
              </a:rPr>
              <a:t> الإعلان والتخفيضات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3600" b="1" dirty="0" smtClean="0">
                <a:sym typeface="Wingdings" panose="05000000000000000000" pitchFamily="2" charset="2"/>
              </a:rPr>
              <a:t>سياسات التميز السعري</a:t>
            </a:r>
            <a:endParaRPr lang="ar-SA" sz="3600" b="1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09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860" y="1988840"/>
            <a:ext cx="7488832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أن قيمة معامل مرونة الطلب دائماً سالبة </a:t>
            </a:r>
          </a:p>
          <a:p>
            <a:pPr algn="ctr">
              <a:lnSpc>
                <a:spcPct val="150000"/>
              </a:lnSpc>
            </a:pPr>
            <a:r>
              <a:rPr lang="ar-SA" sz="3600" b="1" dirty="0" smtClean="0"/>
              <a:t>بسبب قانون الطلب </a:t>
            </a:r>
            <a:r>
              <a:rPr lang="ar-SA" sz="2400" b="1" dirty="0" smtClean="0"/>
              <a:t>(علاقة عكسية بين </a:t>
            </a:r>
            <a:r>
              <a:rPr lang="en-US" sz="2400" b="1" dirty="0" smtClean="0"/>
              <a:t>p</a:t>
            </a:r>
            <a:r>
              <a:rPr lang="ar-SA" sz="2400" b="1" dirty="0" smtClean="0"/>
              <a:t> و</a:t>
            </a:r>
            <a:r>
              <a:rPr lang="en-US" sz="2400" b="1" dirty="0" err="1" smtClean="0"/>
              <a:t>Q</a:t>
            </a:r>
            <a:r>
              <a:rPr lang="en-US" b="1" dirty="0" err="1" smtClean="0"/>
              <a:t>d</a:t>
            </a:r>
            <a:r>
              <a:rPr lang="ar-SA" sz="2400" b="1" dirty="0" smtClean="0"/>
              <a:t> )</a:t>
            </a:r>
          </a:p>
          <a:p>
            <a:pPr algn="ctr"/>
            <a:r>
              <a:rPr lang="ar-SA" sz="3600" b="1" dirty="0" smtClean="0"/>
              <a:t>وسنتعامل معه </a:t>
            </a:r>
          </a:p>
          <a:p>
            <a:pPr algn="ctr"/>
            <a:endParaRPr lang="ar-SA" sz="3600" b="1" dirty="0"/>
          </a:p>
          <a:p>
            <a:pPr algn="ctr"/>
            <a:endParaRPr lang="ar-SA" b="1" dirty="0" smtClean="0"/>
          </a:p>
          <a:p>
            <a:pPr algn="ctr"/>
            <a:r>
              <a:rPr lang="ar-SA" sz="3600" b="1" dirty="0" smtClean="0"/>
              <a:t>بالقيمة المطلقة </a:t>
            </a:r>
            <a:r>
              <a:rPr lang="en-US" sz="3200" dirty="0" err="1" smtClean="0"/>
              <a:t>I</a:t>
            </a:r>
            <a:r>
              <a:rPr lang="en-US" sz="2400" b="1" dirty="0" err="1" smtClean="0"/>
              <a:t>E</a:t>
            </a:r>
            <a:r>
              <a:rPr lang="en-US" sz="1600" b="1" dirty="0" err="1" smtClean="0"/>
              <a:t>d</a:t>
            </a:r>
            <a:r>
              <a:rPr lang="en-US" sz="3200" dirty="0" err="1" smtClean="0"/>
              <a:t>I</a:t>
            </a:r>
            <a:endParaRPr lang="en-US" sz="3200" dirty="0" smtClean="0"/>
          </a:p>
          <a:p>
            <a:pPr algn="ctr"/>
            <a:endParaRPr lang="ar-S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85" y="4063638"/>
            <a:ext cx="1695857" cy="16958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04248" y="1135158"/>
            <a:ext cx="130244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نلاحظ</a:t>
            </a:r>
            <a:endParaRPr lang="ar-SA" sz="3200" b="1" dirty="0"/>
          </a:p>
        </p:txBody>
      </p:sp>
      <p:sp>
        <p:nvSpPr>
          <p:cNvPr id="11" name="Down Arrow 10"/>
          <p:cNvSpPr/>
          <p:nvPr/>
        </p:nvSpPr>
        <p:spPr>
          <a:xfrm>
            <a:off x="4214824" y="4101668"/>
            <a:ext cx="29490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3" name="Straight Connector 12"/>
          <p:cNvCxnSpPr/>
          <p:nvPr/>
        </p:nvCxnSpPr>
        <p:spPr>
          <a:xfrm>
            <a:off x="6804248" y="1710155"/>
            <a:ext cx="1302444" cy="97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096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592787"/>
              </p:ext>
            </p:extLst>
          </p:nvPr>
        </p:nvGraphicFramePr>
        <p:xfrm>
          <a:off x="611559" y="908720"/>
          <a:ext cx="7704857" cy="50405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01275"/>
                <a:gridCol w="3461167"/>
                <a:gridCol w="2142415"/>
              </a:tblGrid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يكون الطلب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عندما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قيمة </a:t>
                      </a:r>
                      <a:r>
                        <a:rPr lang="en-US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مرن</a:t>
                      </a:r>
                      <a:endParaRPr lang="ar-S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%</a:t>
                      </a:r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P  &lt;  %</a:t>
                      </a:r>
                      <a:r>
                        <a:rPr lang="en-US" sz="2400" b="1" dirty="0" err="1" smtClean="0"/>
                        <a:t>ΔQ</a:t>
                      </a:r>
                      <a:r>
                        <a:rPr lang="en-US" sz="1800" b="1" dirty="0" err="1" smtClean="0"/>
                        <a:t>d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E &gt; 1</a:t>
                      </a:r>
                      <a:endParaRPr lang="ar-SA" sz="2400" b="1" dirty="0"/>
                    </a:p>
                  </a:txBody>
                  <a:tcPr anchor="ctr"/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غير مرن</a:t>
                      </a:r>
                      <a:endParaRPr lang="ar-S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%</a:t>
                      </a:r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P  &gt;  %</a:t>
                      </a:r>
                      <a:r>
                        <a:rPr lang="en-US" sz="2400" b="1" dirty="0" err="1" smtClean="0"/>
                        <a:t>ΔQ</a:t>
                      </a:r>
                      <a:r>
                        <a:rPr lang="en-US" sz="1800" b="1" dirty="0" err="1" smtClean="0"/>
                        <a:t>d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1 &gt; E &gt; 0</a:t>
                      </a:r>
                      <a:endParaRPr lang="ar-SA" sz="2400" b="1" dirty="0"/>
                    </a:p>
                  </a:txBody>
                  <a:tcPr anchor="ctr"/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ذو وحدة مرونة</a:t>
                      </a:r>
                      <a:endParaRPr lang="ar-S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%</a:t>
                      </a:r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P  =  %</a:t>
                      </a:r>
                      <a:r>
                        <a:rPr lang="en-US" sz="2400" b="1" dirty="0" err="1" smtClean="0"/>
                        <a:t>ΔQ</a:t>
                      </a:r>
                      <a:r>
                        <a:rPr lang="en-US" sz="1800" b="1" dirty="0" err="1" smtClean="0"/>
                        <a:t>d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E = 1</a:t>
                      </a:r>
                      <a:endParaRPr lang="ar-SA" sz="2400" b="1" dirty="0"/>
                    </a:p>
                  </a:txBody>
                  <a:tcPr anchor="ctr"/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عديم</a:t>
                      </a:r>
                      <a:r>
                        <a:rPr lang="ar-SA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المرونة</a:t>
                      </a:r>
                      <a:endParaRPr lang="ar-S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ΔQ</a:t>
                      </a:r>
                      <a:r>
                        <a:rPr lang="en-US" sz="1800" b="1" dirty="0" err="1" smtClean="0"/>
                        <a:t>d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2400" b="1" dirty="0" smtClean="0"/>
                        <a:t>= 0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/>
                        <a:t>عند</a:t>
                      </a:r>
                      <a:r>
                        <a:rPr lang="ar-SA" sz="1800" b="1" baseline="0" dirty="0" smtClean="0"/>
                        <a:t> تغير السعر بأي نسبة </a:t>
                      </a:r>
                      <a:r>
                        <a:rPr lang="en-US" sz="1800" b="1" baseline="0" dirty="0" smtClean="0"/>
                        <a:t>Q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E = 0</a:t>
                      </a:r>
                      <a:endParaRPr lang="ar-SA" sz="2400" b="1" dirty="0"/>
                    </a:p>
                  </a:txBody>
                  <a:tcPr anchor="ctr"/>
                </a:tc>
              </a:tr>
              <a:tr h="84009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تام المرونة</a:t>
                      </a:r>
                      <a:endParaRPr lang="ar-SA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Δ</a:t>
                      </a:r>
                      <a:r>
                        <a:rPr lang="en-US" sz="2400" b="1" baseline="0" dirty="0" smtClean="0"/>
                        <a:t>P </a:t>
                      </a:r>
                      <a:r>
                        <a:rPr lang="en-US" sz="2400" b="1" dirty="0" smtClean="0"/>
                        <a:t>= 0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/>
                        <a:t>عند</a:t>
                      </a:r>
                      <a:r>
                        <a:rPr lang="ar-SA" sz="1800" b="1" baseline="0" dirty="0" smtClean="0"/>
                        <a:t> تغير الكمية بأي نسبة </a:t>
                      </a:r>
                      <a:r>
                        <a:rPr lang="en-US" sz="1800" b="1" baseline="0" dirty="0" smtClean="0"/>
                        <a:t>P</a:t>
                      </a:r>
                      <a:endParaRPr lang="en-US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E = </a:t>
                      </a:r>
                      <a:r>
                        <a:rPr lang="en-US" sz="3600" b="1" dirty="0" smtClean="0"/>
                        <a:t>∞</a:t>
                      </a:r>
                      <a:endParaRPr lang="ar-SA" sz="2400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491880" y="5589240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91880" y="472514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Cloud 12"/>
          <p:cNvSpPr/>
          <p:nvPr/>
        </p:nvSpPr>
        <p:spPr>
          <a:xfrm>
            <a:off x="71500" y="4056490"/>
            <a:ext cx="1080120" cy="100811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5" name="Straight Connector 34"/>
          <p:cNvCxnSpPr/>
          <p:nvPr/>
        </p:nvCxnSpPr>
        <p:spPr>
          <a:xfrm>
            <a:off x="431540" y="4753235"/>
            <a:ext cx="339861" cy="55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31540" y="4365104"/>
            <a:ext cx="1395" cy="390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11560" y="4414141"/>
            <a:ext cx="1" cy="339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4211796"/>
            <a:ext cx="72008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100" b="1" dirty="0" smtClean="0"/>
              <a:t>P    </a:t>
            </a:r>
            <a:r>
              <a:rPr lang="en-US" sz="1100" b="1" dirty="0" smtClean="0">
                <a:solidFill>
                  <a:schemeClr val="accent1"/>
                </a:solidFill>
              </a:rPr>
              <a:t>E=0</a:t>
            </a:r>
          </a:p>
          <a:p>
            <a:endParaRPr lang="en-US" sz="800" b="1" dirty="0" smtClean="0"/>
          </a:p>
          <a:p>
            <a:endParaRPr lang="en-US" sz="1100" b="1" dirty="0"/>
          </a:p>
          <a:p>
            <a:r>
              <a:rPr lang="en-US" sz="1100" b="1" dirty="0" smtClean="0"/>
              <a:t>Q</a:t>
            </a:r>
            <a:endParaRPr lang="ar-SA" sz="1100" b="1" dirty="0"/>
          </a:p>
        </p:txBody>
      </p:sp>
      <p:sp>
        <p:nvSpPr>
          <p:cNvPr id="47" name="Cloud 46"/>
          <p:cNvSpPr/>
          <p:nvPr/>
        </p:nvSpPr>
        <p:spPr>
          <a:xfrm>
            <a:off x="71500" y="5207720"/>
            <a:ext cx="1080120" cy="100811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TextBox 44"/>
          <p:cNvSpPr txBox="1"/>
          <p:nvPr/>
        </p:nvSpPr>
        <p:spPr>
          <a:xfrm>
            <a:off x="225860" y="5289554"/>
            <a:ext cx="81318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100" b="1" dirty="0" smtClean="0"/>
              <a:t>P    </a:t>
            </a:r>
          </a:p>
          <a:p>
            <a:pPr algn="l"/>
            <a:r>
              <a:rPr lang="en-US" sz="1100" b="1" dirty="0">
                <a:solidFill>
                  <a:schemeClr val="accent1"/>
                </a:solidFill>
              </a:rPr>
              <a:t> </a:t>
            </a:r>
            <a:r>
              <a:rPr lang="en-US" sz="1100" b="1" dirty="0" smtClean="0">
                <a:solidFill>
                  <a:schemeClr val="accent1"/>
                </a:solidFill>
              </a:rPr>
              <a:t>        E=∞</a:t>
            </a:r>
            <a:endParaRPr lang="en-US" sz="800" b="1" dirty="0" smtClean="0"/>
          </a:p>
          <a:p>
            <a:endParaRPr lang="en-US" sz="1100" b="1" dirty="0"/>
          </a:p>
          <a:p>
            <a:r>
              <a:rPr lang="en-US" sz="1100" b="1" dirty="0" smtClean="0"/>
              <a:t>Q</a:t>
            </a:r>
            <a:endParaRPr lang="ar-SA" sz="11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431540" y="5949280"/>
            <a:ext cx="339861" cy="85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31540" y="5711776"/>
            <a:ext cx="3089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14010" y="5452733"/>
            <a:ext cx="17530" cy="5051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71401" y="2755391"/>
            <a:ext cx="1784375" cy="504056"/>
          </a:xfrm>
          <a:prstGeom prst="ellipse">
            <a:avLst/>
          </a:prstGeom>
          <a:noFill/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TextBox 37"/>
          <p:cNvSpPr txBox="1"/>
          <p:nvPr/>
        </p:nvSpPr>
        <p:spPr>
          <a:xfrm>
            <a:off x="529066" y="3070047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كسر</a:t>
            </a:r>
            <a:endParaRPr lang="ar-SA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083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47" grpId="0" animBg="1"/>
      <p:bldP spid="45" grpId="0"/>
      <p:bldP spid="36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30103" y="633822"/>
            <a:ext cx="8402337" cy="5472608"/>
          </a:xfrm>
          <a:prstGeom prst="cloud">
            <a:avLst/>
          </a:prstGeom>
          <a:solidFill>
            <a:srgbClr val="EBF2F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لربط فكرة المرونة</a:t>
            </a:r>
          </a:p>
          <a:p>
            <a:pPr algn="ctr"/>
            <a:endParaRPr lang="ar-SA" sz="1400" b="1" dirty="0"/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ΔP </a:t>
            </a:r>
            <a:r>
              <a:rPr lang="ar-SA" sz="40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sym typeface="Wingdings 3" panose="05040102010807070707" pitchFamily="18" charset="2"/>
              </a:rPr>
              <a:t> </a:t>
            </a:r>
            <a:r>
              <a:rPr lang="el-GR" sz="1400" b="1" dirty="0">
                <a:solidFill>
                  <a:srgbClr val="FF0000"/>
                </a:solidFill>
                <a:sym typeface="Wingdings 3" panose="05040102010807070707" pitchFamily="18" charset="2"/>
              </a:rPr>
              <a:t>Δ</a:t>
            </a:r>
            <a:r>
              <a:rPr lang="en-US" sz="1400" b="1" dirty="0" err="1" smtClean="0">
                <a:solidFill>
                  <a:srgbClr val="FF0000"/>
                </a:solidFill>
                <a:sym typeface="Wingdings 3" panose="05040102010807070707" pitchFamily="18" charset="2"/>
              </a:rPr>
              <a:t>Qd</a:t>
            </a:r>
            <a:r>
              <a:rPr lang="ar-SA" sz="1400" b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    </a:t>
            </a:r>
            <a:r>
              <a:rPr lang="ar-S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غير مرن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ΔP </a:t>
            </a:r>
            <a:r>
              <a:rPr lang="ar-SA" sz="40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>
                <a:solidFill>
                  <a:schemeClr val="tx1"/>
                </a:solidFill>
                <a:sym typeface="Wingdings 3" panose="05040102010807070707" pitchFamily="18" charset="2"/>
              </a:rPr>
              <a:t> </a:t>
            </a:r>
            <a:r>
              <a:rPr lang="el-GR" sz="4000" b="1" dirty="0">
                <a:solidFill>
                  <a:srgbClr val="FFC000"/>
                </a:solidFill>
                <a:sym typeface="Wingdings 3" panose="05040102010807070707" pitchFamily="18" charset="2"/>
              </a:rPr>
              <a:t>Δ</a:t>
            </a:r>
            <a:r>
              <a:rPr lang="en-US" sz="4000" b="1" dirty="0" err="1" smtClean="0">
                <a:solidFill>
                  <a:srgbClr val="FFC000"/>
                </a:solidFill>
                <a:sym typeface="Wingdings 3" panose="05040102010807070707" pitchFamily="18" charset="2"/>
              </a:rPr>
              <a:t>Qd</a:t>
            </a:r>
            <a:r>
              <a:rPr lang="ar-SA" sz="4000" b="1" dirty="0" smtClean="0">
                <a:solidFill>
                  <a:srgbClr val="FFC000"/>
                </a:solidFill>
                <a:sym typeface="Wingdings 3" panose="05040102010807070707" pitchFamily="18" charset="2"/>
              </a:rPr>
              <a:t>   </a:t>
            </a:r>
            <a:r>
              <a:rPr lang="ar-SA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أحادي المرونة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ΔP </a:t>
            </a:r>
            <a:r>
              <a:rPr lang="ar-SA" sz="40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>
                <a:solidFill>
                  <a:schemeClr val="tx1"/>
                </a:solidFill>
                <a:sym typeface="Wingdings 3" panose="05040102010807070707" pitchFamily="18" charset="2"/>
              </a:rPr>
              <a:t> </a:t>
            </a:r>
            <a:r>
              <a:rPr lang="el-GR" sz="8800" b="1" dirty="0">
                <a:solidFill>
                  <a:srgbClr val="00B050"/>
                </a:solidFill>
                <a:sym typeface="Wingdings 3" panose="05040102010807070707" pitchFamily="18" charset="2"/>
              </a:rPr>
              <a:t>Δ</a:t>
            </a:r>
            <a:r>
              <a:rPr lang="en-US" sz="8800" b="1" dirty="0" err="1">
                <a:solidFill>
                  <a:srgbClr val="00B050"/>
                </a:solidFill>
                <a:sym typeface="Wingdings 3" panose="05040102010807070707" pitchFamily="18" charset="2"/>
              </a:rPr>
              <a:t>Qd</a:t>
            </a:r>
            <a:r>
              <a:rPr lang="ar-SA" sz="8800" b="1" dirty="0">
                <a:solidFill>
                  <a:srgbClr val="00B050"/>
                </a:solidFill>
                <a:sym typeface="Wingdings 3" panose="05040102010807070707" pitchFamily="18" charset="2"/>
              </a:rPr>
              <a:t> </a:t>
            </a:r>
            <a:r>
              <a:rPr lang="ar-SA" sz="8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مرن</a:t>
            </a:r>
          </a:p>
          <a:p>
            <a:endParaRPr lang="en-US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 r="9608"/>
          <a:stretch/>
        </p:blipFill>
        <p:spPr>
          <a:xfrm>
            <a:off x="6169197" y="980728"/>
            <a:ext cx="1102900" cy="1545535"/>
          </a:xfrm>
          <a:prstGeom prst="rect">
            <a:avLst/>
          </a:prstGeom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899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/>
          <p:cNvCxnSpPr/>
          <p:nvPr/>
        </p:nvCxnSpPr>
        <p:spPr>
          <a:xfrm>
            <a:off x="2418712" y="3392075"/>
            <a:ext cx="311602" cy="5217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073432" y="3304607"/>
            <a:ext cx="389916" cy="609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Left Arrow 12"/>
          <p:cNvSpPr/>
          <p:nvPr/>
        </p:nvSpPr>
        <p:spPr>
          <a:xfrm rot="18429956">
            <a:off x="1976785" y="1607538"/>
            <a:ext cx="1966385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Left Arrow 10"/>
          <p:cNvSpPr/>
          <p:nvPr/>
        </p:nvSpPr>
        <p:spPr>
          <a:xfrm rot="14220970">
            <a:off x="5205770" y="1579904"/>
            <a:ext cx="1966385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860508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مرونة الطلب وميل منحنى الطلب</a:t>
            </a:r>
            <a:endParaRPr lang="ar-SA" sz="4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67369" y="2745366"/>
            <a:ext cx="2592288" cy="931332"/>
          </a:xfrm>
          <a:prstGeom prst="roundRect">
            <a:avLst/>
          </a:prstGeom>
          <a:ln>
            <a:solidFill>
              <a:srgbClr val="D60093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000" b="1" dirty="0" smtClean="0"/>
              <a:t>E</a:t>
            </a:r>
            <a:r>
              <a:rPr lang="en-US" sz="1600" b="1" dirty="0" smtClean="0"/>
              <a:t>d</a:t>
            </a:r>
            <a:r>
              <a:rPr lang="en-US" sz="2000" b="1" dirty="0" smtClean="0"/>
              <a:t> =</a:t>
            </a:r>
            <a:endParaRPr lang="ar-SA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45364" y="2852810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err="1" smtClean="0"/>
              <a:t>ΔQd</a:t>
            </a:r>
            <a:r>
              <a:rPr lang="en-US" sz="2000" b="1" dirty="0" smtClean="0"/>
              <a:t>         </a:t>
            </a:r>
            <a:r>
              <a:rPr lang="en-US" sz="2000" b="1" dirty="0"/>
              <a:t>P</a:t>
            </a:r>
            <a:r>
              <a:rPr lang="en-US" sz="1400" b="1" dirty="0"/>
              <a:t>1</a:t>
            </a:r>
            <a:r>
              <a:rPr lang="en-US" sz="2000" b="1" dirty="0" smtClean="0"/>
              <a:t>  </a:t>
            </a:r>
          </a:p>
          <a:p>
            <a:pPr algn="ctr"/>
            <a:r>
              <a:rPr lang="en-US" sz="2000" b="1" dirty="0" smtClean="0"/>
              <a:t>ΔP          Q</a:t>
            </a:r>
            <a:r>
              <a:rPr lang="en-US" sz="1400" b="1" dirty="0" smtClean="0"/>
              <a:t>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6218805" y="3206753"/>
            <a:ext cx="6963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01659" y="3128502"/>
            <a:ext cx="48542" cy="78251"/>
          </a:xfrm>
          <a:prstGeom prst="ellipse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308304" y="3206753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278369" y="2701961"/>
            <a:ext cx="2592288" cy="931332"/>
          </a:xfrm>
          <a:prstGeom prst="roundRect">
            <a:avLst/>
          </a:prstGeom>
          <a:ln>
            <a:solidFill>
              <a:srgbClr val="D60093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b="1" dirty="0" smtClean="0"/>
              <a:t>Demand Slop </a:t>
            </a:r>
            <a:r>
              <a:rPr lang="en-US" sz="2000" b="1" dirty="0" smtClean="0"/>
              <a:t>=</a:t>
            </a:r>
            <a:endParaRPr lang="ar-SA" sz="20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148658" y="3167627"/>
            <a:ext cx="594801" cy="15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84432" y="2802055"/>
            <a:ext cx="7232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ΔP</a:t>
            </a:r>
          </a:p>
          <a:p>
            <a:pPr algn="ctr"/>
            <a:r>
              <a:rPr lang="en-US" sz="2000" b="1" dirty="0" smtClean="0"/>
              <a:t>ΔQ</a:t>
            </a:r>
            <a:endParaRPr lang="en-US" sz="14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5828500" y="3888590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P</a:t>
            </a:r>
            <a:r>
              <a:rPr lang="en-US" sz="1600" b="1" dirty="0" smtClean="0"/>
              <a:t>1</a:t>
            </a:r>
            <a:r>
              <a:rPr lang="en-US" sz="2000" b="1" dirty="0" smtClean="0"/>
              <a:t>          ΔP</a:t>
            </a:r>
          </a:p>
          <a:p>
            <a:pPr algn="ctr"/>
            <a:r>
              <a:rPr lang="en-US" sz="2000" b="1" dirty="0" smtClean="0"/>
              <a:t>Q</a:t>
            </a:r>
            <a:r>
              <a:rPr lang="en-US" sz="1400" b="1" dirty="0" smtClean="0"/>
              <a:t>1            </a:t>
            </a:r>
            <a:r>
              <a:rPr lang="el-GR" sz="2000" b="1" dirty="0" smtClean="0"/>
              <a:t>Δ</a:t>
            </a:r>
            <a:r>
              <a:rPr lang="en-US" sz="2000" b="1" dirty="0" smtClean="0"/>
              <a:t>Q</a:t>
            </a:r>
            <a:endParaRPr lang="en-US" sz="1400" b="1" dirty="0" smtClean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150201" y="4242533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18805" y="4242533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Division 26"/>
          <p:cNvSpPr/>
          <p:nvPr/>
        </p:nvSpPr>
        <p:spPr>
          <a:xfrm>
            <a:off x="6828741" y="4144312"/>
            <a:ext cx="235643" cy="238664"/>
          </a:xfrm>
          <a:prstGeom prst="mathDivide">
            <a:avLst>
              <a:gd name="adj1" fmla="val 6281"/>
              <a:gd name="adj2" fmla="val 17237"/>
              <a:gd name="adj3" fmla="val 1249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TextBox 27"/>
          <p:cNvSpPr txBox="1"/>
          <p:nvPr/>
        </p:nvSpPr>
        <p:spPr>
          <a:xfrm>
            <a:off x="5791382" y="4030641"/>
            <a:ext cx="5853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= </a:t>
            </a:r>
            <a:endParaRPr lang="ar-SA" sz="2000" b="1" dirty="0"/>
          </a:p>
        </p:txBody>
      </p:sp>
      <p:sp>
        <p:nvSpPr>
          <p:cNvPr id="29" name="Oval 28"/>
          <p:cNvSpPr/>
          <p:nvPr/>
        </p:nvSpPr>
        <p:spPr>
          <a:xfrm>
            <a:off x="6218805" y="2852810"/>
            <a:ext cx="756611" cy="65713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TextBox 29"/>
          <p:cNvSpPr txBox="1"/>
          <p:nvPr/>
        </p:nvSpPr>
        <p:spPr>
          <a:xfrm>
            <a:off x="5994691" y="3617385"/>
            <a:ext cx="12048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accent4"/>
                </a:solidFill>
              </a:rPr>
              <a:t>مقلوب الميل</a:t>
            </a:r>
            <a:endParaRPr lang="ar-SA" b="1" dirty="0">
              <a:solidFill>
                <a:schemeClr val="accent4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62755" y="5068199"/>
            <a:ext cx="90897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/>
              <a:t>E</a:t>
            </a:r>
            <a:r>
              <a:rPr lang="en-US" sz="1600" b="1" dirty="0" smtClean="0"/>
              <a:t>d</a:t>
            </a:r>
            <a:r>
              <a:rPr lang="en-US" sz="2000" b="1" dirty="0" smtClean="0"/>
              <a:t> = </a:t>
            </a:r>
            <a:endParaRPr lang="ar-SA" sz="2000" b="1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218805" y="5268254"/>
            <a:ext cx="147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88793" y="4914311"/>
            <a:ext cx="16061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P</a:t>
            </a:r>
            <a:r>
              <a:rPr lang="en-US" sz="1600" b="1" dirty="0" smtClean="0"/>
              <a:t>1</a:t>
            </a:r>
            <a:r>
              <a:rPr lang="en-US" sz="2000" b="1" dirty="0" smtClean="0"/>
              <a:t> / Q</a:t>
            </a:r>
            <a:r>
              <a:rPr lang="en-US" sz="1600" b="1" dirty="0" smtClean="0"/>
              <a:t>1</a:t>
            </a:r>
          </a:p>
          <a:p>
            <a:pPr algn="ctr"/>
            <a:r>
              <a:rPr lang="ar-SA" sz="2000" b="1" dirty="0" smtClean="0"/>
              <a:t>ميل الطلب</a:t>
            </a:r>
            <a:endParaRPr lang="en-US" sz="2800" b="1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5462755" y="4797152"/>
            <a:ext cx="2596902" cy="936104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TextBox 41"/>
          <p:cNvSpPr txBox="1"/>
          <p:nvPr/>
        </p:nvSpPr>
        <p:spPr>
          <a:xfrm>
            <a:off x="1595469" y="3866713"/>
            <a:ext cx="148896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ثابت      متغير</a:t>
            </a:r>
            <a:endParaRPr lang="ar-SA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1393" y="4193327"/>
            <a:ext cx="32239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منحنى الطلب       منحنى الطلب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    خطي           غير خطي</a:t>
            </a:r>
            <a:endParaRPr lang="ar-SA" b="1" dirty="0"/>
          </a:p>
        </p:txBody>
      </p:sp>
      <p:sp>
        <p:nvSpPr>
          <p:cNvPr id="2" name="Cloud 1"/>
          <p:cNvSpPr/>
          <p:nvPr/>
        </p:nvSpPr>
        <p:spPr>
          <a:xfrm>
            <a:off x="842632" y="2113903"/>
            <a:ext cx="1368152" cy="435778"/>
          </a:xfrm>
          <a:prstGeom prst="cloud">
            <a:avLst/>
          </a:prstGeom>
          <a:solidFill>
            <a:srgbClr val="FFCDFF"/>
          </a:solidFill>
          <a:ln>
            <a:solidFill>
              <a:srgbClr val="FFA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70C0"/>
                </a:solidFill>
              </a:rPr>
              <a:t>تغير مطلق</a:t>
            </a:r>
            <a:endParaRPr lang="ar-SA" sz="1600" b="1" dirty="0">
              <a:solidFill>
                <a:srgbClr val="0070C0"/>
              </a:solidFill>
            </a:endParaRPr>
          </a:p>
        </p:txBody>
      </p:sp>
      <p:sp>
        <p:nvSpPr>
          <p:cNvPr id="33" name="Cloud 32"/>
          <p:cNvSpPr/>
          <p:nvPr/>
        </p:nvSpPr>
        <p:spPr>
          <a:xfrm>
            <a:off x="6949556" y="2118025"/>
            <a:ext cx="1368152" cy="435778"/>
          </a:xfrm>
          <a:prstGeom prst="cloud">
            <a:avLst/>
          </a:prstGeom>
          <a:solidFill>
            <a:srgbClr val="FFCDFF"/>
          </a:solidFill>
          <a:ln>
            <a:solidFill>
              <a:srgbClr val="FFA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70C0"/>
                </a:solidFill>
              </a:rPr>
              <a:t>تغير نسبي</a:t>
            </a:r>
            <a:endParaRPr lang="ar-SA" sz="16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121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4" grpId="0" animBg="1"/>
      <p:bldP spid="15" grpId="0"/>
      <p:bldP spid="17" grpId="0" animBg="1"/>
      <p:bldP spid="19" grpId="0" animBg="1"/>
      <p:bldP spid="22" grpId="0"/>
      <p:bldP spid="24" grpId="0"/>
      <p:bldP spid="27" grpId="0" animBg="1"/>
      <p:bldP spid="28" grpId="0"/>
      <p:bldP spid="29" grpId="0" animBg="1"/>
      <p:bldP spid="30" grpId="0"/>
      <p:bldP spid="31" grpId="0"/>
      <p:bldP spid="34" grpId="0"/>
      <p:bldP spid="35" grpId="0" animBg="1"/>
      <p:bldP spid="42" grpId="0"/>
      <p:bldP spid="43" grpId="0"/>
      <p:bldP spid="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7867557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مرونة الطلب وميل منحنى الطلب</a:t>
            </a:r>
            <a:endParaRPr lang="ar-SA" sz="4400" b="1" dirty="0"/>
          </a:p>
        </p:txBody>
      </p:sp>
      <p:sp>
        <p:nvSpPr>
          <p:cNvPr id="35" name="Rectangle 34"/>
          <p:cNvSpPr/>
          <p:nvPr/>
        </p:nvSpPr>
        <p:spPr>
          <a:xfrm>
            <a:off x="2986670" y="2040012"/>
            <a:ext cx="3170659" cy="1368152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TextBox 30"/>
          <p:cNvSpPr txBox="1"/>
          <p:nvPr/>
        </p:nvSpPr>
        <p:spPr>
          <a:xfrm>
            <a:off x="3045251" y="2462478"/>
            <a:ext cx="12241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E</a:t>
            </a:r>
            <a:r>
              <a:rPr lang="en-US" sz="2000" b="1" dirty="0" smtClean="0"/>
              <a:t>d</a:t>
            </a:r>
            <a:r>
              <a:rPr lang="en-US" sz="2800" b="1" dirty="0" smtClean="0"/>
              <a:t> = </a:t>
            </a:r>
            <a:endParaRPr lang="ar-SA" sz="2800" b="1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123797" y="2724088"/>
            <a:ext cx="147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58791" y="2247034"/>
            <a:ext cx="160611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/>
              <a:t>P</a:t>
            </a:r>
            <a:r>
              <a:rPr lang="en-US" sz="2000" b="1" dirty="0" smtClean="0"/>
              <a:t>1</a:t>
            </a:r>
            <a:r>
              <a:rPr lang="en-US" sz="2800" b="1" dirty="0" smtClean="0"/>
              <a:t> / Q</a:t>
            </a:r>
            <a:r>
              <a:rPr lang="en-US" sz="2000" b="1" dirty="0" smtClean="0"/>
              <a:t>1</a:t>
            </a:r>
          </a:p>
          <a:p>
            <a:pPr algn="ctr"/>
            <a:r>
              <a:rPr lang="ar-SA" sz="2800" b="1" dirty="0" smtClean="0"/>
              <a:t>ميل الطلب</a:t>
            </a:r>
            <a:endParaRPr lang="en-US" sz="36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3537803"/>
            <a:ext cx="78673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في حال منحنى الطلب الخطي </a:t>
            </a:r>
            <a:r>
              <a:rPr lang="ar-SA" sz="2400" b="1" dirty="0" smtClean="0">
                <a:sym typeface="Wingdings" panose="05000000000000000000" pitchFamily="2" charset="2"/>
              </a:rPr>
              <a:t> الميل ثابت، تعتمد المرونة على نسبة</a:t>
            </a:r>
            <a:endParaRPr lang="ar-SA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1828" y="3439699"/>
                <a:ext cx="666995" cy="5597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ar-SA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ar-SA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ar-SA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0" smtClean="0">
                                  <a:latin typeface="Cambria Math"/>
                                </a:rPr>
                                <m:t>𝐏</m:t>
                              </m:r>
                            </m:num>
                            <m:den>
                              <m:r>
                                <a:rPr lang="en-US" b="1" i="0" smtClean="0">
                                  <a:latin typeface="Cambria Math"/>
                                </a:rPr>
                                <m:t>𝐐</m:t>
                              </m:r>
                            </m:den>
                          </m:f>
                          <m:r>
                            <a:rPr lang="ar-SA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ar-SA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28" y="3439699"/>
                <a:ext cx="666995" cy="5597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94886" y="4401908"/>
                <a:ext cx="666995" cy="43550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ar-SA" sz="1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ar-SA" sz="1400" b="1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ar-SA" sz="1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1" i="0" smtClean="0">
                                  <a:latin typeface="Cambria Math"/>
                                </a:rPr>
                                <m:t>𝐏</m:t>
                              </m:r>
                            </m:num>
                            <m:den>
                              <m:r>
                                <a:rPr lang="en-US" sz="1400" b="1" i="0" smtClean="0">
                                  <a:latin typeface="Cambria Math"/>
                                </a:rPr>
                                <m:t>𝐐</m:t>
                              </m:r>
                            </m:den>
                          </m:f>
                          <m:r>
                            <a:rPr lang="ar-SA" sz="1400" b="1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ar-SA" sz="1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886" y="4401908"/>
                <a:ext cx="666995" cy="435504"/>
              </a:xfrm>
              <a:prstGeom prst="rect">
                <a:avLst/>
              </a:prstGeom>
              <a:blipFill rotWithShape="0"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221327" y="5140158"/>
            <a:ext cx="11613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/>
              <a:t>%</a:t>
            </a:r>
            <a:r>
              <a:rPr lang="el-GR" sz="1200" b="1" dirty="0"/>
              <a:t>Δ</a:t>
            </a:r>
            <a:r>
              <a:rPr lang="en-US" sz="1200" b="1" dirty="0"/>
              <a:t>P </a:t>
            </a:r>
            <a:r>
              <a:rPr lang="en-US" sz="1200" b="1" dirty="0" smtClean="0"/>
              <a:t>= </a:t>
            </a:r>
            <a:r>
              <a:rPr lang="en-US" sz="1200" b="1" dirty="0"/>
              <a:t>%</a:t>
            </a:r>
            <a:r>
              <a:rPr lang="en-US" sz="1200" b="1" dirty="0" err="1"/>
              <a:t>ΔQ</a:t>
            </a:r>
            <a:r>
              <a:rPr lang="en-US" sz="1050" b="1" dirty="0" err="1"/>
              <a:t>d</a:t>
            </a:r>
            <a:endParaRPr lang="en-US" sz="105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92187" y="5590050"/>
                <a:ext cx="666995" cy="43550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ar-SA" sz="1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ar-SA" sz="1400" b="1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ar-SA" sz="1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1" i="0" smtClean="0">
                                  <a:latin typeface="Cambria Math"/>
                                </a:rPr>
                                <m:t>𝐏</m:t>
                              </m:r>
                            </m:num>
                            <m:den>
                              <m:r>
                                <a:rPr lang="en-US" sz="1400" b="1" i="0" smtClean="0">
                                  <a:latin typeface="Cambria Math"/>
                                </a:rPr>
                                <m:t>𝐐</m:t>
                              </m:r>
                            </m:den>
                          </m:f>
                          <m:r>
                            <a:rPr lang="ar-SA" sz="1400" b="1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ar-SA" sz="1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187" y="5590050"/>
                <a:ext cx="666995" cy="435504"/>
              </a:xfrm>
              <a:prstGeom prst="rect">
                <a:avLst/>
              </a:prstGeom>
              <a:blipFill rotWithShape="0">
                <a:blip r:embed="rId4"/>
                <a:stretch>
                  <a:fillRect b="-1831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827584" y="4149080"/>
            <a:ext cx="0" cy="16909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27584" y="5839145"/>
            <a:ext cx="1944216" cy="8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43153" y="4557283"/>
            <a:ext cx="1431776" cy="12818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455171" y="5119837"/>
            <a:ext cx="116499" cy="96444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TextBox 26"/>
          <p:cNvSpPr txBox="1"/>
          <p:nvPr/>
        </p:nvSpPr>
        <p:spPr>
          <a:xfrm>
            <a:off x="522127" y="3848836"/>
            <a:ext cx="255513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1" dirty="0" smtClean="0"/>
              <a:t>P</a:t>
            </a:r>
          </a:p>
          <a:p>
            <a:pPr algn="l"/>
            <a:endParaRPr lang="en-US" b="1" dirty="0" smtClean="0"/>
          </a:p>
          <a:p>
            <a:pPr algn="l"/>
            <a:r>
              <a:rPr lang="ar-SA" sz="1600" b="1" dirty="0">
                <a:solidFill>
                  <a:srgbClr val="00B050"/>
                </a:solidFill>
              </a:rPr>
              <a:t> </a:t>
            </a:r>
            <a:r>
              <a:rPr lang="ar-SA" sz="1600" b="1" dirty="0" smtClean="0">
                <a:solidFill>
                  <a:srgbClr val="00B050"/>
                </a:solidFill>
              </a:rPr>
              <a:t>مرن  </a:t>
            </a:r>
            <a:r>
              <a:rPr lang="en-US" sz="1600" b="1" dirty="0" smtClean="0">
                <a:solidFill>
                  <a:srgbClr val="00B050"/>
                </a:solidFill>
              </a:rPr>
              <a:t>        E&gt;1</a:t>
            </a:r>
            <a:endParaRPr lang="ar-SA" sz="1600" b="1" dirty="0" smtClean="0">
              <a:solidFill>
                <a:srgbClr val="00B050"/>
              </a:solidFill>
            </a:endParaRPr>
          </a:p>
          <a:p>
            <a:pPr algn="ctr"/>
            <a:endParaRPr lang="ar-SA" sz="1600" b="1" dirty="0"/>
          </a:p>
          <a:p>
            <a:pPr algn="l"/>
            <a:r>
              <a:rPr lang="ar-SA" sz="1600" b="1" dirty="0" smtClean="0">
                <a:solidFill>
                  <a:srgbClr val="FFC000"/>
                </a:solidFill>
              </a:rPr>
              <a:t>أحادي </a:t>
            </a:r>
            <a:r>
              <a:rPr lang="en-US" sz="1600" b="1" dirty="0" smtClean="0">
                <a:solidFill>
                  <a:srgbClr val="FFC000"/>
                </a:solidFill>
              </a:rPr>
              <a:t>                  E=1</a:t>
            </a:r>
            <a:r>
              <a:rPr lang="ar-SA" sz="1600" b="1" dirty="0" smtClean="0">
                <a:solidFill>
                  <a:srgbClr val="FFC000"/>
                </a:solidFill>
              </a:rPr>
              <a:t> </a:t>
            </a:r>
            <a:endParaRPr lang="en-US" sz="1600" b="1" dirty="0" smtClean="0">
              <a:solidFill>
                <a:srgbClr val="FFC000"/>
              </a:solidFill>
            </a:endParaRPr>
          </a:p>
          <a:p>
            <a:pPr algn="ctr"/>
            <a:endParaRPr lang="en-US" sz="1600" b="1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ar-SA" sz="1600" b="1" dirty="0" smtClean="0">
                <a:solidFill>
                  <a:srgbClr val="FF0000"/>
                </a:solidFill>
              </a:rPr>
              <a:t>غير </a:t>
            </a:r>
            <a:r>
              <a:rPr lang="en-US" sz="1600" b="1" dirty="0" smtClean="0">
                <a:solidFill>
                  <a:srgbClr val="FF0000"/>
                </a:solidFill>
              </a:rPr>
              <a:t>  E&lt;1</a:t>
            </a:r>
          </a:p>
          <a:p>
            <a:pPr algn="ctr"/>
            <a:endParaRPr lang="en-US" sz="1000" b="1" dirty="0" smtClean="0"/>
          </a:p>
          <a:p>
            <a:r>
              <a:rPr lang="en-US" b="1" dirty="0" smtClean="0"/>
              <a:t>Q</a:t>
            </a:r>
            <a:endParaRPr lang="ar-SA" b="1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804724" y="4253591"/>
            <a:ext cx="45719" cy="2641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2287891" y="5816285"/>
            <a:ext cx="470947" cy="457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TextBox 28"/>
          <p:cNvSpPr txBox="1"/>
          <p:nvPr/>
        </p:nvSpPr>
        <p:spPr>
          <a:xfrm>
            <a:off x="209280" y="4081913"/>
            <a:ext cx="75608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>
                <a:solidFill>
                  <a:schemeClr val="bg1">
                    <a:lumMod val="50000"/>
                  </a:schemeClr>
                </a:solidFill>
              </a:rPr>
              <a:t>عديم</a:t>
            </a:r>
          </a:p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E=0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18234" y="5833995"/>
            <a:ext cx="125902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>
                <a:solidFill>
                  <a:schemeClr val="bg1">
                    <a:lumMod val="50000"/>
                  </a:schemeClr>
                </a:solidFill>
              </a:rPr>
              <a:t>تام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E=∞</a:t>
            </a:r>
          </a:p>
        </p:txBody>
      </p:sp>
      <p:sp>
        <p:nvSpPr>
          <p:cNvPr id="30" name="Up Arrow 29"/>
          <p:cNvSpPr/>
          <p:nvPr/>
        </p:nvSpPr>
        <p:spPr>
          <a:xfrm>
            <a:off x="7618934" y="4436625"/>
            <a:ext cx="151904" cy="366069"/>
          </a:xfrm>
          <a:prstGeom prst="upArrow">
            <a:avLst/>
          </a:prstGeom>
          <a:solidFill>
            <a:srgbClr val="E2E2E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Down Arrow 36"/>
          <p:cNvSpPr/>
          <p:nvPr/>
        </p:nvSpPr>
        <p:spPr>
          <a:xfrm>
            <a:off x="7657983" y="5708009"/>
            <a:ext cx="144016" cy="304029"/>
          </a:xfrm>
          <a:prstGeom prst="downArrow">
            <a:avLst/>
          </a:prstGeom>
          <a:solidFill>
            <a:srgbClr val="E2E2E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Left Arrow 37"/>
          <p:cNvSpPr/>
          <p:nvPr/>
        </p:nvSpPr>
        <p:spPr>
          <a:xfrm>
            <a:off x="7092280" y="4543982"/>
            <a:ext cx="360040" cy="258712"/>
          </a:xfrm>
          <a:prstGeom prst="leftArrow">
            <a:avLst>
              <a:gd name="adj1" fmla="val 32562"/>
              <a:gd name="adj2" fmla="val 4418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Left Arrow 38"/>
          <p:cNvSpPr/>
          <p:nvPr/>
        </p:nvSpPr>
        <p:spPr>
          <a:xfrm>
            <a:off x="6924922" y="5163929"/>
            <a:ext cx="360040" cy="258712"/>
          </a:xfrm>
          <a:prstGeom prst="leftArrow">
            <a:avLst>
              <a:gd name="adj1" fmla="val 32562"/>
              <a:gd name="adj2" fmla="val 4418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Left Arrow 39"/>
          <p:cNvSpPr/>
          <p:nvPr/>
        </p:nvSpPr>
        <p:spPr>
          <a:xfrm>
            <a:off x="7128857" y="5729250"/>
            <a:ext cx="360040" cy="258712"/>
          </a:xfrm>
          <a:prstGeom prst="leftArrow">
            <a:avLst>
              <a:gd name="adj1" fmla="val 32562"/>
              <a:gd name="adj2" fmla="val 4418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8106482" y="4401908"/>
            <a:ext cx="0" cy="19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8106482" y="5830962"/>
            <a:ext cx="0" cy="19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106482" y="4663278"/>
            <a:ext cx="0" cy="174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106482" y="5593247"/>
            <a:ext cx="0" cy="174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44113" y="5593247"/>
            <a:ext cx="19076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الطلب غير مرن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92120" y="4430859"/>
            <a:ext cx="16662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الطلب </a:t>
            </a:r>
            <a:r>
              <a:rPr lang="ar-SA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مرن</a:t>
            </a:r>
            <a:endParaRPr lang="ar-SA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53597" y="5041664"/>
            <a:ext cx="22713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ذو وحدة مرونة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324513" y="5132778"/>
            <a:ext cx="712341" cy="276999"/>
          </a:xfrm>
          <a:prstGeom prst="rect">
            <a:avLst/>
          </a:prstGeom>
          <a:solidFill>
            <a:srgbClr val="E2E2E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tx1"/>
                </a:solidFill>
              </a:rPr>
              <a:t>في الوسط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24757" y="5694231"/>
            <a:ext cx="712341" cy="276999"/>
          </a:xfrm>
          <a:prstGeom prst="rect">
            <a:avLst/>
          </a:prstGeom>
          <a:solidFill>
            <a:srgbClr val="E2E2E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1200" b="1" dirty="0" smtClean="0"/>
              <a:t>منخفض</a:t>
            </a:r>
            <a:endParaRPr lang="ar-SA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8324757" y="4528142"/>
            <a:ext cx="712341" cy="276999"/>
          </a:xfrm>
          <a:prstGeom prst="rect">
            <a:avLst/>
          </a:prstGeom>
          <a:solidFill>
            <a:srgbClr val="E2E2E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tx1"/>
                </a:solidFill>
              </a:rPr>
              <a:t>مرتفع</a:t>
            </a:r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53" name="Left Brace 52"/>
          <p:cNvSpPr/>
          <p:nvPr/>
        </p:nvSpPr>
        <p:spPr>
          <a:xfrm>
            <a:off x="5001082" y="4557283"/>
            <a:ext cx="524249" cy="1455222"/>
          </a:xfrm>
          <a:prstGeom prst="leftBrace">
            <a:avLst>
              <a:gd name="adj1" fmla="val 64763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Cloud 18"/>
          <p:cNvSpPr/>
          <p:nvPr/>
        </p:nvSpPr>
        <p:spPr>
          <a:xfrm>
            <a:off x="3240534" y="4942564"/>
            <a:ext cx="1811061" cy="679470"/>
          </a:xfrm>
          <a:prstGeom prst="cloud">
            <a:avLst/>
          </a:prstGeom>
          <a:solidFill>
            <a:srgbClr val="E2E2E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كلما </a:t>
            </a:r>
            <a:r>
              <a:rPr lang="ar-SA" sz="1400" b="1" dirty="0" smtClean="0">
                <a:sym typeface="Wingdings 3" panose="05040102010807070707" pitchFamily="18" charset="2"/>
              </a:rPr>
              <a:t> السعر</a:t>
            </a:r>
            <a:r>
              <a:rPr lang="ar-SA" sz="1400" b="1" dirty="0" smtClean="0">
                <a:sym typeface="Wingdings" panose="05000000000000000000" pitchFamily="2" charset="2"/>
              </a:rPr>
              <a:t></a:t>
            </a:r>
          </a:p>
          <a:p>
            <a:pPr algn="ctr"/>
            <a:r>
              <a:rPr lang="ar-SA" sz="1400" b="1" dirty="0" smtClean="0">
                <a:sym typeface="Wingdings 3" panose="05040102010807070707" pitchFamily="18" charset="2"/>
              </a:rPr>
              <a:t> المرونة</a:t>
            </a:r>
            <a:endParaRPr lang="ar-SA" sz="1400" b="1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739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4" grpId="0"/>
      <p:bldP spid="9" grpId="0"/>
      <p:bldP spid="17" grpId="0"/>
      <p:bldP spid="23" grpId="0" animBg="1"/>
      <p:bldP spid="27" grpId="0"/>
      <p:bldP spid="28" grpId="0" animBg="1"/>
      <p:bldP spid="33" grpId="0" animBg="1"/>
      <p:bldP spid="29" grpId="0"/>
      <p:bldP spid="36" grpId="0"/>
      <p:bldP spid="30" grpId="0" animBg="1"/>
      <p:bldP spid="37" grpId="0" animBg="1"/>
      <p:bldP spid="38" grpId="0" animBg="1"/>
      <p:bldP spid="39" grpId="0" animBg="1"/>
      <p:bldP spid="40" grpId="0" animBg="1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63794" y="2386755"/>
            <a:ext cx="954106" cy="9912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b"/>
          <a:lstStyle/>
          <a:p>
            <a:pPr algn="ctr"/>
            <a:r>
              <a:rPr lang="ar-SA" sz="1600" b="1" dirty="0" smtClean="0"/>
              <a:t>من إلى</a:t>
            </a:r>
            <a:endParaRPr lang="ar-SA" sz="1600" b="1" dirty="0"/>
          </a:p>
        </p:txBody>
      </p:sp>
      <p:sp>
        <p:nvSpPr>
          <p:cNvPr id="37" name="Left Arrow 36"/>
          <p:cNvSpPr/>
          <p:nvPr/>
        </p:nvSpPr>
        <p:spPr>
          <a:xfrm rot="16200000">
            <a:off x="4710299" y="2362039"/>
            <a:ext cx="2473634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Left Arrow 35"/>
          <p:cNvSpPr/>
          <p:nvPr/>
        </p:nvSpPr>
        <p:spPr>
          <a:xfrm rot="19412834">
            <a:off x="4779540" y="1826578"/>
            <a:ext cx="1241106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ounded Rectangle 1"/>
          <p:cNvSpPr/>
          <p:nvPr/>
        </p:nvSpPr>
        <p:spPr>
          <a:xfrm>
            <a:off x="1212033" y="2120260"/>
            <a:ext cx="2592288" cy="931332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000" b="1" dirty="0" smtClean="0"/>
              <a:t>E</a:t>
            </a:r>
            <a:r>
              <a:rPr lang="en-US" sz="1600" b="1" dirty="0" smtClean="0"/>
              <a:t>d</a:t>
            </a:r>
            <a:r>
              <a:rPr lang="en-US" sz="2000" b="1" dirty="0" smtClean="0"/>
              <a:t> =</a:t>
            </a:r>
            <a:endParaRPr lang="ar-SA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330379" y="1106539"/>
            <a:ext cx="235684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r>
              <a:rPr lang="ar-SA" sz="3600" b="1" dirty="0" smtClean="0"/>
              <a:t>هناك فرق بين</a:t>
            </a:r>
            <a:endParaRPr lang="ar-SA" sz="3200" b="1" dirty="0"/>
          </a:p>
        </p:txBody>
      </p:sp>
      <p:sp>
        <p:nvSpPr>
          <p:cNvPr id="20" name="Cloud 19"/>
          <p:cNvSpPr/>
          <p:nvPr/>
        </p:nvSpPr>
        <p:spPr>
          <a:xfrm>
            <a:off x="3517150" y="1969087"/>
            <a:ext cx="1345841" cy="1152128"/>
          </a:xfrm>
          <a:prstGeom prst="cloud">
            <a:avLst/>
          </a:prstGeom>
          <a:solidFill>
            <a:srgbClr val="FF5B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مرونة النقطة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330378" y="1752870"/>
            <a:ext cx="235684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228" y="987764"/>
            <a:ext cx="996702" cy="92028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21200" y="3137725"/>
            <a:ext cx="28083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تستخدم عندما يكون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ΔP</a:t>
            </a:r>
            <a:r>
              <a:rPr lang="ar-S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صغير</a:t>
            </a:r>
            <a:endParaRPr lang="ar-SA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6038" y="5090250"/>
            <a:ext cx="28083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تستخدم عندما يكون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ΔP</a:t>
            </a:r>
            <a:r>
              <a:rPr lang="ar-S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كبير</a:t>
            </a:r>
            <a:endParaRPr lang="ar-SA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18" y="2471567"/>
            <a:ext cx="379042" cy="498739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>
          <a:xfrm>
            <a:off x="1122832" y="4327459"/>
            <a:ext cx="954106" cy="9912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b"/>
          <a:lstStyle/>
          <a:p>
            <a:pPr algn="ctr"/>
            <a:r>
              <a:rPr lang="ar-SA" b="1" dirty="0" smtClean="0"/>
              <a:t>بين</a:t>
            </a:r>
            <a:endParaRPr lang="ar-SA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86" y="4403559"/>
            <a:ext cx="379042" cy="49873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591498" y="2238999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err="1" smtClean="0"/>
              <a:t>ΔQd</a:t>
            </a:r>
            <a:r>
              <a:rPr lang="en-US" sz="2000" b="1" dirty="0" smtClean="0"/>
              <a:t>         </a:t>
            </a:r>
            <a:r>
              <a:rPr lang="en-US" sz="2000" b="1" dirty="0"/>
              <a:t>P</a:t>
            </a:r>
            <a:r>
              <a:rPr lang="en-US" sz="1400" b="1" dirty="0"/>
              <a:t>1</a:t>
            </a:r>
            <a:r>
              <a:rPr lang="en-US" sz="2000" b="1" dirty="0" smtClean="0"/>
              <a:t>  </a:t>
            </a:r>
          </a:p>
          <a:p>
            <a:pPr algn="ctr"/>
            <a:r>
              <a:rPr lang="en-US" sz="2000" b="1" dirty="0" smtClean="0"/>
              <a:t>ΔP          Q</a:t>
            </a:r>
            <a:r>
              <a:rPr lang="en-US" sz="1400" b="1" dirty="0" smtClean="0"/>
              <a:t>1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869439" y="4056843"/>
            <a:ext cx="3198614" cy="931332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000" b="1" dirty="0" smtClean="0"/>
              <a:t>E</a:t>
            </a:r>
            <a:r>
              <a:rPr lang="en-US" sz="1600" b="1" dirty="0" smtClean="0"/>
              <a:t>d</a:t>
            </a:r>
            <a:r>
              <a:rPr lang="en-US" sz="2000" b="1" dirty="0" smtClean="0"/>
              <a:t> =</a:t>
            </a:r>
            <a:endParaRPr lang="ar-SA" sz="2000" b="1" dirty="0"/>
          </a:p>
        </p:txBody>
      </p:sp>
      <p:sp>
        <p:nvSpPr>
          <p:cNvPr id="22" name="Cloud 21"/>
          <p:cNvSpPr/>
          <p:nvPr/>
        </p:nvSpPr>
        <p:spPr>
          <a:xfrm>
            <a:off x="4798834" y="3897026"/>
            <a:ext cx="1345841" cy="1152128"/>
          </a:xfrm>
          <a:prstGeom prst="cloud">
            <a:avLst/>
          </a:prstGeom>
          <a:solidFill>
            <a:srgbClr val="FF5B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مرونة القوس</a:t>
            </a:r>
            <a:endParaRPr lang="ar-SA" sz="2400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931682" y="2584641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979712" y="2592942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739540" y="2547223"/>
            <a:ext cx="63697" cy="45719"/>
          </a:xfrm>
          <a:prstGeom prst="ellipse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07014" y="4147365"/>
            <a:ext cx="22938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err="1" smtClean="0"/>
              <a:t>ΔQd</a:t>
            </a:r>
            <a:r>
              <a:rPr lang="en-US" sz="2000" b="1" dirty="0" smtClean="0"/>
              <a:t>      (P</a:t>
            </a:r>
            <a:r>
              <a:rPr lang="en-US" sz="1400" b="1" dirty="0" smtClean="0"/>
              <a:t>1 </a:t>
            </a:r>
            <a:r>
              <a:rPr lang="en-US" sz="2000" b="1" dirty="0" smtClean="0"/>
              <a:t>+P</a:t>
            </a:r>
            <a:r>
              <a:rPr lang="en-US" sz="1400" b="1" dirty="0" smtClean="0"/>
              <a:t>2</a:t>
            </a:r>
            <a:r>
              <a:rPr lang="en-US" sz="2000" b="1" dirty="0" smtClean="0"/>
              <a:t>) </a:t>
            </a:r>
          </a:p>
          <a:p>
            <a:pPr algn="ctr"/>
            <a:r>
              <a:rPr lang="en-US" sz="2000" b="1" dirty="0" smtClean="0"/>
              <a:t>ΔP       (Q</a:t>
            </a:r>
            <a:r>
              <a:rPr lang="en-US" sz="1400" b="1" dirty="0" smtClean="0"/>
              <a:t>1 </a:t>
            </a:r>
            <a:r>
              <a:rPr lang="en-US" sz="2000" b="1" dirty="0" smtClean="0"/>
              <a:t>+Q</a:t>
            </a:r>
            <a:r>
              <a:rPr lang="en-US" sz="1400" b="1" dirty="0" smtClean="0"/>
              <a:t>2</a:t>
            </a:r>
            <a:r>
              <a:rPr lang="en-US" sz="2000" b="1" dirty="0" smtClean="0"/>
              <a:t>)</a:t>
            </a:r>
            <a:endParaRPr lang="en-US" sz="1400" b="1" dirty="0" smtClean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661107" y="4513067"/>
            <a:ext cx="1086022" cy="175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25356" y="4530623"/>
            <a:ext cx="5447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476390" y="4455170"/>
            <a:ext cx="45719" cy="79750"/>
          </a:xfrm>
          <a:prstGeom prst="ellipse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6012" y="5694767"/>
            <a:ext cx="759175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نلاحظ: </a:t>
            </a:r>
            <a:r>
              <a:rPr lang="ar-SA" sz="2000" b="1" dirty="0" smtClean="0">
                <a:solidFill>
                  <a:schemeClr val="tx1"/>
                </a:solidFill>
              </a:rPr>
              <a:t>أن مرونة النقطة تختلف في حال ارتفاع السعر عن انخفاضه بعكس مرونة القوس. 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سميرة المالكي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005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23" grpId="0"/>
      <p:bldP spid="26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عنصري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19667</TotalTime>
  <Words>1342</Words>
  <Application>Microsoft Office PowerPoint</Application>
  <PresentationFormat>عرض على الشاشة (3:4)‏</PresentationFormat>
  <Paragraphs>434</Paragraphs>
  <Slides>30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تجاور</vt:lpstr>
      <vt:lpstr>الفصل الخامس: مرونة الطلب ومرونة العرض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التجارة الدولية</dc:title>
  <dc:creator>hp1</dc:creator>
  <cp:lastModifiedBy>samalmalki</cp:lastModifiedBy>
  <cp:revision>552</cp:revision>
  <dcterms:created xsi:type="dcterms:W3CDTF">2013-09-12T02:20:20Z</dcterms:created>
  <dcterms:modified xsi:type="dcterms:W3CDTF">2019-01-29T05:44:22Z</dcterms:modified>
</cp:coreProperties>
</file>