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DF3E-313F-415B-B7F8-530166DEE294}" type="datetimeFigureOut">
              <a:rPr lang="ar-SA" smtClean="0"/>
              <a:t>26/06/1439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DB64-C6C6-4842-A508-B7C8BAC441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DF3E-313F-415B-B7F8-530166DEE294}" type="datetimeFigureOut">
              <a:rPr lang="ar-SA" smtClean="0"/>
              <a:t>26/06/1439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DB64-C6C6-4842-A508-B7C8BAC441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DF3E-313F-415B-B7F8-530166DEE294}" type="datetimeFigureOut">
              <a:rPr lang="ar-SA" smtClean="0"/>
              <a:t>26/06/1439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DB64-C6C6-4842-A508-B7C8BAC441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DF3E-313F-415B-B7F8-530166DEE294}" type="datetimeFigureOut">
              <a:rPr lang="ar-SA" smtClean="0"/>
              <a:t>26/06/1439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DB64-C6C6-4842-A508-B7C8BAC441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DF3E-313F-415B-B7F8-530166DEE294}" type="datetimeFigureOut">
              <a:rPr lang="ar-SA" smtClean="0"/>
              <a:t>26/06/1439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DB64-C6C6-4842-A508-B7C8BAC441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DF3E-313F-415B-B7F8-530166DEE294}" type="datetimeFigureOut">
              <a:rPr lang="ar-SA" smtClean="0"/>
              <a:t>26/06/1439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DB64-C6C6-4842-A508-B7C8BAC441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DF3E-313F-415B-B7F8-530166DEE294}" type="datetimeFigureOut">
              <a:rPr lang="ar-SA" smtClean="0"/>
              <a:t>26/06/1439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DB64-C6C6-4842-A508-B7C8BAC441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DF3E-313F-415B-B7F8-530166DEE294}" type="datetimeFigureOut">
              <a:rPr lang="ar-SA" smtClean="0"/>
              <a:t>26/06/1439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DB64-C6C6-4842-A508-B7C8BAC441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DF3E-313F-415B-B7F8-530166DEE294}" type="datetimeFigureOut">
              <a:rPr lang="ar-SA" smtClean="0"/>
              <a:t>26/06/1439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DB64-C6C6-4842-A508-B7C8BAC441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DF3E-313F-415B-B7F8-530166DEE294}" type="datetimeFigureOut">
              <a:rPr lang="ar-SA" smtClean="0"/>
              <a:t>26/06/1439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DB64-C6C6-4842-A508-B7C8BAC441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DF3E-313F-415B-B7F8-530166DEE294}" type="datetimeFigureOut">
              <a:rPr lang="ar-SA" smtClean="0"/>
              <a:t>26/06/1439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DB64-C6C6-4842-A508-B7C8BAC441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DF3E-313F-415B-B7F8-530166DEE294}" type="datetimeFigureOut">
              <a:rPr lang="ar-SA" smtClean="0"/>
              <a:t>26/06/1439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5DB64-C6C6-4842-A508-B7C8BAC441C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/>
          </a:bodyPr>
          <a:lstStyle/>
          <a:p>
            <a:r>
              <a:rPr lang="ar-SA" sz="4000" b="1" dirty="0" smtClean="0"/>
              <a:t>نموذج الموازنة الجارية الشاملة </a:t>
            </a:r>
            <a:endParaRPr lang="ar-SA" sz="4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992888" cy="3456384"/>
          </a:xfrm>
        </p:spPr>
        <p:txBody>
          <a:bodyPr/>
          <a:lstStyle/>
          <a:p>
            <a:r>
              <a:rPr lang="ar-SA" b="1" dirty="0" smtClean="0">
                <a:solidFill>
                  <a:schemeClr val="tx1"/>
                </a:solidFill>
              </a:rPr>
              <a:t>سوف يتم التركيز في هذا الفصل </a:t>
            </a:r>
            <a:r>
              <a:rPr lang="ar-SA" b="1" dirty="0" err="1" smtClean="0">
                <a:solidFill>
                  <a:schemeClr val="tx1"/>
                </a:solidFill>
              </a:rPr>
              <a:t>على: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1- مراجعة الموازنة الجارية الشاملة 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2-كيفية بناء نموذج عام للموازنة الجارية الشاملة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3-تدعيم نموذج الموازنة الجارية بالخرائط البيان</a:t>
            </a:r>
            <a:r>
              <a:rPr lang="ar-SA" dirty="0" smtClean="0"/>
              <a:t>ية 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مثال على موازنة برنامج الانتاج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نفس المثال السابق بفرض أن كمية المخزون الانتاج أخر العام تعادل كمية المخزون أول </a:t>
            </a:r>
            <a:r>
              <a:rPr lang="ar-SA" dirty="0" err="1" smtClean="0"/>
              <a:t>العام .</a:t>
            </a:r>
            <a:endParaRPr lang="ar-SA" dirty="0" smtClean="0"/>
          </a:p>
          <a:p>
            <a:r>
              <a:rPr lang="ar-SA" dirty="0" smtClean="0"/>
              <a:t>المطلوب/بناء نموذج موازنة الإنتاج مع تدعيمه بالرسم البياني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مراجعة الموازنة الجارية الشاملة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تعريف الموازنة</a:t>
            </a:r>
          </a:p>
          <a:p>
            <a:r>
              <a:rPr lang="ar-SA" dirty="0" smtClean="0"/>
              <a:t>هي خطة رقمية توضح كيفية استغلال الموارد المتاحة للمنشأة خلال فترة زمنية محددة في </a:t>
            </a:r>
            <a:r>
              <a:rPr lang="ar-SA" dirty="0" err="1" smtClean="0"/>
              <a:t>المستقبل .</a:t>
            </a:r>
            <a:endParaRPr lang="ar-SA" dirty="0" smtClean="0"/>
          </a:p>
          <a:p>
            <a:r>
              <a:rPr lang="ar-SA" dirty="0" smtClean="0"/>
              <a:t>هي ترجمة كمية لخطة </a:t>
            </a:r>
            <a:r>
              <a:rPr lang="ar-SA" dirty="0" err="1" smtClean="0"/>
              <a:t>المنشأة 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أساس إعداد الموازنة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تعد الموازنة إما بصورة عينية أو </a:t>
            </a:r>
            <a:r>
              <a:rPr lang="ar-SA" dirty="0" err="1" smtClean="0"/>
              <a:t>نقدية .</a:t>
            </a:r>
            <a:endParaRPr lang="ar-SA" dirty="0" smtClean="0"/>
          </a:p>
          <a:p>
            <a:r>
              <a:rPr lang="ar-SA" dirty="0" smtClean="0"/>
              <a:t>تعد الموازنة على مستوى المنشأة ككل أو مستوى الأقسام الفرعية</a:t>
            </a:r>
          </a:p>
          <a:p>
            <a:r>
              <a:rPr lang="ar-SA" dirty="0" smtClean="0"/>
              <a:t>قد تغطي الموازنة سنة مالية أو أكثر حسب الحاجة.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أهمية الموازنة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توفر </a:t>
            </a:r>
            <a:r>
              <a:rPr lang="ar-SA" dirty="0" err="1" smtClean="0"/>
              <a:t>الموازنة :</a:t>
            </a:r>
            <a:endParaRPr lang="ar-SA" dirty="0" smtClean="0"/>
          </a:p>
          <a:p>
            <a:r>
              <a:rPr lang="ar-SA" dirty="0" smtClean="0"/>
              <a:t>1- رؤية شاملة لمجريات الأمور خلال فترة لكافة أنشطة المنشأة.</a:t>
            </a:r>
          </a:p>
          <a:p>
            <a:r>
              <a:rPr lang="ar-SA" dirty="0" smtClean="0"/>
              <a:t>2- تتيح التنسيق بين الأقسام </a:t>
            </a:r>
            <a:r>
              <a:rPr lang="ar-SA" dirty="0" err="1" smtClean="0"/>
              <a:t>بمايضمن</a:t>
            </a:r>
            <a:r>
              <a:rPr lang="ar-SA" dirty="0" smtClean="0"/>
              <a:t> أفضل استخدام للموارد المتاحة للمنشأة.</a:t>
            </a:r>
          </a:p>
          <a:p>
            <a:r>
              <a:rPr lang="ar-SA" dirty="0" smtClean="0"/>
              <a:t>3-توفر الموازنة الاسس المناسبة لتقييم الاداء وقياس مستوى التقدم لتحقيق الأهداف.</a:t>
            </a:r>
          </a:p>
          <a:p>
            <a:r>
              <a:rPr lang="ar-SA" dirty="0" smtClean="0"/>
              <a:t>4- الموازنة أداة تخطيط </a:t>
            </a:r>
            <a:r>
              <a:rPr lang="ar-SA" dirty="0" err="1" smtClean="0"/>
              <a:t>ورقابة .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الموازنة أداة تخطيط ورقابة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يتضح الجانب التخطيطي للموازنة من </a:t>
            </a:r>
            <a:r>
              <a:rPr lang="ar-SA" dirty="0" err="1" smtClean="0">
                <a:solidFill>
                  <a:srgbClr val="FF0000"/>
                </a:solidFill>
              </a:rPr>
              <a:t>حيث:</a:t>
            </a:r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تحديد كمي لأهداف المنشأة وكيفية تحقيقها في المراحل الزمنية </a:t>
            </a:r>
            <a:r>
              <a:rPr lang="ar-SA" dirty="0" err="1" smtClean="0"/>
              <a:t>المحددة .</a:t>
            </a:r>
            <a:endParaRPr lang="ar-SA" dirty="0" smtClean="0"/>
          </a:p>
          <a:p>
            <a:r>
              <a:rPr lang="ar-SA" dirty="0" smtClean="0">
                <a:solidFill>
                  <a:srgbClr val="FF0000"/>
                </a:solidFill>
              </a:rPr>
              <a:t>يتضح الجانب الرقابي للموازنة من </a:t>
            </a:r>
            <a:r>
              <a:rPr lang="ar-SA" dirty="0" err="1" smtClean="0">
                <a:solidFill>
                  <a:srgbClr val="FF0000"/>
                </a:solidFill>
              </a:rPr>
              <a:t>حيث:</a:t>
            </a:r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مقارنة نتائج الاداء الفعلي بالأداء المخطط وتحديد الانحرافات ودراسة أسبابها واتخاذ اللازم للتغلب عليها.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مما تتكون الموازنة الشاملة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تتكون الموازنة الشاملة </a:t>
            </a:r>
            <a:r>
              <a:rPr lang="ar-SA" dirty="0" err="1" smtClean="0">
                <a:solidFill>
                  <a:srgbClr val="FF0000"/>
                </a:solidFill>
              </a:rPr>
              <a:t>من :</a:t>
            </a:r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من عدد من الموازنات الفرعية التي يختلف عددها ومكوناتها باختلاف حجم ونوعية </a:t>
            </a:r>
            <a:r>
              <a:rPr lang="ar-SA" dirty="0" err="1" smtClean="0"/>
              <a:t>المنشأة 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أنواع الموازنات الفرعية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1- موازنة </a:t>
            </a:r>
            <a:r>
              <a:rPr lang="ar-SA" dirty="0" err="1" smtClean="0"/>
              <a:t>المبيعات .</a:t>
            </a:r>
            <a:endParaRPr lang="ar-SA" dirty="0" smtClean="0"/>
          </a:p>
          <a:p>
            <a:r>
              <a:rPr lang="ar-SA" dirty="0" smtClean="0"/>
              <a:t>2- موازنة مخزون الانتاج </a:t>
            </a:r>
            <a:r>
              <a:rPr lang="ar-SA" dirty="0" err="1" smtClean="0"/>
              <a:t>التام .</a:t>
            </a:r>
            <a:endParaRPr lang="ar-SA" dirty="0" smtClean="0"/>
          </a:p>
          <a:p>
            <a:r>
              <a:rPr lang="ar-SA" dirty="0" smtClean="0"/>
              <a:t>3- موازنة </a:t>
            </a:r>
            <a:r>
              <a:rPr lang="ar-SA" dirty="0" err="1" smtClean="0"/>
              <a:t>الانتاج .</a:t>
            </a:r>
            <a:endParaRPr lang="ar-SA" dirty="0" smtClean="0"/>
          </a:p>
          <a:p>
            <a:r>
              <a:rPr lang="ar-SA" dirty="0" smtClean="0"/>
              <a:t>4- موازنة المشتريات.</a:t>
            </a:r>
          </a:p>
          <a:p>
            <a:r>
              <a:rPr lang="ar-SA" dirty="0" smtClean="0"/>
              <a:t>5- موازنة العمالة </a:t>
            </a:r>
            <a:r>
              <a:rPr lang="ar-SA" dirty="0" err="1" smtClean="0"/>
              <a:t>المباشرة .</a:t>
            </a:r>
            <a:endParaRPr lang="ar-SA" dirty="0" smtClean="0"/>
          </a:p>
          <a:p>
            <a:r>
              <a:rPr lang="ar-SA" dirty="0" smtClean="0"/>
              <a:t>6- موازنة التكاليف </a:t>
            </a:r>
            <a:r>
              <a:rPr lang="ar-SA" dirty="0" err="1" smtClean="0"/>
              <a:t>الإضافية .</a:t>
            </a:r>
            <a:endParaRPr lang="ar-SA" dirty="0" smtClean="0"/>
          </a:p>
          <a:p>
            <a:r>
              <a:rPr lang="ar-SA" dirty="0" smtClean="0"/>
              <a:t>7- موازنة </a:t>
            </a:r>
            <a:r>
              <a:rPr lang="ar-SA" dirty="0" err="1" smtClean="0"/>
              <a:t>النقدية 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مثال على موازنة المبيعات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تقوم الشركة العالمية بإنتاج وبيع اجهزة الهاتف بالمملكة وقدمت إدارة التسويق البيانات </a:t>
            </a:r>
            <a:r>
              <a:rPr lang="ar-SA" dirty="0" err="1" smtClean="0"/>
              <a:t>التالية :</a:t>
            </a:r>
            <a:endParaRPr lang="ar-SA" dirty="0" smtClean="0"/>
          </a:p>
          <a:p>
            <a:r>
              <a:rPr lang="ar-SA" dirty="0" smtClean="0"/>
              <a:t>المبيعات المتوقعة خلال الربع الأول لعام 1420 هـ</a:t>
            </a:r>
          </a:p>
          <a:p>
            <a:r>
              <a:rPr lang="ar-SA" dirty="0" smtClean="0"/>
              <a:t>المنطقة الشمالية 4000 جهاز/المنطقة الوسطى 2500 جهاز</a:t>
            </a:r>
          </a:p>
          <a:p>
            <a:r>
              <a:rPr lang="ar-SA" dirty="0" smtClean="0"/>
              <a:t>المنطقة الشرقية 3000 جهاز/المنطقة الجنوبية 1700 جهاز</a:t>
            </a:r>
          </a:p>
          <a:p>
            <a:r>
              <a:rPr lang="ar-SA" dirty="0" smtClean="0"/>
              <a:t>المنطقة الغربية 2800 جهاز </a:t>
            </a:r>
          </a:p>
          <a:p>
            <a:r>
              <a:rPr lang="ar-SA" dirty="0" err="1" smtClean="0"/>
              <a:t>سعربيع</a:t>
            </a:r>
            <a:r>
              <a:rPr lang="ar-SA" dirty="0" smtClean="0"/>
              <a:t> الجهاز 2000 ريال ومن المتوقع ارتفاع المبيعات 10% كل </a:t>
            </a:r>
            <a:r>
              <a:rPr lang="ar-SA" dirty="0" err="1" smtClean="0"/>
              <a:t>ثلالثة</a:t>
            </a:r>
            <a:r>
              <a:rPr lang="ar-SA" dirty="0" smtClean="0"/>
              <a:t> </a:t>
            </a:r>
            <a:r>
              <a:rPr lang="ar-SA" dirty="0" err="1" smtClean="0"/>
              <a:t>أشهر .</a:t>
            </a:r>
            <a:endParaRPr lang="ar-SA" dirty="0" smtClean="0"/>
          </a:p>
          <a:p>
            <a:r>
              <a:rPr lang="ar-SA" dirty="0" err="1" smtClean="0"/>
              <a:t>المطلوب </a:t>
            </a:r>
            <a:r>
              <a:rPr lang="ar-SA" dirty="0" smtClean="0"/>
              <a:t>/بناء نموذج المبيعات بالوحدات والريالات وعرض ذلك بيانيا.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مثال على موازنة مخزون الإنتاج التام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بفرض أن الشركة العالمية ترغب </a:t>
            </a:r>
            <a:r>
              <a:rPr lang="ar-SA" dirty="0" err="1" smtClean="0"/>
              <a:t>بالإحتفاظ</a:t>
            </a:r>
            <a:r>
              <a:rPr lang="ar-SA" dirty="0" smtClean="0"/>
              <a:t> بمخزون من الانتاج التام في نهاية كل ربع سنة يعادل 30% من مبيعات الربع التالي.</a:t>
            </a:r>
          </a:p>
          <a:p>
            <a:r>
              <a:rPr lang="ar-SA" dirty="0" smtClean="0"/>
              <a:t>المطلوب/بناء نموذج الموازنة الخاص بمخزون الانتاج التام وتدعيمه بالرسم </a:t>
            </a:r>
            <a:r>
              <a:rPr lang="ar-SA" dirty="0" err="1" smtClean="0"/>
              <a:t>البياني .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375</Words>
  <Application>Microsoft Office PowerPoint</Application>
  <PresentationFormat>عرض على الشاشة (3:4)‏</PresentationFormat>
  <Paragraphs>49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نموذج الموازنة الجارية الشاملة </vt:lpstr>
      <vt:lpstr>مراجعة الموازنة الجارية الشاملة </vt:lpstr>
      <vt:lpstr>أساس إعداد الموازنة</vt:lpstr>
      <vt:lpstr>أهمية الموازنة </vt:lpstr>
      <vt:lpstr>الموازنة أداة تخطيط ورقابة </vt:lpstr>
      <vt:lpstr>مما تتكون الموازنة الشاملة </vt:lpstr>
      <vt:lpstr>أنواع الموازنات الفرعية </vt:lpstr>
      <vt:lpstr>مثال على موازنة المبيعات </vt:lpstr>
      <vt:lpstr>مثال على موازنة مخزون الإنتاج التام </vt:lpstr>
      <vt:lpstr>مثال على موازنة برنامج الانتاج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نموذج الموازنة الجارية الشاملة </dc:title>
  <dc:creator>Amal alfawaz</dc:creator>
  <cp:lastModifiedBy>Amal alfawaz</cp:lastModifiedBy>
  <cp:revision>1</cp:revision>
  <dcterms:created xsi:type="dcterms:W3CDTF">2018-03-13T15:11:46Z</dcterms:created>
  <dcterms:modified xsi:type="dcterms:W3CDTF">2018-03-13T15:42:54Z</dcterms:modified>
</cp:coreProperties>
</file>