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48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FB809E-9674-40B7-B547-BCBC61C2DFDF}" type="datetimeFigureOut">
              <a:rPr lang="en-US" smtClean="0"/>
              <a:t>7/24/2018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0F18E6-04BC-4046-A4EC-14246B1086F5}" type="slidenum">
              <a:rPr lang="en-US" smtClean="0"/>
              <a:t>‹#›</a:t>
            </a:fld>
            <a:endParaRPr lang="en-US"/>
          </a:p>
        </p:txBody>
      </p:sp>
    </p:spTree>
    <p:extLst>
      <p:ext uri="{BB962C8B-B14F-4D97-AF65-F5344CB8AC3E}">
        <p14:creationId xmlns:p14="http://schemas.microsoft.com/office/powerpoint/2010/main" val="2000189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FB809E-9674-40B7-B547-BCBC61C2DFDF}" type="datetimeFigureOut">
              <a:rPr lang="en-US" smtClean="0"/>
              <a:t>7/24/2018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0F18E6-04BC-4046-A4EC-14246B1086F5}" type="slidenum">
              <a:rPr lang="en-US" smtClean="0"/>
              <a:t>‹#›</a:t>
            </a:fld>
            <a:endParaRPr lang="en-US"/>
          </a:p>
        </p:txBody>
      </p:sp>
    </p:spTree>
    <p:extLst>
      <p:ext uri="{BB962C8B-B14F-4D97-AF65-F5344CB8AC3E}">
        <p14:creationId xmlns:p14="http://schemas.microsoft.com/office/powerpoint/2010/main" val="1546058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FB809E-9674-40B7-B547-BCBC61C2DFDF}" type="datetimeFigureOut">
              <a:rPr lang="en-US" smtClean="0"/>
              <a:t>7/24/2018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0F18E6-04BC-4046-A4EC-14246B1086F5}" type="slidenum">
              <a:rPr lang="en-US" smtClean="0"/>
              <a:t>‹#›</a:t>
            </a:fld>
            <a:endParaRPr lang="en-US"/>
          </a:p>
        </p:txBody>
      </p:sp>
    </p:spTree>
    <p:extLst>
      <p:ext uri="{BB962C8B-B14F-4D97-AF65-F5344CB8AC3E}">
        <p14:creationId xmlns:p14="http://schemas.microsoft.com/office/powerpoint/2010/main" val="3065408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FB809E-9674-40B7-B547-BCBC61C2DFDF}" type="datetimeFigureOut">
              <a:rPr lang="en-US" smtClean="0"/>
              <a:t>7/24/2018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0F18E6-04BC-4046-A4EC-14246B1086F5}" type="slidenum">
              <a:rPr lang="en-US" smtClean="0"/>
              <a:t>‹#›</a:t>
            </a:fld>
            <a:endParaRPr lang="en-US"/>
          </a:p>
        </p:txBody>
      </p:sp>
    </p:spTree>
    <p:extLst>
      <p:ext uri="{BB962C8B-B14F-4D97-AF65-F5344CB8AC3E}">
        <p14:creationId xmlns:p14="http://schemas.microsoft.com/office/powerpoint/2010/main" val="2935749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FB809E-9674-40B7-B547-BCBC61C2DFDF}" type="datetimeFigureOut">
              <a:rPr lang="en-US" smtClean="0"/>
              <a:t>7/24/2018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0F18E6-04BC-4046-A4EC-14246B1086F5}" type="slidenum">
              <a:rPr lang="en-US" smtClean="0"/>
              <a:t>‹#›</a:t>
            </a:fld>
            <a:endParaRPr lang="en-US"/>
          </a:p>
        </p:txBody>
      </p:sp>
    </p:spTree>
    <p:extLst>
      <p:ext uri="{BB962C8B-B14F-4D97-AF65-F5344CB8AC3E}">
        <p14:creationId xmlns:p14="http://schemas.microsoft.com/office/powerpoint/2010/main" val="3759426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FB809E-9674-40B7-B547-BCBC61C2DFDF}" type="datetimeFigureOut">
              <a:rPr lang="en-US" smtClean="0"/>
              <a:t>7/24/2018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0F18E6-04BC-4046-A4EC-14246B1086F5}" type="slidenum">
              <a:rPr lang="en-US" smtClean="0"/>
              <a:t>‹#›</a:t>
            </a:fld>
            <a:endParaRPr lang="en-US"/>
          </a:p>
        </p:txBody>
      </p:sp>
    </p:spTree>
    <p:extLst>
      <p:ext uri="{BB962C8B-B14F-4D97-AF65-F5344CB8AC3E}">
        <p14:creationId xmlns:p14="http://schemas.microsoft.com/office/powerpoint/2010/main" val="493069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FB809E-9674-40B7-B547-BCBC61C2DFDF}" type="datetimeFigureOut">
              <a:rPr lang="en-US" smtClean="0"/>
              <a:t>7/24/2018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0F18E6-04BC-4046-A4EC-14246B1086F5}" type="slidenum">
              <a:rPr lang="en-US" smtClean="0"/>
              <a:t>‹#›</a:t>
            </a:fld>
            <a:endParaRPr lang="en-US"/>
          </a:p>
        </p:txBody>
      </p:sp>
    </p:spTree>
    <p:extLst>
      <p:ext uri="{BB962C8B-B14F-4D97-AF65-F5344CB8AC3E}">
        <p14:creationId xmlns:p14="http://schemas.microsoft.com/office/powerpoint/2010/main" val="1438883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FB809E-9674-40B7-B547-BCBC61C2DFDF}" type="datetimeFigureOut">
              <a:rPr lang="en-US" smtClean="0"/>
              <a:t>7/24/2018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0F18E6-04BC-4046-A4EC-14246B1086F5}" type="slidenum">
              <a:rPr lang="en-US" smtClean="0"/>
              <a:t>‹#›</a:t>
            </a:fld>
            <a:endParaRPr lang="en-US"/>
          </a:p>
        </p:txBody>
      </p:sp>
    </p:spTree>
    <p:extLst>
      <p:ext uri="{BB962C8B-B14F-4D97-AF65-F5344CB8AC3E}">
        <p14:creationId xmlns:p14="http://schemas.microsoft.com/office/powerpoint/2010/main" val="2448098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FB809E-9674-40B7-B547-BCBC61C2DFDF}" type="datetimeFigureOut">
              <a:rPr lang="en-US" smtClean="0"/>
              <a:t>7/24/2018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0F18E6-04BC-4046-A4EC-14246B1086F5}" type="slidenum">
              <a:rPr lang="en-US" smtClean="0"/>
              <a:t>‹#›</a:t>
            </a:fld>
            <a:endParaRPr lang="en-US"/>
          </a:p>
        </p:txBody>
      </p:sp>
    </p:spTree>
    <p:extLst>
      <p:ext uri="{BB962C8B-B14F-4D97-AF65-F5344CB8AC3E}">
        <p14:creationId xmlns:p14="http://schemas.microsoft.com/office/powerpoint/2010/main" val="766963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FB809E-9674-40B7-B547-BCBC61C2DFDF}" type="datetimeFigureOut">
              <a:rPr lang="en-US" smtClean="0"/>
              <a:t>7/24/2018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0F18E6-04BC-4046-A4EC-14246B1086F5}" type="slidenum">
              <a:rPr lang="en-US" smtClean="0"/>
              <a:t>‹#›</a:t>
            </a:fld>
            <a:endParaRPr lang="en-US"/>
          </a:p>
        </p:txBody>
      </p:sp>
    </p:spTree>
    <p:extLst>
      <p:ext uri="{BB962C8B-B14F-4D97-AF65-F5344CB8AC3E}">
        <p14:creationId xmlns:p14="http://schemas.microsoft.com/office/powerpoint/2010/main" val="2039165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FB809E-9674-40B7-B547-BCBC61C2DFDF}" type="datetimeFigureOut">
              <a:rPr lang="en-US" smtClean="0"/>
              <a:t>7/24/2018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0F18E6-04BC-4046-A4EC-14246B1086F5}" type="slidenum">
              <a:rPr lang="en-US" smtClean="0"/>
              <a:t>‹#›</a:t>
            </a:fld>
            <a:endParaRPr lang="en-US"/>
          </a:p>
        </p:txBody>
      </p:sp>
    </p:spTree>
    <p:extLst>
      <p:ext uri="{BB962C8B-B14F-4D97-AF65-F5344CB8AC3E}">
        <p14:creationId xmlns:p14="http://schemas.microsoft.com/office/powerpoint/2010/main" val="3900151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FB809E-9674-40B7-B547-BCBC61C2DFDF}" type="datetimeFigureOut">
              <a:rPr lang="en-US" smtClean="0"/>
              <a:t>7/24/2018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0F18E6-04BC-4046-A4EC-14246B1086F5}" type="slidenum">
              <a:rPr lang="en-US" smtClean="0"/>
              <a:t>‹#›</a:t>
            </a:fld>
            <a:endParaRPr lang="en-US"/>
          </a:p>
        </p:txBody>
      </p:sp>
    </p:spTree>
    <p:extLst>
      <p:ext uri="{BB962C8B-B14F-4D97-AF65-F5344CB8AC3E}">
        <p14:creationId xmlns:p14="http://schemas.microsoft.com/office/powerpoint/2010/main" val="6428537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u="sng" dirty="0" smtClean="0">
                <a:solidFill>
                  <a:schemeClr val="accent2">
                    <a:lumMod val="50000"/>
                  </a:schemeClr>
                </a:solidFill>
                <a:effectLst/>
                <a:latin typeface="Times New Roman"/>
                <a:ea typeface="Times New Roman"/>
                <a:cs typeface="AL-Mohanad Bold"/>
              </a:rPr>
              <a:t>الفصل الخامس</a:t>
            </a:r>
            <a:endParaRPr lang="en-US" b="1" dirty="0">
              <a:solidFill>
                <a:schemeClr val="accent2">
                  <a:lumMod val="50000"/>
                </a:schemeClr>
              </a:solidFill>
            </a:endParaRPr>
          </a:p>
        </p:txBody>
      </p:sp>
      <p:sp>
        <p:nvSpPr>
          <p:cNvPr id="3" name="Subtitle 2"/>
          <p:cNvSpPr>
            <a:spLocks noGrp="1"/>
          </p:cNvSpPr>
          <p:nvPr>
            <p:ph type="subTitle" idx="1"/>
          </p:nvPr>
        </p:nvSpPr>
        <p:spPr/>
        <p:txBody>
          <a:bodyPr/>
          <a:lstStyle/>
          <a:p>
            <a:endParaRPr lang="en-US" b="1" u="sng" dirty="0" smtClean="0">
              <a:solidFill>
                <a:schemeClr val="accent2">
                  <a:lumMod val="50000"/>
                </a:schemeClr>
              </a:solidFill>
              <a:effectLst/>
              <a:latin typeface="Times New Roman"/>
              <a:ea typeface="Times New Roman"/>
              <a:cs typeface="AL-Mohanad Bold"/>
            </a:endParaRPr>
          </a:p>
          <a:p>
            <a:r>
              <a:rPr lang="ar-SA" b="1" u="sng" dirty="0" smtClean="0">
                <a:solidFill>
                  <a:schemeClr val="accent2">
                    <a:lumMod val="50000"/>
                  </a:schemeClr>
                </a:solidFill>
                <a:effectLst/>
                <a:latin typeface="Times New Roman"/>
                <a:ea typeface="Times New Roman"/>
                <a:cs typeface="AL-Mohanad Bold"/>
              </a:rPr>
              <a:t>الدفاتر وطريقة القيد</a:t>
            </a:r>
            <a:endParaRPr lang="en-US" b="1" u="sng" dirty="0" smtClean="0">
              <a:solidFill>
                <a:schemeClr val="accent2">
                  <a:lumMod val="50000"/>
                </a:schemeClr>
              </a:solidFill>
              <a:effectLst/>
              <a:latin typeface="Times New Roman"/>
              <a:ea typeface="Times New Roman"/>
              <a:cs typeface="AL-Mohanad Bold"/>
            </a:endParaRPr>
          </a:p>
          <a:p>
            <a:endParaRPr lang="en-US" b="1" u="sng" dirty="0" smtClean="0">
              <a:solidFill>
                <a:schemeClr val="accent2">
                  <a:lumMod val="50000"/>
                </a:schemeClr>
              </a:solidFill>
              <a:effectLst/>
              <a:latin typeface="Times New Roman"/>
              <a:ea typeface="Times New Roman"/>
              <a:cs typeface="AL-Mohanad Bold"/>
            </a:endParaRPr>
          </a:p>
          <a:p>
            <a:endParaRPr lang="en-US" b="1" u="sng" dirty="0" smtClean="0">
              <a:solidFill>
                <a:schemeClr val="accent2">
                  <a:lumMod val="50000"/>
                </a:schemeClr>
              </a:solidFill>
              <a:effectLst/>
              <a:latin typeface="Times New Roman"/>
              <a:ea typeface="Times New Roman"/>
              <a:cs typeface="AL-Mohanad Bold"/>
            </a:endParaRPr>
          </a:p>
          <a:p>
            <a:endParaRPr lang="en-US" b="1" dirty="0">
              <a:solidFill>
                <a:schemeClr val="accent2">
                  <a:lumMod val="50000"/>
                </a:schemeClr>
              </a:solidFill>
            </a:endParaRPr>
          </a:p>
        </p:txBody>
      </p:sp>
    </p:spTree>
    <p:extLst>
      <p:ext uri="{BB962C8B-B14F-4D97-AF65-F5344CB8AC3E}">
        <p14:creationId xmlns:p14="http://schemas.microsoft.com/office/powerpoint/2010/main" val="26348471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u="sng" dirty="0">
                <a:solidFill>
                  <a:srgbClr val="C0504D">
                    <a:lumMod val="75000"/>
                  </a:srgbClr>
                </a:solidFill>
                <a:latin typeface="Times New Roman"/>
                <a:ea typeface="Times New Roman"/>
                <a:cs typeface="AL-Mohanad Bold"/>
              </a:rPr>
              <a:t>(ب) الدفاتر والسجلات والبيانات الإحصائية</a:t>
            </a:r>
            <a:endParaRPr lang="en-US" dirty="0"/>
          </a:p>
        </p:txBody>
      </p:sp>
      <p:sp>
        <p:nvSpPr>
          <p:cNvPr id="3" name="Content Placeholder 2"/>
          <p:cNvSpPr>
            <a:spLocks noGrp="1"/>
          </p:cNvSpPr>
          <p:nvPr>
            <p:ph idx="1"/>
          </p:nvPr>
        </p:nvSpPr>
        <p:spPr/>
        <p:txBody>
          <a:bodyPr>
            <a:normAutofit/>
          </a:bodyPr>
          <a:lstStyle/>
          <a:p>
            <a:pPr algn="r" rtl="1"/>
            <a:r>
              <a:rPr lang="ar-SA" sz="2000" b="1" u="sng" dirty="0">
                <a:latin typeface="Times New Roman"/>
                <a:ea typeface="Times New Roman"/>
                <a:cs typeface="AL-Mohanad Bold"/>
              </a:rPr>
              <a:t>(2) سجل </a:t>
            </a:r>
            <a:r>
              <a:rPr lang="ar-SA" sz="2000" b="1" u="sng" dirty="0" smtClean="0">
                <a:latin typeface="Times New Roman"/>
                <a:ea typeface="Times New Roman"/>
                <a:cs typeface="AL-Mohanad Bold"/>
              </a:rPr>
              <a:t>حصر </a:t>
            </a:r>
            <a:r>
              <a:rPr lang="ar-SA" sz="2000" b="1" u="sng" dirty="0">
                <a:latin typeface="Times New Roman"/>
                <a:ea typeface="Times New Roman"/>
                <a:cs typeface="AL-Mohanad Bold"/>
              </a:rPr>
              <a:t>أوامر اعتماد الصرف</a:t>
            </a:r>
            <a:r>
              <a:rPr lang="ar-SA" sz="2000" b="1" u="sng" dirty="0" smtClean="0">
                <a:latin typeface="Times New Roman"/>
                <a:ea typeface="Times New Roman"/>
                <a:cs typeface="AL-Mohanad Bold"/>
              </a:rPr>
              <a:t>:</a:t>
            </a:r>
          </a:p>
          <a:p>
            <a:pPr algn="justLow" rtl="1">
              <a:spcAft>
                <a:spcPts val="0"/>
              </a:spcAft>
              <a:buFont typeface="Wingdings" panose="05000000000000000000" pitchFamily="2" charset="2"/>
              <a:buChar char="Ø"/>
            </a:pPr>
            <a:r>
              <a:rPr lang="ar-SA" sz="2000" dirty="0">
                <a:latin typeface="Times New Roman"/>
                <a:ea typeface="Times New Roman"/>
                <a:cs typeface="AL-Mohanad Bold"/>
              </a:rPr>
              <a:t>يمسك هذا الدفتر بمعرفة أحد الموظفين في الإدارة المالية. و يسجل فيه كل أوامر اعتماد الصرف التي تستلمها الإدارة المالية من الإدارة المختصة</a:t>
            </a:r>
            <a:r>
              <a:rPr lang="ar-SA" sz="2000" dirty="0" smtClean="0">
                <a:latin typeface="Times New Roman"/>
                <a:ea typeface="Times New Roman"/>
                <a:cs typeface="AL-Mohanad Bold"/>
              </a:rPr>
              <a:t>.</a:t>
            </a:r>
            <a:endParaRPr lang="en-US" sz="2400" dirty="0">
              <a:latin typeface="Times New Roman"/>
              <a:ea typeface="Times New Roman"/>
              <a:cs typeface="AL-Mohanad Bold"/>
            </a:endParaRPr>
          </a:p>
          <a:p>
            <a:pPr algn="justLow" rtl="1">
              <a:spcAft>
                <a:spcPts val="0"/>
              </a:spcAft>
              <a:buFont typeface="Wingdings" panose="05000000000000000000" pitchFamily="2" charset="2"/>
              <a:buChar char="Ø"/>
            </a:pPr>
            <a:r>
              <a:rPr lang="ar-SA" sz="2000" dirty="0">
                <a:latin typeface="Times New Roman"/>
                <a:ea typeface="Times New Roman"/>
                <a:cs typeface="AL-Mohanad Bold"/>
              </a:rPr>
              <a:t>- يعطى كل أمر اعتماد صرف رقماً متسلسلاً في هذا السجل بحيث يسجل الرقم في القسم (ب) من الأمر</a:t>
            </a:r>
            <a:r>
              <a:rPr lang="ar-SA" sz="2000" dirty="0" smtClean="0">
                <a:latin typeface="Times New Roman"/>
                <a:ea typeface="Times New Roman"/>
                <a:cs typeface="AL-Mohanad Bold"/>
              </a:rPr>
              <a:t>.</a:t>
            </a:r>
            <a:endParaRPr lang="en-US" sz="2400" dirty="0">
              <a:latin typeface="Times New Roman"/>
              <a:ea typeface="Times New Roman"/>
              <a:cs typeface="AL-Mohanad Bold"/>
            </a:endParaRPr>
          </a:p>
          <a:p>
            <a:pPr algn="justLow" rtl="1">
              <a:spcAft>
                <a:spcPts val="0"/>
              </a:spcAft>
              <a:buFont typeface="Wingdings" panose="05000000000000000000" pitchFamily="2" charset="2"/>
              <a:buChar char="Ø"/>
            </a:pPr>
            <a:r>
              <a:rPr lang="ar-SA" sz="2000" dirty="0">
                <a:latin typeface="Times New Roman"/>
                <a:ea typeface="Times New Roman"/>
                <a:cs typeface="AL-Mohanad Bold"/>
              </a:rPr>
              <a:t>- يهدف هذا السجل لمراقبة سير اعتماد أوامر الصرف للتأكد من عدم تأخير صرفها دون مبرر وذلك عن طريق إثبات تاريخ تحويل ومراجعة أمر اعتماد الصرف بالإضافة إلى تاريخ الحوالة أو أمر دفع المسحوب بصافي  قيمة أمر إعتماد الصرف</a:t>
            </a:r>
            <a:r>
              <a:rPr lang="ar-SA" sz="2000" dirty="0" smtClean="0">
                <a:latin typeface="Times New Roman"/>
                <a:ea typeface="Times New Roman"/>
                <a:cs typeface="AL-Mohanad Bold"/>
              </a:rPr>
              <a:t>.</a:t>
            </a:r>
            <a:endParaRPr lang="en-US" sz="2400" dirty="0">
              <a:latin typeface="Times New Roman"/>
              <a:ea typeface="Times New Roman"/>
              <a:cs typeface="AL-Mohanad Bold"/>
            </a:endParaRPr>
          </a:p>
          <a:p>
            <a:pPr algn="justLow" rtl="1">
              <a:spcAft>
                <a:spcPts val="0"/>
              </a:spcAft>
            </a:pPr>
            <a:r>
              <a:rPr lang="ar-SA" sz="2000" b="1" dirty="0">
                <a:latin typeface="Times New Roman"/>
                <a:ea typeface="Times New Roman"/>
                <a:cs typeface="AL-Mohanad Bold"/>
              </a:rPr>
              <a:t>(</a:t>
            </a:r>
            <a:r>
              <a:rPr lang="ar-SA" sz="2000" b="1" u="sng" dirty="0">
                <a:latin typeface="Times New Roman"/>
                <a:ea typeface="Times New Roman"/>
                <a:cs typeface="AL-Mohanad Bold"/>
              </a:rPr>
              <a:t>3) دفتر السلف المستديمة:</a:t>
            </a:r>
            <a:endParaRPr lang="en-US" sz="2400" dirty="0">
              <a:latin typeface="Times New Roman"/>
              <a:ea typeface="Times New Roman"/>
              <a:cs typeface="AL-Mohanad Bold"/>
            </a:endParaRPr>
          </a:p>
          <a:p>
            <a:pPr algn="justLow" rtl="1">
              <a:spcAft>
                <a:spcPts val="0"/>
              </a:spcAft>
            </a:pPr>
            <a:r>
              <a:rPr lang="ar-SA" sz="2000" dirty="0">
                <a:latin typeface="Times New Roman"/>
                <a:ea typeface="Times New Roman"/>
                <a:cs typeface="AL-Mohanad Bold"/>
              </a:rPr>
              <a:t>يمسك هذا الدفتر الفروع التي لا تمسك حساباتها بنفسها. وتقيد فيه قيمة السلفة المستديمة وكل تفاصيل المبالغ المصروفة منها مثل، التاريخ عدد المستندات ـ صافي القيمة ـ اسم الشخص المصروف له .</a:t>
            </a:r>
            <a:endParaRPr lang="en-US" sz="2400" dirty="0">
              <a:latin typeface="Times New Roman"/>
              <a:ea typeface="Times New Roman"/>
              <a:cs typeface="AL-Mohanad Bold"/>
            </a:endParaRPr>
          </a:p>
          <a:p>
            <a:pPr algn="r" rtl="1"/>
            <a:endParaRPr lang="en-US" sz="2000" dirty="0"/>
          </a:p>
        </p:txBody>
      </p:sp>
    </p:spTree>
    <p:extLst>
      <p:ext uri="{BB962C8B-B14F-4D97-AF65-F5344CB8AC3E}">
        <p14:creationId xmlns:p14="http://schemas.microsoft.com/office/powerpoint/2010/main" val="3494442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u="sng" dirty="0">
                <a:solidFill>
                  <a:srgbClr val="C0504D">
                    <a:lumMod val="75000"/>
                  </a:srgbClr>
                </a:solidFill>
                <a:latin typeface="Times New Roman"/>
                <a:ea typeface="Times New Roman"/>
                <a:cs typeface="AL-Mohanad Bold"/>
              </a:rPr>
              <a:t>(ب) الدفاتر والسجلات والبيانات الإحصائية</a:t>
            </a:r>
            <a:endParaRPr lang="en-US" dirty="0"/>
          </a:p>
        </p:txBody>
      </p:sp>
      <p:sp>
        <p:nvSpPr>
          <p:cNvPr id="3" name="Content Placeholder 2"/>
          <p:cNvSpPr>
            <a:spLocks noGrp="1"/>
          </p:cNvSpPr>
          <p:nvPr>
            <p:ph idx="1"/>
          </p:nvPr>
        </p:nvSpPr>
        <p:spPr/>
        <p:txBody>
          <a:bodyPr>
            <a:normAutofit fontScale="85000" lnSpcReduction="20000"/>
          </a:bodyPr>
          <a:lstStyle/>
          <a:p>
            <a:pPr algn="justLow" rtl="1">
              <a:spcAft>
                <a:spcPts val="0"/>
              </a:spcAft>
            </a:pPr>
            <a:r>
              <a:rPr lang="ar-SA" sz="2000" b="1" u="sng" dirty="0">
                <a:latin typeface="Times New Roman"/>
                <a:ea typeface="Times New Roman"/>
                <a:cs typeface="AL-Mohanad Bold"/>
              </a:rPr>
              <a:t>(4) سجل مراقبة الضمانات:</a:t>
            </a:r>
            <a:endParaRPr lang="en-US" sz="2400" dirty="0">
              <a:latin typeface="Times New Roman"/>
              <a:ea typeface="Times New Roman"/>
              <a:cs typeface="AL-Mohanad Bold"/>
            </a:endParaRPr>
          </a:p>
          <a:p>
            <a:pPr algn="justLow" rtl="1">
              <a:spcAft>
                <a:spcPts val="0"/>
              </a:spcAft>
              <a:buFont typeface="Wingdings" panose="05000000000000000000" pitchFamily="2" charset="2"/>
              <a:buChar char="Ø"/>
            </a:pPr>
            <a:r>
              <a:rPr lang="ar-SA" sz="2000" dirty="0">
                <a:latin typeface="Times New Roman"/>
                <a:ea typeface="Times New Roman"/>
                <a:cs typeface="AL-Mohanad Bold"/>
              </a:rPr>
              <a:t>- تسجل فيه الضمانات المقدمة من قبل البنوك بحيث يتم فيه تسجيل تاريخ كل ضمان وقيمته.</a:t>
            </a:r>
            <a:endParaRPr lang="en-US" sz="2400" dirty="0">
              <a:latin typeface="Times New Roman"/>
              <a:ea typeface="Times New Roman"/>
              <a:cs typeface="AL-Mohanad Bold"/>
            </a:endParaRPr>
          </a:p>
          <a:p>
            <a:pPr algn="justLow" rtl="1">
              <a:spcAft>
                <a:spcPts val="0"/>
              </a:spcAft>
              <a:buFont typeface="Wingdings" panose="05000000000000000000" pitchFamily="2" charset="2"/>
              <a:buChar char="Ø"/>
            </a:pPr>
            <a:endParaRPr lang="en-US" sz="2400" dirty="0">
              <a:latin typeface="Times New Roman"/>
              <a:ea typeface="Times New Roman"/>
              <a:cs typeface="AL-Mohanad Bold"/>
            </a:endParaRPr>
          </a:p>
          <a:p>
            <a:pPr algn="justLow" rtl="1">
              <a:spcAft>
                <a:spcPts val="0"/>
              </a:spcAft>
              <a:buFont typeface="Wingdings" panose="05000000000000000000" pitchFamily="2" charset="2"/>
              <a:buChar char="Ø"/>
            </a:pPr>
            <a:r>
              <a:rPr lang="ar-SA" sz="2000" dirty="0">
                <a:latin typeface="Times New Roman"/>
                <a:ea typeface="Times New Roman"/>
                <a:cs typeface="AL-Mohanad Bold"/>
              </a:rPr>
              <a:t>- يقوم مدير الإدارة المالية بمراقبة هذا السجل ومطابقة الضمانات البنكية المسجلة فيه مع تلك التي في عهدة رئيس الحسابات وذلك دورياً في أخر كل سنة.</a:t>
            </a:r>
            <a:endParaRPr lang="en-US" sz="2400" dirty="0">
              <a:latin typeface="Times New Roman"/>
              <a:ea typeface="Times New Roman"/>
              <a:cs typeface="AL-Mohanad Bold"/>
            </a:endParaRPr>
          </a:p>
          <a:p>
            <a:pPr marL="0" indent="0" algn="justLow" rtl="1">
              <a:spcAft>
                <a:spcPts val="0"/>
              </a:spcAft>
              <a:buNone/>
            </a:pPr>
            <a:endParaRPr lang="en-US" sz="2400" dirty="0">
              <a:latin typeface="Times New Roman"/>
              <a:ea typeface="Times New Roman"/>
              <a:cs typeface="AL-Mohanad Bold"/>
            </a:endParaRPr>
          </a:p>
          <a:p>
            <a:pPr algn="justLow" rtl="1">
              <a:spcAft>
                <a:spcPts val="0"/>
              </a:spcAft>
            </a:pPr>
            <a:r>
              <a:rPr lang="ar-SA" sz="2000" b="1" u="sng" dirty="0">
                <a:latin typeface="Times New Roman"/>
                <a:ea typeface="Times New Roman"/>
                <a:cs typeface="AL-Mohanad Bold"/>
              </a:rPr>
              <a:t>(5) دفاتر مراقبة الاعتمادات المالية: </a:t>
            </a:r>
            <a:endParaRPr lang="en-US" sz="2400" dirty="0">
              <a:latin typeface="Times New Roman"/>
              <a:ea typeface="Times New Roman"/>
              <a:cs typeface="AL-Mohanad Bold"/>
            </a:endParaRPr>
          </a:p>
          <a:p>
            <a:pPr algn="justLow" rtl="1">
              <a:spcAft>
                <a:spcPts val="0"/>
              </a:spcAft>
              <a:buFont typeface="Wingdings" panose="05000000000000000000" pitchFamily="2" charset="2"/>
              <a:buChar char="Ø"/>
            </a:pPr>
            <a:r>
              <a:rPr lang="ar-SA" sz="2000" dirty="0">
                <a:latin typeface="Times New Roman"/>
                <a:ea typeface="Times New Roman"/>
                <a:cs typeface="AL-Mohanad Bold"/>
              </a:rPr>
              <a:t>- من أجل تحقيق الرقابة على الصرف من الاعتمادات: تقوم كل وزارة أو مصلحة بتخصيص موظف يمسك دفتر لإثبات الارتباطات الخاصة بكل بند.</a:t>
            </a:r>
            <a:endParaRPr lang="en-US" sz="2400" dirty="0">
              <a:latin typeface="Times New Roman"/>
              <a:ea typeface="Times New Roman"/>
              <a:cs typeface="AL-Mohanad Bold"/>
            </a:endParaRPr>
          </a:p>
          <a:p>
            <a:pPr marL="0" indent="0" algn="justLow" rtl="1">
              <a:spcAft>
                <a:spcPts val="0"/>
              </a:spcAft>
              <a:buNone/>
            </a:pPr>
            <a:endParaRPr lang="en-US" sz="2400" dirty="0">
              <a:latin typeface="Times New Roman"/>
              <a:ea typeface="Times New Roman"/>
              <a:cs typeface="AL-Mohanad Bold"/>
            </a:endParaRPr>
          </a:p>
          <a:p>
            <a:pPr algn="justLow" rtl="1">
              <a:spcAft>
                <a:spcPts val="0"/>
              </a:spcAft>
              <a:buFont typeface="Wingdings" panose="05000000000000000000" pitchFamily="2" charset="2"/>
              <a:buChar char="Ø"/>
            </a:pPr>
            <a:r>
              <a:rPr lang="ar-SA" sz="2000" u="sng" dirty="0">
                <a:solidFill>
                  <a:schemeClr val="accent2">
                    <a:lumMod val="75000"/>
                  </a:schemeClr>
                </a:solidFill>
                <a:latin typeface="Times New Roman"/>
                <a:ea typeface="Times New Roman"/>
                <a:cs typeface="AL-Mohanad Bold"/>
              </a:rPr>
              <a:t>- يتم إمساك ثلاثة دفاتر للارتباطات:</a:t>
            </a:r>
            <a:endParaRPr lang="en-US" sz="2400" u="sng" dirty="0">
              <a:solidFill>
                <a:schemeClr val="accent2">
                  <a:lumMod val="75000"/>
                </a:schemeClr>
              </a:solidFill>
              <a:latin typeface="Times New Roman"/>
              <a:ea typeface="Times New Roman"/>
              <a:cs typeface="AL-Mohanad Bold"/>
            </a:endParaRPr>
          </a:p>
          <a:p>
            <a:pPr algn="justLow" rtl="1">
              <a:spcAft>
                <a:spcPts val="0"/>
              </a:spcAft>
            </a:pPr>
            <a:r>
              <a:rPr lang="ar-SA" sz="2000" dirty="0">
                <a:latin typeface="Times New Roman"/>
                <a:ea typeface="Times New Roman"/>
                <a:cs typeface="AL-Mohanad Bold"/>
              </a:rPr>
              <a:t>1- دفاتر خاصة بمراقبة الاعتمادات الخاصة بالبابين الأول والثاني من النفقات. </a:t>
            </a:r>
            <a:endParaRPr lang="en-US" sz="2400" dirty="0">
              <a:latin typeface="Times New Roman"/>
              <a:ea typeface="Times New Roman"/>
              <a:cs typeface="AL-Mohanad Bold"/>
            </a:endParaRPr>
          </a:p>
          <a:p>
            <a:pPr algn="justLow" rtl="1">
              <a:spcAft>
                <a:spcPts val="0"/>
              </a:spcAft>
            </a:pPr>
            <a:r>
              <a:rPr lang="ar-SA" sz="2000" dirty="0">
                <a:latin typeface="Times New Roman"/>
                <a:ea typeface="Times New Roman"/>
                <a:cs typeface="AL-Mohanad Bold"/>
              </a:rPr>
              <a:t>2- دفاتر خاصة بمراقبة الاعتمادات المخصصة للفروع بحيث يخصص لحجز المبالغ المراد صرفها على كل فرع لضمان عدم تجاوز الفروع لما خصص له من بنود الميزانية.</a:t>
            </a:r>
            <a:endParaRPr lang="en-US" sz="2400" dirty="0">
              <a:latin typeface="Times New Roman"/>
              <a:ea typeface="Times New Roman"/>
              <a:cs typeface="AL-Mohanad Bold"/>
            </a:endParaRPr>
          </a:p>
          <a:p>
            <a:pPr algn="justLow" rtl="1">
              <a:spcAft>
                <a:spcPts val="0"/>
              </a:spcAft>
            </a:pPr>
            <a:r>
              <a:rPr lang="ar-SA" sz="2000" dirty="0">
                <a:latin typeface="Times New Roman"/>
                <a:ea typeface="Times New Roman"/>
                <a:cs typeface="AL-Mohanad Bold"/>
              </a:rPr>
              <a:t>3- دفتر خاص لمراقبة المشاريع المبوبة من الباب الرابع بحيث يسجل فيه ما يتعلق بكل مشروع من معلومات تختص بالصرف.</a:t>
            </a:r>
            <a:endParaRPr lang="en-US" sz="2400" dirty="0">
              <a:latin typeface="Times New Roman"/>
              <a:ea typeface="Times New Roman"/>
              <a:cs typeface="AL-Mohanad Bold"/>
            </a:endParaRPr>
          </a:p>
          <a:p>
            <a:pPr algn="r" rtl="1"/>
            <a:endParaRPr lang="en-US" sz="2000" dirty="0"/>
          </a:p>
        </p:txBody>
      </p:sp>
    </p:spTree>
    <p:extLst>
      <p:ext uri="{BB962C8B-B14F-4D97-AF65-F5344CB8AC3E}">
        <p14:creationId xmlns:p14="http://schemas.microsoft.com/office/powerpoint/2010/main" val="437547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pPr rtl="1">
              <a:tabLst>
                <a:tab pos="4113530" algn="l"/>
              </a:tabLst>
            </a:pPr>
            <a:r>
              <a:rPr lang="en-US" b="1" u="sng" dirty="0" smtClean="0">
                <a:solidFill>
                  <a:srgbClr val="000000"/>
                </a:solidFill>
                <a:effectLst/>
                <a:latin typeface="Times New Roman"/>
                <a:ea typeface="Times New Roman"/>
                <a:cs typeface="AL-Mohanad Bold"/>
              </a:rPr>
              <a:t/>
            </a:r>
            <a:br>
              <a:rPr lang="en-US" b="1" u="sng" dirty="0" smtClean="0">
                <a:solidFill>
                  <a:srgbClr val="000000"/>
                </a:solidFill>
                <a:effectLst/>
                <a:latin typeface="Times New Roman"/>
                <a:ea typeface="Times New Roman"/>
                <a:cs typeface="AL-Mohanad Bold"/>
              </a:rPr>
            </a:br>
            <a:r>
              <a:rPr lang="en-US" b="1" u="sng" dirty="0">
                <a:solidFill>
                  <a:srgbClr val="000000"/>
                </a:solidFill>
                <a:latin typeface="Times New Roman"/>
                <a:ea typeface="Times New Roman"/>
                <a:cs typeface="AL-Mohanad Bold"/>
              </a:rPr>
              <a:t/>
            </a:r>
            <a:br>
              <a:rPr lang="en-US" b="1" u="sng" dirty="0">
                <a:solidFill>
                  <a:srgbClr val="000000"/>
                </a:solidFill>
                <a:latin typeface="Times New Roman"/>
                <a:ea typeface="Times New Roman"/>
                <a:cs typeface="AL-Mohanad Bold"/>
              </a:rPr>
            </a:br>
            <a:r>
              <a:rPr lang="ar-SA" b="1" u="sng" dirty="0" smtClean="0">
                <a:solidFill>
                  <a:schemeClr val="accent2">
                    <a:lumMod val="50000"/>
                  </a:schemeClr>
                </a:solidFill>
                <a:effectLst/>
                <a:latin typeface="Times New Roman"/>
                <a:ea typeface="Times New Roman"/>
                <a:cs typeface="AL-Mohanad Bold"/>
              </a:rPr>
              <a:t>طريقة القيد بالدفاتر</a:t>
            </a:r>
            <a:r>
              <a:rPr lang="en-US" sz="4800" dirty="0" smtClean="0">
                <a:solidFill>
                  <a:schemeClr val="accent2">
                    <a:lumMod val="50000"/>
                  </a:schemeClr>
                </a:solidFill>
                <a:effectLst/>
                <a:latin typeface="Times New Roman"/>
                <a:ea typeface="Times New Roman"/>
                <a:cs typeface="AL-Mohanad Bold"/>
              </a:rPr>
              <a:t/>
            </a:r>
            <a:br>
              <a:rPr lang="en-US" sz="4800" dirty="0" smtClean="0">
                <a:solidFill>
                  <a:schemeClr val="accent2">
                    <a:lumMod val="50000"/>
                  </a:schemeClr>
                </a:solidFill>
                <a:effectLst/>
                <a:latin typeface="Times New Roman"/>
                <a:ea typeface="Times New Roman"/>
                <a:cs typeface="AL-Mohanad Bold"/>
              </a:rPr>
            </a:br>
            <a:r>
              <a:rPr lang="ar-SA" b="1" u="none" strike="noStrike" dirty="0" smtClean="0">
                <a:solidFill>
                  <a:srgbClr val="000000"/>
                </a:solidFill>
                <a:effectLst/>
                <a:latin typeface="Times New Roman"/>
                <a:ea typeface="Times New Roman"/>
                <a:cs typeface="AL-Mohanad Bold"/>
              </a:rPr>
              <a:t> </a:t>
            </a:r>
            <a:r>
              <a:rPr lang="en-US" sz="4800" dirty="0" smtClean="0">
                <a:effectLst/>
                <a:latin typeface="Times New Roman"/>
                <a:ea typeface="Times New Roman"/>
                <a:cs typeface="AL-Mohanad Bold"/>
              </a:rPr>
              <a:t/>
            </a:r>
            <a:br>
              <a:rPr lang="en-US" sz="4800" dirty="0" smtClean="0">
                <a:effectLst/>
                <a:latin typeface="Times New Roman"/>
                <a:ea typeface="Times New Roman"/>
                <a:cs typeface="AL-Mohanad Bold"/>
              </a:rPr>
            </a:br>
            <a:endParaRPr lang="en-US" dirty="0"/>
          </a:p>
        </p:txBody>
      </p:sp>
      <p:sp>
        <p:nvSpPr>
          <p:cNvPr id="3" name="Content Placeholder 2"/>
          <p:cNvSpPr>
            <a:spLocks noGrp="1"/>
          </p:cNvSpPr>
          <p:nvPr>
            <p:ph idx="1"/>
          </p:nvPr>
        </p:nvSpPr>
        <p:spPr>
          <a:xfrm>
            <a:off x="76200" y="1143000"/>
            <a:ext cx="8991600" cy="5562600"/>
          </a:xfrm>
        </p:spPr>
        <p:txBody>
          <a:bodyPr>
            <a:noAutofit/>
          </a:bodyPr>
          <a:lstStyle/>
          <a:p>
            <a:pPr algn="r" rtl="1">
              <a:buFont typeface="Wingdings" panose="05000000000000000000" pitchFamily="2" charset="2"/>
              <a:buChar char="Ø"/>
            </a:pPr>
            <a:r>
              <a:rPr lang="ar-SA" sz="2000" dirty="0" smtClean="0">
                <a:solidFill>
                  <a:srgbClr val="000000"/>
                </a:solidFill>
                <a:effectLst/>
                <a:latin typeface="Times New Roman"/>
                <a:ea typeface="Times New Roman"/>
                <a:cs typeface="AL-Mohanad Bold"/>
              </a:rPr>
              <a:t>يتم إثبات العمليات المالية للوحدات الحكومية عن طريق نوعين من المستندات النمطية.</a:t>
            </a:r>
            <a:endParaRPr lang="en-US" sz="2000" dirty="0" smtClean="0">
              <a:solidFill>
                <a:srgbClr val="000000"/>
              </a:solidFill>
              <a:effectLst/>
              <a:latin typeface="Times New Roman"/>
              <a:ea typeface="Times New Roman"/>
              <a:cs typeface="AL-Mohanad Bold"/>
            </a:endParaRPr>
          </a:p>
          <a:p>
            <a:pPr marL="457200" indent="-457200" algn="justLow" rtl="1">
              <a:spcAft>
                <a:spcPts val="0"/>
              </a:spcAft>
              <a:buFont typeface="+mj-lt"/>
              <a:buAutoNum type="arabicPeriod"/>
              <a:tabLst>
                <a:tab pos="4113530" algn="l"/>
              </a:tabLst>
            </a:pPr>
            <a:r>
              <a:rPr lang="ar-SA" sz="2000" dirty="0" smtClean="0">
                <a:solidFill>
                  <a:srgbClr val="000000"/>
                </a:solidFill>
                <a:effectLst/>
                <a:latin typeface="Times New Roman"/>
                <a:ea typeface="Times New Roman"/>
                <a:cs typeface="AL-Mohanad Bold"/>
              </a:rPr>
              <a:t>أمر اعتماد الصرف. </a:t>
            </a:r>
            <a:endParaRPr lang="en-US" sz="2000" dirty="0" smtClean="0">
              <a:solidFill>
                <a:srgbClr val="000000"/>
              </a:solidFill>
              <a:effectLst/>
              <a:latin typeface="Times New Roman"/>
              <a:ea typeface="Times New Roman"/>
              <a:cs typeface="AL-Mohanad Bold"/>
            </a:endParaRPr>
          </a:p>
          <a:p>
            <a:pPr marL="457200" indent="-457200" algn="justLow" rtl="1">
              <a:spcAft>
                <a:spcPts val="0"/>
              </a:spcAft>
              <a:buFont typeface="+mj-lt"/>
              <a:buAutoNum type="arabicPeriod"/>
              <a:tabLst>
                <a:tab pos="4113530" algn="l"/>
              </a:tabLst>
            </a:pPr>
            <a:r>
              <a:rPr lang="ar-SA" sz="2000" dirty="0" smtClean="0">
                <a:solidFill>
                  <a:srgbClr val="000000"/>
                </a:solidFill>
                <a:effectLst/>
                <a:latin typeface="Times New Roman"/>
                <a:ea typeface="Times New Roman"/>
                <a:cs typeface="AL-Mohanad Bold"/>
              </a:rPr>
              <a:t>أذن التسوية. </a:t>
            </a:r>
            <a:endParaRPr lang="en-US" sz="2000" dirty="0" smtClean="0">
              <a:solidFill>
                <a:srgbClr val="000000"/>
              </a:solidFill>
              <a:effectLst/>
              <a:latin typeface="Times New Roman"/>
              <a:ea typeface="Times New Roman"/>
              <a:cs typeface="AL-Mohanad Bold"/>
            </a:endParaRPr>
          </a:p>
          <a:p>
            <a:pPr algn="justLow" rtl="1">
              <a:spcAft>
                <a:spcPts val="0"/>
              </a:spcAft>
              <a:buFont typeface="Wingdings" panose="05000000000000000000" pitchFamily="2" charset="2"/>
              <a:buChar char="Ø"/>
              <a:tabLst>
                <a:tab pos="4113530" algn="l"/>
              </a:tabLst>
            </a:pPr>
            <a:r>
              <a:rPr lang="ar-SA" sz="2000" dirty="0" smtClean="0">
                <a:solidFill>
                  <a:srgbClr val="000000"/>
                </a:solidFill>
                <a:effectLst/>
                <a:latin typeface="Times New Roman"/>
                <a:ea typeface="Times New Roman"/>
                <a:cs typeface="AL-Mohanad Bold"/>
              </a:rPr>
              <a:t>يجب أن تكون هذه المستندات (الاستمارات) مؤيدة دائماً بالأدلة القابلة للتحقيق التي يمكن مراجعتها للتأكد من صحتها.وتتضمن هذه الأدلة أنواعاً متعددة من المستندات مثل: الفواتير ـ أوامر القبض ـ إيصالات الاستلام ـ عقود الإيجار ـ الشيكات ـ أوامر الدفع ـ الحوالات..... الخ.</a:t>
            </a:r>
            <a:endParaRPr lang="en-US" sz="2000" dirty="0" smtClean="0">
              <a:effectLst/>
              <a:latin typeface="Times New Roman"/>
              <a:ea typeface="Times New Roman"/>
              <a:cs typeface="AL-Mohanad Bold"/>
            </a:endParaRPr>
          </a:p>
          <a:p>
            <a:pPr marL="0" indent="0" algn="justLow" rtl="1">
              <a:spcAft>
                <a:spcPts val="0"/>
              </a:spcAft>
              <a:buNone/>
              <a:tabLst>
                <a:tab pos="-382270" algn="l"/>
              </a:tabLst>
            </a:pPr>
            <a:r>
              <a:rPr lang="en-US" sz="2000" b="1" u="sng" dirty="0" smtClean="0">
                <a:solidFill>
                  <a:schemeClr val="accent2">
                    <a:lumMod val="50000"/>
                  </a:schemeClr>
                </a:solidFill>
                <a:latin typeface="Times New Roman"/>
                <a:ea typeface="Times New Roman"/>
                <a:cs typeface="AL-Mohanad Bold"/>
              </a:rPr>
              <a:t>-1</a:t>
            </a:r>
            <a:r>
              <a:rPr lang="ar-SA" sz="2000" b="1" u="sng" dirty="0" smtClean="0">
                <a:solidFill>
                  <a:schemeClr val="accent2">
                    <a:lumMod val="50000"/>
                  </a:schemeClr>
                </a:solidFill>
                <a:effectLst/>
                <a:latin typeface="Times New Roman"/>
                <a:ea typeface="Times New Roman"/>
                <a:cs typeface="AL-Mohanad Bold"/>
              </a:rPr>
              <a:t>أمر إعتماد الصرف:   </a:t>
            </a:r>
            <a:endParaRPr lang="en-US" sz="2000" dirty="0" smtClean="0">
              <a:solidFill>
                <a:schemeClr val="accent2">
                  <a:lumMod val="50000"/>
                </a:schemeClr>
              </a:solidFill>
              <a:effectLst/>
              <a:latin typeface="Times New Roman"/>
              <a:ea typeface="Times New Roman"/>
              <a:cs typeface="AL-Mohanad Bold"/>
            </a:endParaRPr>
          </a:p>
          <a:p>
            <a:pPr algn="justLow" rtl="1">
              <a:spcAft>
                <a:spcPts val="0"/>
              </a:spcAft>
              <a:buFont typeface="Wingdings" panose="05000000000000000000" pitchFamily="2" charset="2"/>
              <a:buChar char="Ø"/>
              <a:tabLst>
                <a:tab pos="4113530" algn="l"/>
              </a:tabLst>
            </a:pPr>
            <a:r>
              <a:rPr lang="ar-SA" sz="2000" dirty="0" smtClean="0">
                <a:solidFill>
                  <a:srgbClr val="000000"/>
                </a:solidFill>
                <a:effectLst/>
                <a:latin typeface="Times New Roman"/>
                <a:ea typeface="Times New Roman"/>
                <a:cs typeface="AL-Mohanad Bold"/>
              </a:rPr>
              <a:t>يستخدم أمر اعتماد الصرف في جميع أوجه الصرف أياً كان المبلغ.  </a:t>
            </a:r>
            <a:endParaRPr lang="en-US" sz="2000" dirty="0" smtClean="0">
              <a:effectLst/>
              <a:latin typeface="Times New Roman"/>
              <a:ea typeface="Times New Roman"/>
              <a:cs typeface="AL-Mohanad Bold"/>
            </a:endParaRPr>
          </a:p>
          <a:p>
            <a:pPr algn="justLow" rtl="1">
              <a:spcAft>
                <a:spcPts val="0"/>
              </a:spcAft>
              <a:buFont typeface="Wingdings" panose="05000000000000000000" pitchFamily="2" charset="2"/>
              <a:buChar char="Ø"/>
              <a:tabLst>
                <a:tab pos="4113530" algn="l"/>
              </a:tabLst>
            </a:pPr>
            <a:r>
              <a:rPr lang="ar-SA" sz="2000" dirty="0" smtClean="0">
                <a:solidFill>
                  <a:srgbClr val="000000"/>
                </a:solidFill>
                <a:effectLst/>
                <a:latin typeface="Times New Roman"/>
                <a:ea typeface="Times New Roman"/>
                <a:cs typeface="AL-Mohanad Bold"/>
              </a:rPr>
              <a:t>فعندما يراد صرف النقود من خزانة وصناديق الوزارات والمصالح والوحدات الحكومية يحرر أمر اعتماد صرف من أصل وثلاثة صور </a:t>
            </a:r>
            <a:r>
              <a:rPr lang="en-US" sz="2000" dirty="0" smtClean="0">
                <a:solidFill>
                  <a:srgbClr val="000000"/>
                </a:solidFill>
                <a:latin typeface="Times New Roman"/>
                <a:ea typeface="Times New Roman"/>
                <a:cs typeface="AL-Mohanad Bold"/>
              </a:rPr>
              <a:t>.</a:t>
            </a:r>
          </a:p>
          <a:p>
            <a:pPr marL="0" lvl="0" indent="0" algn="justLow" rtl="1">
              <a:buNone/>
              <a:tabLst>
                <a:tab pos="74930" algn="l"/>
                <a:tab pos="4113530" algn="l"/>
              </a:tabLst>
            </a:pPr>
            <a:r>
              <a:rPr lang="en-US" sz="2000" b="1" u="sng" dirty="0" smtClean="0">
                <a:solidFill>
                  <a:schemeClr val="accent2">
                    <a:lumMod val="50000"/>
                  </a:schemeClr>
                </a:solidFill>
                <a:effectLst/>
                <a:latin typeface="Times New Roman"/>
                <a:ea typeface="Times New Roman"/>
                <a:cs typeface="AL-Mohanad Bold"/>
              </a:rPr>
              <a:t>-2</a:t>
            </a:r>
            <a:r>
              <a:rPr lang="ar-SA" sz="2000" b="1" u="sng" dirty="0" smtClean="0">
                <a:solidFill>
                  <a:schemeClr val="accent2">
                    <a:lumMod val="50000"/>
                  </a:schemeClr>
                </a:solidFill>
                <a:effectLst/>
                <a:latin typeface="Times New Roman"/>
                <a:ea typeface="Times New Roman"/>
                <a:cs typeface="AL-Mohanad Bold"/>
              </a:rPr>
              <a:t>أذن التسوية:  </a:t>
            </a:r>
            <a:endParaRPr lang="en-US" sz="2000" dirty="0" smtClean="0">
              <a:solidFill>
                <a:schemeClr val="accent2">
                  <a:lumMod val="50000"/>
                </a:schemeClr>
              </a:solidFill>
              <a:effectLst/>
              <a:latin typeface="Times New Roman"/>
              <a:ea typeface="Times New Roman"/>
              <a:cs typeface="AL-Mohanad Bold"/>
            </a:endParaRPr>
          </a:p>
          <a:p>
            <a:pPr algn="justLow" rtl="1">
              <a:spcAft>
                <a:spcPts val="0"/>
              </a:spcAft>
              <a:tabLst>
                <a:tab pos="4113530" algn="l"/>
              </a:tabLst>
            </a:pPr>
            <a:r>
              <a:rPr lang="ar-SA" sz="2000" dirty="0" smtClean="0">
                <a:solidFill>
                  <a:srgbClr val="000000"/>
                </a:solidFill>
                <a:effectLst/>
                <a:latin typeface="Times New Roman"/>
                <a:ea typeface="Times New Roman"/>
                <a:cs typeface="AL-Mohanad Bold"/>
              </a:rPr>
              <a:t>يستخدم إذن التسوية لإثبات أي عملية مالية بخلاف عمليات الصرف. </a:t>
            </a:r>
            <a:endParaRPr lang="en-US" sz="2000" dirty="0" smtClean="0">
              <a:effectLst/>
              <a:latin typeface="Times New Roman"/>
              <a:ea typeface="Times New Roman"/>
              <a:cs typeface="AL-Mohanad Bold"/>
            </a:endParaRPr>
          </a:p>
          <a:p>
            <a:pPr algn="justLow" rtl="1">
              <a:spcAft>
                <a:spcPts val="0"/>
              </a:spcAft>
              <a:tabLst>
                <a:tab pos="4113530" algn="l"/>
              </a:tabLst>
            </a:pPr>
            <a:r>
              <a:rPr lang="ar-SA" sz="2000" b="1" dirty="0" smtClean="0">
                <a:solidFill>
                  <a:schemeClr val="accent2">
                    <a:lumMod val="50000"/>
                  </a:schemeClr>
                </a:solidFill>
                <a:effectLst/>
                <a:latin typeface="Times New Roman"/>
                <a:ea typeface="Times New Roman"/>
                <a:cs typeface="AL-Mohanad Bold"/>
              </a:rPr>
              <a:t>أمثلة</a:t>
            </a:r>
            <a:r>
              <a:rPr lang="ar-SA" sz="2000" dirty="0" smtClean="0">
                <a:solidFill>
                  <a:schemeClr val="accent2">
                    <a:lumMod val="50000"/>
                  </a:schemeClr>
                </a:solidFill>
                <a:effectLst/>
                <a:latin typeface="Times New Roman"/>
                <a:ea typeface="Times New Roman"/>
                <a:cs typeface="AL-Mohanad Bold"/>
              </a:rPr>
              <a:t>: </a:t>
            </a:r>
            <a:r>
              <a:rPr lang="ar-SA" sz="2000" dirty="0" smtClean="0">
                <a:solidFill>
                  <a:srgbClr val="000000"/>
                </a:solidFill>
                <a:effectLst/>
                <a:latin typeface="Times New Roman"/>
                <a:ea typeface="Times New Roman"/>
                <a:cs typeface="AL-Mohanad Bold"/>
              </a:rPr>
              <a:t>1- تحصيل الإيرادات في خزينة مؤسسة النقد العربي السعودي.</a:t>
            </a:r>
            <a:endParaRPr lang="en-US" sz="2000" dirty="0" smtClean="0">
              <a:effectLst/>
              <a:latin typeface="Times New Roman"/>
              <a:ea typeface="Times New Roman"/>
              <a:cs typeface="AL-Mohanad Bold"/>
            </a:endParaRPr>
          </a:p>
          <a:p>
            <a:pPr algn="justLow" rtl="1">
              <a:spcAft>
                <a:spcPts val="0"/>
              </a:spcAft>
              <a:tabLst>
                <a:tab pos="4113530" algn="l"/>
              </a:tabLst>
            </a:pPr>
            <a:r>
              <a:rPr lang="ar-SA" sz="2000" b="1" dirty="0" smtClean="0">
                <a:solidFill>
                  <a:srgbClr val="000000"/>
                </a:solidFill>
                <a:effectLst/>
                <a:latin typeface="Times New Roman"/>
                <a:ea typeface="Times New Roman"/>
                <a:cs typeface="AL-Mohanad Bold"/>
              </a:rPr>
              <a:t>       </a:t>
            </a:r>
            <a:r>
              <a:rPr lang="ar-SA" sz="2000" dirty="0" smtClean="0">
                <a:solidFill>
                  <a:srgbClr val="000000"/>
                </a:solidFill>
                <a:effectLst/>
                <a:latin typeface="Times New Roman"/>
                <a:ea typeface="Times New Roman"/>
                <a:cs typeface="AL-Mohanad Bold"/>
              </a:rPr>
              <a:t> 2ـ أوامر الدفع التي يرد عنها تبليغ من وزارة المالية بتحويلها للصرف بموجب شيكات مسحوبة على مؤسسة النقد.</a:t>
            </a:r>
            <a:endParaRPr lang="en-US" sz="2000" dirty="0" smtClean="0">
              <a:effectLst/>
              <a:latin typeface="Times New Roman"/>
              <a:ea typeface="Times New Roman"/>
              <a:cs typeface="AL-Mohanad Bold"/>
            </a:endParaRPr>
          </a:p>
          <a:p>
            <a:pPr algn="justLow" rtl="1">
              <a:spcAft>
                <a:spcPts val="0"/>
              </a:spcAft>
              <a:tabLst>
                <a:tab pos="4113530" algn="l"/>
              </a:tabLst>
            </a:pPr>
            <a:r>
              <a:rPr lang="ar-SA" sz="2000" dirty="0" smtClean="0">
                <a:solidFill>
                  <a:srgbClr val="000000"/>
                </a:solidFill>
                <a:effectLst/>
                <a:latin typeface="Times New Roman"/>
                <a:ea typeface="Times New Roman"/>
                <a:cs typeface="AL-Mohanad Bold"/>
              </a:rPr>
              <a:t>        3- الحوالات التي تم صرف قيمتها من الصندوق </a:t>
            </a:r>
            <a:endParaRPr lang="en-US" sz="2000" dirty="0" smtClean="0">
              <a:effectLst/>
              <a:latin typeface="Times New Roman"/>
              <a:ea typeface="Times New Roman"/>
              <a:cs typeface="AL-Mohanad Bold"/>
            </a:endParaRPr>
          </a:p>
          <a:p>
            <a:pPr algn="justLow" rtl="1">
              <a:spcAft>
                <a:spcPts val="0"/>
              </a:spcAft>
              <a:tabLst>
                <a:tab pos="4113530" algn="l"/>
              </a:tabLst>
            </a:pPr>
            <a:r>
              <a:rPr lang="ar-SA" sz="2000" dirty="0" smtClean="0">
                <a:solidFill>
                  <a:srgbClr val="000000"/>
                </a:solidFill>
                <a:effectLst/>
                <a:latin typeface="Times New Roman"/>
                <a:ea typeface="Times New Roman"/>
                <a:cs typeface="AL-Mohanad Bold"/>
              </a:rPr>
              <a:t>        4ـ تصحيح الأخطاء وتسوية المبالغ من حساب لآخر.</a:t>
            </a:r>
            <a:endParaRPr lang="en-US" sz="2000" dirty="0" smtClean="0">
              <a:effectLst/>
              <a:latin typeface="Times New Roman"/>
              <a:ea typeface="Times New Roman"/>
              <a:cs typeface="AL-Mohanad Bold"/>
            </a:endParaRPr>
          </a:p>
          <a:p>
            <a:pPr algn="justLow" rtl="1">
              <a:spcAft>
                <a:spcPts val="0"/>
              </a:spcAft>
              <a:tabLst>
                <a:tab pos="4113530" algn="l"/>
              </a:tabLst>
            </a:pPr>
            <a:r>
              <a:rPr lang="en-US" sz="2000" dirty="0" smtClean="0">
                <a:solidFill>
                  <a:srgbClr val="000000"/>
                </a:solidFill>
                <a:effectLst/>
                <a:latin typeface="Times New Roman"/>
                <a:ea typeface="Times New Roman"/>
                <a:cs typeface="AL-Mohanad Bold"/>
              </a:rPr>
              <a:t> </a:t>
            </a:r>
            <a:endParaRPr lang="en-US" sz="2000" dirty="0" smtClean="0">
              <a:effectLst/>
              <a:latin typeface="Times New Roman"/>
              <a:ea typeface="Times New Roman"/>
              <a:cs typeface="AL-Mohanad Bold"/>
            </a:endParaRPr>
          </a:p>
          <a:p>
            <a:pPr marL="0" indent="0" algn="justLow" rtl="1">
              <a:spcAft>
                <a:spcPts val="0"/>
              </a:spcAft>
              <a:buNone/>
              <a:tabLst>
                <a:tab pos="4113530" algn="l"/>
              </a:tabLst>
            </a:pPr>
            <a:endParaRPr lang="en-US" sz="2000" dirty="0" smtClean="0">
              <a:effectLst/>
              <a:latin typeface="Times New Roman"/>
              <a:ea typeface="Times New Roman"/>
              <a:cs typeface="AL-Mohanad Bold"/>
            </a:endParaRPr>
          </a:p>
        </p:txBody>
      </p:sp>
    </p:spTree>
    <p:extLst>
      <p:ext uri="{BB962C8B-B14F-4D97-AF65-F5344CB8AC3E}">
        <p14:creationId xmlns:p14="http://schemas.microsoft.com/office/powerpoint/2010/main" val="302548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lgn="justLow" rtl="1">
              <a:spcAft>
                <a:spcPts val="0"/>
              </a:spcAft>
              <a:tabLst>
                <a:tab pos="-153670" algn="l"/>
                <a:tab pos="4113530" algn="l"/>
              </a:tabLst>
            </a:pPr>
            <a:r>
              <a:rPr lang="en-US" sz="3600" b="1" dirty="0" smtClean="0">
                <a:solidFill>
                  <a:schemeClr val="accent2">
                    <a:lumMod val="50000"/>
                  </a:schemeClr>
                </a:solidFill>
                <a:effectLst/>
                <a:latin typeface="Times New Roman"/>
                <a:ea typeface="Times New Roman"/>
                <a:cs typeface="AL-Mohanad Bold"/>
              </a:rPr>
              <a:t/>
            </a:r>
            <a:br>
              <a:rPr lang="en-US" sz="3600" b="1" dirty="0" smtClean="0">
                <a:solidFill>
                  <a:schemeClr val="accent2">
                    <a:lumMod val="50000"/>
                  </a:schemeClr>
                </a:solidFill>
                <a:effectLst/>
                <a:latin typeface="Times New Roman"/>
                <a:ea typeface="Times New Roman"/>
                <a:cs typeface="AL-Mohanad Bold"/>
              </a:rPr>
            </a:br>
            <a:r>
              <a:rPr lang="ar-SA" sz="3600" b="1" dirty="0" smtClean="0">
                <a:solidFill>
                  <a:schemeClr val="accent2">
                    <a:lumMod val="50000"/>
                  </a:schemeClr>
                </a:solidFill>
                <a:effectLst/>
                <a:latin typeface="Times New Roman"/>
                <a:ea typeface="Times New Roman"/>
                <a:cs typeface="AL-Mohanad Bold"/>
              </a:rPr>
              <a:t>من الحالات التي يتم فيها استخدام إذن التسوية:</a:t>
            </a:r>
            <a:r>
              <a:rPr lang="en-US" sz="3600" dirty="0" smtClean="0">
                <a:solidFill>
                  <a:schemeClr val="accent2">
                    <a:lumMod val="50000"/>
                  </a:schemeClr>
                </a:solidFill>
                <a:effectLst/>
                <a:latin typeface="Times New Roman"/>
                <a:ea typeface="Times New Roman"/>
                <a:cs typeface="AL-Mohanad Bold"/>
              </a:rPr>
              <a:t/>
            </a:r>
            <a:br>
              <a:rPr lang="en-US" sz="3600" dirty="0" smtClean="0">
                <a:solidFill>
                  <a:schemeClr val="accent2">
                    <a:lumMod val="50000"/>
                  </a:schemeClr>
                </a:solidFill>
                <a:effectLst/>
                <a:latin typeface="Times New Roman"/>
                <a:ea typeface="Times New Roman"/>
                <a:cs typeface="AL-Mohanad Bold"/>
              </a:rPr>
            </a:br>
            <a:r>
              <a:rPr lang="en-US" sz="3600" dirty="0" smtClean="0">
                <a:solidFill>
                  <a:schemeClr val="accent2">
                    <a:lumMod val="50000"/>
                  </a:schemeClr>
                </a:solidFill>
                <a:effectLst/>
                <a:latin typeface="Times New Roman"/>
                <a:ea typeface="Times New Roman"/>
                <a:cs typeface="AL-Mohanad Bold"/>
              </a:rPr>
              <a:t> </a:t>
            </a:r>
            <a:br>
              <a:rPr lang="en-US" sz="3600" dirty="0" smtClean="0">
                <a:solidFill>
                  <a:schemeClr val="accent2">
                    <a:lumMod val="50000"/>
                  </a:schemeClr>
                </a:solidFill>
                <a:effectLst/>
                <a:latin typeface="Times New Roman"/>
                <a:ea typeface="Times New Roman"/>
                <a:cs typeface="AL-Mohanad Bold"/>
              </a:rPr>
            </a:br>
            <a:endParaRPr lang="en-US" sz="3600" dirty="0">
              <a:solidFill>
                <a:schemeClr val="accent2">
                  <a:lumMod val="50000"/>
                </a:schemeClr>
              </a:solidFill>
            </a:endParaRPr>
          </a:p>
        </p:txBody>
      </p:sp>
      <p:sp>
        <p:nvSpPr>
          <p:cNvPr id="3" name="Content Placeholder 2"/>
          <p:cNvSpPr>
            <a:spLocks noGrp="1"/>
          </p:cNvSpPr>
          <p:nvPr>
            <p:ph idx="1"/>
          </p:nvPr>
        </p:nvSpPr>
        <p:spPr>
          <a:xfrm>
            <a:off x="457200" y="1066800"/>
            <a:ext cx="8229600" cy="5059363"/>
          </a:xfrm>
        </p:spPr>
        <p:txBody>
          <a:bodyPr>
            <a:normAutofit/>
          </a:bodyPr>
          <a:lstStyle/>
          <a:p>
            <a:pPr marL="0" indent="0" algn="r" rtl="1">
              <a:buNone/>
            </a:pPr>
            <a:r>
              <a:rPr lang="ar-SA" sz="2000" dirty="0" smtClean="0"/>
              <a:t>أ- </a:t>
            </a:r>
            <a:r>
              <a:rPr lang="ar-SA" sz="2000" dirty="0">
                <a:solidFill>
                  <a:srgbClr val="000000"/>
                </a:solidFill>
                <a:latin typeface="Times New Roman"/>
                <a:ea typeface="Times New Roman"/>
                <a:cs typeface="AL-Mohanad Bold"/>
              </a:rPr>
              <a:t>المبالغ التي تحصلها الوزارات والمصالح والوحدات الحكومية نقداً</a:t>
            </a:r>
            <a:r>
              <a:rPr lang="ar-SA" sz="2000" dirty="0" smtClean="0">
                <a:solidFill>
                  <a:srgbClr val="000000"/>
                </a:solidFill>
                <a:latin typeface="Times New Roman"/>
                <a:ea typeface="Times New Roman"/>
                <a:cs typeface="AL-Mohanad Bold"/>
              </a:rPr>
              <a:t>.</a:t>
            </a:r>
          </a:p>
          <a:p>
            <a:pPr marL="0" indent="0" algn="justLow" rtl="1">
              <a:spcAft>
                <a:spcPts val="0"/>
              </a:spcAft>
              <a:buNone/>
              <a:tabLst>
                <a:tab pos="4113530" algn="l"/>
              </a:tabLst>
            </a:pPr>
            <a:r>
              <a:rPr lang="ar-SA" sz="2400" dirty="0">
                <a:solidFill>
                  <a:srgbClr val="000000"/>
                </a:solidFill>
                <a:latin typeface="Times New Roman"/>
                <a:ea typeface="Times New Roman"/>
                <a:cs typeface="AL-Mohanad Bold"/>
              </a:rPr>
              <a:t>ب-</a:t>
            </a:r>
            <a:r>
              <a:rPr lang="ar-SA" sz="2000" dirty="0">
                <a:solidFill>
                  <a:srgbClr val="000000"/>
                </a:solidFill>
                <a:latin typeface="Times New Roman"/>
                <a:ea typeface="Times New Roman"/>
                <a:cs typeface="AL-Mohanad Bold"/>
              </a:rPr>
              <a:t> المبالغ التي تقوم الوزارات والمصالح الحكومية بإيداعها في مؤسسة النقد.</a:t>
            </a:r>
            <a:endParaRPr lang="en-US" sz="2400" dirty="0">
              <a:latin typeface="Times New Roman"/>
              <a:ea typeface="Times New Roman"/>
              <a:cs typeface="AL-Mohanad Bold"/>
            </a:endParaRPr>
          </a:p>
          <a:p>
            <a:pPr marL="0" indent="0" algn="justLow" rtl="1">
              <a:spcAft>
                <a:spcPts val="0"/>
              </a:spcAft>
              <a:buNone/>
              <a:tabLst>
                <a:tab pos="4113530" algn="l"/>
              </a:tabLst>
            </a:pPr>
            <a:r>
              <a:rPr lang="ar-SA" sz="2400" dirty="0">
                <a:solidFill>
                  <a:srgbClr val="000000"/>
                </a:solidFill>
                <a:latin typeface="Times New Roman"/>
                <a:ea typeface="Times New Roman"/>
                <a:cs typeface="AL-Mohanad Bold"/>
              </a:rPr>
              <a:t>جـ -</a:t>
            </a:r>
            <a:r>
              <a:rPr lang="ar-SA" sz="2000" dirty="0">
                <a:solidFill>
                  <a:srgbClr val="000000"/>
                </a:solidFill>
                <a:latin typeface="Times New Roman"/>
                <a:ea typeface="Times New Roman"/>
                <a:cs typeface="AL-Mohanad Bold"/>
              </a:rPr>
              <a:t> أوامر الدفع التي يرد عنها تبليغ من وزارة المالية بتحويلها </a:t>
            </a:r>
            <a:r>
              <a:rPr lang="ar-SA" sz="2000" dirty="0" smtClean="0">
                <a:solidFill>
                  <a:srgbClr val="000000"/>
                </a:solidFill>
                <a:latin typeface="Times New Roman"/>
                <a:ea typeface="Times New Roman"/>
                <a:cs typeface="AL-Mohanad Bold"/>
              </a:rPr>
              <a:t>للصرف.</a:t>
            </a:r>
            <a:endParaRPr lang="en-US" sz="2400" dirty="0">
              <a:latin typeface="Times New Roman"/>
              <a:ea typeface="Times New Roman"/>
              <a:cs typeface="AL-Mohanad Bold"/>
            </a:endParaRPr>
          </a:p>
          <a:p>
            <a:pPr marL="0" indent="0" algn="r" rtl="1">
              <a:buNone/>
            </a:pPr>
            <a:r>
              <a:rPr lang="ar-SA" sz="2400" dirty="0" smtClean="0">
                <a:solidFill>
                  <a:srgbClr val="000000"/>
                </a:solidFill>
                <a:latin typeface="Times New Roman"/>
                <a:ea typeface="Times New Roman"/>
                <a:cs typeface="AL-Mohanad Bold"/>
              </a:rPr>
              <a:t>د </a:t>
            </a:r>
            <a:r>
              <a:rPr lang="ar-SA" sz="2400" dirty="0">
                <a:solidFill>
                  <a:srgbClr val="000000"/>
                </a:solidFill>
                <a:latin typeface="Times New Roman"/>
                <a:ea typeface="Times New Roman"/>
                <a:cs typeface="AL-Mohanad Bold"/>
              </a:rPr>
              <a:t>–</a:t>
            </a:r>
            <a:r>
              <a:rPr lang="ar-SA" sz="2000" dirty="0">
                <a:solidFill>
                  <a:srgbClr val="000000"/>
                </a:solidFill>
                <a:latin typeface="Times New Roman"/>
                <a:ea typeface="Times New Roman"/>
                <a:cs typeface="AL-Mohanad Bold"/>
              </a:rPr>
              <a:t> الحوالات المصروفة من صندوق الوزارات أو المصالح أو الوحدات </a:t>
            </a:r>
            <a:r>
              <a:rPr lang="ar-SA" sz="2000" dirty="0" smtClean="0">
                <a:solidFill>
                  <a:srgbClr val="000000"/>
                </a:solidFill>
                <a:latin typeface="Times New Roman"/>
                <a:ea typeface="Times New Roman"/>
                <a:cs typeface="AL-Mohanad Bold"/>
              </a:rPr>
              <a:t>الحكومية.</a:t>
            </a:r>
          </a:p>
          <a:p>
            <a:pPr marL="0" indent="0" algn="justLow" rtl="1">
              <a:spcAft>
                <a:spcPts val="0"/>
              </a:spcAft>
              <a:buNone/>
              <a:tabLst>
                <a:tab pos="4113530" algn="l"/>
              </a:tabLst>
            </a:pPr>
            <a:r>
              <a:rPr lang="ar-SA" sz="2400" dirty="0">
                <a:solidFill>
                  <a:srgbClr val="000000"/>
                </a:solidFill>
                <a:latin typeface="Times New Roman"/>
                <a:ea typeface="Times New Roman"/>
                <a:cs typeface="AL-Mohanad Bold"/>
              </a:rPr>
              <a:t>هـ -</a:t>
            </a:r>
            <a:r>
              <a:rPr lang="ar-SA" sz="2000" dirty="0">
                <a:solidFill>
                  <a:srgbClr val="000000"/>
                </a:solidFill>
                <a:latin typeface="Times New Roman"/>
                <a:ea typeface="Times New Roman"/>
                <a:cs typeface="AL-Mohanad Bold"/>
              </a:rPr>
              <a:t>  تصحيح الأخطاء </a:t>
            </a:r>
            <a:r>
              <a:rPr lang="ar-SA" sz="2000" dirty="0" smtClean="0">
                <a:solidFill>
                  <a:srgbClr val="000000"/>
                </a:solidFill>
                <a:latin typeface="Times New Roman"/>
                <a:ea typeface="Times New Roman"/>
                <a:cs typeface="AL-Mohanad Bold"/>
              </a:rPr>
              <a:t>.</a:t>
            </a:r>
          </a:p>
          <a:p>
            <a:pPr marL="0" indent="0" algn="justLow" rtl="1">
              <a:spcAft>
                <a:spcPts val="0"/>
              </a:spcAft>
              <a:buNone/>
              <a:tabLst>
                <a:tab pos="4113530" algn="l"/>
              </a:tabLst>
            </a:pPr>
            <a:r>
              <a:rPr lang="ar-SA" sz="2800" dirty="0">
                <a:solidFill>
                  <a:srgbClr val="000000"/>
                </a:solidFill>
                <a:latin typeface="Times New Roman"/>
                <a:ea typeface="Times New Roman"/>
                <a:cs typeface="AL-Mohanad Bold"/>
              </a:rPr>
              <a:t>و-</a:t>
            </a:r>
            <a:r>
              <a:rPr lang="ar-SA" sz="2400" dirty="0">
                <a:solidFill>
                  <a:srgbClr val="000000"/>
                </a:solidFill>
                <a:latin typeface="Times New Roman"/>
                <a:ea typeface="Times New Roman"/>
                <a:cs typeface="AL-Mohanad Bold"/>
              </a:rPr>
              <a:t> تسوية مبلغ من حساب إلي أخر</a:t>
            </a:r>
            <a:endParaRPr lang="en-US" sz="2400" dirty="0">
              <a:latin typeface="Times New Roman"/>
              <a:ea typeface="Times New Roman"/>
              <a:cs typeface="AL-Mohanad Bold"/>
            </a:endParaRPr>
          </a:p>
          <a:p>
            <a:pPr algn="r" rtl="1"/>
            <a:endParaRPr lang="en-US" sz="2000" dirty="0"/>
          </a:p>
        </p:txBody>
      </p:sp>
    </p:spTree>
    <p:extLst>
      <p:ext uri="{BB962C8B-B14F-4D97-AF65-F5344CB8AC3E}">
        <p14:creationId xmlns:p14="http://schemas.microsoft.com/office/powerpoint/2010/main" val="3488836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u="sng" dirty="0" smtClean="0">
                <a:solidFill>
                  <a:schemeClr val="accent2">
                    <a:lumMod val="75000"/>
                  </a:schemeClr>
                </a:solidFill>
                <a:latin typeface="Times New Roman"/>
                <a:ea typeface="Times New Roman"/>
                <a:cs typeface="AL-Mohanad Bold"/>
              </a:rPr>
              <a:t>(أ) الدفاتر </a:t>
            </a:r>
            <a:r>
              <a:rPr lang="ar-SA" b="1" u="sng" dirty="0">
                <a:solidFill>
                  <a:schemeClr val="accent2">
                    <a:lumMod val="75000"/>
                  </a:schemeClr>
                </a:solidFill>
                <a:latin typeface="Times New Roman"/>
                <a:ea typeface="Times New Roman"/>
                <a:cs typeface="AL-Mohanad Bold"/>
              </a:rPr>
              <a:t>والسجلات المحاسبية</a:t>
            </a:r>
            <a:endParaRPr lang="en-US" dirty="0">
              <a:solidFill>
                <a:schemeClr val="accent2">
                  <a:lumMod val="75000"/>
                </a:schemeClr>
              </a:solidFill>
            </a:endParaRPr>
          </a:p>
        </p:txBody>
      </p:sp>
      <p:sp>
        <p:nvSpPr>
          <p:cNvPr id="3" name="Content Placeholder 2"/>
          <p:cNvSpPr>
            <a:spLocks noGrp="1"/>
          </p:cNvSpPr>
          <p:nvPr>
            <p:ph idx="1"/>
          </p:nvPr>
        </p:nvSpPr>
        <p:spPr/>
        <p:txBody>
          <a:bodyPr>
            <a:normAutofit lnSpcReduction="10000"/>
          </a:bodyPr>
          <a:lstStyle/>
          <a:p>
            <a:pPr algn="justLow" rtl="1">
              <a:spcAft>
                <a:spcPts val="0"/>
              </a:spcAft>
              <a:buFont typeface="Wingdings" panose="05000000000000000000" pitchFamily="2" charset="2"/>
              <a:buChar char="Ø"/>
              <a:tabLst>
                <a:tab pos="4113530" algn="l"/>
              </a:tabLst>
            </a:pPr>
            <a:r>
              <a:rPr lang="ar-SA" sz="2000" dirty="0">
                <a:solidFill>
                  <a:srgbClr val="000000"/>
                </a:solidFill>
                <a:latin typeface="Times New Roman"/>
                <a:ea typeface="Times New Roman"/>
                <a:cs typeface="AL-Mohanad Bold"/>
              </a:rPr>
              <a:t>بعد اعتماد سحب أوامر الدفع والحوالات وأذون التسوية يتم التسجيل في الدفاتر المحاسبية والتي تشمل : الدفاتر والسجلات المحاسبية </a:t>
            </a:r>
            <a:r>
              <a:rPr lang="ar-SA" sz="2000" b="1" u="sng" dirty="0">
                <a:solidFill>
                  <a:srgbClr val="000000"/>
                </a:solidFill>
                <a:latin typeface="Times New Roman"/>
                <a:ea typeface="Times New Roman"/>
                <a:cs typeface="AL-Mohanad Bold"/>
              </a:rPr>
              <a:t>و</a:t>
            </a:r>
            <a:r>
              <a:rPr lang="ar-SA" sz="2000" dirty="0">
                <a:solidFill>
                  <a:srgbClr val="000000"/>
                </a:solidFill>
                <a:latin typeface="Times New Roman"/>
                <a:ea typeface="Times New Roman"/>
                <a:cs typeface="AL-Mohanad Bold"/>
              </a:rPr>
              <a:t>الدفاتر والبيانات الإحصائية .</a:t>
            </a:r>
            <a:endParaRPr lang="en-US" sz="2400" dirty="0">
              <a:latin typeface="Times New Roman"/>
              <a:ea typeface="Times New Roman"/>
              <a:cs typeface="AL-Mohanad Bold"/>
            </a:endParaRPr>
          </a:p>
          <a:p>
            <a:pPr algn="justLow" rtl="1">
              <a:spcAft>
                <a:spcPts val="0"/>
              </a:spcAft>
              <a:buFont typeface="Wingdings" panose="05000000000000000000" pitchFamily="2" charset="2"/>
              <a:buChar char="Ø"/>
              <a:tabLst>
                <a:tab pos="4113530" algn="l"/>
              </a:tabLst>
            </a:pPr>
            <a:endParaRPr lang="en-US" sz="2400" dirty="0">
              <a:latin typeface="Times New Roman"/>
              <a:ea typeface="Times New Roman"/>
              <a:cs typeface="AL-Mohanad Bold"/>
            </a:endParaRPr>
          </a:p>
          <a:p>
            <a:pPr algn="justLow" rtl="1">
              <a:spcAft>
                <a:spcPts val="0"/>
              </a:spcAft>
              <a:buFont typeface="Wingdings" panose="05000000000000000000" pitchFamily="2" charset="2"/>
              <a:buChar char="Ø"/>
              <a:tabLst>
                <a:tab pos="4113530" algn="l"/>
              </a:tabLst>
            </a:pPr>
            <a:r>
              <a:rPr lang="ar-SA" sz="2000" dirty="0">
                <a:solidFill>
                  <a:srgbClr val="000000"/>
                </a:solidFill>
                <a:latin typeface="Times New Roman"/>
                <a:ea typeface="Times New Roman"/>
                <a:cs typeface="AL-Mohanad Bold"/>
              </a:rPr>
              <a:t>يجب أن تتقيد كل الوزارات والمصالح والوحدات الحكومية بالحجم والشكل المحدد في التعليمات المالية للميزانية ولا يجوز لأي وزارة أو جهة حكومية إنشاء دفتر جديد أو تعديل دفتر موجود أو فتح حساب دون الحصول على ترخيص بذلك من وزارة المالية .</a:t>
            </a:r>
            <a:endParaRPr lang="en-US" sz="2400" dirty="0">
              <a:latin typeface="Times New Roman"/>
              <a:ea typeface="Times New Roman"/>
              <a:cs typeface="AL-Mohanad Bold"/>
            </a:endParaRPr>
          </a:p>
          <a:p>
            <a:pPr marL="0" indent="0" algn="justLow" rtl="1">
              <a:spcAft>
                <a:spcPts val="0"/>
              </a:spcAft>
              <a:buNone/>
              <a:tabLst>
                <a:tab pos="4113530" algn="l"/>
              </a:tabLst>
            </a:pPr>
            <a:endParaRPr lang="en-US" sz="2400" dirty="0">
              <a:latin typeface="Times New Roman"/>
              <a:ea typeface="Times New Roman"/>
              <a:cs typeface="AL-Mohanad Bold"/>
            </a:endParaRPr>
          </a:p>
          <a:p>
            <a:pPr algn="justLow" rtl="1">
              <a:spcAft>
                <a:spcPts val="0"/>
              </a:spcAft>
              <a:buFont typeface="Wingdings" panose="05000000000000000000" pitchFamily="2" charset="2"/>
              <a:buChar char="Ø"/>
              <a:tabLst>
                <a:tab pos="4113530" algn="l"/>
              </a:tabLst>
            </a:pPr>
            <a:r>
              <a:rPr lang="ar-SA" sz="2000" dirty="0">
                <a:solidFill>
                  <a:srgbClr val="000000"/>
                </a:solidFill>
                <a:latin typeface="Times New Roman"/>
                <a:ea typeface="Times New Roman"/>
                <a:cs typeface="AL-Mohanad Bold"/>
              </a:rPr>
              <a:t>يجب أن تكون الدفاتر والسجلات المحاسبية مرقمة بأرقام مسلسلة وأن تكون خالية من أي شطب أو كشط أو فراغ وخالية من الكتابة على الهوامش كما يجب أن يستعمل في القيد أقلام الحبر ولا يجوز استخدام أقلام الرصاص</a:t>
            </a:r>
            <a:r>
              <a:rPr lang="ar-SA" sz="2000" dirty="0" smtClean="0">
                <a:solidFill>
                  <a:srgbClr val="000000"/>
                </a:solidFill>
                <a:latin typeface="Times New Roman"/>
                <a:ea typeface="Times New Roman"/>
                <a:cs typeface="AL-Mohanad Bold"/>
              </a:rPr>
              <a:t>.</a:t>
            </a:r>
            <a:endParaRPr lang="en-US" sz="2400" dirty="0">
              <a:latin typeface="Times New Roman"/>
              <a:ea typeface="Times New Roman"/>
              <a:cs typeface="AL-Mohanad Bold"/>
            </a:endParaRPr>
          </a:p>
          <a:p>
            <a:pPr algn="r" rtl="1">
              <a:buFont typeface="Wingdings" panose="05000000000000000000" pitchFamily="2" charset="2"/>
              <a:buChar char="Ø"/>
            </a:pPr>
            <a:r>
              <a:rPr lang="ar-SA" sz="2000" b="1" u="sng" dirty="0">
                <a:solidFill>
                  <a:schemeClr val="accent2">
                    <a:lumMod val="75000"/>
                  </a:schemeClr>
                </a:solidFill>
                <a:latin typeface="Times New Roman"/>
                <a:ea typeface="Times New Roman"/>
                <a:cs typeface="AL-Mohanad Bold"/>
              </a:rPr>
              <a:t>توجد أربعة أنواع من الدفاتر المحاسبية </a:t>
            </a:r>
            <a:r>
              <a:rPr lang="ar-SA" sz="2000" b="1" u="sng" dirty="0" smtClean="0">
                <a:solidFill>
                  <a:schemeClr val="accent2">
                    <a:lumMod val="75000"/>
                  </a:schemeClr>
                </a:solidFill>
                <a:latin typeface="Times New Roman"/>
                <a:ea typeface="Times New Roman"/>
                <a:cs typeface="AL-Mohanad Bold"/>
              </a:rPr>
              <a:t>وهي:</a:t>
            </a:r>
          </a:p>
          <a:p>
            <a:pPr algn="r" rtl="1">
              <a:buFont typeface="Wingdings" panose="05000000000000000000" pitchFamily="2" charset="2"/>
              <a:buChar char="Ø"/>
            </a:pPr>
            <a:r>
              <a:rPr lang="ar-SA" sz="2000" b="1" u="sng" dirty="0">
                <a:solidFill>
                  <a:srgbClr val="000000"/>
                </a:solidFill>
                <a:latin typeface="Times New Roman"/>
                <a:ea typeface="Times New Roman"/>
                <a:cs typeface="AL-Mohanad Bold"/>
              </a:rPr>
              <a:t>(</a:t>
            </a:r>
            <a:r>
              <a:rPr lang="ar-SA" sz="2000" dirty="0">
                <a:solidFill>
                  <a:srgbClr val="000000"/>
                </a:solidFill>
                <a:latin typeface="Times New Roman"/>
                <a:ea typeface="Times New Roman"/>
                <a:cs typeface="AL-Mohanad Bold"/>
              </a:rPr>
              <a:t>1) دفتر اليومية </a:t>
            </a:r>
            <a:r>
              <a:rPr lang="ar-SA" sz="2000" dirty="0" smtClean="0">
                <a:solidFill>
                  <a:srgbClr val="000000"/>
                </a:solidFill>
                <a:latin typeface="Times New Roman"/>
                <a:ea typeface="Times New Roman"/>
                <a:cs typeface="AL-Mohanad Bold"/>
              </a:rPr>
              <a:t>العامة            </a:t>
            </a:r>
            <a:r>
              <a:rPr lang="ar-SA" sz="2000" dirty="0">
                <a:solidFill>
                  <a:srgbClr val="000000"/>
                </a:solidFill>
                <a:latin typeface="Times New Roman"/>
                <a:ea typeface="Times New Roman"/>
                <a:cs typeface="AL-Mohanad Bold"/>
              </a:rPr>
              <a:t>(2) دفاتر حسابات </a:t>
            </a:r>
            <a:r>
              <a:rPr lang="ar-SA" sz="2000" dirty="0" smtClean="0">
                <a:solidFill>
                  <a:srgbClr val="000000"/>
                </a:solidFill>
                <a:latin typeface="Times New Roman"/>
                <a:ea typeface="Times New Roman"/>
                <a:cs typeface="AL-Mohanad Bold"/>
              </a:rPr>
              <a:t>الميزانية     (3) دفاتر الحسابات الشخصية </a:t>
            </a:r>
          </a:p>
          <a:p>
            <a:pPr algn="r" rtl="1">
              <a:buFont typeface="Wingdings" panose="05000000000000000000" pitchFamily="2" charset="2"/>
              <a:buChar char="Ø"/>
            </a:pPr>
            <a:r>
              <a:rPr lang="ar-SA" sz="2000" dirty="0">
                <a:solidFill>
                  <a:srgbClr val="000000"/>
                </a:solidFill>
                <a:latin typeface="Times New Roman"/>
                <a:ea typeface="Times New Roman"/>
                <a:cs typeface="AL-Mohanad Bold"/>
              </a:rPr>
              <a:t>(4) دفتر الحسابات الجارية والوسيطة </a:t>
            </a:r>
            <a:endParaRPr lang="en-US" sz="2000" dirty="0">
              <a:solidFill>
                <a:schemeClr val="accent2">
                  <a:lumMod val="75000"/>
                </a:schemeClr>
              </a:solidFill>
            </a:endParaRPr>
          </a:p>
        </p:txBody>
      </p:sp>
    </p:spTree>
    <p:extLst>
      <p:ext uri="{BB962C8B-B14F-4D97-AF65-F5344CB8AC3E}">
        <p14:creationId xmlns:p14="http://schemas.microsoft.com/office/powerpoint/2010/main" val="4093046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u="sng" dirty="0" smtClean="0">
                <a:solidFill>
                  <a:srgbClr val="C0504D">
                    <a:lumMod val="75000"/>
                  </a:srgbClr>
                </a:solidFill>
                <a:latin typeface="Times New Roman"/>
                <a:ea typeface="Times New Roman"/>
                <a:cs typeface="AL-Mohanad Bold"/>
              </a:rPr>
              <a:t>(ب) الدفاتر والسجلات والبيانات الإحصائية</a:t>
            </a:r>
            <a:endParaRPr lang="en-US" dirty="0"/>
          </a:p>
        </p:txBody>
      </p:sp>
      <p:sp>
        <p:nvSpPr>
          <p:cNvPr id="3" name="Content Placeholder 2"/>
          <p:cNvSpPr>
            <a:spLocks noGrp="1"/>
          </p:cNvSpPr>
          <p:nvPr>
            <p:ph idx="1"/>
          </p:nvPr>
        </p:nvSpPr>
        <p:spPr/>
        <p:txBody>
          <a:bodyPr>
            <a:normAutofit/>
          </a:bodyPr>
          <a:lstStyle/>
          <a:p>
            <a:pPr algn="r" rtl="1"/>
            <a:r>
              <a:rPr lang="ar-SA" sz="2000" dirty="0">
                <a:latin typeface="Times New Roman"/>
                <a:ea typeface="Times New Roman"/>
                <a:cs typeface="AL-Mohanad Bold"/>
              </a:rPr>
              <a:t>(1) </a:t>
            </a:r>
            <a:r>
              <a:rPr lang="ar-SA" sz="2000" dirty="0" smtClean="0">
                <a:latin typeface="Times New Roman"/>
                <a:ea typeface="Times New Roman"/>
                <a:cs typeface="AL-Mohanad Bold"/>
              </a:rPr>
              <a:t>دفتر </a:t>
            </a:r>
            <a:r>
              <a:rPr lang="ar-SA" sz="2000" dirty="0">
                <a:latin typeface="Times New Roman"/>
                <a:ea typeface="Times New Roman"/>
                <a:cs typeface="AL-Mohanad Bold"/>
              </a:rPr>
              <a:t>يومية </a:t>
            </a:r>
            <a:r>
              <a:rPr lang="ar-SA" sz="2000" dirty="0" smtClean="0">
                <a:latin typeface="Times New Roman"/>
                <a:ea typeface="Times New Roman"/>
                <a:cs typeface="AL-Mohanad Bold"/>
              </a:rPr>
              <a:t>الصندوق.</a:t>
            </a:r>
            <a:endParaRPr lang="ar-SA" sz="2000" dirty="0">
              <a:latin typeface="Times New Roman"/>
              <a:ea typeface="Times New Roman"/>
              <a:cs typeface="AL-Mohanad Bold"/>
            </a:endParaRPr>
          </a:p>
          <a:p>
            <a:pPr algn="r" rtl="1"/>
            <a:r>
              <a:rPr lang="ar-SA" sz="2000" dirty="0">
                <a:latin typeface="Times New Roman"/>
                <a:ea typeface="Times New Roman"/>
                <a:cs typeface="AL-Mohanad Bold"/>
              </a:rPr>
              <a:t>(</a:t>
            </a:r>
            <a:r>
              <a:rPr lang="ar-SA" sz="2000" dirty="0" smtClean="0">
                <a:latin typeface="Times New Roman"/>
                <a:ea typeface="Times New Roman"/>
                <a:cs typeface="AL-Mohanad Bold"/>
              </a:rPr>
              <a:t>2) </a:t>
            </a:r>
            <a:r>
              <a:rPr lang="ar-SA" sz="2000" dirty="0">
                <a:latin typeface="Times New Roman"/>
                <a:ea typeface="Times New Roman"/>
                <a:cs typeface="AL-Mohanad Bold"/>
              </a:rPr>
              <a:t>سجل حصر أوامر اعتماد </a:t>
            </a:r>
            <a:r>
              <a:rPr lang="ar-SA" sz="2000" dirty="0" smtClean="0">
                <a:latin typeface="Times New Roman"/>
                <a:ea typeface="Times New Roman"/>
                <a:cs typeface="AL-Mohanad Bold"/>
              </a:rPr>
              <a:t>الصرف</a:t>
            </a:r>
            <a:endParaRPr lang="ar-SA" sz="2000" dirty="0">
              <a:latin typeface="Times New Roman"/>
              <a:ea typeface="Times New Roman"/>
              <a:cs typeface="AL-Mohanad Bold"/>
            </a:endParaRPr>
          </a:p>
          <a:p>
            <a:pPr algn="r" rtl="1"/>
            <a:r>
              <a:rPr lang="ar-SA" sz="2000" dirty="0">
                <a:latin typeface="Times New Roman"/>
                <a:ea typeface="Times New Roman"/>
                <a:cs typeface="AL-Mohanad Bold"/>
              </a:rPr>
              <a:t>(3) دفتر السلف </a:t>
            </a:r>
            <a:r>
              <a:rPr lang="ar-SA" sz="2000" dirty="0" smtClean="0">
                <a:latin typeface="Times New Roman"/>
                <a:ea typeface="Times New Roman"/>
                <a:cs typeface="AL-Mohanad Bold"/>
              </a:rPr>
              <a:t>المستديمة</a:t>
            </a:r>
            <a:endParaRPr lang="ar-SA" sz="2000" dirty="0">
              <a:latin typeface="Times New Roman"/>
              <a:ea typeface="Times New Roman"/>
              <a:cs typeface="AL-Mohanad Bold"/>
            </a:endParaRPr>
          </a:p>
          <a:p>
            <a:pPr algn="r" rtl="1"/>
            <a:r>
              <a:rPr lang="ar-SA" sz="2000" b="1" u="sng" dirty="0">
                <a:latin typeface="Times New Roman"/>
                <a:ea typeface="Times New Roman"/>
                <a:cs typeface="AL-Mohanad Bold"/>
              </a:rPr>
              <a:t>(</a:t>
            </a:r>
            <a:r>
              <a:rPr lang="ar-SA" sz="2000" dirty="0">
                <a:latin typeface="Times New Roman"/>
                <a:ea typeface="Times New Roman"/>
                <a:cs typeface="AL-Mohanad Bold"/>
              </a:rPr>
              <a:t>4) سجل مراقبة </a:t>
            </a:r>
            <a:r>
              <a:rPr lang="ar-SA" sz="2000" dirty="0" smtClean="0">
                <a:latin typeface="Times New Roman"/>
                <a:ea typeface="Times New Roman"/>
                <a:cs typeface="AL-Mohanad Bold"/>
              </a:rPr>
              <a:t>الضمانات</a:t>
            </a:r>
          </a:p>
          <a:p>
            <a:pPr algn="r" rtl="1"/>
            <a:r>
              <a:rPr lang="ar-SA" sz="2000" dirty="0">
                <a:latin typeface="Times New Roman"/>
                <a:ea typeface="Times New Roman"/>
                <a:cs typeface="AL-Mohanad Bold"/>
              </a:rPr>
              <a:t>(5) دفاتر مراقبة الاعتمادات المالية</a:t>
            </a:r>
            <a:endParaRPr lang="en-US" sz="2000" dirty="0"/>
          </a:p>
        </p:txBody>
      </p:sp>
    </p:spTree>
    <p:extLst>
      <p:ext uri="{BB962C8B-B14F-4D97-AF65-F5344CB8AC3E}">
        <p14:creationId xmlns:p14="http://schemas.microsoft.com/office/powerpoint/2010/main" val="1805689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u="sng" dirty="0">
                <a:solidFill>
                  <a:srgbClr val="C0504D">
                    <a:lumMod val="75000"/>
                  </a:srgbClr>
                </a:solidFill>
                <a:latin typeface="Times New Roman"/>
                <a:ea typeface="Times New Roman"/>
                <a:cs typeface="AL-Mohanad Bold"/>
              </a:rPr>
              <a:t>(أ) الدفاتر والسجلات المحاسبية</a:t>
            </a:r>
            <a:endParaRPr lang="en-US" dirty="0"/>
          </a:p>
        </p:txBody>
      </p:sp>
      <p:sp>
        <p:nvSpPr>
          <p:cNvPr id="3" name="Content Placeholder 2"/>
          <p:cNvSpPr>
            <a:spLocks noGrp="1"/>
          </p:cNvSpPr>
          <p:nvPr>
            <p:ph idx="1"/>
          </p:nvPr>
        </p:nvSpPr>
        <p:spPr>
          <a:xfrm>
            <a:off x="152400" y="1447800"/>
            <a:ext cx="8915400" cy="5029200"/>
          </a:xfrm>
        </p:spPr>
        <p:txBody>
          <a:bodyPr>
            <a:normAutofit fontScale="92500" lnSpcReduction="20000"/>
          </a:bodyPr>
          <a:lstStyle/>
          <a:p>
            <a:pPr algn="justLow" rtl="1">
              <a:spcAft>
                <a:spcPts val="0"/>
              </a:spcAft>
              <a:tabLst>
                <a:tab pos="4113530" algn="l"/>
              </a:tabLst>
            </a:pPr>
            <a:r>
              <a:rPr lang="ar-SA" sz="2000" b="1" u="sng" dirty="0">
                <a:solidFill>
                  <a:srgbClr val="000000"/>
                </a:solidFill>
                <a:latin typeface="Times New Roman"/>
                <a:ea typeface="Times New Roman"/>
                <a:cs typeface="AL-Mohanad Bold"/>
              </a:rPr>
              <a:t>(1) دفتر اليومية العامة: </a:t>
            </a:r>
            <a:endParaRPr lang="en-US" sz="2000" dirty="0">
              <a:latin typeface="Times New Roman"/>
              <a:ea typeface="Times New Roman"/>
              <a:cs typeface="AL-Mohanad Bold"/>
            </a:endParaRPr>
          </a:p>
          <a:p>
            <a:pPr algn="justLow" rtl="1">
              <a:spcAft>
                <a:spcPts val="0"/>
              </a:spcAft>
              <a:buFont typeface="Wingdings" panose="05000000000000000000" pitchFamily="2" charset="2"/>
              <a:buChar char="Ø"/>
              <a:tabLst>
                <a:tab pos="4113530" algn="l"/>
              </a:tabLst>
            </a:pPr>
            <a:r>
              <a:rPr lang="ar-SA" sz="2000" dirty="0">
                <a:solidFill>
                  <a:srgbClr val="000000"/>
                </a:solidFill>
                <a:latin typeface="Times New Roman"/>
                <a:ea typeface="Times New Roman"/>
                <a:cs typeface="AL-Mohanad Bold"/>
              </a:rPr>
              <a:t>يشمل هذا الدفتر على جانبين مدين ودائن ويتوسطهما خانة </a:t>
            </a:r>
            <a:r>
              <a:rPr lang="ar-SA" sz="2000" dirty="0" smtClean="0">
                <a:solidFill>
                  <a:srgbClr val="000000"/>
                </a:solidFill>
                <a:latin typeface="Times New Roman"/>
                <a:ea typeface="Times New Roman"/>
                <a:cs typeface="AL-Mohanad Bold"/>
              </a:rPr>
              <a:t>الجملة</a:t>
            </a:r>
            <a:endParaRPr lang="en-US" sz="2000" dirty="0">
              <a:latin typeface="Times New Roman"/>
              <a:ea typeface="Times New Roman"/>
              <a:cs typeface="AL-Mohanad Bold"/>
            </a:endParaRPr>
          </a:p>
          <a:p>
            <a:pPr algn="justLow" rtl="1">
              <a:spcAft>
                <a:spcPts val="0"/>
              </a:spcAft>
              <a:buFont typeface="Wingdings" panose="05000000000000000000" pitchFamily="2" charset="2"/>
              <a:buChar char="Ø"/>
              <a:tabLst>
                <a:tab pos="4113530" algn="l"/>
              </a:tabLst>
            </a:pPr>
            <a:r>
              <a:rPr lang="ar-SA" sz="2000" dirty="0">
                <a:solidFill>
                  <a:srgbClr val="000000"/>
                </a:solidFill>
                <a:latin typeface="Times New Roman"/>
                <a:ea typeface="Times New Roman"/>
                <a:cs typeface="AL-Mohanad Bold"/>
              </a:rPr>
              <a:t>يقسم الجانب </a:t>
            </a:r>
            <a:r>
              <a:rPr lang="ar-SA" sz="2000" b="1" u="sng" dirty="0">
                <a:solidFill>
                  <a:srgbClr val="000000"/>
                </a:solidFill>
                <a:latin typeface="Times New Roman"/>
                <a:ea typeface="Times New Roman"/>
                <a:cs typeface="AL-Mohanad Bold"/>
              </a:rPr>
              <a:t>المدين</a:t>
            </a:r>
            <a:r>
              <a:rPr lang="ar-SA" sz="2000" dirty="0">
                <a:solidFill>
                  <a:srgbClr val="000000"/>
                </a:solidFill>
                <a:latin typeface="Times New Roman"/>
                <a:ea typeface="Times New Roman"/>
                <a:cs typeface="AL-Mohanad Bold"/>
              </a:rPr>
              <a:t> إلى خانات لتسجيل: أرقام أوامر اعتماد الصرف – أرقام أذون التسوية –التاريخ – البيان – مصروفات الميزانية – الأمانات – العهد – الحساب الجاري – الصندوق – أوامر الدفع – الحوالات – المستحقات العامة – المطلوبات + خانات بيضاء بدون عنوان لما قد يستجد من حسابات.</a:t>
            </a:r>
            <a:endParaRPr lang="en-US" sz="2000" dirty="0">
              <a:latin typeface="Times New Roman"/>
              <a:ea typeface="Times New Roman"/>
              <a:cs typeface="AL-Mohanad Bold"/>
            </a:endParaRPr>
          </a:p>
          <a:p>
            <a:pPr algn="justLow" rtl="1">
              <a:spcAft>
                <a:spcPts val="0"/>
              </a:spcAft>
              <a:buFont typeface="Wingdings" panose="05000000000000000000" pitchFamily="2" charset="2"/>
              <a:buChar char="Ø"/>
              <a:tabLst>
                <a:tab pos="4113530" algn="l"/>
              </a:tabLst>
            </a:pPr>
            <a:endParaRPr lang="en-US" sz="2000" dirty="0">
              <a:latin typeface="Times New Roman"/>
              <a:ea typeface="Times New Roman"/>
              <a:cs typeface="AL-Mohanad Bold"/>
            </a:endParaRPr>
          </a:p>
          <a:p>
            <a:pPr algn="justLow" rtl="1">
              <a:spcAft>
                <a:spcPts val="0"/>
              </a:spcAft>
              <a:buFont typeface="Wingdings" panose="05000000000000000000" pitchFamily="2" charset="2"/>
              <a:buChar char="Ø"/>
              <a:tabLst>
                <a:tab pos="4113530" algn="l"/>
              </a:tabLst>
            </a:pPr>
            <a:r>
              <a:rPr lang="ar-SA" sz="2000" dirty="0">
                <a:solidFill>
                  <a:srgbClr val="000000"/>
                </a:solidFill>
                <a:latin typeface="Times New Roman"/>
                <a:ea typeface="Times New Roman"/>
                <a:cs typeface="AL-Mohanad Bold"/>
              </a:rPr>
              <a:t>ويقسم الجانب </a:t>
            </a:r>
            <a:r>
              <a:rPr lang="ar-SA" sz="2000" b="1" u="sng" dirty="0">
                <a:solidFill>
                  <a:srgbClr val="000000"/>
                </a:solidFill>
                <a:latin typeface="Times New Roman"/>
                <a:ea typeface="Times New Roman"/>
                <a:cs typeface="AL-Mohanad Bold"/>
              </a:rPr>
              <a:t>الدائن</a:t>
            </a:r>
            <a:r>
              <a:rPr lang="ar-SA" sz="2000" dirty="0">
                <a:solidFill>
                  <a:srgbClr val="000000"/>
                </a:solidFill>
                <a:latin typeface="Times New Roman"/>
                <a:ea typeface="Times New Roman"/>
                <a:cs typeface="AL-Mohanad Bold"/>
              </a:rPr>
              <a:t> إلى خانات لتسجيل: إيرادات الميزانية – الأمانات – العهد-  الحساب الجاري – الصندوق - أوامر الدفع – الحوالات – المستحقات العامة – المطلوبات + خانات بيضاء بدون عنوان لما قد يستجد. </a:t>
            </a:r>
            <a:endParaRPr lang="en-US" sz="2000" dirty="0">
              <a:latin typeface="Times New Roman"/>
              <a:ea typeface="Times New Roman"/>
              <a:cs typeface="AL-Mohanad Bold"/>
            </a:endParaRPr>
          </a:p>
          <a:p>
            <a:pPr marL="0" indent="0" algn="justLow" rtl="1">
              <a:spcAft>
                <a:spcPts val="0"/>
              </a:spcAft>
              <a:buNone/>
              <a:tabLst>
                <a:tab pos="4113530" algn="l"/>
              </a:tabLst>
            </a:pPr>
            <a:endParaRPr lang="en-US" sz="2000" dirty="0">
              <a:latin typeface="Times New Roman"/>
              <a:ea typeface="Times New Roman"/>
              <a:cs typeface="AL-Mohanad Bold"/>
            </a:endParaRPr>
          </a:p>
          <a:p>
            <a:pPr algn="justLow" rtl="1">
              <a:spcAft>
                <a:spcPts val="0"/>
              </a:spcAft>
              <a:tabLst>
                <a:tab pos="4113530" algn="l"/>
              </a:tabLst>
            </a:pPr>
            <a:r>
              <a:rPr lang="ar-SA" sz="2000" b="1" u="sng" dirty="0">
                <a:solidFill>
                  <a:srgbClr val="000000"/>
                </a:solidFill>
                <a:latin typeface="Times New Roman"/>
                <a:ea typeface="Times New Roman"/>
                <a:cs typeface="AL-Mohanad Bold"/>
              </a:rPr>
              <a:t>(2) دفاتر حسابات الميزانية:</a:t>
            </a:r>
            <a:endParaRPr lang="en-US" sz="2400" dirty="0">
              <a:latin typeface="Times New Roman"/>
              <a:ea typeface="Times New Roman"/>
              <a:cs typeface="AL-Mohanad Bold"/>
            </a:endParaRPr>
          </a:p>
          <a:p>
            <a:pPr algn="r" rtl="1">
              <a:spcAft>
                <a:spcPts val="0"/>
              </a:spcAft>
              <a:buFont typeface="Wingdings" panose="05000000000000000000" pitchFamily="2" charset="2"/>
              <a:buChar char="Ø"/>
              <a:tabLst>
                <a:tab pos="4113530" algn="l"/>
              </a:tabLst>
            </a:pPr>
            <a:r>
              <a:rPr lang="ar-SA" sz="2000" dirty="0" smtClean="0">
                <a:solidFill>
                  <a:srgbClr val="000000"/>
                </a:solidFill>
                <a:latin typeface="Times New Roman"/>
                <a:ea typeface="Times New Roman"/>
                <a:cs typeface="AL-Mohanad Bold"/>
              </a:rPr>
              <a:t>تشمل </a:t>
            </a:r>
            <a:r>
              <a:rPr lang="ar-SA" sz="2000" dirty="0">
                <a:solidFill>
                  <a:srgbClr val="000000"/>
                </a:solidFill>
                <a:latin typeface="Times New Roman"/>
                <a:ea typeface="Times New Roman"/>
                <a:cs typeface="AL-Mohanad Bold"/>
              </a:rPr>
              <a:t>حسابات الميزانية على كل من إيرادات الميزانية ومصروفاتها ويتم إثبات كل منها في دفتر على حده.</a:t>
            </a:r>
            <a:endParaRPr lang="en-US" sz="2400" dirty="0">
              <a:latin typeface="Times New Roman"/>
              <a:ea typeface="Times New Roman"/>
              <a:cs typeface="AL-Mohanad Bold"/>
            </a:endParaRPr>
          </a:p>
          <a:p>
            <a:pPr algn="r" rtl="1">
              <a:spcAft>
                <a:spcPts val="0"/>
              </a:spcAft>
              <a:buFont typeface="Wingdings" panose="05000000000000000000" pitchFamily="2" charset="2"/>
              <a:buChar char="Ø"/>
              <a:tabLst>
                <a:tab pos="4113530" algn="l"/>
              </a:tabLst>
            </a:pPr>
            <a:endParaRPr lang="en-US" sz="2400" dirty="0">
              <a:latin typeface="Times New Roman"/>
              <a:ea typeface="Times New Roman"/>
              <a:cs typeface="AL-Mohanad Bold"/>
            </a:endParaRPr>
          </a:p>
          <a:p>
            <a:pPr algn="r" rtl="1">
              <a:spcAft>
                <a:spcPts val="0"/>
              </a:spcAft>
              <a:buFont typeface="Wingdings" panose="05000000000000000000" pitchFamily="2" charset="2"/>
              <a:buChar char="Ø"/>
              <a:tabLst>
                <a:tab pos="4113530" algn="l"/>
              </a:tabLst>
            </a:pPr>
            <a:r>
              <a:rPr lang="ar-SA" sz="2000" dirty="0" smtClean="0">
                <a:solidFill>
                  <a:srgbClr val="000000"/>
                </a:solidFill>
                <a:latin typeface="Times New Roman"/>
                <a:ea typeface="Times New Roman"/>
                <a:cs typeface="AL-Mohanad Bold"/>
              </a:rPr>
              <a:t>تخصص </a:t>
            </a:r>
            <a:r>
              <a:rPr lang="ar-SA" sz="2000" dirty="0">
                <a:solidFill>
                  <a:srgbClr val="000000"/>
                </a:solidFill>
                <a:latin typeface="Times New Roman"/>
                <a:ea typeface="Times New Roman"/>
                <a:cs typeface="AL-Mohanad Bold"/>
              </a:rPr>
              <a:t>صفحة أو أكثر لكل بند من بنود الإيرادات والمصروفات ويتم تقسيم كل صفحة إلى خانات فرعية لبيان فروع البند.</a:t>
            </a:r>
            <a:endParaRPr lang="en-US" sz="2400" dirty="0">
              <a:latin typeface="Times New Roman"/>
              <a:ea typeface="Times New Roman"/>
              <a:cs typeface="AL-Mohanad Bold"/>
            </a:endParaRPr>
          </a:p>
          <a:p>
            <a:pPr algn="r" rtl="1">
              <a:spcAft>
                <a:spcPts val="0"/>
              </a:spcAft>
              <a:buFont typeface="Wingdings" panose="05000000000000000000" pitchFamily="2" charset="2"/>
              <a:buChar char="Ø"/>
              <a:tabLst>
                <a:tab pos="4113530" algn="l"/>
              </a:tabLst>
            </a:pPr>
            <a:r>
              <a:rPr lang="ar-SA" sz="2000" dirty="0">
                <a:solidFill>
                  <a:srgbClr val="000000"/>
                </a:solidFill>
                <a:latin typeface="Times New Roman"/>
                <a:ea typeface="Times New Roman"/>
                <a:cs typeface="AL-Mohanad Bold"/>
              </a:rPr>
              <a:t> </a:t>
            </a:r>
            <a:endParaRPr lang="en-US" sz="2400" dirty="0">
              <a:latin typeface="Times New Roman"/>
              <a:ea typeface="Times New Roman"/>
              <a:cs typeface="AL-Mohanad Bold"/>
            </a:endParaRPr>
          </a:p>
          <a:p>
            <a:pPr algn="r" rtl="1">
              <a:buFont typeface="Wingdings" panose="05000000000000000000" pitchFamily="2" charset="2"/>
              <a:buChar char="Ø"/>
            </a:pPr>
            <a:r>
              <a:rPr lang="ar-SA" sz="2000" dirty="0" smtClean="0">
                <a:solidFill>
                  <a:srgbClr val="000000"/>
                </a:solidFill>
                <a:latin typeface="Times New Roman"/>
                <a:ea typeface="Times New Roman"/>
                <a:cs typeface="AL-Mohanad Bold"/>
              </a:rPr>
              <a:t>يجب </a:t>
            </a:r>
            <a:r>
              <a:rPr lang="ar-SA" sz="2000" dirty="0">
                <a:solidFill>
                  <a:srgbClr val="000000"/>
                </a:solidFill>
                <a:latin typeface="Times New Roman"/>
                <a:ea typeface="Times New Roman"/>
                <a:cs typeface="AL-Mohanad Bold"/>
              </a:rPr>
              <a:t>أن تظهر تقديرات الإيرادات واعتمادات المصروفات في أعلى كل صفحة وإن تم التعديل على تقديرات الإيرادات أو الاعتمادات الظاهرة في الميزانية فيجب أن يتم التعديل بالمداد الأحمر.</a:t>
            </a:r>
            <a:endParaRPr lang="en-US" sz="2000" dirty="0"/>
          </a:p>
        </p:txBody>
      </p:sp>
    </p:spTree>
    <p:extLst>
      <p:ext uri="{BB962C8B-B14F-4D97-AF65-F5344CB8AC3E}">
        <p14:creationId xmlns:p14="http://schemas.microsoft.com/office/powerpoint/2010/main" val="439808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u="sng" dirty="0">
                <a:solidFill>
                  <a:srgbClr val="C0504D">
                    <a:lumMod val="75000"/>
                  </a:srgbClr>
                </a:solidFill>
                <a:latin typeface="Times New Roman"/>
                <a:ea typeface="Times New Roman"/>
                <a:cs typeface="AL-Mohanad Bold"/>
              </a:rPr>
              <a:t>(أ) الدفاتر والسجلات المحاسبية</a:t>
            </a:r>
            <a:endParaRPr lang="en-US" dirty="0"/>
          </a:p>
        </p:txBody>
      </p:sp>
      <p:sp>
        <p:nvSpPr>
          <p:cNvPr id="3" name="Content Placeholder 2"/>
          <p:cNvSpPr>
            <a:spLocks noGrp="1"/>
          </p:cNvSpPr>
          <p:nvPr>
            <p:ph idx="1"/>
          </p:nvPr>
        </p:nvSpPr>
        <p:spPr/>
        <p:txBody>
          <a:bodyPr>
            <a:normAutofit lnSpcReduction="10000"/>
          </a:bodyPr>
          <a:lstStyle/>
          <a:p>
            <a:pPr marL="0" indent="0" algn="r" rtl="1">
              <a:buNone/>
            </a:pPr>
            <a:r>
              <a:rPr lang="ar-SA" sz="2000" b="1" u="sng" dirty="0" smtClean="0">
                <a:solidFill>
                  <a:srgbClr val="000000"/>
                </a:solidFill>
                <a:latin typeface="Times New Roman"/>
                <a:ea typeface="Times New Roman"/>
                <a:cs typeface="AL-Mohanad Bold"/>
              </a:rPr>
              <a:t>(</a:t>
            </a:r>
            <a:r>
              <a:rPr lang="ar-SA" sz="2000" b="1" u="sng" dirty="0">
                <a:solidFill>
                  <a:srgbClr val="000000"/>
                </a:solidFill>
                <a:latin typeface="Times New Roman"/>
                <a:ea typeface="Times New Roman"/>
                <a:cs typeface="AL-Mohanad Bold"/>
              </a:rPr>
              <a:t>3) دفاتر الحسابات الشخصية </a:t>
            </a:r>
            <a:endParaRPr lang="en-US" sz="2000" b="1" u="sng" dirty="0" smtClean="0">
              <a:solidFill>
                <a:srgbClr val="000000"/>
              </a:solidFill>
              <a:latin typeface="Times New Roman"/>
              <a:ea typeface="Times New Roman"/>
              <a:cs typeface="AL-Mohanad Bold"/>
            </a:endParaRPr>
          </a:p>
          <a:p>
            <a:pPr marL="0" indent="0" algn="justLow" rtl="1">
              <a:spcAft>
                <a:spcPts val="0"/>
              </a:spcAft>
              <a:buNone/>
              <a:tabLst>
                <a:tab pos="6323330" algn="l"/>
              </a:tabLst>
            </a:pPr>
            <a:r>
              <a:rPr lang="ar-SA" sz="2000" dirty="0">
                <a:solidFill>
                  <a:srgbClr val="000000"/>
                </a:solidFill>
                <a:latin typeface="Times New Roman"/>
                <a:ea typeface="Times New Roman"/>
                <a:cs typeface="AL-Mohanad Bold"/>
              </a:rPr>
              <a:t>- تشمل هذه الحسابات: </a:t>
            </a:r>
            <a:endParaRPr lang="en-US" sz="2400" dirty="0">
              <a:latin typeface="Times New Roman"/>
              <a:ea typeface="Times New Roman"/>
              <a:cs typeface="AL-Mohanad Bold"/>
            </a:endParaRPr>
          </a:p>
          <a:p>
            <a:pPr marL="457200" indent="-457200" algn="r" rtl="1">
              <a:buAutoNum type="arabic1Minus"/>
            </a:pPr>
            <a:r>
              <a:rPr lang="ar-SA" sz="2000" b="1" u="sng" dirty="0" smtClean="0">
                <a:solidFill>
                  <a:srgbClr val="000000"/>
                </a:solidFill>
                <a:latin typeface="Times New Roman"/>
                <a:ea typeface="Times New Roman"/>
                <a:cs typeface="AL-Mohanad Bold"/>
              </a:rPr>
              <a:t>الحسابات الشخصية الدائنة: (الأمانات)</a:t>
            </a:r>
            <a:r>
              <a:rPr lang="en-US" sz="2000" b="1" u="sng" dirty="0" smtClean="0">
                <a:solidFill>
                  <a:srgbClr val="000000"/>
                </a:solidFill>
                <a:latin typeface="Times New Roman"/>
                <a:ea typeface="Times New Roman"/>
                <a:cs typeface="AL-Mohanad Bold"/>
              </a:rPr>
              <a:t> </a:t>
            </a:r>
            <a:r>
              <a:rPr lang="en-US" sz="2000" b="1" dirty="0" smtClean="0">
                <a:solidFill>
                  <a:srgbClr val="000000"/>
                </a:solidFill>
                <a:latin typeface="Times New Roman"/>
                <a:ea typeface="Times New Roman"/>
                <a:cs typeface="AL-Mohanad Bold"/>
              </a:rPr>
              <a:t>     </a:t>
            </a:r>
            <a:r>
              <a:rPr lang="en-US" sz="2000" b="1" u="sng" dirty="0" smtClean="0">
                <a:solidFill>
                  <a:srgbClr val="000000"/>
                </a:solidFill>
                <a:latin typeface="Times New Roman"/>
                <a:ea typeface="Times New Roman"/>
                <a:cs typeface="AL-Mohanad Bold"/>
              </a:rPr>
              <a:t> </a:t>
            </a:r>
            <a:r>
              <a:rPr lang="ar-SA" sz="2000" b="1" u="sng" dirty="0" smtClean="0">
                <a:solidFill>
                  <a:srgbClr val="000000"/>
                </a:solidFill>
                <a:latin typeface="Times New Roman"/>
                <a:ea typeface="Times New Roman"/>
                <a:cs typeface="AL-Mohanad Bold"/>
              </a:rPr>
              <a:t>ب- </a:t>
            </a:r>
            <a:r>
              <a:rPr lang="ar-SA" sz="2000" b="1" u="sng" dirty="0">
                <a:solidFill>
                  <a:srgbClr val="000000"/>
                </a:solidFill>
                <a:latin typeface="Times New Roman"/>
                <a:ea typeface="Times New Roman"/>
                <a:cs typeface="AL-Mohanad Bold"/>
              </a:rPr>
              <a:t>الحسابات الشخصية المدينة: (العهد</a:t>
            </a:r>
            <a:r>
              <a:rPr lang="ar-SA" sz="2000" b="1" u="sng" dirty="0" smtClean="0">
                <a:solidFill>
                  <a:srgbClr val="000000"/>
                </a:solidFill>
                <a:latin typeface="Times New Roman"/>
                <a:ea typeface="Times New Roman"/>
                <a:cs typeface="AL-Mohanad Bold"/>
              </a:rPr>
              <a:t>)</a:t>
            </a:r>
            <a:endParaRPr lang="en-US" sz="2000" b="1" u="sng" dirty="0" smtClean="0">
              <a:solidFill>
                <a:srgbClr val="000000"/>
              </a:solidFill>
              <a:latin typeface="Times New Roman"/>
              <a:ea typeface="Times New Roman"/>
              <a:cs typeface="AL-Mohanad Bold"/>
            </a:endParaRPr>
          </a:p>
          <a:p>
            <a:pPr marL="457200" indent="-457200" algn="r" rtl="1">
              <a:buAutoNum type="arabic1Minus"/>
            </a:pPr>
            <a:endParaRPr lang="en-US" sz="2000" b="1" u="sng" dirty="0">
              <a:solidFill>
                <a:srgbClr val="000000"/>
              </a:solidFill>
              <a:latin typeface="Times New Roman"/>
              <a:ea typeface="Times New Roman"/>
              <a:cs typeface="AL-Mohanad Bold"/>
            </a:endParaRPr>
          </a:p>
          <a:p>
            <a:pPr marL="457200" indent="-457200" algn="r" rtl="1">
              <a:buAutoNum type="arabic1Minus"/>
            </a:pPr>
            <a:endParaRPr lang="en-US" sz="2000" b="1" u="sng" dirty="0" smtClean="0">
              <a:solidFill>
                <a:srgbClr val="000000"/>
              </a:solidFill>
              <a:latin typeface="Times New Roman"/>
              <a:ea typeface="Times New Roman"/>
              <a:cs typeface="AL-Mohanad Bold"/>
            </a:endParaRPr>
          </a:p>
          <a:p>
            <a:pPr marL="457200" indent="-457200" algn="r" rtl="1">
              <a:buAutoNum type="arabic1Minus"/>
            </a:pPr>
            <a:endParaRPr lang="en-US" sz="2000" b="1" u="sng" dirty="0">
              <a:solidFill>
                <a:srgbClr val="000000"/>
              </a:solidFill>
              <a:latin typeface="Times New Roman"/>
              <a:ea typeface="Times New Roman"/>
              <a:cs typeface="AL-Mohanad Bold"/>
            </a:endParaRPr>
          </a:p>
          <a:p>
            <a:pPr marL="457200" indent="-457200" algn="r" rtl="1">
              <a:buAutoNum type="arabic1Minus"/>
            </a:pPr>
            <a:endParaRPr lang="en-US" sz="2000" b="1" u="sng" dirty="0" smtClean="0">
              <a:solidFill>
                <a:srgbClr val="000000"/>
              </a:solidFill>
              <a:latin typeface="Times New Roman"/>
              <a:ea typeface="Times New Roman"/>
              <a:cs typeface="AL-Mohanad Bold"/>
            </a:endParaRPr>
          </a:p>
          <a:p>
            <a:pPr algn="r" rtl="1">
              <a:spcAft>
                <a:spcPts val="0"/>
              </a:spcAft>
              <a:buFont typeface="Wingdings" panose="05000000000000000000" pitchFamily="2" charset="2"/>
              <a:buChar char="Ø"/>
              <a:tabLst>
                <a:tab pos="4113530" algn="l"/>
              </a:tabLst>
            </a:pPr>
            <a:r>
              <a:rPr lang="ar-SA" sz="2000" dirty="0">
                <a:solidFill>
                  <a:srgbClr val="000000"/>
                </a:solidFill>
                <a:latin typeface="Times New Roman"/>
                <a:ea typeface="Times New Roman"/>
                <a:cs typeface="AL-Mohanad Bold"/>
              </a:rPr>
              <a:t>يمسك للأمانات دفتر إجمالي يسمى "دفتر إجمالي الأمانات".</a:t>
            </a:r>
            <a:endParaRPr lang="en-US" sz="2000" dirty="0">
              <a:latin typeface="Times New Roman"/>
              <a:ea typeface="Times New Roman"/>
              <a:cs typeface="AL-Mohanad Bold"/>
            </a:endParaRPr>
          </a:p>
          <a:p>
            <a:pPr algn="r" rtl="1">
              <a:spcAft>
                <a:spcPts val="0"/>
              </a:spcAft>
              <a:buFont typeface="Wingdings" panose="05000000000000000000" pitchFamily="2" charset="2"/>
              <a:buChar char="Ø"/>
              <a:tabLst>
                <a:tab pos="4113530" algn="l"/>
              </a:tabLst>
            </a:pPr>
            <a:r>
              <a:rPr lang="ar-SA" sz="2000" dirty="0">
                <a:solidFill>
                  <a:srgbClr val="000000"/>
                </a:solidFill>
                <a:latin typeface="Times New Roman"/>
                <a:ea typeface="Times New Roman"/>
                <a:cs typeface="AL-Mohanad Bold"/>
              </a:rPr>
              <a:t>- تقيد فيه المبالغ من واقع أوامر اعتماد الصرف أو أذون التسوية.</a:t>
            </a:r>
            <a:endParaRPr lang="en-US" sz="2000" dirty="0">
              <a:latin typeface="Times New Roman"/>
              <a:ea typeface="Times New Roman"/>
              <a:cs typeface="AL-Mohanad Bold"/>
            </a:endParaRPr>
          </a:p>
          <a:p>
            <a:pPr algn="r" rtl="1">
              <a:buFont typeface="Wingdings" panose="05000000000000000000" pitchFamily="2" charset="2"/>
              <a:buChar char="Ø"/>
            </a:pPr>
            <a:r>
              <a:rPr lang="ar-SA" sz="2000" dirty="0">
                <a:solidFill>
                  <a:srgbClr val="000000"/>
                </a:solidFill>
                <a:latin typeface="Times New Roman"/>
                <a:ea typeface="Times New Roman"/>
                <a:cs typeface="AL-Mohanad Bold"/>
              </a:rPr>
              <a:t>- يتم قيد المبالغ في دفتر مفردات الأمانات ثم يتم قيد الإجمالي في دفتر </a:t>
            </a:r>
            <a:r>
              <a:rPr lang="ar-SA" sz="2000" dirty="0" smtClean="0">
                <a:solidFill>
                  <a:srgbClr val="000000"/>
                </a:solidFill>
                <a:latin typeface="Times New Roman"/>
                <a:ea typeface="Times New Roman"/>
                <a:cs typeface="AL-Mohanad Bold"/>
              </a:rPr>
              <a:t>إجمالي الأمانات.</a:t>
            </a:r>
            <a:endParaRPr lang="en-US" sz="2000" b="1" u="sng" dirty="0" smtClean="0">
              <a:solidFill>
                <a:srgbClr val="000000"/>
              </a:solidFill>
              <a:latin typeface="Times New Roman"/>
              <a:ea typeface="Times New Roman"/>
              <a:cs typeface="AL-Mohanad Bold"/>
            </a:endParaRPr>
          </a:p>
          <a:p>
            <a:pPr marL="0" indent="0" algn="r">
              <a:spcAft>
                <a:spcPts val="0"/>
              </a:spcAft>
              <a:buNone/>
              <a:tabLst>
                <a:tab pos="4113530" algn="l"/>
              </a:tabLst>
            </a:pPr>
            <a:r>
              <a:rPr lang="ar-SA" sz="2000" dirty="0" smtClean="0">
                <a:solidFill>
                  <a:srgbClr val="000000"/>
                </a:solidFill>
                <a:latin typeface="Times New Roman"/>
                <a:ea typeface="Times New Roman"/>
                <a:cs typeface="AL-Mohanad Bold"/>
              </a:rPr>
              <a:t>يمسك للعهد دفتر إجمالي يسمى "دفتر إجمالي العهد".</a:t>
            </a:r>
            <a:r>
              <a:rPr lang="en-US" sz="2000" dirty="0" smtClean="0">
                <a:solidFill>
                  <a:srgbClr val="000000"/>
                </a:solidFill>
                <a:latin typeface="Times New Roman"/>
                <a:ea typeface="Times New Roman"/>
                <a:cs typeface="AL-Mohanad Bold"/>
              </a:rPr>
              <a:t>-  </a:t>
            </a:r>
            <a:endParaRPr lang="en-US" sz="2400" dirty="0" smtClean="0">
              <a:latin typeface="Times New Roman"/>
              <a:ea typeface="Times New Roman"/>
              <a:cs typeface="AL-Mohanad Bold"/>
            </a:endParaRPr>
          </a:p>
          <a:p>
            <a:pPr algn="r" rtl="1">
              <a:spcAft>
                <a:spcPts val="0"/>
              </a:spcAft>
              <a:buFont typeface="Wingdings" panose="05000000000000000000" pitchFamily="2" charset="2"/>
              <a:buChar char="Ø"/>
              <a:tabLst>
                <a:tab pos="4113530" algn="l"/>
              </a:tabLst>
            </a:pPr>
            <a:r>
              <a:rPr lang="ar-SA" sz="2000" dirty="0" smtClean="0">
                <a:solidFill>
                  <a:srgbClr val="000000"/>
                </a:solidFill>
                <a:latin typeface="Times New Roman"/>
                <a:ea typeface="Times New Roman"/>
                <a:cs typeface="AL-Mohanad Bold"/>
              </a:rPr>
              <a:t>- </a:t>
            </a:r>
            <a:r>
              <a:rPr lang="ar-SA" sz="2000" dirty="0">
                <a:solidFill>
                  <a:srgbClr val="000000"/>
                </a:solidFill>
                <a:latin typeface="Times New Roman"/>
                <a:ea typeface="Times New Roman"/>
                <a:cs typeface="AL-Mohanad Bold"/>
              </a:rPr>
              <a:t>تقيد فيه المبالغ من واقع أوامر اعتماد الصرف أو أذون التسوية.</a:t>
            </a:r>
            <a:endParaRPr lang="en-US" sz="2400" dirty="0">
              <a:latin typeface="Times New Roman"/>
              <a:ea typeface="Times New Roman"/>
              <a:cs typeface="AL-Mohanad Bold"/>
            </a:endParaRPr>
          </a:p>
          <a:p>
            <a:pPr algn="l" rtl="1">
              <a:buFont typeface="Wingdings" panose="05000000000000000000" pitchFamily="2" charset="2"/>
              <a:buChar char="Ø"/>
            </a:pPr>
            <a:r>
              <a:rPr lang="ar-SA" sz="2000" dirty="0">
                <a:solidFill>
                  <a:srgbClr val="000000"/>
                </a:solidFill>
                <a:latin typeface="Times New Roman"/>
                <a:ea typeface="Times New Roman"/>
                <a:cs typeface="AL-Mohanad Bold"/>
              </a:rPr>
              <a:t>- يتم قيد المبالغ في دفتر مفردات العهد ثم يتم قيد الإجمالي في دفتر إجمالي العهد.</a:t>
            </a:r>
            <a:r>
              <a:rPr lang="en-US" sz="2000" dirty="0" smtClean="0"/>
              <a:t>             </a:t>
            </a:r>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val="781495515"/>
              </p:ext>
            </p:extLst>
          </p:nvPr>
        </p:nvGraphicFramePr>
        <p:xfrm>
          <a:off x="4724400" y="2895600"/>
          <a:ext cx="3439795" cy="609600"/>
        </p:xfrm>
        <a:graphic>
          <a:graphicData uri="http://schemas.openxmlformats.org/drawingml/2006/table">
            <a:tbl>
              <a:tblPr rtl="1"/>
              <a:tblGrid>
                <a:gridCol w="804545"/>
                <a:gridCol w="854075"/>
                <a:gridCol w="711200"/>
                <a:gridCol w="1069975"/>
              </a:tblGrid>
              <a:tr h="609600">
                <a:tc>
                  <a:txBody>
                    <a:bodyPr/>
                    <a:lstStyle/>
                    <a:p>
                      <a:pPr algn="ctr" rtl="1">
                        <a:spcAft>
                          <a:spcPts val="0"/>
                        </a:spcAft>
                        <a:tabLst>
                          <a:tab pos="6323330" algn="l"/>
                        </a:tabLst>
                      </a:pPr>
                      <a:r>
                        <a:rPr lang="ar-SA" sz="1200" dirty="0">
                          <a:solidFill>
                            <a:srgbClr val="000000"/>
                          </a:solidFill>
                          <a:effectLst/>
                          <a:latin typeface="Times New Roman"/>
                          <a:ea typeface="Times New Roman"/>
                          <a:cs typeface="AL-Mohanad Bold"/>
                        </a:rPr>
                        <a:t>(1)</a:t>
                      </a:r>
                      <a:endParaRPr lang="en-US" sz="1600" dirty="0">
                        <a:effectLst/>
                        <a:latin typeface="Times New Roman"/>
                        <a:ea typeface="Times New Roman"/>
                        <a:cs typeface="AL-Mohanad Bold"/>
                      </a:endParaRPr>
                    </a:p>
                    <a:p>
                      <a:pPr algn="ctr" rtl="1">
                        <a:spcAft>
                          <a:spcPts val="0"/>
                        </a:spcAft>
                        <a:tabLst>
                          <a:tab pos="6323330" algn="l"/>
                        </a:tabLst>
                      </a:pPr>
                      <a:r>
                        <a:rPr lang="ar-SA" sz="1200" dirty="0">
                          <a:solidFill>
                            <a:srgbClr val="000000"/>
                          </a:solidFill>
                          <a:effectLst/>
                          <a:latin typeface="Times New Roman"/>
                          <a:ea typeface="Times New Roman"/>
                          <a:cs typeface="AL-Mohanad Bold"/>
                        </a:rPr>
                        <a:t>الأمانات – تأمينات نقدية</a:t>
                      </a:r>
                      <a:endParaRPr lang="en-US" sz="1600" dirty="0">
                        <a:effectLst/>
                        <a:latin typeface="Times New Roman"/>
                        <a:ea typeface="Times New Roman"/>
                        <a:cs typeface="AL-Mohanad Bold"/>
                      </a:endParaRPr>
                    </a:p>
                  </a:txBody>
                  <a:tcPr marL="68580" marR="68580" marT="0" marB="0">
                    <a:lnL>
                      <a:noFill/>
                    </a:lnL>
                    <a:lnR>
                      <a:noFill/>
                    </a:lnR>
                    <a:lnT>
                      <a:noFill/>
                    </a:lnT>
                    <a:lnB>
                      <a:noFill/>
                    </a:lnB>
                  </a:tcPr>
                </a:tc>
                <a:tc>
                  <a:txBody>
                    <a:bodyPr/>
                    <a:lstStyle/>
                    <a:p>
                      <a:pPr algn="ctr" rtl="1">
                        <a:spcAft>
                          <a:spcPts val="0"/>
                        </a:spcAft>
                        <a:tabLst>
                          <a:tab pos="6323330" algn="l"/>
                        </a:tabLst>
                      </a:pPr>
                      <a:r>
                        <a:rPr lang="ar-SA" sz="1200">
                          <a:solidFill>
                            <a:srgbClr val="000000"/>
                          </a:solidFill>
                          <a:effectLst/>
                          <a:latin typeface="Times New Roman"/>
                          <a:ea typeface="Times New Roman"/>
                          <a:cs typeface="AL-Mohanad Bold"/>
                        </a:rPr>
                        <a:t>(2)</a:t>
                      </a:r>
                      <a:endParaRPr lang="en-US" sz="1600">
                        <a:effectLst/>
                        <a:latin typeface="Times New Roman"/>
                        <a:ea typeface="Times New Roman"/>
                        <a:cs typeface="AL-Mohanad Bold"/>
                      </a:endParaRPr>
                    </a:p>
                    <a:p>
                      <a:pPr algn="ctr" rtl="1">
                        <a:spcAft>
                          <a:spcPts val="0"/>
                        </a:spcAft>
                        <a:tabLst>
                          <a:tab pos="6323330" algn="l"/>
                        </a:tabLst>
                      </a:pPr>
                      <a:r>
                        <a:rPr lang="ar-SA" sz="1200">
                          <a:solidFill>
                            <a:srgbClr val="000000"/>
                          </a:solidFill>
                          <a:effectLst/>
                          <a:latin typeface="Times New Roman"/>
                          <a:ea typeface="Times New Roman"/>
                          <a:cs typeface="AL-Mohanad Bold"/>
                        </a:rPr>
                        <a:t>الأمانات- مرتجع رواتب</a:t>
                      </a:r>
                      <a:endParaRPr lang="en-US" sz="1600">
                        <a:effectLst/>
                        <a:latin typeface="Times New Roman"/>
                        <a:ea typeface="Times New Roman"/>
                        <a:cs typeface="AL-Mohanad Bold"/>
                      </a:endParaRPr>
                    </a:p>
                  </a:txBody>
                  <a:tcPr marL="68580" marR="68580" marT="0" marB="0">
                    <a:lnL>
                      <a:noFill/>
                    </a:lnL>
                    <a:lnR>
                      <a:noFill/>
                    </a:lnR>
                    <a:lnT>
                      <a:noFill/>
                    </a:lnT>
                    <a:lnB>
                      <a:noFill/>
                    </a:lnB>
                  </a:tcPr>
                </a:tc>
                <a:tc>
                  <a:txBody>
                    <a:bodyPr/>
                    <a:lstStyle/>
                    <a:p>
                      <a:pPr algn="ctr" rtl="1">
                        <a:spcAft>
                          <a:spcPts val="0"/>
                        </a:spcAft>
                        <a:tabLst>
                          <a:tab pos="6323330" algn="l"/>
                        </a:tabLst>
                      </a:pPr>
                      <a:r>
                        <a:rPr lang="ar-SA" sz="1200">
                          <a:solidFill>
                            <a:srgbClr val="000000"/>
                          </a:solidFill>
                          <a:effectLst/>
                          <a:latin typeface="Times New Roman"/>
                          <a:ea typeface="Times New Roman"/>
                          <a:cs typeface="AL-Mohanad Bold"/>
                        </a:rPr>
                        <a:t>(3)</a:t>
                      </a:r>
                      <a:endParaRPr lang="en-US" sz="1600">
                        <a:effectLst/>
                        <a:latin typeface="Times New Roman"/>
                        <a:ea typeface="Times New Roman"/>
                        <a:cs typeface="AL-Mohanad Bold"/>
                      </a:endParaRPr>
                    </a:p>
                    <a:p>
                      <a:pPr algn="ctr" rtl="1">
                        <a:spcAft>
                          <a:spcPts val="0"/>
                        </a:spcAft>
                        <a:tabLst>
                          <a:tab pos="6323330" algn="l"/>
                        </a:tabLst>
                      </a:pPr>
                      <a:r>
                        <a:rPr lang="ar-SA" sz="1200">
                          <a:solidFill>
                            <a:srgbClr val="000000"/>
                          </a:solidFill>
                          <a:effectLst/>
                          <a:latin typeface="Times New Roman"/>
                          <a:ea typeface="Times New Roman"/>
                          <a:cs typeface="AL-Mohanad Bold"/>
                        </a:rPr>
                        <a:t>الأمانات – المتنوعة</a:t>
                      </a:r>
                      <a:endParaRPr lang="en-US" sz="1600">
                        <a:effectLst/>
                        <a:latin typeface="Times New Roman"/>
                        <a:ea typeface="Times New Roman"/>
                        <a:cs typeface="AL-Mohanad Bold"/>
                      </a:endParaRPr>
                    </a:p>
                  </a:txBody>
                  <a:tcPr marL="68580" marR="68580" marT="0" marB="0">
                    <a:lnL>
                      <a:noFill/>
                    </a:lnL>
                    <a:lnR>
                      <a:noFill/>
                    </a:lnR>
                    <a:lnT>
                      <a:noFill/>
                    </a:lnT>
                    <a:lnB>
                      <a:noFill/>
                    </a:lnB>
                  </a:tcPr>
                </a:tc>
                <a:tc>
                  <a:txBody>
                    <a:bodyPr/>
                    <a:lstStyle/>
                    <a:p>
                      <a:pPr algn="ctr" rtl="1">
                        <a:spcAft>
                          <a:spcPts val="0"/>
                        </a:spcAft>
                        <a:tabLst>
                          <a:tab pos="6323330" algn="l"/>
                        </a:tabLst>
                      </a:pPr>
                      <a:r>
                        <a:rPr lang="ar-SA" sz="1200" dirty="0">
                          <a:solidFill>
                            <a:srgbClr val="000000"/>
                          </a:solidFill>
                          <a:effectLst/>
                          <a:latin typeface="Times New Roman"/>
                          <a:ea typeface="Times New Roman"/>
                          <a:cs typeface="AL-Mohanad Bold"/>
                        </a:rPr>
                        <a:t>(4)</a:t>
                      </a:r>
                      <a:endParaRPr lang="en-US" sz="1600" dirty="0">
                        <a:effectLst/>
                        <a:latin typeface="Times New Roman"/>
                        <a:ea typeface="Times New Roman"/>
                        <a:cs typeface="AL-Mohanad Bold"/>
                      </a:endParaRPr>
                    </a:p>
                    <a:p>
                      <a:pPr algn="ctr" rtl="1">
                        <a:spcAft>
                          <a:spcPts val="0"/>
                        </a:spcAft>
                        <a:tabLst>
                          <a:tab pos="6323330" algn="l"/>
                        </a:tabLst>
                      </a:pPr>
                      <a:r>
                        <a:rPr lang="ar-SA" sz="1200" dirty="0">
                          <a:solidFill>
                            <a:srgbClr val="000000"/>
                          </a:solidFill>
                          <a:effectLst/>
                          <a:latin typeface="Times New Roman"/>
                          <a:ea typeface="Times New Roman"/>
                          <a:cs typeface="AL-Mohanad Bold"/>
                        </a:rPr>
                        <a:t>الأمانات – مقابل اعتمادات مستندية</a:t>
                      </a:r>
                      <a:endParaRPr lang="en-US" sz="1600" dirty="0">
                        <a:effectLst/>
                        <a:latin typeface="Times New Roman"/>
                        <a:ea typeface="Times New Roman"/>
                        <a:cs typeface="AL-Mohanad Bold"/>
                      </a:endParaRPr>
                    </a:p>
                  </a:txBody>
                  <a:tcPr marL="68580" marR="68580" marT="0" marB="0">
                    <a:lnL>
                      <a:noFill/>
                    </a:lnL>
                    <a:lnR>
                      <a:noFill/>
                    </a:lnR>
                    <a:lnT>
                      <a:noFill/>
                    </a:lnT>
                    <a:lnB>
                      <a:noFill/>
                    </a:lnB>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123153316"/>
              </p:ext>
            </p:extLst>
          </p:nvPr>
        </p:nvGraphicFramePr>
        <p:xfrm>
          <a:off x="990600" y="2971800"/>
          <a:ext cx="3568065" cy="548640"/>
        </p:xfrm>
        <a:graphic>
          <a:graphicData uri="http://schemas.openxmlformats.org/drawingml/2006/table">
            <a:tbl>
              <a:tblPr rtl="1"/>
              <a:tblGrid>
                <a:gridCol w="795655"/>
                <a:gridCol w="875030"/>
                <a:gridCol w="812800"/>
                <a:gridCol w="1084580"/>
              </a:tblGrid>
              <a:tr h="0">
                <a:tc>
                  <a:txBody>
                    <a:bodyPr/>
                    <a:lstStyle/>
                    <a:p>
                      <a:pPr algn="ctr" rtl="1">
                        <a:spcAft>
                          <a:spcPts val="0"/>
                        </a:spcAft>
                        <a:tabLst>
                          <a:tab pos="6323330" algn="l"/>
                        </a:tabLst>
                      </a:pPr>
                      <a:r>
                        <a:rPr lang="ar-SA" sz="1200">
                          <a:solidFill>
                            <a:srgbClr val="000000"/>
                          </a:solidFill>
                          <a:effectLst/>
                          <a:latin typeface="Times New Roman"/>
                          <a:ea typeface="Times New Roman"/>
                          <a:cs typeface="AL-Mohanad Bold"/>
                        </a:rPr>
                        <a:t>(1)</a:t>
                      </a:r>
                      <a:endParaRPr lang="en-US" sz="1600">
                        <a:effectLst/>
                        <a:latin typeface="Times New Roman"/>
                        <a:ea typeface="Times New Roman"/>
                        <a:cs typeface="AL-Mohanad Bold"/>
                      </a:endParaRPr>
                    </a:p>
                    <a:p>
                      <a:pPr algn="ctr" rtl="1">
                        <a:spcAft>
                          <a:spcPts val="0"/>
                        </a:spcAft>
                        <a:tabLst>
                          <a:tab pos="6323330" algn="l"/>
                        </a:tabLst>
                      </a:pPr>
                      <a:r>
                        <a:rPr lang="ar-SA" sz="1200">
                          <a:solidFill>
                            <a:srgbClr val="000000"/>
                          </a:solidFill>
                          <a:effectLst/>
                          <a:latin typeface="Times New Roman"/>
                          <a:ea typeface="Times New Roman"/>
                          <a:cs typeface="AL-Mohanad Bold"/>
                        </a:rPr>
                        <a:t>العهد- سلف مؤقتة</a:t>
                      </a:r>
                      <a:endParaRPr lang="en-US" sz="1600">
                        <a:effectLst/>
                        <a:latin typeface="Times New Roman"/>
                        <a:ea typeface="Times New Roman"/>
                        <a:cs typeface="AL-Mohanad Bold"/>
                      </a:endParaRPr>
                    </a:p>
                  </a:txBody>
                  <a:tcPr marL="68580" marR="68580" marT="0" marB="0">
                    <a:lnL>
                      <a:noFill/>
                    </a:lnL>
                    <a:lnR>
                      <a:noFill/>
                    </a:lnR>
                    <a:lnT>
                      <a:noFill/>
                    </a:lnT>
                    <a:lnB>
                      <a:noFill/>
                    </a:lnB>
                  </a:tcPr>
                </a:tc>
                <a:tc>
                  <a:txBody>
                    <a:bodyPr/>
                    <a:lstStyle/>
                    <a:p>
                      <a:pPr algn="ctr" rtl="1">
                        <a:spcAft>
                          <a:spcPts val="0"/>
                        </a:spcAft>
                        <a:tabLst>
                          <a:tab pos="6323330" algn="l"/>
                        </a:tabLst>
                      </a:pPr>
                      <a:r>
                        <a:rPr lang="ar-SA" sz="1200">
                          <a:solidFill>
                            <a:srgbClr val="000000"/>
                          </a:solidFill>
                          <a:effectLst/>
                          <a:latin typeface="Times New Roman"/>
                          <a:ea typeface="Times New Roman"/>
                          <a:cs typeface="AL-Mohanad Bold"/>
                        </a:rPr>
                        <a:t>(2)</a:t>
                      </a:r>
                      <a:endParaRPr lang="en-US" sz="1600">
                        <a:effectLst/>
                        <a:latin typeface="Times New Roman"/>
                        <a:ea typeface="Times New Roman"/>
                        <a:cs typeface="AL-Mohanad Bold"/>
                      </a:endParaRPr>
                    </a:p>
                    <a:p>
                      <a:pPr algn="ctr" rtl="1">
                        <a:spcAft>
                          <a:spcPts val="0"/>
                        </a:spcAft>
                        <a:tabLst>
                          <a:tab pos="6323330" algn="l"/>
                        </a:tabLst>
                      </a:pPr>
                      <a:r>
                        <a:rPr lang="ar-SA" sz="1200">
                          <a:solidFill>
                            <a:srgbClr val="000000"/>
                          </a:solidFill>
                          <a:effectLst/>
                          <a:latin typeface="Times New Roman"/>
                          <a:ea typeface="Times New Roman"/>
                          <a:cs typeface="AL-Mohanad Bold"/>
                        </a:rPr>
                        <a:t>العهد- سلف مستديمة</a:t>
                      </a:r>
                      <a:endParaRPr lang="en-US" sz="1600">
                        <a:effectLst/>
                        <a:latin typeface="Times New Roman"/>
                        <a:ea typeface="Times New Roman"/>
                        <a:cs typeface="AL-Mohanad Bold"/>
                      </a:endParaRPr>
                    </a:p>
                  </a:txBody>
                  <a:tcPr marL="68580" marR="68580" marT="0" marB="0">
                    <a:lnL>
                      <a:noFill/>
                    </a:lnL>
                    <a:lnR>
                      <a:noFill/>
                    </a:lnR>
                    <a:lnT>
                      <a:noFill/>
                    </a:lnT>
                    <a:lnB>
                      <a:noFill/>
                    </a:lnB>
                  </a:tcPr>
                </a:tc>
                <a:tc>
                  <a:txBody>
                    <a:bodyPr/>
                    <a:lstStyle/>
                    <a:p>
                      <a:pPr algn="ctr" rtl="1">
                        <a:spcAft>
                          <a:spcPts val="0"/>
                        </a:spcAft>
                        <a:tabLst>
                          <a:tab pos="6323330" algn="l"/>
                        </a:tabLst>
                      </a:pPr>
                      <a:r>
                        <a:rPr lang="ar-SA" sz="1200">
                          <a:solidFill>
                            <a:srgbClr val="000000"/>
                          </a:solidFill>
                          <a:effectLst/>
                          <a:latin typeface="Times New Roman"/>
                          <a:ea typeface="Times New Roman"/>
                          <a:cs typeface="AL-Mohanad Bold"/>
                        </a:rPr>
                        <a:t>(3)</a:t>
                      </a:r>
                      <a:endParaRPr lang="en-US" sz="1600">
                        <a:effectLst/>
                        <a:latin typeface="Times New Roman"/>
                        <a:ea typeface="Times New Roman"/>
                        <a:cs typeface="AL-Mohanad Bold"/>
                      </a:endParaRPr>
                    </a:p>
                    <a:p>
                      <a:pPr algn="ctr" rtl="1">
                        <a:spcAft>
                          <a:spcPts val="0"/>
                        </a:spcAft>
                        <a:tabLst>
                          <a:tab pos="6323330" algn="l"/>
                        </a:tabLst>
                      </a:pPr>
                      <a:r>
                        <a:rPr lang="ar-SA" sz="1200">
                          <a:solidFill>
                            <a:srgbClr val="000000"/>
                          </a:solidFill>
                          <a:effectLst/>
                          <a:latin typeface="Times New Roman"/>
                          <a:ea typeface="Times New Roman"/>
                          <a:cs typeface="AL-Mohanad Bold"/>
                        </a:rPr>
                        <a:t>العهد- تحت التحصيل</a:t>
                      </a:r>
                      <a:endParaRPr lang="en-US" sz="1600">
                        <a:effectLst/>
                        <a:latin typeface="Times New Roman"/>
                        <a:ea typeface="Times New Roman"/>
                        <a:cs typeface="AL-Mohanad Bold"/>
                      </a:endParaRPr>
                    </a:p>
                  </a:txBody>
                  <a:tcPr marL="68580" marR="68580" marT="0" marB="0">
                    <a:lnL>
                      <a:noFill/>
                    </a:lnL>
                    <a:lnR>
                      <a:noFill/>
                    </a:lnR>
                    <a:lnT>
                      <a:noFill/>
                    </a:lnT>
                    <a:lnB>
                      <a:noFill/>
                    </a:lnB>
                  </a:tcPr>
                </a:tc>
                <a:tc>
                  <a:txBody>
                    <a:bodyPr/>
                    <a:lstStyle/>
                    <a:p>
                      <a:pPr algn="ctr" rtl="1">
                        <a:spcAft>
                          <a:spcPts val="0"/>
                        </a:spcAft>
                        <a:tabLst>
                          <a:tab pos="6323330" algn="l"/>
                        </a:tabLst>
                      </a:pPr>
                      <a:r>
                        <a:rPr lang="ar-SA" sz="1200" dirty="0">
                          <a:solidFill>
                            <a:srgbClr val="000000"/>
                          </a:solidFill>
                          <a:effectLst/>
                          <a:latin typeface="Times New Roman"/>
                          <a:ea typeface="Times New Roman"/>
                          <a:cs typeface="AL-Mohanad Bold"/>
                        </a:rPr>
                        <a:t>(4)</a:t>
                      </a:r>
                      <a:endParaRPr lang="en-US" sz="1600" dirty="0">
                        <a:effectLst/>
                        <a:latin typeface="Times New Roman"/>
                        <a:ea typeface="Times New Roman"/>
                        <a:cs typeface="AL-Mohanad Bold"/>
                      </a:endParaRPr>
                    </a:p>
                    <a:p>
                      <a:pPr algn="ctr" rtl="1">
                        <a:spcAft>
                          <a:spcPts val="0"/>
                        </a:spcAft>
                        <a:tabLst>
                          <a:tab pos="6323330" algn="l"/>
                        </a:tabLst>
                      </a:pPr>
                      <a:r>
                        <a:rPr lang="ar-SA" sz="1200" dirty="0">
                          <a:solidFill>
                            <a:srgbClr val="000000"/>
                          </a:solidFill>
                          <a:effectLst/>
                          <a:latin typeface="Times New Roman"/>
                          <a:ea typeface="Times New Roman"/>
                          <a:cs typeface="AL-Mohanad Bold"/>
                        </a:rPr>
                        <a:t>العهد- اعتمادات مستندية</a:t>
                      </a:r>
                      <a:endParaRPr lang="en-US" sz="1600" dirty="0">
                        <a:effectLst/>
                        <a:latin typeface="Times New Roman"/>
                        <a:ea typeface="Times New Roman"/>
                        <a:cs typeface="AL-Mohanad Bold"/>
                      </a:endParaRPr>
                    </a:p>
                  </a:txBody>
                  <a:tcPr marL="68580" marR="68580" marT="0" marB="0">
                    <a:lnL>
                      <a:noFill/>
                    </a:lnL>
                    <a:lnR>
                      <a:noFill/>
                    </a:lnR>
                    <a:lnT>
                      <a:noFill/>
                    </a:lnT>
                    <a:lnB>
                      <a:noFill/>
                    </a:lnB>
                  </a:tcPr>
                </a:tc>
              </a:tr>
            </a:tbl>
          </a:graphicData>
        </a:graphic>
      </p:graphicFrame>
    </p:spTree>
    <p:extLst>
      <p:ext uri="{BB962C8B-B14F-4D97-AF65-F5344CB8AC3E}">
        <p14:creationId xmlns:p14="http://schemas.microsoft.com/office/powerpoint/2010/main" val="3191419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u="sng" dirty="0">
                <a:solidFill>
                  <a:srgbClr val="C0504D">
                    <a:lumMod val="75000"/>
                  </a:srgbClr>
                </a:solidFill>
                <a:latin typeface="Times New Roman"/>
                <a:ea typeface="Times New Roman"/>
                <a:cs typeface="AL-Mohanad Bold"/>
              </a:rPr>
              <a:t>(أ) الدفاتر والسجلات المحاسبية</a:t>
            </a:r>
            <a:endParaRPr lang="en-US" dirty="0"/>
          </a:p>
        </p:txBody>
      </p:sp>
      <p:sp>
        <p:nvSpPr>
          <p:cNvPr id="3" name="Content Placeholder 2"/>
          <p:cNvSpPr>
            <a:spLocks noGrp="1"/>
          </p:cNvSpPr>
          <p:nvPr>
            <p:ph idx="1"/>
          </p:nvPr>
        </p:nvSpPr>
        <p:spPr/>
        <p:txBody>
          <a:bodyPr>
            <a:normAutofit/>
          </a:bodyPr>
          <a:lstStyle/>
          <a:p>
            <a:pPr algn="r" rtl="1"/>
            <a:r>
              <a:rPr lang="ar-SA" sz="2000" b="1" u="sng" dirty="0">
                <a:solidFill>
                  <a:srgbClr val="000000"/>
                </a:solidFill>
                <a:latin typeface="Times New Roman"/>
                <a:ea typeface="Times New Roman"/>
                <a:cs typeface="AL-Mohanad Bold"/>
              </a:rPr>
              <a:t>(4) دفتر </a:t>
            </a:r>
            <a:r>
              <a:rPr lang="ar-SA" sz="2000" b="1" u="sng" dirty="0" smtClean="0">
                <a:solidFill>
                  <a:srgbClr val="000000"/>
                </a:solidFill>
                <a:latin typeface="Times New Roman"/>
                <a:ea typeface="Times New Roman"/>
                <a:cs typeface="AL-Mohanad Bold"/>
              </a:rPr>
              <a:t>الحسابات </a:t>
            </a:r>
            <a:r>
              <a:rPr lang="ar-SA" sz="2000" b="1" u="sng" dirty="0">
                <a:solidFill>
                  <a:srgbClr val="000000"/>
                </a:solidFill>
                <a:latin typeface="Times New Roman"/>
                <a:ea typeface="Times New Roman"/>
                <a:cs typeface="AL-Mohanad Bold"/>
              </a:rPr>
              <a:t>الجارية والوسيطة </a:t>
            </a:r>
            <a:endParaRPr lang="en-US" sz="2000" b="1" u="sng" dirty="0" smtClean="0">
              <a:solidFill>
                <a:srgbClr val="000000"/>
              </a:solidFill>
              <a:latin typeface="Times New Roman"/>
              <a:ea typeface="Times New Roman"/>
              <a:cs typeface="AL-Mohanad Bold"/>
            </a:endParaRPr>
          </a:p>
          <a:p>
            <a:pPr marL="457200" indent="-457200" algn="r" rtl="1">
              <a:buAutoNum type="arabic1Minus"/>
            </a:pPr>
            <a:r>
              <a:rPr lang="ar-SA" sz="2000" b="1" dirty="0" smtClean="0">
                <a:solidFill>
                  <a:srgbClr val="000000"/>
                </a:solidFill>
                <a:latin typeface="Times New Roman"/>
                <a:ea typeface="Times New Roman"/>
                <a:cs typeface="AL-Mohanad Bold"/>
              </a:rPr>
              <a:t>الحسابات </a:t>
            </a:r>
            <a:r>
              <a:rPr lang="ar-SA" sz="2000" b="1" dirty="0">
                <a:solidFill>
                  <a:srgbClr val="000000"/>
                </a:solidFill>
                <a:latin typeface="Times New Roman"/>
                <a:ea typeface="Times New Roman"/>
                <a:cs typeface="AL-Mohanad Bold"/>
              </a:rPr>
              <a:t>الجارية </a:t>
            </a:r>
            <a:endParaRPr lang="ar-SA" sz="2000" b="1" dirty="0" smtClean="0">
              <a:solidFill>
                <a:srgbClr val="000000"/>
              </a:solidFill>
              <a:latin typeface="Times New Roman"/>
              <a:ea typeface="Times New Roman"/>
              <a:cs typeface="AL-Mohanad Bold"/>
            </a:endParaRPr>
          </a:p>
          <a:p>
            <a:pPr marL="457200" indent="-457200" algn="r" rtl="1">
              <a:buAutoNum type="arabic1Minus"/>
            </a:pPr>
            <a:endParaRPr lang="ar-SA" sz="2000" b="1" dirty="0">
              <a:solidFill>
                <a:srgbClr val="000000"/>
              </a:solidFill>
              <a:latin typeface="Times New Roman"/>
              <a:ea typeface="Times New Roman"/>
              <a:cs typeface="AL-Mohanad Bold"/>
            </a:endParaRPr>
          </a:p>
          <a:p>
            <a:pPr marL="457200" indent="-457200" algn="r" rtl="1">
              <a:buAutoNum type="arabic1Minus"/>
            </a:pPr>
            <a:endParaRPr lang="ar-SA" sz="2000" b="1" dirty="0" smtClean="0">
              <a:solidFill>
                <a:srgbClr val="000000"/>
              </a:solidFill>
              <a:latin typeface="Times New Roman"/>
              <a:ea typeface="Times New Roman"/>
              <a:cs typeface="AL-Mohanad Bold"/>
            </a:endParaRPr>
          </a:p>
          <a:p>
            <a:pPr marL="0" indent="0" algn="r" rtl="1">
              <a:buNone/>
            </a:pPr>
            <a:endParaRPr lang="ar-SA" sz="2000" b="1" dirty="0" smtClean="0">
              <a:solidFill>
                <a:srgbClr val="000000"/>
              </a:solidFill>
              <a:latin typeface="Times New Roman"/>
              <a:ea typeface="Times New Roman"/>
              <a:cs typeface="AL-Mohanad Bold"/>
            </a:endParaRPr>
          </a:p>
          <a:p>
            <a:pPr marL="457200" indent="-457200" algn="r" rtl="1">
              <a:buAutoNum type="arabic1Minus"/>
            </a:pPr>
            <a:r>
              <a:rPr lang="ar-SA" sz="2000" b="1" u="sng" dirty="0">
                <a:solidFill>
                  <a:srgbClr val="000000"/>
                </a:solidFill>
                <a:latin typeface="Times New Roman"/>
                <a:ea typeface="Times New Roman"/>
                <a:cs typeface="AL-Mohanad Bold"/>
              </a:rPr>
              <a:t>الحسابات </a:t>
            </a:r>
            <a:r>
              <a:rPr lang="ar-SA" sz="2000" b="1" u="sng" dirty="0" smtClean="0">
                <a:solidFill>
                  <a:srgbClr val="000000"/>
                </a:solidFill>
                <a:latin typeface="Times New Roman"/>
                <a:ea typeface="Times New Roman"/>
                <a:cs typeface="AL-Mohanad Bold"/>
              </a:rPr>
              <a:t>الوسيطة</a:t>
            </a:r>
          </a:p>
          <a:p>
            <a:pPr marL="0" indent="0" algn="r" rtl="1">
              <a:buNone/>
            </a:pPr>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val="389876609"/>
              </p:ext>
            </p:extLst>
          </p:nvPr>
        </p:nvGraphicFramePr>
        <p:xfrm>
          <a:off x="3352800" y="2667000"/>
          <a:ext cx="4810125" cy="548640"/>
        </p:xfrm>
        <a:graphic>
          <a:graphicData uri="http://schemas.openxmlformats.org/drawingml/2006/table">
            <a:tbl>
              <a:tblPr rtl="1"/>
              <a:tblGrid>
                <a:gridCol w="642875"/>
                <a:gridCol w="711482"/>
                <a:gridCol w="813122"/>
                <a:gridCol w="914762"/>
                <a:gridCol w="914762"/>
                <a:gridCol w="813122"/>
              </a:tblGrid>
              <a:tr h="0">
                <a:tc>
                  <a:txBody>
                    <a:bodyPr/>
                    <a:lstStyle/>
                    <a:p>
                      <a:pPr algn="ctr" rtl="1">
                        <a:spcAft>
                          <a:spcPts val="0"/>
                        </a:spcAft>
                        <a:tabLst>
                          <a:tab pos="4113530" algn="l"/>
                        </a:tabLst>
                      </a:pPr>
                      <a:r>
                        <a:rPr lang="ar-SA" sz="1200">
                          <a:solidFill>
                            <a:srgbClr val="000000"/>
                          </a:solidFill>
                          <a:effectLst/>
                          <a:latin typeface="Times New Roman"/>
                          <a:ea typeface="Times New Roman"/>
                          <a:cs typeface="AL-Mohanad Bold"/>
                        </a:rPr>
                        <a:t>(1)</a:t>
                      </a:r>
                      <a:endParaRPr lang="en-US" sz="1600">
                        <a:effectLst/>
                        <a:latin typeface="Times New Roman"/>
                        <a:ea typeface="Times New Roman"/>
                        <a:cs typeface="AL-Mohanad Bold"/>
                      </a:endParaRPr>
                    </a:p>
                    <a:p>
                      <a:pPr algn="ctr" rtl="1">
                        <a:spcAft>
                          <a:spcPts val="0"/>
                        </a:spcAft>
                        <a:tabLst>
                          <a:tab pos="4113530" algn="l"/>
                        </a:tabLst>
                      </a:pPr>
                      <a:r>
                        <a:rPr lang="ar-SA" sz="1200">
                          <a:solidFill>
                            <a:srgbClr val="000000"/>
                          </a:solidFill>
                          <a:effectLst/>
                          <a:latin typeface="Times New Roman"/>
                          <a:ea typeface="Times New Roman"/>
                          <a:cs typeface="AL-Mohanad Bold"/>
                        </a:rPr>
                        <a:t>حـ/ جاري المالية</a:t>
                      </a:r>
                      <a:endParaRPr lang="en-US" sz="1600">
                        <a:effectLst/>
                        <a:latin typeface="Times New Roman"/>
                        <a:ea typeface="Times New Roman"/>
                        <a:cs typeface="AL-Mohanad Bold"/>
                      </a:endParaRPr>
                    </a:p>
                  </a:txBody>
                  <a:tcPr marL="68580" marR="68580" marT="0" marB="0">
                    <a:lnL>
                      <a:noFill/>
                    </a:lnL>
                    <a:lnR>
                      <a:noFill/>
                    </a:lnR>
                    <a:lnT>
                      <a:noFill/>
                    </a:lnT>
                    <a:lnB>
                      <a:noFill/>
                    </a:lnB>
                  </a:tcPr>
                </a:tc>
                <a:tc>
                  <a:txBody>
                    <a:bodyPr/>
                    <a:lstStyle/>
                    <a:p>
                      <a:pPr algn="ctr" rtl="1">
                        <a:spcAft>
                          <a:spcPts val="0"/>
                        </a:spcAft>
                        <a:tabLst>
                          <a:tab pos="4113530" algn="l"/>
                        </a:tabLst>
                      </a:pPr>
                      <a:r>
                        <a:rPr lang="ar-SA" sz="1200">
                          <a:solidFill>
                            <a:srgbClr val="000000"/>
                          </a:solidFill>
                          <a:effectLst/>
                          <a:latin typeface="Times New Roman"/>
                          <a:ea typeface="Times New Roman"/>
                          <a:cs typeface="AL-Mohanad Bold"/>
                        </a:rPr>
                        <a:t>(2)</a:t>
                      </a:r>
                      <a:endParaRPr lang="en-US" sz="1600">
                        <a:effectLst/>
                        <a:latin typeface="Times New Roman"/>
                        <a:ea typeface="Times New Roman"/>
                        <a:cs typeface="AL-Mohanad Bold"/>
                      </a:endParaRPr>
                    </a:p>
                    <a:p>
                      <a:pPr algn="ctr" rtl="1">
                        <a:spcAft>
                          <a:spcPts val="0"/>
                        </a:spcAft>
                        <a:tabLst>
                          <a:tab pos="4113530" algn="l"/>
                        </a:tabLst>
                      </a:pPr>
                      <a:r>
                        <a:rPr lang="ar-SA" sz="1200">
                          <a:solidFill>
                            <a:srgbClr val="000000"/>
                          </a:solidFill>
                          <a:effectLst/>
                          <a:latin typeface="Times New Roman"/>
                          <a:ea typeface="Times New Roman"/>
                          <a:cs typeface="AL-Mohanad Bold"/>
                        </a:rPr>
                        <a:t>حـ/ جاري البنك</a:t>
                      </a:r>
                      <a:endParaRPr lang="en-US" sz="1600">
                        <a:effectLst/>
                        <a:latin typeface="Times New Roman"/>
                        <a:ea typeface="Times New Roman"/>
                        <a:cs typeface="AL-Mohanad Bold"/>
                      </a:endParaRPr>
                    </a:p>
                  </a:txBody>
                  <a:tcPr marL="68580" marR="68580" marT="0" marB="0">
                    <a:lnL>
                      <a:noFill/>
                    </a:lnL>
                    <a:lnR>
                      <a:noFill/>
                    </a:lnR>
                    <a:lnT>
                      <a:noFill/>
                    </a:lnT>
                    <a:lnB>
                      <a:noFill/>
                    </a:lnB>
                  </a:tcPr>
                </a:tc>
                <a:tc>
                  <a:txBody>
                    <a:bodyPr/>
                    <a:lstStyle/>
                    <a:p>
                      <a:pPr algn="ctr" rtl="1">
                        <a:spcAft>
                          <a:spcPts val="0"/>
                        </a:spcAft>
                        <a:tabLst>
                          <a:tab pos="4113530" algn="l"/>
                        </a:tabLst>
                      </a:pPr>
                      <a:r>
                        <a:rPr lang="ar-SA" sz="1200">
                          <a:solidFill>
                            <a:srgbClr val="000000"/>
                          </a:solidFill>
                          <a:effectLst/>
                          <a:latin typeface="Times New Roman"/>
                          <a:ea typeface="Times New Roman"/>
                          <a:cs typeface="AL-Mohanad Bold"/>
                        </a:rPr>
                        <a:t>(3)</a:t>
                      </a:r>
                      <a:endParaRPr lang="en-US" sz="1600">
                        <a:effectLst/>
                        <a:latin typeface="Times New Roman"/>
                        <a:ea typeface="Times New Roman"/>
                        <a:cs typeface="AL-Mohanad Bold"/>
                      </a:endParaRPr>
                    </a:p>
                    <a:p>
                      <a:pPr algn="ctr" rtl="1">
                        <a:spcAft>
                          <a:spcPts val="0"/>
                        </a:spcAft>
                        <a:tabLst>
                          <a:tab pos="4113530" algn="l"/>
                        </a:tabLst>
                      </a:pPr>
                      <a:r>
                        <a:rPr lang="ar-SA" sz="1200">
                          <a:solidFill>
                            <a:srgbClr val="000000"/>
                          </a:solidFill>
                          <a:effectLst/>
                          <a:latin typeface="Times New Roman"/>
                          <a:ea typeface="Times New Roman"/>
                          <a:cs typeface="AL-Mohanad Bold"/>
                        </a:rPr>
                        <a:t>حـ/ جاري مؤسسة النقد</a:t>
                      </a:r>
                      <a:endParaRPr lang="en-US" sz="1600">
                        <a:effectLst/>
                        <a:latin typeface="Times New Roman"/>
                        <a:ea typeface="Times New Roman"/>
                        <a:cs typeface="AL-Mohanad Bold"/>
                      </a:endParaRPr>
                    </a:p>
                  </a:txBody>
                  <a:tcPr marL="68580" marR="68580" marT="0" marB="0">
                    <a:lnL>
                      <a:noFill/>
                    </a:lnL>
                    <a:lnR>
                      <a:noFill/>
                    </a:lnR>
                    <a:lnT>
                      <a:noFill/>
                    </a:lnT>
                    <a:lnB>
                      <a:noFill/>
                    </a:lnB>
                  </a:tcPr>
                </a:tc>
                <a:tc>
                  <a:txBody>
                    <a:bodyPr/>
                    <a:lstStyle/>
                    <a:p>
                      <a:pPr algn="ctr" rtl="1">
                        <a:spcAft>
                          <a:spcPts val="0"/>
                        </a:spcAft>
                        <a:tabLst>
                          <a:tab pos="4113530" algn="l"/>
                        </a:tabLst>
                      </a:pPr>
                      <a:r>
                        <a:rPr lang="ar-SA" sz="1200">
                          <a:solidFill>
                            <a:srgbClr val="000000"/>
                          </a:solidFill>
                          <a:effectLst/>
                          <a:latin typeface="Times New Roman"/>
                          <a:ea typeface="Times New Roman"/>
                          <a:cs typeface="AL-Mohanad Bold"/>
                        </a:rPr>
                        <a:t>(4)</a:t>
                      </a:r>
                      <a:endParaRPr lang="en-US" sz="1600">
                        <a:effectLst/>
                        <a:latin typeface="Times New Roman"/>
                        <a:ea typeface="Times New Roman"/>
                        <a:cs typeface="AL-Mohanad Bold"/>
                      </a:endParaRPr>
                    </a:p>
                    <a:p>
                      <a:pPr algn="ctr" rtl="1">
                        <a:spcAft>
                          <a:spcPts val="0"/>
                        </a:spcAft>
                        <a:tabLst>
                          <a:tab pos="4113530" algn="l"/>
                        </a:tabLst>
                      </a:pPr>
                      <a:r>
                        <a:rPr lang="ar-SA" sz="1200">
                          <a:solidFill>
                            <a:srgbClr val="000000"/>
                          </a:solidFill>
                          <a:effectLst/>
                          <a:latin typeface="Times New Roman"/>
                          <a:ea typeface="Times New Roman"/>
                          <a:cs typeface="AL-Mohanad Bold"/>
                        </a:rPr>
                        <a:t>حـ/ المستحقات العامة</a:t>
                      </a:r>
                      <a:endParaRPr lang="en-US" sz="1600">
                        <a:effectLst/>
                        <a:latin typeface="Times New Roman"/>
                        <a:ea typeface="Times New Roman"/>
                        <a:cs typeface="AL-Mohanad Bold"/>
                      </a:endParaRPr>
                    </a:p>
                  </a:txBody>
                  <a:tcPr marL="68580" marR="68580" marT="0" marB="0">
                    <a:lnL>
                      <a:noFill/>
                    </a:lnL>
                    <a:lnR>
                      <a:noFill/>
                    </a:lnR>
                    <a:lnT>
                      <a:noFill/>
                    </a:lnT>
                    <a:lnB>
                      <a:noFill/>
                    </a:lnB>
                  </a:tcPr>
                </a:tc>
                <a:tc>
                  <a:txBody>
                    <a:bodyPr/>
                    <a:lstStyle/>
                    <a:p>
                      <a:pPr algn="ctr" rtl="1">
                        <a:spcAft>
                          <a:spcPts val="0"/>
                        </a:spcAft>
                        <a:tabLst>
                          <a:tab pos="4113530" algn="l"/>
                        </a:tabLst>
                      </a:pPr>
                      <a:r>
                        <a:rPr lang="ar-SA" sz="1200">
                          <a:solidFill>
                            <a:srgbClr val="000000"/>
                          </a:solidFill>
                          <a:effectLst/>
                          <a:latin typeface="Times New Roman"/>
                          <a:ea typeface="Times New Roman"/>
                          <a:cs typeface="AL-Mohanad Bold"/>
                        </a:rPr>
                        <a:t>(5)</a:t>
                      </a:r>
                      <a:endParaRPr lang="en-US" sz="1600">
                        <a:effectLst/>
                        <a:latin typeface="Times New Roman"/>
                        <a:ea typeface="Times New Roman"/>
                        <a:cs typeface="AL-Mohanad Bold"/>
                      </a:endParaRPr>
                    </a:p>
                    <a:p>
                      <a:pPr algn="ctr" rtl="1">
                        <a:spcAft>
                          <a:spcPts val="0"/>
                        </a:spcAft>
                        <a:tabLst>
                          <a:tab pos="4113530" algn="l"/>
                        </a:tabLst>
                      </a:pPr>
                      <a:r>
                        <a:rPr lang="ar-SA" sz="1200">
                          <a:solidFill>
                            <a:srgbClr val="000000"/>
                          </a:solidFill>
                          <a:effectLst/>
                          <a:latin typeface="Times New Roman"/>
                          <a:ea typeface="Times New Roman"/>
                          <a:cs typeface="AL-Mohanad Bold"/>
                        </a:rPr>
                        <a:t>حـ/ المطلوبات</a:t>
                      </a:r>
                      <a:endParaRPr lang="en-US" sz="1600">
                        <a:effectLst/>
                        <a:latin typeface="Times New Roman"/>
                        <a:ea typeface="Times New Roman"/>
                        <a:cs typeface="AL-Mohanad Bold"/>
                      </a:endParaRPr>
                    </a:p>
                  </a:txBody>
                  <a:tcPr marL="68580" marR="68580" marT="0" marB="0">
                    <a:lnL>
                      <a:noFill/>
                    </a:lnL>
                    <a:lnR>
                      <a:noFill/>
                    </a:lnR>
                    <a:lnT>
                      <a:noFill/>
                    </a:lnT>
                    <a:lnB>
                      <a:noFill/>
                    </a:lnB>
                  </a:tcPr>
                </a:tc>
                <a:tc>
                  <a:txBody>
                    <a:bodyPr/>
                    <a:lstStyle/>
                    <a:p>
                      <a:pPr algn="ctr" rtl="1">
                        <a:spcAft>
                          <a:spcPts val="0"/>
                        </a:spcAft>
                        <a:tabLst>
                          <a:tab pos="4113530" algn="l"/>
                        </a:tabLst>
                      </a:pPr>
                      <a:r>
                        <a:rPr lang="ar-SA" sz="1200" dirty="0">
                          <a:solidFill>
                            <a:srgbClr val="000000"/>
                          </a:solidFill>
                          <a:effectLst/>
                          <a:latin typeface="Times New Roman"/>
                          <a:ea typeface="Times New Roman"/>
                          <a:cs typeface="AL-Mohanad Bold"/>
                        </a:rPr>
                        <a:t>(6)</a:t>
                      </a:r>
                      <a:endParaRPr lang="en-US" sz="1600" dirty="0">
                        <a:effectLst/>
                        <a:latin typeface="Times New Roman"/>
                        <a:ea typeface="Times New Roman"/>
                        <a:cs typeface="AL-Mohanad Bold"/>
                      </a:endParaRPr>
                    </a:p>
                    <a:p>
                      <a:pPr algn="ctr" rtl="1">
                        <a:spcAft>
                          <a:spcPts val="0"/>
                        </a:spcAft>
                        <a:tabLst>
                          <a:tab pos="4113530" algn="l"/>
                        </a:tabLst>
                      </a:pPr>
                      <a:r>
                        <a:rPr lang="ar-SA" sz="1200" dirty="0">
                          <a:solidFill>
                            <a:srgbClr val="000000"/>
                          </a:solidFill>
                          <a:effectLst/>
                          <a:latin typeface="Times New Roman"/>
                          <a:ea typeface="Times New Roman"/>
                          <a:cs typeface="AL-Mohanad Bold"/>
                        </a:rPr>
                        <a:t>حـ/ الصندوق</a:t>
                      </a:r>
                      <a:endParaRPr lang="en-US" sz="1600" dirty="0">
                        <a:effectLst/>
                        <a:latin typeface="Times New Roman"/>
                        <a:ea typeface="Times New Roman"/>
                        <a:cs typeface="AL-Mohanad Bold"/>
                      </a:endParaRPr>
                    </a:p>
                  </a:txBody>
                  <a:tcPr marL="68580" marR="68580" marT="0" marB="0">
                    <a:lnL>
                      <a:noFill/>
                    </a:lnL>
                    <a:lnR>
                      <a:noFill/>
                    </a:lnR>
                    <a:lnT>
                      <a:noFill/>
                    </a:lnT>
                    <a:lnB>
                      <a:noFill/>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588831475"/>
              </p:ext>
            </p:extLst>
          </p:nvPr>
        </p:nvGraphicFramePr>
        <p:xfrm>
          <a:off x="5486400" y="4191000"/>
          <a:ext cx="2266950" cy="548640"/>
        </p:xfrm>
        <a:graphic>
          <a:graphicData uri="http://schemas.openxmlformats.org/drawingml/2006/table">
            <a:tbl>
              <a:tblPr rtl="1"/>
              <a:tblGrid>
                <a:gridCol w="641350"/>
                <a:gridCol w="847090"/>
                <a:gridCol w="778510"/>
              </a:tblGrid>
              <a:tr h="0">
                <a:tc>
                  <a:txBody>
                    <a:bodyPr/>
                    <a:lstStyle/>
                    <a:p>
                      <a:pPr algn="ctr" rtl="1">
                        <a:spcAft>
                          <a:spcPts val="0"/>
                        </a:spcAft>
                        <a:tabLst>
                          <a:tab pos="4113530" algn="l"/>
                        </a:tabLst>
                      </a:pPr>
                      <a:r>
                        <a:rPr lang="ar-SA" sz="1200">
                          <a:solidFill>
                            <a:srgbClr val="000000"/>
                          </a:solidFill>
                          <a:effectLst/>
                          <a:latin typeface="Times New Roman"/>
                          <a:ea typeface="Times New Roman"/>
                          <a:cs typeface="AL-Mohanad Bold"/>
                        </a:rPr>
                        <a:t>(1)</a:t>
                      </a:r>
                      <a:endParaRPr lang="en-US" sz="1600">
                        <a:effectLst/>
                        <a:latin typeface="Times New Roman"/>
                        <a:ea typeface="Times New Roman"/>
                        <a:cs typeface="AL-Mohanad Bold"/>
                      </a:endParaRPr>
                    </a:p>
                    <a:p>
                      <a:pPr algn="ctr" rtl="1">
                        <a:spcAft>
                          <a:spcPts val="0"/>
                        </a:spcAft>
                        <a:tabLst>
                          <a:tab pos="4113530" algn="l"/>
                        </a:tabLst>
                      </a:pPr>
                      <a:r>
                        <a:rPr lang="ar-SA" sz="1200">
                          <a:solidFill>
                            <a:srgbClr val="000000"/>
                          </a:solidFill>
                          <a:effectLst/>
                          <a:latin typeface="Times New Roman"/>
                          <a:ea typeface="Times New Roman"/>
                          <a:cs typeface="AL-Mohanad Bold"/>
                        </a:rPr>
                        <a:t>حـ/ أوامر الدفع</a:t>
                      </a:r>
                      <a:endParaRPr lang="en-US" sz="1600">
                        <a:effectLst/>
                        <a:latin typeface="Times New Roman"/>
                        <a:ea typeface="Times New Roman"/>
                        <a:cs typeface="AL-Mohanad Bold"/>
                      </a:endParaRPr>
                    </a:p>
                  </a:txBody>
                  <a:tcPr marL="68580" marR="68580" marT="0" marB="0">
                    <a:lnL>
                      <a:noFill/>
                    </a:lnL>
                    <a:lnR>
                      <a:noFill/>
                    </a:lnR>
                    <a:lnT>
                      <a:noFill/>
                    </a:lnT>
                    <a:lnB>
                      <a:noFill/>
                    </a:lnB>
                  </a:tcPr>
                </a:tc>
                <a:tc>
                  <a:txBody>
                    <a:bodyPr/>
                    <a:lstStyle/>
                    <a:p>
                      <a:pPr algn="ctr" rtl="1">
                        <a:spcAft>
                          <a:spcPts val="0"/>
                        </a:spcAft>
                        <a:tabLst>
                          <a:tab pos="4113530" algn="l"/>
                        </a:tabLst>
                      </a:pPr>
                      <a:r>
                        <a:rPr lang="ar-SA" sz="1200">
                          <a:solidFill>
                            <a:srgbClr val="000000"/>
                          </a:solidFill>
                          <a:effectLst/>
                          <a:latin typeface="Times New Roman"/>
                          <a:ea typeface="Times New Roman"/>
                          <a:cs typeface="AL-Mohanad Bold"/>
                        </a:rPr>
                        <a:t>(2)</a:t>
                      </a:r>
                      <a:endParaRPr lang="en-US" sz="1600">
                        <a:effectLst/>
                        <a:latin typeface="Times New Roman"/>
                        <a:ea typeface="Times New Roman"/>
                        <a:cs typeface="AL-Mohanad Bold"/>
                      </a:endParaRPr>
                    </a:p>
                    <a:p>
                      <a:pPr algn="ctr" rtl="1">
                        <a:spcAft>
                          <a:spcPts val="0"/>
                        </a:spcAft>
                        <a:tabLst>
                          <a:tab pos="4113530" algn="l"/>
                        </a:tabLst>
                      </a:pPr>
                      <a:r>
                        <a:rPr lang="ar-SA" sz="1200">
                          <a:solidFill>
                            <a:srgbClr val="000000"/>
                          </a:solidFill>
                          <a:effectLst/>
                          <a:latin typeface="Times New Roman"/>
                          <a:ea typeface="Times New Roman"/>
                          <a:cs typeface="AL-Mohanad Bold"/>
                        </a:rPr>
                        <a:t>حـ/ الشيكات</a:t>
                      </a:r>
                      <a:endParaRPr lang="en-US" sz="1600">
                        <a:effectLst/>
                        <a:latin typeface="Times New Roman"/>
                        <a:ea typeface="Times New Roman"/>
                        <a:cs typeface="AL-Mohanad Bold"/>
                      </a:endParaRPr>
                    </a:p>
                  </a:txBody>
                  <a:tcPr marL="68580" marR="68580" marT="0" marB="0">
                    <a:lnL>
                      <a:noFill/>
                    </a:lnL>
                    <a:lnR>
                      <a:noFill/>
                    </a:lnR>
                    <a:lnT>
                      <a:noFill/>
                    </a:lnT>
                    <a:lnB>
                      <a:noFill/>
                    </a:lnB>
                  </a:tcPr>
                </a:tc>
                <a:tc>
                  <a:txBody>
                    <a:bodyPr/>
                    <a:lstStyle/>
                    <a:p>
                      <a:pPr algn="ctr" rtl="1">
                        <a:spcAft>
                          <a:spcPts val="0"/>
                        </a:spcAft>
                        <a:tabLst>
                          <a:tab pos="4113530" algn="l"/>
                        </a:tabLst>
                      </a:pPr>
                      <a:r>
                        <a:rPr lang="ar-SA" sz="1200" dirty="0">
                          <a:solidFill>
                            <a:srgbClr val="000000"/>
                          </a:solidFill>
                          <a:effectLst/>
                          <a:latin typeface="Times New Roman"/>
                          <a:ea typeface="Times New Roman"/>
                          <a:cs typeface="AL-Mohanad Bold"/>
                        </a:rPr>
                        <a:t>(3)</a:t>
                      </a:r>
                      <a:endParaRPr lang="en-US" sz="1600" dirty="0">
                        <a:effectLst/>
                        <a:latin typeface="Times New Roman"/>
                        <a:ea typeface="Times New Roman"/>
                        <a:cs typeface="AL-Mohanad Bold"/>
                      </a:endParaRPr>
                    </a:p>
                    <a:p>
                      <a:pPr algn="ctr" rtl="1">
                        <a:spcAft>
                          <a:spcPts val="0"/>
                        </a:spcAft>
                        <a:tabLst>
                          <a:tab pos="4113530" algn="l"/>
                        </a:tabLst>
                      </a:pPr>
                      <a:r>
                        <a:rPr lang="ar-SA" sz="1200" dirty="0">
                          <a:solidFill>
                            <a:srgbClr val="000000"/>
                          </a:solidFill>
                          <a:effectLst/>
                          <a:latin typeface="Times New Roman"/>
                          <a:ea typeface="Times New Roman"/>
                          <a:cs typeface="AL-Mohanad Bold"/>
                        </a:rPr>
                        <a:t>حـ/ الحوالات</a:t>
                      </a:r>
                      <a:endParaRPr lang="en-US" sz="1600" dirty="0">
                        <a:effectLst/>
                        <a:latin typeface="Times New Roman"/>
                        <a:ea typeface="Times New Roman"/>
                        <a:cs typeface="AL-Mohanad Bold"/>
                      </a:endParaRPr>
                    </a:p>
                  </a:txBody>
                  <a:tcPr marL="68580" marR="68580" marT="0" marB="0">
                    <a:lnL>
                      <a:noFill/>
                    </a:lnL>
                    <a:lnR>
                      <a:noFill/>
                    </a:lnR>
                    <a:lnT>
                      <a:noFill/>
                    </a:lnT>
                    <a:lnB>
                      <a:noFill/>
                    </a:lnB>
                  </a:tcPr>
                </a:tc>
              </a:tr>
            </a:tbl>
          </a:graphicData>
        </a:graphic>
      </p:graphicFrame>
    </p:spTree>
    <p:extLst>
      <p:ext uri="{BB962C8B-B14F-4D97-AF65-F5344CB8AC3E}">
        <p14:creationId xmlns:p14="http://schemas.microsoft.com/office/powerpoint/2010/main" val="3706623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u="sng" dirty="0">
                <a:solidFill>
                  <a:srgbClr val="C0504D">
                    <a:lumMod val="75000"/>
                  </a:srgbClr>
                </a:solidFill>
                <a:latin typeface="Times New Roman"/>
                <a:ea typeface="Times New Roman"/>
                <a:cs typeface="AL-Mohanad Bold"/>
              </a:rPr>
              <a:t>(ب) الدفاتر والسجلات والبيانات الإحصائية</a:t>
            </a:r>
            <a:endParaRPr lang="en-US" dirty="0"/>
          </a:p>
        </p:txBody>
      </p:sp>
      <p:sp>
        <p:nvSpPr>
          <p:cNvPr id="3" name="Content Placeholder 2"/>
          <p:cNvSpPr>
            <a:spLocks noGrp="1"/>
          </p:cNvSpPr>
          <p:nvPr>
            <p:ph idx="1"/>
          </p:nvPr>
        </p:nvSpPr>
        <p:spPr/>
        <p:txBody>
          <a:bodyPr>
            <a:normAutofit lnSpcReduction="10000"/>
          </a:bodyPr>
          <a:lstStyle/>
          <a:p>
            <a:pPr algn="justLow" rtl="1">
              <a:spcAft>
                <a:spcPts val="0"/>
              </a:spcAft>
            </a:pPr>
            <a:r>
              <a:rPr lang="ar-SA" sz="2000" b="1" u="sng" dirty="0">
                <a:latin typeface="Times New Roman"/>
                <a:ea typeface="Times New Roman"/>
                <a:cs typeface="AL-Mohanad Bold"/>
              </a:rPr>
              <a:t>(1) دفتر يومية الصندوق:</a:t>
            </a:r>
            <a:endParaRPr lang="en-US" sz="2400" dirty="0">
              <a:latin typeface="Times New Roman"/>
              <a:ea typeface="Times New Roman"/>
              <a:cs typeface="AL-Mohanad Bold"/>
            </a:endParaRPr>
          </a:p>
          <a:p>
            <a:pPr algn="justLow" rtl="1">
              <a:spcAft>
                <a:spcPts val="0"/>
              </a:spcAft>
              <a:buFont typeface="Wingdings" panose="05000000000000000000" pitchFamily="2" charset="2"/>
              <a:buChar char="Ø"/>
            </a:pPr>
            <a:r>
              <a:rPr lang="ar-SA" sz="2000" dirty="0">
                <a:latin typeface="Times New Roman"/>
                <a:ea typeface="Times New Roman"/>
                <a:cs typeface="AL-Mohanad Bold"/>
              </a:rPr>
              <a:t>يمسك هذا الدفتر من قبل أمين الصندوق في المصلحة أو الوزارة الحكومية التي </a:t>
            </a:r>
            <a:r>
              <a:rPr lang="ar-SA" sz="2000" u="sng" dirty="0">
                <a:latin typeface="Times New Roman"/>
                <a:ea typeface="Times New Roman"/>
                <a:cs typeface="AL-Mohanad Bold"/>
              </a:rPr>
              <a:t>تمسك حساباتها بنفسها</a:t>
            </a:r>
            <a:r>
              <a:rPr lang="ar-SA" sz="2000" dirty="0">
                <a:latin typeface="Times New Roman"/>
                <a:ea typeface="Times New Roman"/>
                <a:cs typeface="AL-Mohanad Bold"/>
              </a:rPr>
              <a:t>. </a:t>
            </a:r>
            <a:endParaRPr lang="en-US" sz="2400" dirty="0">
              <a:latin typeface="Times New Roman"/>
              <a:ea typeface="Times New Roman"/>
              <a:cs typeface="AL-Mohanad Bold"/>
            </a:endParaRPr>
          </a:p>
          <a:p>
            <a:pPr algn="justLow" rtl="1">
              <a:spcAft>
                <a:spcPts val="0"/>
              </a:spcAft>
              <a:buFont typeface="Wingdings" panose="05000000000000000000" pitchFamily="2" charset="2"/>
              <a:buChar char="Ø"/>
            </a:pPr>
            <a:endParaRPr lang="en-US" sz="2400" dirty="0">
              <a:latin typeface="Times New Roman"/>
              <a:ea typeface="Times New Roman"/>
              <a:cs typeface="AL-Mohanad Bold"/>
            </a:endParaRPr>
          </a:p>
          <a:p>
            <a:pPr algn="justLow" rtl="1">
              <a:spcAft>
                <a:spcPts val="0"/>
              </a:spcAft>
              <a:buFont typeface="Wingdings" panose="05000000000000000000" pitchFamily="2" charset="2"/>
              <a:buChar char="Ø"/>
            </a:pPr>
            <a:r>
              <a:rPr lang="ar-SA" sz="2000" u="sng" dirty="0">
                <a:latin typeface="Times New Roman"/>
                <a:ea typeface="Times New Roman"/>
                <a:cs typeface="AL-Mohanad Bold"/>
              </a:rPr>
              <a:t>في الجانب الأيمن من الدفتر</a:t>
            </a:r>
            <a:r>
              <a:rPr lang="ar-SA" sz="2000" dirty="0">
                <a:latin typeface="Times New Roman"/>
                <a:ea typeface="Times New Roman"/>
                <a:cs typeface="AL-Mohanad Bold"/>
              </a:rPr>
              <a:t>: يتم قيد جميع المقبوضات التي تم تحصيلها وإصدار أوامر قبض بها + المبالغ التي يستلمها أمين صندوق المصلحة التي تمسك حساباتها بنفسها عن طريق أمر دفع مسحوب على وزارة المالية لتغذية الصندوق من أجل تأمين النفقات التي لا تستدعي أمر دفع.</a:t>
            </a:r>
            <a:endParaRPr lang="en-US" sz="2400" dirty="0">
              <a:latin typeface="Times New Roman"/>
              <a:ea typeface="Times New Roman"/>
              <a:cs typeface="AL-Mohanad Bold"/>
            </a:endParaRPr>
          </a:p>
          <a:p>
            <a:pPr algn="justLow" rtl="1">
              <a:spcAft>
                <a:spcPts val="0"/>
              </a:spcAft>
              <a:buFont typeface="Wingdings" panose="05000000000000000000" pitchFamily="2" charset="2"/>
              <a:buChar char="Ø"/>
            </a:pPr>
            <a:endParaRPr lang="en-US" sz="2400" dirty="0">
              <a:latin typeface="Times New Roman"/>
              <a:ea typeface="Times New Roman"/>
              <a:cs typeface="AL-Mohanad Bold"/>
            </a:endParaRPr>
          </a:p>
          <a:p>
            <a:pPr algn="justLow" rtl="1">
              <a:spcAft>
                <a:spcPts val="0"/>
              </a:spcAft>
              <a:buFont typeface="Wingdings" panose="05000000000000000000" pitchFamily="2" charset="2"/>
              <a:buChar char="Ø"/>
            </a:pPr>
            <a:r>
              <a:rPr lang="ar-SA" sz="2000" dirty="0">
                <a:latin typeface="Times New Roman"/>
                <a:ea typeface="Times New Roman"/>
                <a:cs typeface="AL-Mohanad Bold"/>
              </a:rPr>
              <a:t>- يتم قيد هذه المبالغ بالتسلسل شهرياً حسب ترتيب استلامها بشرط أن يوقع أمين الصندوق أوامر قبض لكل المبالغ المستلمة. </a:t>
            </a:r>
            <a:endParaRPr lang="en-US" sz="2400" dirty="0">
              <a:latin typeface="Times New Roman"/>
              <a:ea typeface="Times New Roman"/>
              <a:cs typeface="AL-Mohanad Bold"/>
            </a:endParaRPr>
          </a:p>
          <a:p>
            <a:pPr algn="justLow" rtl="1">
              <a:spcAft>
                <a:spcPts val="0"/>
              </a:spcAft>
              <a:buFont typeface="Wingdings" panose="05000000000000000000" pitchFamily="2" charset="2"/>
              <a:buChar char="Ø"/>
            </a:pPr>
            <a:endParaRPr lang="en-US" sz="2400" dirty="0">
              <a:latin typeface="Times New Roman"/>
              <a:ea typeface="Times New Roman"/>
              <a:cs typeface="AL-Mohanad Bold"/>
            </a:endParaRPr>
          </a:p>
          <a:p>
            <a:pPr algn="justLow" rtl="1">
              <a:spcAft>
                <a:spcPts val="0"/>
              </a:spcAft>
              <a:buFont typeface="Wingdings" panose="05000000000000000000" pitchFamily="2" charset="2"/>
              <a:buChar char="Ø"/>
            </a:pPr>
            <a:r>
              <a:rPr lang="ar-SA" sz="2000" u="sng" dirty="0">
                <a:latin typeface="Times New Roman"/>
                <a:ea typeface="Times New Roman"/>
                <a:cs typeface="AL-Mohanad Bold"/>
              </a:rPr>
              <a:t>في الجانب الأيسر من الدفتر</a:t>
            </a:r>
            <a:r>
              <a:rPr lang="ar-SA" sz="2000" dirty="0">
                <a:latin typeface="Times New Roman"/>
                <a:ea typeface="Times New Roman"/>
                <a:cs typeface="AL-Mohanad Bold"/>
              </a:rPr>
              <a:t>: يتم قيد كل المبالغ التي قام أمين الصندوق بإيداعها في مؤسسة النقد + جميع المبالغ التي تصرف من الصندوق بموجب حوالة مسحوبة على الصندوق.</a:t>
            </a:r>
            <a:endParaRPr lang="en-US" sz="2400" dirty="0">
              <a:latin typeface="Times New Roman"/>
              <a:ea typeface="Times New Roman"/>
              <a:cs typeface="AL-Mohanad Bold"/>
            </a:endParaRPr>
          </a:p>
          <a:p>
            <a:pPr algn="justLow" rtl="1">
              <a:spcAft>
                <a:spcPts val="0"/>
              </a:spcAft>
              <a:buFont typeface="Wingdings" panose="05000000000000000000" pitchFamily="2" charset="2"/>
              <a:buChar char="Ø"/>
            </a:pPr>
            <a:endParaRPr lang="en-US" sz="2400" dirty="0">
              <a:latin typeface="Times New Roman"/>
              <a:ea typeface="Times New Roman"/>
              <a:cs typeface="AL-Mohanad Bold"/>
            </a:endParaRPr>
          </a:p>
          <a:p>
            <a:pPr algn="r" rtl="1">
              <a:buFont typeface="Wingdings" panose="05000000000000000000" pitchFamily="2" charset="2"/>
              <a:buChar char="Ø"/>
            </a:pPr>
            <a:endParaRPr lang="en-US" sz="2000" dirty="0"/>
          </a:p>
        </p:txBody>
      </p:sp>
    </p:spTree>
    <p:extLst>
      <p:ext uri="{BB962C8B-B14F-4D97-AF65-F5344CB8AC3E}">
        <p14:creationId xmlns:p14="http://schemas.microsoft.com/office/powerpoint/2010/main" val="374475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1164</Words>
  <Application>Microsoft Office PowerPoint</Application>
  <PresentationFormat>On-screen Show (4:3)</PresentationFormat>
  <Paragraphs>138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الفصل الخامس</vt:lpstr>
      <vt:lpstr>  طريقة القيد بالدفاتر   </vt:lpstr>
      <vt:lpstr> من الحالات التي يتم فيها استخدام إذن التسوية:   </vt:lpstr>
      <vt:lpstr>(أ) الدفاتر والسجلات المحاسبية</vt:lpstr>
      <vt:lpstr>(ب) الدفاتر والسجلات والبيانات الإحصائية</vt:lpstr>
      <vt:lpstr>(أ) الدفاتر والسجلات المحاسبية</vt:lpstr>
      <vt:lpstr>(أ) الدفاتر والسجلات المحاسبية</vt:lpstr>
      <vt:lpstr>(أ) الدفاتر والسجلات المحاسبية</vt:lpstr>
      <vt:lpstr>(ب) الدفاتر والسجلات والبيانات الإحصائية</vt:lpstr>
      <vt:lpstr>(ب) الدفاتر والسجلات والبيانات الإحصائية</vt:lpstr>
      <vt:lpstr>(ب) الدفاتر والسجلات والبيانات الإحصائية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الخامس</dc:title>
  <dc:creator>adel</dc:creator>
  <cp:lastModifiedBy>adel</cp:lastModifiedBy>
  <cp:revision>6</cp:revision>
  <dcterms:created xsi:type="dcterms:W3CDTF">2018-07-23T23:27:54Z</dcterms:created>
  <dcterms:modified xsi:type="dcterms:W3CDTF">2018-07-24T00:32:21Z</dcterms:modified>
</cp:coreProperties>
</file>