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53"/>
  </p:notesMasterIdLst>
  <p:sldIdLst>
    <p:sldId id="256" r:id="rId3"/>
    <p:sldId id="257" r:id="rId4"/>
    <p:sldId id="258" r:id="rId5"/>
    <p:sldId id="259" r:id="rId6"/>
    <p:sldId id="260" r:id="rId7"/>
    <p:sldId id="261" r:id="rId8"/>
    <p:sldId id="262" r:id="rId9"/>
    <p:sldId id="263" r:id="rId10"/>
    <p:sldId id="305" r:id="rId11"/>
    <p:sldId id="265" r:id="rId12"/>
    <p:sldId id="266" r:id="rId13"/>
    <p:sldId id="267" r:id="rId14"/>
    <p:sldId id="268" r:id="rId15"/>
    <p:sldId id="269" r:id="rId16"/>
    <p:sldId id="270" r:id="rId17"/>
    <p:sldId id="271" r:id="rId18"/>
    <p:sldId id="272" r:id="rId19"/>
    <p:sldId id="273" r:id="rId20"/>
    <p:sldId id="274" r:id="rId21"/>
    <p:sldId id="275" r:id="rId22"/>
    <p:sldId id="306" r:id="rId23"/>
    <p:sldId id="276" r:id="rId24"/>
    <p:sldId id="277" r:id="rId25"/>
    <p:sldId id="278" r:id="rId26"/>
    <p:sldId id="294" r:id="rId27"/>
    <p:sldId id="279" r:id="rId28"/>
    <p:sldId id="280" r:id="rId29"/>
    <p:sldId id="281" r:id="rId30"/>
    <p:sldId id="282" r:id="rId31"/>
    <p:sldId id="283" r:id="rId32"/>
    <p:sldId id="284" r:id="rId33"/>
    <p:sldId id="285" r:id="rId34"/>
    <p:sldId id="286" r:id="rId35"/>
    <p:sldId id="295" r:id="rId36"/>
    <p:sldId id="287" r:id="rId37"/>
    <p:sldId id="288" r:id="rId38"/>
    <p:sldId id="289" r:id="rId39"/>
    <p:sldId id="290" r:id="rId40"/>
    <p:sldId id="291" r:id="rId41"/>
    <p:sldId id="292" r:id="rId42"/>
    <p:sldId id="296" r:id="rId43"/>
    <p:sldId id="297" r:id="rId44"/>
    <p:sldId id="298" r:id="rId45"/>
    <p:sldId id="299" r:id="rId46"/>
    <p:sldId id="300" r:id="rId47"/>
    <p:sldId id="301" r:id="rId48"/>
    <p:sldId id="302" r:id="rId49"/>
    <p:sldId id="303" r:id="rId50"/>
    <p:sldId id="307" r:id="rId51"/>
    <p:sldId id="304" r:id="rId5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7" d="100"/>
          <a:sy n="87" d="100"/>
        </p:scale>
        <p:origin x="10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0562A83-F40D-40B3-A5D9-F44DEC97ECFB}" type="datetimeFigureOut">
              <a:rPr lang="ar-SA" smtClean="0"/>
              <a:t>22/07/40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35344F-2A58-42D6-A1D2-F421B701B088}" type="slidenum">
              <a:rPr lang="ar-SA" smtClean="0"/>
              <a:t>‹#›</a:t>
            </a:fld>
            <a:endParaRPr lang="ar-SA"/>
          </a:p>
        </p:txBody>
      </p:sp>
    </p:spTree>
    <p:extLst>
      <p:ext uri="{BB962C8B-B14F-4D97-AF65-F5344CB8AC3E}">
        <p14:creationId xmlns:p14="http://schemas.microsoft.com/office/powerpoint/2010/main" val="41663384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80FDEFD-4332-46C4-9523-240787C79865}" type="slidenum">
              <a:rPr lang="ar-SA" smtClean="0">
                <a:solidFill>
                  <a:prstClr val="black"/>
                </a:solidFill>
              </a:rPr>
              <a:pPr/>
              <a:t>5</a:t>
            </a:fld>
            <a:endParaRPr lang="ar-SA">
              <a:solidFill>
                <a:prstClr val="black"/>
              </a:solidFill>
            </a:endParaRPr>
          </a:p>
        </p:txBody>
      </p:sp>
    </p:spTree>
    <p:extLst>
      <p:ext uri="{BB962C8B-B14F-4D97-AF65-F5344CB8AC3E}">
        <p14:creationId xmlns:p14="http://schemas.microsoft.com/office/powerpoint/2010/main" val="50848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A8F10AC-DBF3-46EB-BFB5-865F6818D091}"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45833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80FDEFD-4332-46C4-9523-240787C79865}" type="slidenum">
              <a:rPr lang="ar-SA" smtClean="0">
                <a:solidFill>
                  <a:prstClr val="black"/>
                </a:solidFill>
              </a:rPr>
              <a:pPr/>
              <a:t>19</a:t>
            </a:fld>
            <a:endParaRPr lang="ar-SA">
              <a:solidFill>
                <a:prstClr val="black"/>
              </a:solidFill>
            </a:endParaRPr>
          </a:p>
        </p:txBody>
      </p:sp>
    </p:spTree>
    <p:extLst>
      <p:ext uri="{BB962C8B-B14F-4D97-AF65-F5344CB8AC3E}">
        <p14:creationId xmlns:p14="http://schemas.microsoft.com/office/powerpoint/2010/main" val="116731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5" name="Footer Placeholder 4"/>
          <p:cNvSpPr>
            <a:spLocks noGrp="1"/>
          </p:cNvSpPr>
          <p:nvPr>
            <p:ph type="ftr" sz="quarter" idx="11"/>
          </p:nvPr>
        </p:nvSpPr>
        <p:spPr/>
        <p:txBody>
          <a:bodyPr/>
          <a:lstStyle/>
          <a:p>
            <a:endParaRPr lang="ar-SA">
              <a:solidFill>
                <a:srgbClr val="C6E7FC"/>
              </a:solidFill>
            </a:endParaRPr>
          </a:p>
        </p:txBody>
      </p:sp>
      <p:sp>
        <p:nvSpPr>
          <p:cNvPr id="6" name="Slide Number Placeholder 5"/>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250563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5" name="Footer Placeholder 4"/>
          <p:cNvSpPr>
            <a:spLocks noGrp="1"/>
          </p:cNvSpPr>
          <p:nvPr>
            <p:ph type="ftr" sz="quarter" idx="11"/>
          </p:nvPr>
        </p:nvSpPr>
        <p:spPr/>
        <p:txBody>
          <a:bodyPr/>
          <a:lstStyle/>
          <a:p>
            <a:endParaRPr lang="ar-SA">
              <a:solidFill>
                <a:srgbClr val="C6E7FC"/>
              </a:solidFill>
            </a:endParaRPr>
          </a:p>
        </p:txBody>
      </p:sp>
      <p:sp>
        <p:nvSpPr>
          <p:cNvPr id="6" name="Slide Number Placeholder 5"/>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3915410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5" name="Footer Placeholder 4"/>
          <p:cNvSpPr>
            <a:spLocks noGrp="1"/>
          </p:cNvSpPr>
          <p:nvPr>
            <p:ph type="ftr" sz="quarter" idx="11"/>
          </p:nvPr>
        </p:nvSpPr>
        <p:spPr/>
        <p:txBody>
          <a:bodyPr/>
          <a:lstStyle/>
          <a:p>
            <a:endParaRPr lang="ar-SA">
              <a:solidFill>
                <a:srgbClr val="C6E7FC"/>
              </a:solidFill>
            </a:endParaRPr>
          </a:p>
        </p:txBody>
      </p:sp>
      <p:sp>
        <p:nvSpPr>
          <p:cNvPr id="6" name="Slide Number Placeholder 5"/>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2995723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6" name="Footer Placeholder 5"/>
          <p:cNvSpPr>
            <a:spLocks noGrp="1"/>
          </p:cNvSpPr>
          <p:nvPr>
            <p:ph type="ftr" sz="quarter" idx="11"/>
          </p:nvPr>
        </p:nvSpPr>
        <p:spPr/>
        <p:txBody>
          <a:bodyPr/>
          <a:lstStyle/>
          <a:p>
            <a:endParaRPr lang="ar-SA">
              <a:solidFill>
                <a:srgbClr val="C6E7FC"/>
              </a:solidFill>
            </a:endParaRPr>
          </a:p>
        </p:txBody>
      </p:sp>
      <p:sp>
        <p:nvSpPr>
          <p:cNvPr id="7" name="Slide Number Placeholder 6"/>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3757735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8" name="Footer Placeholder 7"/>
          <p:cNvSpPr>
            <a:spLocks noGrp="1"/>
          </p:cNvSpPr>
          <p:nvPr>
            <p:ph type="ftr" sz="quarter" idx="11"/>
          </p:nvPr>
        </p:nvSpPr>
        <p:spPr/>
        <p:txBody>
          <a:bodyPr/>
          <a:lstStyle/>
          <a:p>
            <a:endParaRPr lang="ar-SA">
              <a:solidFill>
                <a:srgbClr val="C6E7FC"/>
              </a:solidFill>
            </a:endParaRPr>
          </a:p>
        </p:txBody>
      </p:sp>
      <p:sp>
        <p:nvSpPr>
          <p:cNvPr id="9" name="Slide Number Placeholder 8"/>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3876391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4" name="Footer Placeholder 3"/>
          <p:cNvSpPr>
            <a:spLocks noGrp="1"/>
          </p:cNvSpPr>
          <p:nvPr>
            <p:ph type="ftr" sz="quarter" idx="11"/>
          </p:nvPr>
        </p:nvSpPr>
        <p:spPr/>
        <p:txBody>
          <a:bodyPr/>
          <a:lstStyle/>
          <a:p>
            <a:endParaRPr lang="ar-SA">
              <a:solidFill>
                <a:srgbClr val="C6E7FC"/>
              </a:solidFill>
            </a:endParaRPr>
          </a:p>
        </p:txBody>
      </p:sp>
      <p:sp>
        <p:nvSpPr>
          <p:cNvPr id="5" name="Slide Number Placeholder 4"/>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751973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3" name="Footer Placeholder 2"/>
          <p:cNvSpPr>
            <a:spLocks noGrp="1"/>
          </p:cNvSpPr>
          <p:nvPr>
            <p:ph type="ftr" sz="quarter" idx="11"/>
          </p:nvPr>
        </p:nvSpPr>
        <p:spPr/>
        <p:txBody>
          <a:bodyPr/>
          <a:lstStyle/>
          <a:p>
            <a:endParaRPr lang="ar-SA">
              <a:solidFill>
                <a:srgbClr val="C6E7FC"/>
              </a:solidFill>
            </a:endParaRPr>
          </a:p>
        </p:txBody>
      </p:sp>
      <p:sp>
        <p:nvSpPr>
          <p:cNvPr id="4" name="Slide Number Placeholder 3"/>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2284083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6" name="Footer Placeholder 5"/>
          <p:cNvSpPr>
            <a:spLocks noGrp="1"/>
          </p:cNvSpPr>
          <p:nvPr>
            <p:ph type="ftr" sz="quarter" idx="11"/>
          </p:nvPr>
        </p:nvSpPr>
        <p:spPr/>
        <p:txBody>
          <a:bodyPr/>
          <a:lstStyle/>
          <a:p>
            <a:endParaRPr lang="ar-SA">
              <a:solidFill>
                <a:srgbClr val="C6E7FC"/>
              </a:solidFill>
            </a:endParaRPr>
          </a:p>
        </p:txBody>
      </p:sp>
      <p:sp>
        <p:nvSpPr>
          <p:cNvPr id="7" name="Slide Number Placeholder 6"/>
          <p:cNvSpPr>
            <a:spLocks noGrp="1"/>
          </p:cNvSpPr>
          <p:nvPr>
            <p:ph type="sldNum" sz="quarter" idx="12"/>
          </p:nvPr>
        </p:nvSpPr>
        <p:spPr/>
        <p:txBody>
          <a:bodyPr/>
          <a:lstStyle/>
          <a:p>
            <a:fld id="{54E422EE-21DC-4F10-BD93-3A67FFFDDDAE}" type="slidenum">
              <a:rPr lang="ar-SA" smtClean="0"/>
              <a:pPr/>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61540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9" name="Slide Number Placeholder 8"/>
          <p:cNvSpPr>
            <a:spLocks noGrp="1"/>
          </p:cNvSpPr>
          <p:nvPr>
            <p:ph type="sldNum" sz="quarter" idx="11"/>
          </p:nvPr>
        </p:nvSpPr>
        <p:spPr/>
        <p:txBody>
          <a:bodyPr/>
          <a:lstStyle/>
          <a:p>
            <a:fld id="{54E422EE-21DC-4F10-BD93-3A67FFFDDDAE}" type="slidenum">
              <a:rPr lang="ar-SA" smtClean="0"/>
              <a:pPr/>
              <a:t>‹#›</a:t>
            </a:fld>
            <a:endParaRPr lang="ar-SA"/>
          </a:p>
        </p:txBody>
      </p:sp>
      <p:sp>
        <p:nvSpPr>
          <p:cNvPr id="10" name="Footer Placeholder 9"/>
          <p:cNvSpPr>
            <a:spLocks noGrp="1"/>
          </p:cNvSpPr>
          <p:nvPr>
            <p:ph type="ftr" sz="quarter" idx="12"/>
          </p:nvPr>
        </p:nvSpPr>
        <p:spPr/>
        <p:txBody>
          <a:bodyPr/>
          <a:lstStyle/>
          <a:p>
            <a:endParaRPr lang="ar-SA">
              <a:solidFill>
                <a:srgbClr val="C6E7FC"/>
              </a:solidFill>
            </a:endParaRPr>
          </a:p>
        </p:txBody>
      </p:sp>
    </p:spTree>
    <p:extLst>
      <p:ext uri="{BB962C8B-B14F-4D97-AF65-F5344CB8AC3E}">
        <p14:creationId xmlns:p14="http://schemas.microsoft.com/office/powerpoint/2010/main" val="407383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5" name="Footer Placeholder 4"/>
          <p:cNvSpPr>
            <a:spLocks noGrp="1"/>
          </p:cNvSpPr>
          <p:nvPr>
            <p:ph type="ftr" sz="quarter" idx="11"/>
          </p:nvPr>
        </p:nvSpPr>
        <p:spPr/>
        <p:txBody>
          <a:bodyPr/>
          <a:lstStyle/>
          <a:p>
            <a:endParaRPr lang="ar-SA">
              <a:solidFill>
                <a:srgbClr val="C6E7FC"/>
              </a:solidFill>
            </a:endParaRPr>
          </a:p>
        </p:txBody>
      </p:sp>
      <p:sp>
        <p:nvSpPr>
          <p:cNvPr id="6" name="Slide Number Placeholder 5"/>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1317513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1D6B64C-0013-424C-AFF6-8AA450BC0691}" type="datetimeFigureOut">
              <a:rPr lang="ar-SA" smtClean="0">
                <a:solidFill>
                  <a:srgbClr val="C6E7FC"/>
                </a:solidFill>
              </a:rPr>
              <a:pPr/>
              <a:t>22/07/40</a:t>
            </a:fld>
            <a:endParaRPr lang="ar-SA">
              <a:solidFill>
                <a:srgbClr val="C6E7FC"/>
              </a:solidFill>
            </a:endParaRPr>
          </a:p>
        </p:txBody>
      </p:sp>
      <p:sp>
        <p:nvSpPr>
          <p:cNvPr id="5" name="Footer Placeholder 4"/>
          <p:cNvSpPr>
            <a:spLocks noGrp="1"/>
          </p:cNvSpPr>
          <p:nvPr>
            <p:ph type="ftr" sz="quarter" idx="11"/>
          </p:nvPr>
        </p:nvSpPr>
        <p:spPr/>
        <p:txBody>
          <a:bodyPr/>
          <a:lstStyle/>
          <a:p>
            <a:endParaRPr lang="ar-SA">
              <a:solidFill>
                <a:srgbClr val="C6E7FC"/>
              </a:solidFill>
            </a:endParaRPr>
          </a:p>
        </p:txBody>
      </p:sp>
      <p:sp>
        <p:nvSpPr>
          <p:cNvPr id="6" name="Slide Number Placeholder 5"/>
          <p:cNvSpPr>
            <a:spLocks noGrp="1"/>
          </p:cNvSpPr>
          <p:nvPr>
            <p:ph type="sldNum" sz="quarter" idx="12"/>
          </p:nvPr>
        </p:nvSpPr>
        <p:spPr/>
        <p:txBody>
          <a:bodyPr/>
          <a:lstStyle/>
          <a:p>
            <a:fld id="{54E422EE-21DC-4F10-BD93-3A67FFFDDDAE}" type="slidenum">
              <a:rPr lang="ar-SA" smtClean="0"/>
              <a:pPr/>
              <a:t>‹#›</a:t>
            </a:fld>
            <a:endParaRPr lang="ar-SA"/>
          </a:p>
        </p:txBody>
      </p:sp>
    </p:spTree>
    <p:extLst>
      <p:ext uri="{BB962C8B-B14F-4D97-AF65-F5344CB8AC3E}">
        <p14:creationId xmlns:p14="http://schemas.microsoft.com/office/powerpoint/2010/main" val="329216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22/07/40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22/07/40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22/07/40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22/07/40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22/07/40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22/07/40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4E422EE-21DC-4F10-BD93-3A67FFFDDDAE}" type="slidenum">
              <a:rPr lang="ar-SA" smtClean="0"/>
              <a:pPr/>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solidFill>
                <a:srgbClr val="C6E7FC"/>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1D6B64C-0013-424C-AFF6-8AA450BC0691}" type="datetimeFigureOut">
              <a:rPr lang="ar-SA" smtClean="0">
                <a:solidFill>
                  <a:srgbClr val="C6E7FC"/>
                </a:solidFill>
              </a:rPr>
              <a:pPr/>
              <a:t>22/07/40</a:t>
            </a:fld>
            <a:endParaRPr lang="ar-SA">
              <a:solidFill>
                <a:srgbClr val="C6E7FC"/>
              </a:solidFill>
            </a:endParaRPr>
          </a:p>
        </p:txBody>
      </p:sp>
    </p:spTree>
    <p:extLst>
      <p:ext uri="{BB962C8B-B14F-4D97-AF65-F5344CB8AC3E}">
        <p14:creationId xmlns:p14="http://schemas.microsoft.com/office/powerpoint/2010/main" val="1895044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3.xml"/><Relationship Id="rId5" Type="http://schemas.microsoft.com/office/2007/relationships/hdphoto" Target="../media/hdphoto6.wdp"/><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jHQGyMBtE9Y"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284984"/>
            <a:ext cx="5544616" cy="1470025"/>
          </a:xfrm>
        </p:spPr>
        <p:txBody>
          <a:bodyPr>
            <a:noAutofit/>
          </a:bodyPr>
          <a:lstStyle/>
          <a:p>
            <a:pPr algn="ctr"/>
            <a:r>
              <a:rPr lang="ar-SA" sz="6000" b="1" dirty="0" smtClean="0">
                <a:solidFill>
                  <a:srgbClr val="0070C0"/>
                </a:solidFill>
                <a:latin typeface="Arabic Typesetting" pitchFamily="66" charset="-78"/>
                <a:cs typeface="Arabic Typesetting" pitchFamily="66" charset="-78"/>
              </a:rPr>
              <a:t/>
            </a:r>
            <a:br>
              <a:rPr lang="ar-SA" sz="6000" b="1" dirty="0" smtClean="0">
                <a:solidFill>
                  <a:srgbClr val="0070C0"/>
                </a:solidFill>
                <a:latin typeface="Arabic Typesetting" pitchFamily="66" charset="-78"/>
                <a:cs typeface="Arabic Typesetting" pitchFamily="66" charset="-78"/>
              </a:rPr>
            </a:br>
            <a:r>
              <a:rPr lang="ar-SA" sz="6000" b="1" dirty="0">
                <a:solidFill>
                  <a:srgbClr val="0070C0"/>
                </a:solidFill>
                <a:latin typeface="Arabic Typesetting" pitchFamily="66" charset="-78"/>
                <a:cs typeface="Arabic Typesetting" pitchFamily="66" charset="-78"/>
              </a:rPr>
              <a:t/>
            </a:r>
            <a:br>
              <a:rPr lang="ar-SA" sz="6000" b="1" dirty="0">
                <a:solidFill>
                  <a:srgbClr val="0070C0"/>
                </a:solidFill>
                <a:latin typeface="Arabic Typesetting" pitchFamily="66" charset="-78"/>
                <a:cs typeface="Arabic Typesetting" pitchFamily="66" charset="-78"/>
              </a:rPr>
            </a:br>
            <a:r>
              <a:rPr lang="ar-SA" sz="6000" b="1" dirty="0" smtClean="0">
                <a:solidFill>
                  <a:srgbClr val="0070C0"/>
                </a:solidFill>
                <a:latin typeface="Arabic Typesetting" pitchFamily="66" charset="-78"/>
                <a:cs typeface="Arabic Typesetting" pitchFamily="66" charset="-78"/>
              </a:rPr>
              <a:t/>
            </a:r>
            <a:br>
              <a:rPr lang="ar-SA" sz="6000" b="1" dirty="0" smtClean="0">
                <a:solidFill>
                  <a:srgbClr val="0070C0"/>
                </a:solidFill>
                <a:latin typeface="Arabic Typesetting" pitchFamily="66" charset="-78"/>
                <a:cs typeface="Arabic Typesetting" pitchFamily="66" charset="-78"/>
              </a:rPr>
            </a:br>
            <a:r>
              <a:rPr lang="ar-SA" sz="6000" b="1" dirty="0">
                <a:solidFill>
                  <a:srgbClr val="0070C0"/>
                </a:solidFill>
                <a:latin typeface="Arabic Typesetting" pitchFamily="66" charset="-78"/>
                <a:cs typeface="Arabic Typesetting" pitchFamily="66" charset="-78"/>
              </a:rPr>
              <a:t/>
            </a:r>
            <a:br>
              <a:rPr lang="ar-SA" sz="6000" b="1" dirty="0">
                <a:solidFill>
                  <a:srgbClr val="0070C0"/>
                </a:solidFill>
                <a:latin typeface="Arabic Typesetting" pitchFamily="66" charset="-78"/>
                <a:cs typeface="Arabic Typesetting" pitchFamily="66" charset="-78"/>
              </a:rPr>
            </a:br>
            <a:r>
              <a:rPr lang="ar-SA" sz="6000" b="1" dirty="0" smtClean="0">
                <a:solidFill>
                  <a:srgbClr val="0070C0"/>
                </a:solidFill>
                <a:latin typeface="Arabic Typesetting" pitchFamily="66" charset="-78"/>
                <a:cs typeface="Arabic Typesetting" pitchFamily="66" charset="-78"/>
              </a:rPr>
              <a:t/>
            </a:r>
            <a:br>
              <a:rPr lang="ar-SA" sz="6000" b="1" dirty="0" smtClean="0">
                <a:solidFill>
                  <a:srgbClr val="0070C0"/>
                </a:solidFill>
                <a:latin typeface="Arabic Typesetting" pitchFamily="66" charset="-78"/>
                <a:cs typeface="Arabic Typesetting" pitchFamily="66" charset="-78"/>
              </a:rPr>
            </a:br>
            <a:r>
              <a:rPr lang="ar-SA" sz="6000" b="1" u="sng" dirty="0" smtClean="0">
                <a:solidFill>
                  <a:srgbClr val="0070C0"/>
                </a:solidFill>
                <a:latin typeface="Arabic Typesetting" pitchFamily="66" charset="-78"/>
                <a:cs typeface="Arabic Typesetting" pitchFamily="66" charset="-78"/>
              </a:rPr>
              <a:t>الفصل الخامس </a:t>
            </a:r>
            <a:r>
              <a:rPr lang="ar-SA" sz="6000" b="1" dirty="0" smtClean="0">
                <a:solidFill>
                  <a:srgbClr val="0070C0"/>
                </a:solidFill>
                <a:latin typeface="Arabic Typesetting" pitchFamily="66" charset="-78"/>
                <a:cs typeface="Arabic Typesetting" pitchFamily="66" charset="-78"/>
              </a:rPr>
              <a:t/>
            </a:r>
            <a:br>
              <a:rPr lang="ar-SA" sz="6000" b="1" dirty="0" smtClean="0">
                <a:solidFill>
                  <a:srgbClr val="0070C0"/>
                </a:solidFill>
                <a:latin typeface="Arabic Typesetting" pitchFamily="66" charset="-78"/>
                <a:cs typeface="Arabic Typesetting" pitchFamily="66" charset="-78"/>
              </a:rPr>
            </a:br>
            <a:r>
              <a:rPr lang="ar-SA" sz="6000" b="1" dirty="0" smtClean="0">
                <a:solidFill>
                  <a:srgbClr val="0070C0"/>
                </a:solidFill>
                <a:latin typeface="Arabic Typesetting" pitchFamily="66" charset="-78"/>
                <a:cs typeface="Arabic Typesetting" pitchFamily="66" charset="-78"/>
              </a:rPr>
              <a:t>الأسس الإقتصاديّة لاستخدام الموارد</a:t>
            </a:r>
            <a:endParaRPr lang="ar-SA" sz="6000" b="1" dirty="0">
              <a:solidFill>
                <a:srgbClr val="0070C0"/>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671811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3429000"/>
            <a:ext cx="7920880" cy="3385542"/>
          </a:xfrm>
          <a:prstGeom prst="rect">
            <a:avLst/>
          </a:prstGeom>
          <a:noFill/>
        </p:spPr>
        <p:txBody>
          <a:bodyPr wrap="square" rtlCol="1">
            <a:spAutoFit/>
          </a:bodyPr>
          <a:lstStyle/>
          <a:p>
            <a:r>
              <a:rPr lang="ar-SA" sz="2800" dirty="0" smtClean="0">
                <a:solidFill>
                  <a:prstClr val="black"/>
                </a:solidFill>
                <a:latin typeface="Arabic Typesetting" pitchFamily="66" charset="-78"/>
                <a:cs typeface="Arabic Typesetting" pitchFamily="66" charset="-78"/>
              </a:rPr>
              <a:t>_ </a:t>
            </a:r>
            <a:r>
              <a:rPr lang="ar-SA" sz="2800" u="sng" dirty="0" smtClean="0">
                <a:solidFill>
                  <a:srgbClr val="FF0000"/>
                </a:solidFill>
                <a:effectLst>
                  <a:outerShdw blurRad="38100" dist="38100" dir="2700000" algn="tl">
                    <a:srgbClr val="000000">
                      <a:alpha val="43137"/>
                    </a:srgbClr>
                  </a:outerShdw>
                </a:effectLst>
                <a:latin typeface="Arabic Typesetting" pitchFamily="66" charset="-78"/>
                <a:cs typeface="Arabic Typesetting" pitchFamily="66" charset="-78"/>
              </a:rPr>
              <a:t>(في حالة انتاج أكثر من سلعة باستخدام موارد معينة) فإن </a:t>
            </a:r>
            <a:r>
              <a:rPr lang="ar-SA" sz="2800" dirty="0" smtClean="0">
                <a:solidFill>
                  <a:prstClr val="black"/>
                </a:solidFill>
                <a:latin typeface="Arabic Typesetting" pitchFamily="66" charset="-78"/>
                <a:cs typeface="Arabic Typesetting" pitchFamily="66" charset="-78"/>
              </a:rPr>
              <a:t>المنحنى الذي يجمع بين النقاط المختلفة لمجموعات الإنتاج يسمى </a:t>
            </a:r>
            <a:r>
              <a:rPr lang="ar-SA" sz="2800" b="1" dirty="0" smtClean="0">
                <a:solidFill>
                  <a:srgbClr val="0070C0"/>
                </a:solidFill>
                <a:latin typeface="Arabic Typesetting" pitchFamily="66" charset="-78"/>
                <a:cs typeface="Arabic Typesetting" pitchFamily="66" charset="-78"/>
              </a:rPr>
              <a:t>بمنحنى إمكانات الإنتاج</a:t>
            </a:r>
            <a:r>
              <a:rPr lang="ar-SA" sz="2800" dirty="0" smtClean="0">
                <a:solidFill>
                  <a:prstClr val="black"/>
                </a:solidFill>
                <a:latin typeface="Arabic Typesetting" pitchFamily="66" charset="-78"/>
                <a:cs typeface="Arabic Typesetting" pitchFamily="66" charset="-78"/>
              </a:rPr>
              <a:t>، وينتقل المنحنى إلى اليسار عندما تقل موارد الإنتاج كما ينتقل إلى اليمين عندما تزداد الموارد الإنتاجيّة المتاحة ( </a:t>
            </a:r>
            <a:r>
              <a:rPr lang="ar-SA" sz="2800" b="1" dirty="0" smtClean="0">
                <a:solidFill>
                  <a:srgbClr val="C00000"/>
                </a:solidFill>
                <a:latin typeface="Arabic Typesetting" pitchFamily="66" charset="-78"/>
                <a:cs typeface="Arabic Typesetting" pitchFamily="66" charset="-78"/>
              </a:rPr>
              <a:t>انظري الكتاب ص 274</a:t>
            </a:r>
            <a:r>
              <a:rPr lang="ar-SA" sz="2800" dirty="0" smtClean="0">
                <a:solidFill>
                  <a:prstClr val="black"/>
                </a:solidFill>
                <a:latin typeface="Arabic Typesetting" pitchFamily="66" charset="-78"/>
                <a:cs typeface="Arabic Typesetting" pitchFamily="66" charset="-78"/>
              </a:rPr>
              <a:t>). </a:t>
            </a:r>
            <a:endParaRPr lang="en-US" sz="2800" dirty="0" smtClean="0">
              <a:solidFill>
                <a:prstClr val="black"/>
              </a:solidFill>
              <a:latin typeface="Arabic Typesetting" pitchFamily="66" charset="-78"/>
              <a:cs typeface="Arabic Typesetting" pitchFamily="66" charset="-78"/>
            </a:endParaRPr>
          </a:p>
          <a:p>
            <a:r>
              <a:rPr lang="ar-SA" sz="2800" dirty="0" smtClean="0">
                <a:solidFill>
                  <a:prstClr val="black"/>
                </a:solidFill>
                <a:latin typeface="Arabic Typesetting" pitchFamily="66" charset="-78"/>
                <a:cs typeface="Arabic Typesetting" pitchFamily="66" charset="-78"/>
              </a:rPr>
              <a:t>ولكي نحدد حجم الإنتاج الأمثل لابد من معرفة أسعار كل من السلعتين (جـ1) و (جـ2).</a:t>
            </a:r>
            <a:endParaRPr lang="en-US" sz="2800" dirty="0" smtClean="0">
              <a:solidFill>
                <a:prstClr val="black"/>
              </a:solidFill>
              <a:latin typeface="Arabic Typesetting" pitchFamily="66" charset="-78"/>
              <a:cs typeface="Arabic Typesetting" pitchFamily="66" charset="-78"/>
            </a:endParaRPr>
          </a:p>
          <a:p>
            <a:r>
              <a:rPr lang="ar-SA" sz="2800" dirty="0" smtClean="0">
                <a:solidFill>
                  <a:prstClr val="black"/>
                </a:solidFill>
                <a:latin typeface="Arabic Typesetting" pitchFamily="66" charset="-78"/>
                <a:cs typeface="Arabic Typesetting" pitchFamily="66" charset="-78"/>
              </a:rPr>
              <a:t>ويسمى هذا الخط الذي يجمع بين نقاط الإيراد المتساوية </a:t>
            </a:r>
            <a:r>
              <a:rPr lang="ar-SA" sz="2800" u="sng" dirty="0" smtClean="0">
                <a:solidFill>
                  <a:srgbClr val="0070C0"/>
                </a:solidFill>
                <a:latin typeface="Arabic Typesetting" pitchFamily="66" charset="-78"/>
                <a:cs typeface="Arabic Typesetting" pitchFamily="66" charset="-78"/>
              </a:rPr>
              <a:t>بخط الإيراد المتساوي</a:t>
            </a:r>
            <a:r>
              <a:rPr lang="ar-SA" sz="2800" dirty="0" smtClean="0">
                <a:solidFill>
                  <a:prstClr val="black"/>
                </a:solidFill>
                <a:latin typeface="Arabic Typesetting" pitchFamily="66" charset="-78"/>
                <a:cs typeface="Arabic Typesetting" pitchFamily="66" charset="-78"/>
              </a:rPr>
              <a:t>، الذي يساوي ميله النسبة بين سعريّ السلعتين. </a:t>
            </a:r>
            <a:r>
              <a:rPr lang="ar-SA" sz="2800" b="1" u="sng" dirty="0" smtClean="0">
                <a:solidFill>
                  <a:schemeClr val="accent3">
                    <a:lumMod val="50000"/>
                  </a:schemeClr>
                </a:solidFill>
                <a:effectLst>
                  <a:outerShdw blurRad="38100" dist="38100" dir="2700000" algn="tl">
                    <a:srgbClr val="000000">
                      <a:alpha val="43137"/>
                    </a:srgbClr>
                  </a:outerShdw>
                </a:effectLst>
                <a:latin typeface="Arabic Typesetting" pitchFamily="66" charset="-78"/>
                <a:cs typeface="Arabic Typesetting" pitchFamily="66" charset="-78"/>
              </a:rPr>
              <a:t>وعندما يكون خط الإيراد المتساوي مماسًّا لمنحنى إمكانات الإنتاج نتحصّل على الحجم الأمثل لكل من السلعتين واللتان تحققان أقصى ربح ممكن.</a:t>
            </a:r>
            <a:endParaRPr lang="en-US" sz="2800" b="1" u="sng" dirty="0" smtClean="0">
              <a:solidFill>
                <a:schemeClr val="accent3">
                  <a:lumMod val="50000"/>
                </a:schemeClr>
              </a:solidFill>
              <a:effectLst>
                <a:outerShdw blurRad="38100" dist="38100" dir="2700000" algn="tl">
                  <a:srgbClr val="000000">
                    <a:alpha val="43137"/>
                  </a:srgbClr>
                </a:outerShdw>
              </a:effectLst>
              <a:latin typeface="Arabic Typesetting" pitchFamily="66" charset="-78"/>
              <a:cs typeface="Arabic Typesetting" pitchFamily="66" charset="-78"/>
            </a:endParaRPr>
          </a:p>
          <a:p>
            <a:endParaRPr lang="ar-SA" dirty="0">
              <a:solidFill>
                <a:prstClr val="black"/>
              </a:solidFill>
              <a:latin typeface="Arabic Typesetting" pitchFamily="66" charset="-78"/>
              <a:cs typeface="Arabic Typesetting" pitchFamily="66" charset="-78"/>
            </a:endParaRPr>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1" y="0"/>
            <a:ext cx="5544616" cy="3429000"/>
          </a:xfrm>
          <a:prstGeom prst="rect">
            <a:avLst/>
          </a:prstGeom>
        </p:spPr>
      </p:pic>
    </p:spTree>
    <p:extLst>
      <p:ext uri="{BB962C8B-B14F-4D97-AF65-F5344CB8AC3E}">
        <p14:creationId xmlns:p14="http://schemas.microsoft.com/office/powerpoint/2010/main" val="1052801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عنصر نائب للمحتوى 3"/>
              <p:cNvSpPr>
                <a:spLocks noGrp="1"/>
              </p:cNvSpPr>
              <p:nvPr>
                <p:ph idx="1"/>
              </p:nvPr>
            </p:nvSpPr>
            <p:spPr>
              <a:xfrm>
                <a:off x="0" y="188640"/>
                <a:ext cx="8316416" cy="3888432"/>
              </a:xfrm>
            </p:spPr>
            <p:txBody>
              <a:bodyPr>
                <a:normAutofit fontScale="92500" lnSpcReduction="10000"/>
              </a:bodyPr>
              <a:lstStyle/>
              <a:p>
                <a:pPr marL="0" indent="0">
                  <a:buNone/>
                </a:pPr>
                <a:r>
                  <a:rPr lang="ar-SA" sz="4800" b="1" u="sng" dirty="0" smtClean="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ثانياً: إحلال </a:t>
                </a:r>
                <a:r>
                  <a:rPr lang="ar-SA" sz="4800" b="1" u="sng" dirty="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الموارد </a:t>
                </a:r>
                <a:r>
                  <a:rPr lang="ar-SA" sz="4800" b="1" u="sng" dirty="0" smtClean="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(نظرية الإحلال)</a:t>
                </a:r>
                <a:endParaRPr lang="en-US" sz="4800" b="1" u="sng" dirty="0">
                  <a:solidFill>
                    <a:srgbClr val="00B05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a:p>
                <a:pPr marL="0" indent="0">
                  <a:buNone/>
                </a:pPr>
                <a:r>
                  <a:rPr lang="ar-SA" sz="2400" b="1" dirty="0" smtClean="0">
                    <a:latin typeface="Arabic Typesetting" panose="03020402040406030203" pitchFamily="66" charset="-78"/>
                    <a:cs typeface="Arabic Typesetting" panose="03020402040406030203" pitchFamily="66" charset="-78"/>
                  </a:rPr>
                  <a:t>وهي تفسر وتحلل علاقة موارد الإنتاج </a:t>
                </a:r>
                <a:r>
                  <a:rPr lang="ar-SA" sz="2400" b="1" dirty="0">
                    <a:latin typeface="Arabic Typesetting" panose="03020402040406030203" pitchFamily="66" charset="-78"/>
                    <a:cs typeface="Arabic Typesetting" panose="03020402040406030203" pitchFamily="66" charset="-78"/>
                  </a:rPr>
                  <a:t>بعضها </a:t>
                </a:r>
                <a:r>
                  <a:rPr lang="ar-SA" sz="2400" b="1" dirty="0" smtClean="0">
                    <a:latin typeface="Arabic Typesetting" panose="03020402040406030203" pitchFamily="66" charset="-78"/>
                    <a:cs typeface="Arabic Typesetting" panose="03020402040406030203" pitchFamily="66" charset="-78"/>
                  </a:rPr>
                  <a:t>ببعض, </a:t>
                </a:r>
                <a:r>
                  <a:rPr lang="ar-SA" sz="2400" b="1" dirty="0">
                    <a:latin typeface="Arabic Typesetting" panose="03020402040406030203" pitchFamily="66" charset="-78"/>
                    <a:cs typeface="Arabic Typesetting" panose="03020402040406030203" pitchFamily="66" charset="-78"/>
                  </a:rPr>
                  <a:t>وتعتمد على التفاعل بين موارد الإنتاج التي تستخدم لإنتاج كمية </a:t>
                </a:r>
                <a:r>
                  <a:rPr lang="ar-SA" sz="2400" b="1" dirty="0" smtClean="0">
                    <a:latin typeface="Arabic Typesetting" panose="03020402040406030203" pitchFamily="66" charset="-78"/>
                    <a:cs typeface="Arabic Typesetting" panose="03020402040406030203" pitchFamily="66" charset="-78"/>
                  </a:rPr>
                  <a:t>محددة من </a:t>
                </a:r>
                <a:r>
                  <a:rPr lang="ar-SA" sz="2400" b="1" dirty="0">
                    <a:latin typeface="Arabic Typesetting" panose="03020402040406030203" pitchFamily="66" charset="-78"/>
                    <a:cs typeface="Arabic Typesetting" panose="03020402040406030203" pitchFamily="66" charset="-78"/>
                  </a:rPr>
                  <a:t>وحدات </a:t>
                </a:r>
                <a:r>
                  <a:rPr lang="ar-SA" sz="2400" b="1" dirty="0" smtClean="0">
                    <a:latin typeface="Arabic Typesetting" panose="03020402040406030203" pitchFamily="66" charset="-78"/>
                    <a:cs typeface="Arabic Typesetting" panose="03020402040406030203" pitchFamily="66" charset="-78"/>
                  </a:rPr>
                  <a:t>الإنتاج. حيث يمكن مزج موارد الانتاج بنسب متفاوتة أو ثابتة للحصول على كمية معينة من الانتاج.</a:t>
                </a:r>
                <a:r>
                  <a:rPr lang="ar-SA" sz="2400" b="1" dirty="0">
                    <a:latin typeface="Arabic Typesetting" panose="03020402040406030203" pitchFamily="66" charset="-78"/>
                    <a:cs typeface="Arabic Typesetting" panose="03020402040406030203" pitchFamily="66" charset="-78"/>
                  </a:rPr>
                  <a:t> </a:t>
                </a:r>
                <a:r>
                  <a:rPr lang="ar-SA" sz="2400" b="1" dirty="0" smtClean="0">
                    <a:latin typeface="Arabic Typesetting" panose="03020402040406030203" pitchFamily="66" charset="-78"/>
                    <a:cs typeface="Arabic Typesetting" panose="03020402040406030203" pitchFamily="66" charset="-78"/>
                  </a:rPr>
                  <a:t>يتم تمثيل دالة الإنتاج في حالة العلاقة بين موارد الإنتاج بعضها ببعض بالمعادلة الآتية:</a:t>
                </a:r>
                <a:endParaRPr lang="ar-SA" sz="2400" b="1" dirty="0">
                  <a:latin typeface="Arabic Typesetting" panose="03020402040406030203" pitchFamily="66" charset="-78"/>
                  <a:cs typeface="Arabic Typesetting" panose="03020402040406030203" pitchFamily="66" charset="-78"/>
                </a:endParaRPr>
              </a:p>
              <a:p>
                <a:pPr marL="0" lvl="0" indent="0" algn="ctr">
                  <a:spcBef>
                    <a:spcPts val="0"/>
                  </a:spcBef>
                  <a:buClrTx/>
                  <a:buNone/>
                </a:pPr>
                <a14:m>
                  <m:oMathPara xmlns:m="http://schemas.openxmlformats.org/officeDocument/2006/math">
                    <m:oMathParaPr>
                      <m:jc m:val="centerGroup"/>
                    </m:oMathParaPr>
                    <m:oMath xmlns:m="http://schemas.openxmlformats.org/officeDocument/2006/math">
                      <m:r>
                        <a:rPr lang="en-US" sz="2300" i="1" smtClean="0">
                          <a:solidFill>
                            <a:srgbClr val="FF0000"/>
                          </a:solidFill>
                          <a:latin typeface="Cambria Math"/>
                          <a:cs typeface="Arabic Typesetting" pitchFamily="66" charset="-78"/>
                        </a:rPr>
                        <m:t>𝑄</m:t>
                      </m:r>
                      <m:r>
                        <a:rPr lang="en-US" sz="2300" i="1" smtClean="0">
                          <a:solidFill>
                            <a:srgbClr val="FF0000"/>
                          </a:solidFill>
                          <a:latin typeface="Cambria Math"/>
                          <a:cs typeface="Arabic Typesetting" pitchFamily="66" charset="-78"/>
                        </a:rPr>
                        <m:t>=</m:t>
                      </m:r>
                      <m:r>
                        <a:rPr lang="en-US" sz="2300" i="1" smtClean="0">
                          <a:solidFill>
                            <a:srgbClr val="FF0000"/>
                          </a:solidFill>
                          <a:latin typeface="Cambria Math"/>
                          <a:cs typeface="Arabic Typesetting" pitchFamily="66" charset="-78"/>
                        </a:rPr>
                        <m:t>𝑓</m:t>
                      </m:r>
                      <m:r>
                        <a:rPr lang="en-US" sz="2300" i="1" smtClean="0">
                          <a:solidFill>
                            <a:srgbClr val="FF0000"/>
                          </a:solidFill>
                          <a:latin typeface="Cambria Math"/>
                          <a:cs typeface="Arabic Typesetting" pitchFamily="66" charset="-78"/>
                        </a:rPr>
                        <m:t>(</m:t>
                      </m:r>
                      <m:r>
                        <a:rPr lang="en-US" sz="2300" i="1" smtClean="0">
                          <a:solidFill>
                            <a:srgbClr val="FF0000"/>
                          </a:solidFill>
                          <a:latin typeface="Cambria Math"/>
                          <a:cs typeface="Arabic Typesetting" pitchFamily="66" charset="-78"/>
                        </a:rPr>
                        <m:t>𝐾</m:t>
                      </m:r>
                      <m:r>
                        <a:rPr lang="en-US" sz="2300" i="1" smtClean="0">
                          <a:solidFill>
                            <a:srgbClr val="FF0000"/>
                          </a:solidFill>
                          <a:latin typeface="Cambria Math"/>
                          <a:cs typeface="Arabic Typesetting" pitchFamily="66" charset="-78"/>
                        </a:rPr>
                        <m:t>,</m:t>
                      </m:r>
                      <m:r>
                        <a:rPr lang="en-US" sz="2300" i="1" smtClean="0">
                          <a:solidFill>
                            <a:srgbClr val="FF0000"/>
                          </a:solidFill>
                          <a:latin typeface="Cambria Math"/>
                          <a:cs typeface="Arabic Typesetting" pitchFamily="66" charset="-78"/>
                        </a:rPr>
                        <m:t>𝐿</m:t>
                      </m:r>
                      <m:r>
                        <a:rPr lang="en-US" sz="2300" i="1" smtClean="0">
                          <a:solidFill>
                            <a:srgbClr val="FF0000"/>
                          </a:solidFill>
                          <a:latin typeface="Cambria Math"/>
                          <a:cs typeface="Arabic Typesetting" pitchFamily="66" charset="-78"/>
                        </a:rPr>
                        <m:t>)</m:t>
                      </m:r>
                    </m:oMath>
                  </m:oMathPara>
                </a14:m>
                <a:endParaRPr lang="en-US" sz="2300" dirty="0">
                  <a:solidFill>
                    <a:srgbClr val="FF0000"/>
                  </a:solidFill>
                  <a:latin typeface="Arabic Typesetting" pitchFamily="66" charset="-78"/>
                  <a:cs typeface="Arabic Typesetting" pitchFamily="66" charset="-78"/>
                </a:endParaRPr>
              </a:p>
              <a:p>
                <a:pPr marL="0" indent="0">
                  <a:buNone/>
                </a:pPr>
                <a:r>
                  <a:rPr lang="ar-SA" sz="2300" dirty="0" smtClean="0">
                    <a:latin typeface="Arabic Typesetting" panose="03020402040406030203" pitchFamily="66" charset="-78"/>
                    <a:cs typeface="Arabic Typesetting" panose="03020402040406030203" pitchFamily="66" charset="-78"/>
                  </a:rPr>
                  <a:t>حيث </a:t>
                </a:r>
                <a:r>
                  <a:rPr lang="ar-SA" sz="2300" dirty="0">
                    <a:latin typeface="Arabic Typesetting" panose="03020402040406030203" pitchFamily="66" charset="-78"/>
                    <a:cs typeface="Arabic Typesetting" panose="03020402040406030203" pitchFamily="66" charset="-78"/>
                  </a:rPr>
                  <a:t>ترمز </a:t>
                </a:r>
                <a:r>
                  <a:rPr lang="en-US" sz="2300" dirty="0" smtClean="0">
                    <a:latin typeface="Arabic Typesetting" panose="03020402040406030203" pitchFamily="66" charset="-78"/>
                    <a:cs typeface="Arabic Typesetting" panose="03020402040406030203" pitchFamily="66" charset="-78"/>
                  </a:rPr>
                  <a:t>Q)</a:t>
                </a:r>
                <a:r>
                  <a:rPr lang="ar-SA" sz="2300" dirty="0" smtClean="0">
                    <a:latin typeface="Arabic Typesetting" panose="03020402040406030203" pitchFamily="66" charset="-78"/>
                    <a:cs typeface="Arabic Typesetting" panose="03020402040406030203" pitchFamily="66" charset="-78"/>
                  </a:rPr>
                  <a:t>) للإنتاج، و (</a:t>
                </a:r>
                <a:r>
                  <a:rPr lang="en-US" sz="2300" dirty="0">
                    <a:latin typeface="Arabic Typesetting" panose="03020402040406030203" pitchFamily="66" charset="-78"/>
                    <a:cs typeface="Arabic Typesetting" panose="03020402040406030203" pitchFamily="66" charset="-78"/>
                  </a:rPr>
                  <a:t>K</a:t>
                </a:r>
                <a:r>
                  <a:rPr lang="ar-SA" sz="2300" dirty="0" smtClean="0">
                    <a:latin typeface="Arabic Typesetting" panose="03020402040406030203" pitchFamily="66" charset="-78"/>
                    <a:cs typeface="Arabic Typesetting" panose="03020402040406030203" pitchFamily="66" charset="-78"/>
                  </a:rPr>
                  <a:t>، </a:t>
                </a:r>
                <a:r>
                  <a:rPr lang="en-US" sz="2300" dirty="0" smtClean="0">
                    <a:latin typeface="Arabic Typesetting" panose="03020402040406030203" pitchFamily="66" charset="-78"/>
                    <a:cs typeface="Arabic Typesetting" panose="03020402040406030203" pitchFamily="66" charset="-78"/>
                  </a:rPr>
                  <a:t>L</a:t>
                </a:r>
                <a:r>
                  <a:rPr lang="ar-SA" sz="2300" dirty="0" smtClean="0">
                    <a:latin typeface="Arabic Typesetting" panose="03020402040406030203" pitchFamily="66" charset="-78"/>
                    <a:cs typeface="Arabic Typesetting" panose="03020402040406030203" pitchFamily="66" charset="-78"/>
                  </a:rPr>
                  <a:t> </a:t>
                </a:r>
                <a:r>
                  <a:rPr lang="ar-SA" sz="2300" dirty="0">
                    <a:latin typeface="Arabic Typesetting" panose="03020402040406030203" pitchFamily="66" charset="-78"/>
                    <a:cs typeface="Arabic Typesetting" panose="03020402040406030203" pitchFamily="66" charset="-78"/>
                  </a:rPr>
                  <a:t>) ترمزان لعنصري الإنتاج المتغيرين واللذين يمكن إحلال احدهما محل </a:t>
                </a:r>
                <a:r>
                  <a:rPr lang="ar-SA" sz="2300" dirty="0" smtClean="0">
                    <a:latin typeface="Arabic Typesetting" panose="03020402040406030203" pitchFamily="66" charset="-78"/>
                    <a:cs typeface="Arabic Typesetting" panose="03020402040406030203" pitchFamily="66" charset="-78"/>
                  </a:rPr>
                  <a:t>الاخر.</a:t>
                </a:r>
                <a:endParaRPr lang="en-US" sz="2300" dirty="0">
                  <a:latin typeface="Arabic Typesetting" panose="03020402040406030203" pitchFamily="66" charset="-78"/>
                  <a:cs typeface="Arabic Typesetting" panose="03020402040406030203" pitchFamily="66" charset="-78"/>
                </a:endParaRPr>
              </a:p>
              <a:p>
                <a:pPr marL="0" indent="0">
                  <a:buNone/>
                </a:pPr>
                <a:r>
                  <a:rPr lang="ar-SA" sz="2600" b="1" dirty="0">
                    <a:latin typeface="Arabic Typesetting" panose="03020402040406030203" pitchFamily="66" charset="-78"/>
                    <a:cs typeface="Arabic Typesetting" panose="03020402040406030203" pitchFamily="66" charset="-78"/>
                  </a:rPr>
                  <a:t>ويسمى المنحنى الذي يجمع بين مجموعات مختلفة من رأس المال والعمل </a:t>
                </a:r>
                <a:r>
                  <a:rPr lang="ar-SA" sz="2600" b="1" dirty="0" smtClean="0">
                    <a:latin typeface="Arabic Typesetting" panose="03020402040406030203" pitchFamily="66" charset="-78"/>
                    <a:cs typeface="Arabic Typesetting" panose="03020402040406030203" pitchFamily="66" charset="-78"/>
                  </a:rPr>
                  <a:t>و التي تنتج </a:t>
                </a:r>
                <a:r>
                  <a:rPr lang="ar-SA" sz="2600" b="1" dirty="0">
                    <a:latin typeface="Arabic Typesetting" panose="03020402040406030203" pitchFamily="66" charset="-78"/>
                    <a:cs typeface="Arabic Typesetting" panose="03020402040406030203" pitchFamily="66" charset="-78"/>
                  </a:rPr>
                  <a:t>كمية </a:t>
                </a:r>
                <a:r>
                  <a:rPr lang="ar-SA" sz="2600" b="1" dirty="0" smtClean="0">
                    <a:latin typeface="Arabic Typesetting" panose="03020402040406030203" pitchFamily="66" charset="-78"/>
                    <a:cs typeface="Arabic Typesetting" panose="03020402040406030203" pitchFamily="66" charset="-78"/>
                  </a:rPr>
                  <a:t>معينة من </a:t>
                </a:r>
                <a:r>
                  <a:rPr lang="ar-SA" sz="2600" b="1" dirty="0">
                    <a:latin typeface="Arabic Typesetting" panose="03020402040406030203" pitchFamily="66" charset="-78"/>
                    <a:cs typeface="Arabic Typesetting" panose="03020402040406030203" pitchFamily="66" charset="-78"/>
                  </a:rPr>
                  <a:t>الإنتاج ب</a:t>
                </a:r>
                <a:r>
                  <a:rPr lang="ar-SA" sz="2600" b="1" u="sng" dirty="0">
                    <a:solidFill>
                      <a:schemeClr val="tx2"/>
                    </a:solidFill>
                    <a:latin typeface="Arabic Typesetting" panose="03020402040406030203" pitchFamily="66" charset="-78"/>
                    <a:cs typeface="Arabic Typesetting" panose="03020402040406030203" pitchFamily="66" charset="-78"/>
                  </a:rPr>
                  <a:t>منحنى سواء الإنتاج أو منحنى الناتج المتساوي أو منحنى الكمية </a:t>
                </a:r>
                <a:r>
                  <a:rPr lang="ar-SA" sz="2600" b="1" u="sng" dirty="0" smtClean="0">
                    <a:solidFill>
                      <a:schemeClr val="tx2"/>
                    </a:solidFill>
                    <a:latin typeface="Arabic Typesetting" panose="03020402040406030203" pitchFamily="66" charset="-78"/>
                    <a:cs typeface="Arabic Typesetting" panose="03020402040406030203" pitchFamily="66" charset="-78"/>
                  </a:rPr>
                  <a:t>المتساوية</a:t>
                </a:r>
                <a:r>
                  <a:rPr lang="ar-SA" sz="2600" b="1" dirty="0" smtClean="0">
                    <a:latin typeface="Arabic Typesetting" panose="03020402040406030203" pitchFamily="66" charset="-78"/>
                    <a:cs typeface="Arabic Typesetting" panose="03020402040406030203" pitchFamily="66" charset="-78"/>
                  </a:rPr>
                  <a:t>. (وهو يمثل كمية انتاج متساوية لمختلف مجموعات مدخلات الانتاج). وعندما نضيف لهذه العلاقة الفنية العلاقة الاقتصادية اللازمة وهي تكاليف كل من عنصري الانتاج المعنيين (رأس المال والعمل). نستطيع أن نحدد الكميات المثلى من عنصري الانتاج التي يمكن استخدامها لإنتاج القدر المحدد من السلعة (المُنتَج).</a:t>
                </a:r>
                <a:endParaRPr lang="ar-SA" sz="2600" b="1" dirty="0">
                  <a:latin typeface="Arabic Typesetting" panose="03020402040406030203" pitchFamily="66" charset="-78"/>
                  <a:cs typeface="Arabic Typesetting" panose="03020402040406030203" pitchFamily="66" charset="-78"/>
                </a:endParaRPr>
              </a:p>
            </p:txBody>
          </p:sp>
        </mc:Choice>
        <mc:Fallback xmlns="">
          <p:sp>
            <p:nvSpPr>
              <p:cNvPr id="4" name="عنصر نائب للمحتوى 3"/>
              <p:cNvSpPr>
                <a:spLocks noGrp="1" noRot="1" noChangeAspect="1" noMove="1" noResize="1" noEditPoints="1" noAdjustHandles="1" noChangeArrowheads="1" noChangeShapeType="1" noTextEdit="1"/>
              </p:cNvSpPr>
              <p:nvPr>
                <p:ph idx="1"/>
              </p:nvPr>
            </p:nvSpPr>
            <p:spPr>
              <a:xfrm>
                <a:off x="0" y="188640"/>
                <a:ext cx="8316416" cy="3888432"/>
              </a:xfrm>
              <a:blipFill rotWithShape="1">
                <a:blip r:embed="rId2"/>
                <a:stretch>
                  <a:fillRect l="-1686" t="-4702" r="-3446"/>
                </a:stretch>
              </a:blipFill>
            </p:spPr>
            <p:txBody>
              <a:bodyPr/>
              <a:lstStyle/>
              <a:p>
                <a:r>
                  <a:rPr lang="ar-SA">
                    <a:noFill/>
                  </a:rPr>
                  <a:t> </a:t>
                </a:r>
              </a:p>
            </p:txBody>
          </p:sp>
        </mc:Fallback>
      </mc:AlternateContent>
      <p:pic>
        <p:nvPicPr>
          <p:cNvPr id="3" name="صورة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466" t="8290"/>
          <a:stretch/>
        </p:blipFill>
        <p:spPr>
          <a:xfrm>
            <a:off x="2330253" y="4149080"/>
            <a:ext cx="3672408" cy="2626745"/>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2102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107503" y="188640"/>
            <a:ext cx="8352928" cy="936104"/>
          </a:xfrm>
        </p:spPr>
        <p:txBody>
          <a:bodyPr>
            <a:noAutofit/>
          </a:bodyPr>
          <a:lstStyle/>
          <a:p>
            <a:pPr marL="0" indent="0">
              <a:buNone/>
            </a:pPr>
            <a:r>
              <a:rPr lang="ar-SA" sz="2400" dirty="0" smtClean="0">
                <a:latin typeface="Arabic Typesetting" panose="03020402040406030203" pitchFamily="66" charset="-78"/>
                <a:cs typeface="Arabic Typesetting" panose="03020402040406030203" pitchFamily="66" charset="-78"/>
              </a:rPr>
              <a:t>ويسمى الخط بالذي يوصل بين نقاط تكاليف وحدات العمل و رأس المال المحددة بالميزانية المرصودة لهما </a:t>
            </a:r>
            <a:r>
              <a:rPr lang="ar-SA" sz="2400" b="1" dirty="0" smtClean="0">
                <a:solidFill>
                  <a:schemeClr val="tx2">
                    <a:lumMod val="60000"/>
                    <a:lumOff val="40000"/>
                  </a:schemeClr>
                </a:solidFill>
                <a:latin typeface="Arabic Typesetting" panose="03020402040406030203" pitchFamily="66" charset="-78"/>
                <a:cs typeface="Arabic Typesetting" panose="03020402040406030203" pitchFamily="66" charset="-78"/>
              </a:rPr>
              <a:t>بخط التكاليف </a:t>
            </a:r>
            <a:r>
              <a:rPr lang="ar-SA" sz="2400" dirty="0" smtClean="0">
                <a:solidFill>
                  <a:schemeClr val="tx2">
                    <a:lumMod val="60000"/>
                    <a:lumOff val="40000"/>
                  </a:schemeClr>
                </a:solidFill>
                <a:latin typeface="Arabic Typesetting" panose="03020402040406030203" pitchFamily="66" charset="-78"/>
                <a:cs typeface="Arabic Typesetting" panose="03020402040406030203" pitchFamily="66" charset="-78"/>
              </a:rPr>
              <a:t>المتساوية، </a:t>
            </a:r>
            <a:r>
              <a:rPr lang="ar-SA" sz="2400" b="1" u="sng" dirty="0" smtClean="0">
                <a:latin typeface="Arabic Typesetting" panose="03020402040406030203" pitchFamily="66" charset="-78"/>
                <a:cs typeface="Arabic Typesetting" panose="03020402040406030203" pitchFamily="66" charset="-78"/>
              </a:rPr>
              <a:t>وعندما يمس خط التكاليف المتساوية منحنى الناتج المتساوي يتحدد الحجم الأمثل من رأس المال والعمل, و نقاط التماس هي أدنى تكاليف لإنتاج الكمية المطلوبة من السلعة المعينة.</a:t>
            </a:r>
            <a:br>
              <a:rPr lang="ar-SA" sz="2400" b="1" u="sng" dirty="0" smtClean="0">
                <a:latin typeface="Arabic Typesetting" panose="03020402040406030203" pitchFamily="66" charset="-78"/>
                <a:cs typeface="Arabic Typesetting" panose="03020402040406030203" pitchFamily="66" charset="-78"/>
              </a:rPr>
            </a:br>
            <a:r>
              <a:rPr lang="ar-SA" sz="2400" b="1" u="sng" dirty="0" smtClean="0">
                <a:latin typeface="Arabic Typesetting" panose="03020402040406030203" pitchFamily="66" charset="-78"/>
                <a:cs typeface="Arabic Typesetting" panose="03020402040406030203" pitchFamily="66" charset="-78"/>
              </a:rPr>
              <a:t/>
            </a:r>
            <a:br>
              <a:rPr lang="ar-SA" sz="2400" b="1" u="sng" dirty="0" smtClean="0">
                <a:latin typeface="Arabic Typesetting" panose="03020402040406030203" pitchFamily="66" charset="-78"/>
                <a:cs typeface="Arabic Typesetting" panose="03020402040406030203" pitchFamily="66" charset="-78"/>
              </a:rPr>
            </a:br>
            <a:endParaRPr lang="ar-SA" sz="2400" b="1" u="sng" dirty="0"/>
          </a:p>
        </p:txBody>
      </p:sp>
      <p:sp>
        <p:nvSpPr>
          <p:cNvPr id="6" name="مربع نص 5"/>
          <p:cNvSpPr txBox="1"/>
          <p:nvPr/>
        </p:nvSpPr>
        <p:spPr>
          <a:xfrm>
            <a:off x="-1" y="1196752"/>
            <a:ext cx="8460432" cy="4154984"/>
          </a:xfrm>
          <a:prstGeom prst="rect">
            <a:avLst/>
          </a:prstGeom>
          <a:noFill/>
        </p:spPr>
        <p:txBody>
          <a:bodyPr wrap="square" rtlCol="1">
            <a:spAutoFit/>
          </a:bodyPr>
          <a:lstStyle/>
          <a:p>
            <a:r>
              <a:rPr lang="ar-SA" sz="2400" dirty="0" smtClean="0">
                <a:solidFill>
                  <a:srgbClr val="FF0000"/>
                </a:solidFill>
                <a:latin typeface="Arabic Typesetting" panose="03020402040406030203" pitchFamily="66" charset="-78"/>
                <a:cs typeface="Arabic Typesetting" panose="03020402040406030203" pitchFamily="66" charset="-78"/>
              </a:rPr>
              <a:t/>
            </a:r>
            <a:br>
              <a:rPr lang="ar-SA" sz="2400" dirty="0" smtClean="0">
                <a:solidFill>
                  <a:srgbClr val="FF0000"/>
                </a:solidFill>
                <a:latin typeface="Arabic Typesetting" panose="03020402040406030203" pitchFamily="66" charset="-78"/>
                <a:cs typeface="Arabic Typesetting" panose="03020402040406030203" pitchFamily="66" charset="-78"/>
              </a:rPr>
            </a:br>
            <a:r>
              <a:rPr lang="ar-SA" sz="2400" dirty="0" smtClean="0">
                <a:solidFill>
                  <a:srgbClr val="FF0000"/>
                </a:solidFill>
                <a:latin typeface="Arabic Typesetting" panose="03020402040406030203" pitchFamily="66" charset="-78"/>
                <a:cs typeface="Arabic Typesetting" panose="03020402040406030203" pitchFamily="66" charset="-78"/>
              </a:rPr>
              <a:t>- وتعتمد </a:t>
            </a:r>
            <a:r>
              <a:rPr lang="ar-SA" sz="2400" dirty="0">
                <a:solidFill>
                  <a:srgbClr val="FF0000"/>
                </a:solidFill>
                <a:latin typeface="Arabic Typesetting" panose="03020402040406030203" pitchFamily="66" charset="-78"/>
                <a:cs typeface="Arabic Typesetting" panose="03020402040406030203" pitchFamily="66" charset="-78"/>
              </a:rPr>
              <a:t>إمكانية إحلال المورد </a:t>
            </a:r>
            <a:r>
              <a:rPr lang="ar-SA" sz="2400" dirty="0" smtClean="0">
                <a:solidFill>
                  <a:srgbClr val="FF0000"/>
                </a:solidFill>
                <a:latin typeface="Arabic Typesetting" panose="03020402040406030203" pitchFamily="66" charset="-78"/>
                <a:cs typeface="Arabic Typesetting" panose="03020402040406030203" pitchFamily="66" charset="-78"/>
              </a:rPr>
              <a:t>على: </a:t>
            </a:r>
            <a:r>
              <a:rPr lang="ar-SA" sz="2400" u="sng" dirty="0">
                <a:solidFill>
                  <a:schemeClr val="tx2"/>
                </a:solidFill>
                <a:latin typeface="Arabic Typesetting" panose="03020402040406030203" pitchFamily="66" charset="-78"/>
                <a:cs typeface="Arabic Typesetting" panose="03020402040406030203" pitchFamily="66" charset="-78"/>
              </a:rPr>
              <a:t>قابلية </a:t>
            </a:r>
            <a:r>
              <a:rPr lang="ar-SA" sz="2400" u="sng" dirty="0" smtClean="0">
                <a:solidFill>
                  <a:schemeClr val="tx2"/>
                </a:solidFill>
                <a:latin typeface="Arabic Typesetting" panose="03020402040406030203" pitchFamily="66" charset="-78"/>
                <a:cs typeface="Arabic Typesetting" panose="03020402040406030203" pitchFamily="66" charset="-78"/>
              </a:rPr>
              <a:t>كل </a:t>
            </a:r>
            <a:r>
              <a:rPr lang="ar-SA" sz="2400" u="sng" dirty="0">
                <a:solidFill>
                  <a:schemeClr val="tx2"/>
                </a:solidFill>
                <a:latin typeface="Arabic Typesetting" panose="03020402040406030203" pitchFamily="66" charset="-78"/>
                <a:cs typeface="Arabic Typesetting" panose="03020402040406030203" pitchFamily="66" charset="-78"/>
              </a:rPr>
              <a:t>منها لأداء العمل نفسه أو الوظيفة نفسها وان كان بكفاءة مختلفة وبكميات </a:t>
            </a:r>
            <a:r>
              <a:rPr lang="ar-SA" sz="2400" u="sng" dirty="0" smtClean="0">
                <a:solidFill>
                  <a:schemeClr val="tx2"/>
                </a:solidFill>
                <a:latin typeface="Arabic Typesetting" panose="03020402040406030203" pitchFamily="66" charset="-78"/>
                <a:cs typeface="Arabic Typesetting" panose="03020402040406030203" pitchFamily="66" charset="-78"/>
              </a:rPr>
              <a:t>متفاوتة, مثل احلال الآلة لإنتاج سلعة محل العمل البشري</a:t>
            </a:r>
            <a:r>
              <a:rPr lang="ar-SA" sz="2400" dirty="0" smtClean="0">
                <a:solidFill>
                  <a:prstClr val="black"/>
                </a:solidFill>
                <a:latin typeface="Arabic Typesetting" panose="03020402040406030203" pitchFamily="66" charset="-78"/>
                <a:cs typeface="Arabic Typesetting" panose="03020402040406030203" pitchFamily="66" charset="-78"/>
              </a:rPr>
              <a:t>.  </a:t>
            </a:r>
            <a:r>
              <a:rPr lang="ar-SA" sz="2400" u="sng" dirty="0">
                <a:solidFill>
                  <a:srgbClr val="FF0000"/>
                </a:solidFill>
                <a:latin typeface="Arabic Typesetting" panose="03020402040406030203" pitchFamily="66" charset="-78"/>
                <a:cs typeface="Arabic Typesetting" panose="03020402040406030203" pitchFamily="66" charset="-78"/>
              </a:rPr>
              <a:t>والهدف الأساسي </a:t>
            </a:r>
            <a:r>
              <a:rPr lang="ar-SA" sz="2400" dirty="0">
                <a:solidFill>
                  <a:prstClr val="black"/>
                </a:solidFill>
                <a:latin typeface="Arabic Typesetting" panose="03020402040406030203" pitchFamily="66" charset="-78"/>
                <a:cs typeface="Arabic Typesetting" panose="03020402040406030203" pitchFamily="66" charset="-78"/>
              </a:rPr>
              <a:t>من عملية إحلال الموارد بعضها مكان بعض </a:t>
            </a:r>
            <a:r>
              <a:rPr lang="ar-SA" sz="2400" b="1" dirty="0">
                <a:solidFill>
                  <a:srgbClr val="0070C0"/>
                </a:solidFill>
                <a:latin typeface="Arabic Typesetting" panose="03020402040406030203" pitchFamily="66" charset="-78"/>
                <a:cs typeface="Arabic Typesetting" panose="03020402040406030203" pitchFamily="66" charset="-78"/>
              </a:rPr>
              <a:t>هو </a:t>
            </a:r>
            <a:r>
              <a:rPr lang="ar-SA" sz="2400" b="1" dirty="0" smtClean="0">
                <a:solidFill>
                  <a:srgbClr val="0070C0"/>
                </a:solidFill>
                <a:latin typeface="Arabic Typesetting" panose="03020402040406030203" pitchFamily="66" charset="-78"/>
                <a:cs typeface="Arabic Typesetting" panose="03020402040406030203" pitchFamily="66" charset="-78"/>
              </a:rPr>
              <a:t>زيادة الإنتاج و الإنتاجية </a:t>
            </a:r>
            <a:r>
              <a:rPr lang="ar-SA" sz="2400" dirty="0" smtClean="0">
                <a:solidFill>
                  <a:prstClr val="black"/>
                </a:solidFill>
                <a:latin typeface="Arabic Typesetting" panose="03020402040406030203" pitchFamily="66" charset="-78"/>
                <a:cs typeface="Arabic Typesetting" panose="03020402040406030203" pitchFamily="66" charset="-78"/>
              </a:rPr>
              <a:t>بالإضافة إلى </a:t>
            </a:r>
            <a:r>
              <a:rPr lang="ar-SA" sz="2400" b="1" dirty="0" smtClean="0">
                <a:solidFill>
                  <a:srgbClr val="0070C0"/>
                </a:solidFill>
                <a:latin typeface="Arabic Typesetting" panose="03020402040406030203" pitchFamily="66" charset="-78"/>
                <a:cs typeface="Arabic Typesetting" panose="03020402040406030203" pitchFamily="66" charset="-78"/>
              </a:rPr>
              <a:t>تخفيض </a:t>
            </a:r>
            <a:r>
              <a:rPr lang="ar-SA" sz="2400" b="1" dirty="0">
                <a:solidFill>
                  <a:srgbClr val="0070C0"/>
                </a:solidFill>
                <a:latin typeface="Arabic Typesetting" panose="03020402040406030203" pitchFamily="66" charset="-78"/>
                <a:cs typeface="Arabic Typesetting" panose="03020402040406030203" pitchFamily="66" charset="-78"/>
              </a:rPr>
              <a:t>تكاليف الإنتاج </a:t>
            </a:r>
            <a:r>
              <a:rPr lang="ar-SA" sz="2400" b="1" dirty="0">
                <a:solidFill>
                  <a:prstClr val="black"/>
                </a:solidFill>
                <a:latin typeface="Arabic Typesetting" panose="03020402040406030203" pitchFamily="66" charset="-78"/>
                <a:cs typeface="Arabic Typesetting" panose="03020402040406030203" pitchFamily="66" charset="-78"/>
              </a:rPr>
              <a:t>وذلك لان المنتج يزيد استخدام المورد الأقل تكلفة ويقلل استخدام المورد الأعلى </a:t>
            </a:r>
            <a:r>
              <a:rPr lang="ar-SA" sz="2400" b="1" dirty="0" smtClean="0">
                <a:solidFill>
                  <a:prstClr val="black"/>
                </a:solidFill>
                <a:latin typeface="Arabic Typesetting" panose="03020402040406030203" pitchFamily="66" charset="-78"/>
                <a:cs typeface="Arabic Typesetting" panose="03020402040406030203" pitchFamily="66" charset="-78"/>
              </a:rPr>
              <a:t>تكلفة.</a:t>
            </a:r>
            <a:br>
              <a:rPr lang="ar-SA" sz="2400" b="1" dirty="0" smtClean="0">
                <a:solidFill>
                  <a:prstClr val="black"/>
                </a:solidFill>
                <a:latin typeface="Arabic Typesetting" panose="03020402040406030203" pitchFamily="66" charset="-78"/>
                <a:cs typeface="Arabic Typesetting" panose="03020402040406030203" pitchFamily="66" charset="-78"/>
              </a:rPr>
            </a:br>
            <a:r>
              <a:rPr lang="ar-SA" sz="2400" b="1" dirty="0" smtClean="0">
                <a:solidFill>
                  <a:prstClr val="black"/>
                </a:solidFill>
                <a:latin typeface="Arabic Typesetting" panose="03020402040406030203" pitchFamily="66" charset="-78"/>
                <a:cs typeface="Arabic Typesetting" panose="03020402040406030203" pitchFamily="66" charset="-78"/>
              </a:rPr>
              <a:t>- طرق الانتاج تختلف من بلد لآخر,</a:t>
            </a:r>
            <a:r>
              <a:rPr lang="ar-SA" sz="2400" dirty="0" smtClean="0">
                <a:solidFill>
                  <a:prstClr val="black"/>
                </a:solidFill>
                <a:latin typeface="Arabic Typesetting" panose="03020402040406030203" pitchFamily="66" charset="-78"/>
                <a:cs typeface="Arabic Typesetting" panose="03020402040406030203" pitchFamily="66" charset="-78"/>
              </a:rPr>
              <a:t> فالبلدان المكتظة بالسكان و قليلة رأس المال تنتج السلع باستخدام المزيد من العمل و قليل من رأس المال, و العكس في الدول شحيحة السكان.</a:t>
            </a:r>
            <a:r>
              <a:rPr lang="ar-SA" sz="2400" b="1" dirty="0" smtClean="0">
                <a:solidFill>
                  <a:prstClr val="black"/>
                </a:solidFill>
                <a:latin typeface="Arabic Typesetting" panose="03020402040406030203" pitchFamily="66" charset="-78"/>
                <a:cs typeface="Arabic Typesetting" panose="03020402040406030203" pitchFamily="66" charset="-78"/>
              </a:rPr>
              <a:t/>
            </a:r>
            <a:br>
              <a:rPr lang="ar-SA" sz="2400" b="1" dirty="0" smtClean="0">
                <a:solidFill>
                  <a:prstClr val="black"/>
                </a:solidFill>
                <a:latin typeface="Arabic Typesetting" panose="03020402040406030203" pitchFamily="66" charset="-78"/>
                <a:cs typeface="Arabic Typesetting" panose="03020402040406030203" pitchFamily="66" charset="-78"/>
              </a:rPr>
            </a:br>
            <a:r>
              <a:rPr lang="ar-SA" sz="2400" b="1" dirty="0" smtClean="0">
                <a:solidFill>
                  <a:prstClr val="black"/>
                </a:solidFill>
                <a:latin typeface="Arabic Typesetting" panose="03020402040406030203" pitchFamily="66" charset="-78"/>
                <a:cs typeface="Arabic Typesetting" panose="03020402040406030203" pitchFamily="66" charset="-78"/>
              </a:rPr>
              <a:t>- </a:t>
            </a:r>
            <a:r>
              <a:rPr lang="ar-SA" sz="2400" dirty="0">
                <a:solidFill>
                  <a:prstClr val="black"/>
                </a:solidFill>
                <a:latin typeface="Arabic Typesetting" panose="03020402040406030203" pitchFamily="66" charset="-78"/>
                <a:cs typeface="Arabic Typesetting" panose="03020402040406030203" pitchFamily="66" charset="-78"/>
              </a:rPr>
              <a:t>وطريقة الإنتاج في أي بلد من البلدان تعكس الندرة النسيبة لموارده لأنها تعكس بدورها الأسعار النسبية لتلك الموارد فالإحلال طريقة من الطرق التي تخفف مشكلة الندرة على مستوى </a:t>
            </a:r>
            <a:r>
              <a:rPr lang="ar-SA" sz="2400" dirty="0" smtClean="0">
                <a:solidFill>
                  <a:prstClr val="black"/>
                </a:solidFill>
                <a:latin typeface="Arabic Typesetting" panose="03020402040406030203" pitchFamily="66" charset="-78"/>
                <a:cs typeface="Arabic Typesetting" panose="03020402040406030203" pitchFamily="66" charset="-78"/>
              </a:rPr>
              <a:t>المجتمع. و لكن يجب أن تكون عملية الاحلال في حدود معينة و إلا ستفشل. </a:t>
            </a:r>
          </a:p>
          <a:p>
            <a:endParaRPr lang="en-US" sz="2400" dirty="0">
              <a:solidFill>
                <a:prstClr val="black"/>
              </a:solidFill>
              <a:latin typeface="Arabic Typesetting" panose="03020402040406030203" pitchFamily="66" charset="-78"/>
              <a:cs typeface="Arabic Typesetting" panose="03020402040406030203" pitchFamily="66" charset="-78"/>
            </a:endParaRPr>
          </a:p>
        </p:txBody>
      </p:sp>
      <p:sp>
        <p:nvSpPr>
          <p:cNvPr id="5" name="عنصر نائب للمحتوى 3"/>
          <p:cNvSpPr txBox="1">
            <a:spLocks/>
          </p:cNvSpPr>
          <p:nvPr/>
        </p:nvSpPr>
        <p:spPr>
          <a:xfrm>
            <a:off x="0" y="4797152"/>
            <a:ext cx="8460431" cy="1512168"/>
          </a:xfrm>
          <a:prstGeom prst="rect">
            <a:avLst/>
          </a:prstGeom>
        </p:spPr>
        <p:txBody>
          <a:bodyPr vert="horz" lIns="91440" tIns="45720" rIns="91440" bIns="45720" rtlCol="0">
            <a:no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buClr>
                <a:srgbClr val="31B6FD"/>
              </a:buClr>
              <a:buFont typeface="Arial" pitchFamily="34" charset="0"/>
              <a:buNone/>
            </a:pPr>
            <a:r>
              <a:rPr lang="ar-SA" sz="2400" b="1" dirty="0" smtClean="0">
                <a:solidFill>
                  <a:srgbClr val="0070C0"/>
                </a:solidFill>
                <a:latin typeface="Arabic Typesetting" panose="03020402040406030203" pitchFamily="66" charset="-78"/>
                <a:cs typeface="Arabic Typesetting" panose="03020402040406030203" pitchFamily="66" charset="-78"/>
              </a:rPr>
              <a:t>*) يمكن حصر دوافع إحلال رأس المال محل العمل فيما يلي: (أهداف نظرية إحلال الموارد):</a:t>
            </a:r>
            <a:endParaRPr lang="en-US" sz="2400" b="1" dirty="0" smtClean="0">
              <a:solidFill>
                <a:srgbClr val="0070C0"/>
              </a:solidFill>
              <a:latin typeface="Arabic Typesetting" panose="03020402040406030203" pitchFamily="66" charset="-78"/>
              <a:cs typeface="Arabic Typesetting" panose="03020402040406030203" pitchFamily="66" charset="-78"/>
            </a:endParaRPr>
          </a:p>
          <a:p>
            <a:pPr>
              <a:buClr>
                <a:srgbClr val="31B6FD"/>
              </a:buClr>
            </a:pPr>
            <a:r>
              <a:rPr lang="ar-SA" sz="2400" dirty="0" smtClean="0">
                <a:solidFill>
                  <a:prstClr val="black"/>
                </a:solidFill>
                <a:latin typeface="Arabic Typesetting" panose="03020402040406030203" pitchFamily="66" charset="-78"/>
                <a:cs typeface="Arabic Typesetting" panose="03020402040406030203" pitchFamily="66" charset="-78"/>
              </a:rPr>
              <a:t>تخفيض تكاليف الإنتاج .</a:t>
            </a:r>
            <a:endParaRPr lang="en-US" sz="2400" dirty="0" smtClean="0">
              <a:solidFill>
                <a:prstClr val="black"/>
              </a:solidFill>
              <a:latin typeface="Arabic Typesetting" panose="03020402040406030203" pitchFamily="66" charset="-78"/>
              <a:cs typeface="Arabic Typesetting" panose="03020402040406030203" pitchFamily="66" charset="-78"/>
            </a:endParaRPr>
          </a:p>
          <a:p>
            <a:pPr>
              <a:buClr>
                <a:srgbClr val="31B6FD"/>
              </a:buClr>
            </a:pPr>
            <a:r>
              <a:rPr lang="ar-SA" sz="2400" dirty="0" smtClean="0">
                <a:solidFill>
                  <a:prstClr val="black"/>
                </a:solidFill>
                <a:latin typeface="Arabic Typesetting" panose="03020402040406030203" pitchFamily="66" charset="-78"/>
                <a:cs typeface="Arabic Typesetting" panose="03020402040406030203" pitchFamily="66" charset="-78"/>
              </a:rPr>
              <a:t>التطور المستمر في رأس المال والتقنية أدى الى انتاج معدات وآلات جديدة أكثر انتاجية مما سبقتها مما رفع إنتاجية العمل أيضا.</a:t>
            </a:r>
            <a:endParaRPr lang="en-US" sz="2400" dirty="0" smtClean="0">
              <a:solidFill>
                <a:prstClr val="black"/>
              </a:solidFill>
              <a:latin typeface="Arabic Typesetting" panose="03020402040406030203" pitchFamily="66" charset="-78"/>
              <a:cs typeface="Arabic Typesetting" panose="03020402040406030203" pitchFamily="66" charset="-78"/>
            </a:endParaRPr>
          </a:p>
          <a:p>
            <a:pPr>
              <a:buClr>
                <a:srgbClr val="31B6FD"/>
              </a:buClr>
            </a:pPr>
            <a:r>
              <a:rPr lang="ar-SA" sz="2400" dirty="0" smtClean="0">
                <a:solidFill>
                  <a:prstClr val="black"/>
                </a:solidFill>
                <a:latin typeface="Arabic Typesetting" panose="03020402040406030203" pitchFamily="66" charset="-78"/>
                <a:cs typeface="Arabic Typesetting" panose="03020402040406030203" pitchFamily="66" charset="-78"/>
              </a:rPr>
              <a:t>الاستفادة من اقتصاديات الحجم والتي ترتبط ارتباطا وثيقا باستخدام رأس المال أكثر من استخدام العمل.</a:t>
            </a:r>
            <a:endParaRPr lang="ar-SA" sz="2400" dirty="0">
              <a:solidFill>
                <a:prstClr val="black"/>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589720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مربع نص 2"/>
              <p:cNvSpPr txBox="1"/>
              <p:nvPr/>
            </p:nvSpPr>
            <p:spPr>
              <a:xfrm>
                <a:off x="107504" y="260648"/>
                <a:ext cx="8280920" cy="6237541"/>
              </a:xfrm>
              <a:prstGeom prst="rect">
                <a:avLst/>
              </a:prstGeom>
              <a:noFill/>
            </p:spPr>
            <p:txBody>
              <a:bodyPr wrap="square" rtlCol="1">
                <a:spAutoFit/>
              </a:bodyPr>
              <a:lstStyle/>
              <a:p>
                <a:pPr marL="342900" indent="-342900">
                  <a:buFont typeface="Wingdings" pitchFamily="2" charset="2"/>
                  <a:buChar char="v"/>
                </a:pPr>
                <a:r>
                  <a:rPr lang="ar-SA" sz="2400" b="1" dirty="0" smtClean="0">
                    <a:solidFill>
                      <a:srgbClr val="FF0000"/>
                    </a:solidFill>
                    <a:latin typeface="Arabic Typesetting" panose="03020402040406030203" pitchFamily="66" charset="-78"/>
                    <a:cs typeface="Arabic Typesetting" panose="03020402040406030203" pitchFamily="66" charset="-78"/>
                  </a:rPr>
                  <a:t>ملاحظة: انظري الكتاب ص 281 إلى ص 285:</a:t>
                </a:r>
                <a:br>
                  <a:rPr lang="ar-SA" sz="2400" b="1" dirty="0" smtClean="0">
                    <a:solidFill>
                      <a:srgbClr val="FF0000"/>
                    </a:solidFill>
                    <a:latin typeface="Arabic Typesetting" panose="03020402040406030203" pitchFamily="66" charset="-78"/>
                    <a:cs typeface="Arabic Typesetting" panose="03020402040406030203" pitchFamily="66" charset="-78"/>
                  </a:rPr>
                </a:br>
                <a:endParaRPr lang="ar-SA" sz="2400" b="1" dirty="0" smtClean="0">
                  <a:solidFill>
                    <a:srgbClr val="FF0000"/>
                  </a:solidFill>
                  <a:latin typeface="Arabic Typesetting" panose="03020402040406030203" pitchFamily="66" charset="-78"/>
                  <a:cs typeface="Arabic Typesetting" panose="03020402040406030203" pitchFamily="66" charset="-78"/>
                </a:endParaRPr>
              </a:p>
              <a:p>
                <a:pPr marL="342900" indent="-342900">
                  <a:buFont typeface="Wingdings" pitchFamily="2" charset="2"/>
                  <a:buChar char="v"/>
                </a:pPr>
                <a:r>
                  <a:rPr lang="ar-SA" sz="2400" b="1" u="sng" dirty="0" smtClean="0">
                    <a:solidFill>
                      <a:srgbClr val="0070C0"/>
                    </a:solidFill>
                    <a:latin typeface="Arabic Typesetting" panose="03020402040406030203" pitchFamily="66" charset="-78"/>
                    <a:cs typeface="Arabic Typesetting" panose="03020402040406030203" pitchFamily="66" charset="-78"/>
                  </a:rPr>
                  <a:t>معدل الإحلال الفني :</a:t>
                </a:r>
                <a:endParaRPr lang="ar-SA" sz="2400" dirty="0" smtClean="0">
                  <a:solidFill>
                    <a:prstClr val="black"/>
                  </a:solidFill>
                  <a:latin typeface="Arabic Typesetting" panose="03020402040406030203" pitchFamily="66" charset="-78"/>
                  <a:cs typeface="Arabic Typesetting" panose="03020402040406030203" pitchFamily="66" charset="-78"/>
                </a:endParaRPr>
              </a:p>
              <a:p>
                <a:r>
                  <a:rPr lang="ar-SA" sz="2400" dirty="0" smtClean="0">
                    <a:solidFill>
                      <a:prstClr val="black"/>
                    </a:solidFill>
                    <a:latin typeface="Arabic Typesetting" panose="03020402040406030203" pitchFamily="66" charset="-78"/>
                    <a:cs typeface="Arabic Typesetting" panose="03020402040406030203" pitchFamily="66" charset="-78"/>
                  </a:rPr>
                  <a:t>معدل </a:t>
                </a:r>
                <a:r>
                  <a:rPr lang="ar-SA" sz="2400" dirty="0">
                    <a:solidFill>
                      <a:prstClr val="black"/>
                    </a:solidFill>
                    <a:latin typeface="Arabic Typesetting" panose="03020402040406030203" pitchFamily="66" charset="-78"/>
                    <a:cs typeface="Arabic Typesetting" panose="03020402040406030203" pitchFamily="66" charset="-78"/>
                  </a:rPr>
                  <a:t>الإحلال الفني هو كمية أو عدد وحدات </a:t>
                </a:r>
                <a:r>
                  <a:rPr lang="ar-SA" sz="2400" dirty="0" smtClean="0">
                    <a:solidFill>
                      <a:prstClr val="black"/>
                    </a:solidFill>
                    <a:latin typeface="Arabic Typesetting" panose="03020402040406030203" pitchFamily="66" charset="-78"/>
                    <a:cs typeface="Arabic Typesetting" panose="03020402040406030203" pitchFamily="66" charset="-78"/>
                  </a:rPr>
                  <a:t>المورد (العنصر) </a:t>
                </a:r>
                <a:r>
                  <a:rPr lang="ar-SA" sz="2400" dirty="0">
                    <a:solidFill>
                      <a:prstClr val="black"/>
                    </a:solidFill>
                    <a:latin typeface="Arabic Typesetting" panose="03020402040406030203" pitchFamily="66" charset="-78"/>
                    <a:cs typeface="Arabic Typesetting" panose="03020402040406030203" pitchFamily="66" charset="-78"/>
                  </a:rPr>
                  <a:t>الذي يقل استخدامه لتعويضها بوحدة إضافية من </a:t>
                </a:r>
                <a:r>
                  <a:rPr lang="ar-SA" sz="2400" dirty="0" smtClean="0">
                    <a:solidFill>
                      <a:prstClr val="black"/>
                    </a:solidFill>
                    <a:latin typeface="Arabic Typesetting" panose="03020402040406030203" pitchFamily="66" charset="-78"/>
                    <a:cs typeface="Arabic Typesetting" panose="03020402040406030203" pitchFamily="66" charset="-78"/>
                  </a:rPr>
                  <a:t>المورد (العنصر) </a:t>
                </a:r>
                <a:r>
                  <a:rPr lang="ar-SA" sz="2400" dirty="0">
                    <a:solidFill>
                      <a:prstClr val="black"/>
                    </a:solidFill>
                    <a:latin typeface="Arabic Typesetting" panose="03020402040406030203" pitchFamily="66" charset="-78"/>
                    <a:cs typeface="Arabic Typesetting" panose="03020402040406030203" pitchFamily="66" charset="-78"/>
                  </a:rPr>
                  <a:t>الذي يزداد استخدامه لإنتاج الكمية نفسها </a:t>
                </a:r>
                <a:r>
                  <a:rPr lang="ar-SA" sz="2400" dirty="0" smtClean="0">
                    <a:solidFill>
                      <a:prstClr val="black"/>
                    </a:solidFill>
                    <a:latin typeface="Arabic Typesetting" panose="03020402040406030203" pitchFamily="66" charset="-78"/>
                    <a:cs typeface="Arabic Typesetting" panose="03020402040406030203" pitchFamily="66" charset="-78"/>
                  </a:rPr>
                  <a:t>و لكي نبقى على منحنى الناتج المتساوي نفسه. </a:t>
                </a:r>
                <a:r>
                  <a:rPr lang="ar-SA" sz="2400" u="sng" dirty="0" smtClean="0">
                    <a:solidFill>
                      <a:prstClr val="black"/>
                    </a:solidFill>
                    <a:latin typeface="Arabic Typesetting" panose="03020402040406030203" pitchFamily="66" charset="-78"/>
                    <a:cs typeface="Arabic Typesetting" panose="03020402040406030203" pitchFamily="66" charset="-78"/>
                  </a:rPr>
                  <a:t>ويقاس معدل الإحلال الفني بميل منحنى الناتج المتساوي عند كل نقطة</a:t>
                </a:r>
                <a:r>
                  <a:rPr lang="ar-SA" sz="2400" dirty="0" smtClean="0">
                    <a:solidFill>
                      <a:prstClr val="black"/>
                    </a:solidFill>
                    <a:latin typeface="Arabic Typesetting" panose="03020402040406030203" pitchFamily="66" charset="-78"/>
                    <a:cs typeface="Arabic Typesetting" panose="03020402040406030203" pitchFamily="66" charset="-78"/>
                  </a:rPr>
                  <a:t>. عندما يقل استخدام رأس المال و يزداد استخدام العمل يكون كالآتي:</a:t>
                </a:r>
                <a:endParaRPr lang="en-US" sz="2400" dirty="0">
                  <a:solidFill>
                    <a:prstClr val="black"/>
                  </a:solidFill>
                  <a:latin typeface="Arabic Typesetting" panose="03020402040406030203" pitchFamily="66" charset="-78"/>
                  <a:cs typeface="Arabic Typesetting" panose="03020402040406030203" pitchFamily="66" charset="-78"/>
                </a:endParaRPr>
              </a:p>
              <a:p>
                <a:pPr algn="ctr"/>
                <a:r>
                  <a:rPr lang="ar-SA" sz="2400" b="1" dirty="0" smtClean="0">
                    <a:solidFill>
                      <a:srgbClr val="FF0000"/>
                    </a:solidFill>
                    <a:latin typeface="Arabic Typesetting" panose="03020402040406030203" pitchFamily="66" charset="-78"/>
                    <a:cs typeface="Arabic Typesetting" panose="03020402040406030203" pitchFamily="66" charset="-78"/>
                  </a:rPr>
                  <a:t>معدل الإحلال الفني = - </a:t>
                </a:r>
                <a14:m>
                  <m:oMath xmlns:m="http://schemas.openxmlformats.org/officeDocument/2006/math">
                    <m:box>
                      <m:boxPr>
                        <m:ctrlPr>
                          <a:rPr lang="ar-SA" sz="2400" b="1" i="1" smtClean="0">
                            <a:solidFill>
                              <a:srgbClr val="FF0000"/>
                            </a:solidFill>
                            <a:latin typeface="Cambria Math" panose="02040503050406030204" pitchFamily="18" charset="0"/>
                            <a:cs typeface="Arabic Typesetting" panose="03020402040406030203" pitchFamily="66" charset="-78"/>
                          </a:rPr>
                        </m:ctrlPr>
                      </m:boxPr>
                      <m:e>
                        <m:f>
                          <m:fPr>
                            <m:ctrlPr>
                              <a:rPr lang="ar-SA" sz="2400" b="1" i="1" smtClean="0">
                                <a:solidFill>
                                  <a:srgbClr val="FF0000"/>
                                </a:solidFill>
                                <a:latin typeface="Cambria Math" panose="02040503050406030204" pitchFamily="18" charset="0"/>
                                <a:cs typeface="Arabic Typesetting" panose="03020402040406030203" pitchFamily="66" charset="-78"/>
                              </a:rPr>
                            </m:ctrlPr>
                          </m:fPr>
                          <m:num>
                            <m:r>
                              <a:rPr lang="ar-SA" sz="2400" b="1" i="1" smtClean="0">
                                <a:solidFill>
                                  <a:srgbClr val="FF0000"/>
                                </a:solidFill>
                                <a:latin typeface="Cambria Math"/>
                                <a:ea typeface="Cambria Math"/>
                                <a:cs typeface="Arabic Typesetting" panose="03020402040406030203" pitchFamily="66" charset="-78"/>
                              </a:rPr>
                              <m:t>∆</m:t>
                            </m:r>
                            <m:r>
                              <a:rPr lang="en-US" sz="2400" b="1" i="1" smtClean="0">
                                <a:solidFill>
                                  <a:srgbClr val="FF0000"/>
                                </a:solidFill>
                                <a:latin typeface="Cambria Math"/>
                                <a:ea typeface="Cambria Math"/>
                                <a:cs typeface="Arabic Typesetting" panose="03020402040406030203" pitchFamily="66" charset="-78"/>
                              </a:rPr>
                              <m:t>𝑲</m:t>
                            </m:r>
                          </m:num>
                          <m:den>
                            <m:r>
                              <a:rPr lang="ar-SA" sz="2400" b="1" i="1" smtClean="0">
                                <a:solidFill>
                                  <a:srgbClr val="FF0000"/>
                                </a:solidFill>
                                <a:latin typeface="Cambria Math"/>
                                <a:ea typeface="Cambria Math"/>
                                <a:cs typeface="Arabic Typesetting" panose="03020402040406030203" pitchFamily="66" charset="-78"/>
                              </a:rPr>
                              <m:t>∆</m:t>
                            </m:r>
                            <m:r>
                              <a:rPr lang="en-US" sz="2400" b="1" i="1" smtClean="0">
                                <a:solidFill>
                                  <a:srgbClr val="FF0000"/>
                                </a:solidFill>
                                <a:latin typeface="Cambria Math"/>
                                <a:ea typeface="Cambria Math"/>
                                <a:cs typeface="Arabic Typesetting" panose="03020402040406030203" pitchFamily="66" charset="-78"/>
                              </a:rPr>
                              <m:t>𝑳</m:t>
                            </m:r>
                          </m:den>
                        </m:f>
                      </m:e>
                    </m:box>
                  </m:oMath>
                </a14:m>
                <a:endParaRPr lang="ar-SA" sz="2400" b="1" dirty="0" smtClean="0">
                  <a:solidFill>
                    <a:prstClr val="black"/>
                  </a:solidFill>
                  <a:latin typeface="Arabic Typesetting" panose="03020402040406030203" pitchFamily="66" charset="-78"/>
                  <a:cs typeface="Arabic Typesetting" panose="03020402040406030203" pitchFamily="66" charset="-78"/>
                </a:endParaRPr>
              </a:p>
              <a:p>
                <a:r>
                  <a:rPr lang="ar-SA" sz="2400" b="1" dirty="0" smtClean="0">
                    <a:solidFill>
                      <a:prstClr val="black"/>
                    </a:solidFill>
                    <a:latin typeface="Arabic Typesetting" panose="03020402040406030203" pitchFamily="66" charset="-78"/>
                    <a:cs typeface="Arabic Typesetting" panose="03020402040406030203" pitchFamily="66" charset="-78"/>
                  </a:rPr>
                  <a:t>نلاحظ أن معدل الإحلال الحدي دائما سالب ومتناقص.</a:t>
                </a:r>
              </a:p>
              <a:p>
                <a:endParaRPr lang="ar-SA" sz="2400" dirty="0" smtClean="0">
                  <a:solidFill>
                    <a:prstClr val="black"/>
                  </a:solidFill>
                  <a:latin typeface="Arabic Typesetting" panose="03020402040406030203" pitchFamily="66" charset="-78"/>
                  <a:cs typeface="Arabic Typesetting" panose="03020402040406030203" pitchFamily="66" charset="-78"/>
                </a:endParaRPr>
              </a:p>
              <a:p>
                <a:r>
                  <a:rPr lang="ar-SA" sz="2400" dirty="0" smtClean="0">
                    <a:solidFill>
                      <a:prstClr val="black"/>
                    </a:solidFill>
                    <a:latin typeface="Arabic Typesetting" panose="03020402040406030203" pitchFamily="66" charset="-78"/>
                    <a:cs typeface="Arabic Typesetting" panose="03020402040406030203" pitchFamily="66" charset="-78"/>
                  </a:rPr>
                  <a:t>كما </a:t>
                </a:r>
                <a:r>
                  <a:rPr lang="ar-SA" sz="2400" u="sng" dirty="0" smtClean="0">
                    <a:solidFill>
                      <a:prstClr val="black"/>
                    </a:solidFill>
                    <a:latin typeface="Arabic Typesetting" panose="03020402040406030203" pitchFamily="66" charset="-78"/>
                    <a:cs typeface="Arabic Typesetting" panose="03020402040406030203" pitchFamily="66" charset="-78"/>
                  </a:rPr>
                  <a:t>يمكن قياس معدل الإحلال الفني بنسبة الانتاجية الحدية لكل من الموردين (العنصرين). </a:t>
                </a:r>
                <a:r>
                  <a:rPr lang="ar-SA" sz="2400" dirty="0" smtClean="0">
                    <a:solidFill>
                      <a:prstClr val="black"/>
                    </a:solidFill>
                    <a:latin typeface="Arabic Typesetting" panose="03020402040406030203" pitchFamily="66" charset="-78"/>
                    <a:cs typeface="Arabic Typesetting" panose="03020402040406030203" pitchFamily="66" charset="-78"/>
                  </a:rPr>
                  <a:t>اذا ان حجم الانتاج الذي نفقده بإحلال رأس المال محل العمل </a:t>
                </a:r>
                <a:r>
                  <a:rPr lang="ar-SA" sz="2400" u="sng" dirty="0" smtClean="0">
                    <a:solidFill>
                      <a:srgbClr val="FF0000"/>
                    </a:solidFill>
                    <a:latin typeface="Arabic Typesetting" panose="03020402040406030203" pitchFamily="66" charset="-78"/>
                    <a:cs typeface="Arabic Typesetting" panose="03020402040406030203" pitchFamily="66" charset="-78"/>
                  </a:rPr>
                  <a:t>يجب</a:t>
                </a:r>
                <a:r>
                  <a:rPr lang="ar-SA" sz="2400" dirty="0" smtClean="0">
                    <a:solidFill>
                      <a:prstClr val="black"/>
                    </a:solidFill>
                    <a:latin typeface="Arabic Typesetting" panose="03020402040406030203" pitchFamily="66" charset="-78"/>
                    <a:cs typeface="Arabic Typesetting" panose="03020402040406030203" pitchFamily="66" charset="-78"/>
                  </a:rPr>
                  <a:t> أن يساوي حجم الانتاج الذي نضيفه لكي نبقى على منحنى الناتج المتساوي نفسه، ونحصل على حجم الإنتاج نفسه.</a:t>
                </a:r>
              </a:p>
              <a:p>
                <a:pPr algn="ctr"/>
                <a:r>
                  <a:rPr lang="en-US" sz="2400" dirty="0" smtClean="0">
                    <a:solidFill>
                      <a:srgbClr val="FF0000"/>
                    </a:solidFill>
                    <a:latin typeface="Arabic Typesetting" panose="03020402040406030203" pitchFamily="66" charset="-78"/>
                    <a:cs typeface="Arabic Typesetting" panose="03020402040406030203" pitchFamily="66" charset="-78"/>
                  </a:rPr>
                  <a:t>-</a:t>
                </a:r>
                <a:r>
                  <a:rPr lang="el-GR" sz="2400" dirty="0" smtClean="0">
                    <a:solidFill>
                      <a:srgbClr val="FF0000"/>
                    </a:solidFill>
                    <a:latin typeface="Arabic Typesetting" panose="03020402040406030203" pitchFamily="66" charset="-78"/>
                    <a:cs typeface="Arabic Typesetting" panose="03020402040406030203" pitchFamily="66" charset="-78"/>
                  </a:rPr>
                  <a:t>Δ</a:t>
                </a:r>
                <a:r>
                  <a:rPr lang="en-US" sz="2400" dirty="0" smtClean="0">
                    <a:solidFill>
                      <a:srgbClr val="FF0000"/>
                    </a:solidFill>
                    <a:latin typeface="Arabic Typesetting" panose="03020402040406030203" pitchFamily="66" charset="-78"/>
                    <a:cs typeface="Arabic Typesetting" panose="03020402040406030203" pitchFamily="66" charset="-78"/>
                  </a:rPr>
                  <a:t>L x MP</a:t>
                </a:r>
                <a:r>
                  <a:rPr lang="en-US" sz="2000" dirty="0" smtClean="0">
                    <a:solidFill>
                      <a:srgbClr val="FF0000"/>
                    </a:solidFill>
                    <a:latin typeface="Arabic Typesetting" panose="03020402040406030203" pitchFamily="66" charset="-78"/>
                    <a:cs typeface="Arabic Typesetting" panose="03020402040406030203" pitchFamily="66" charset="-78"/>
                  </a:rPr>
                  <a:t>L</a:t>
                </a:r>
                <a:r>
                  <a:rPr lang="en-US" sz="2400" dirty="0" smtClean="0">
                    <a:solidFill>
                      <a:srgbClr val="FF0000"/>
                    </a:solidFill>
                    <a:latin typeface="Arabic Typesetting" panose="03020402040406030203" pitchFamily="66" charset="-78"/>
                    <a:cs typeface="Arabic Typesetting" panose="03020402040406030203" pitchFamily="66" charset="-78"/>
                  </a:rPr>
                  <a:t> = +</a:t>
                </a:r>
                <a:r>
                  <a:rPr lang="el-GR" sz="2400" dirty="0" smtClean="0">
                    <a:solidFill>
                      <a:srgbClr val="FF0000"/>
                    </a:solidFill>
                    <a:latin typeface="Arabic Typesetting" panose="03020402040406030203" pitchFamily="66" charset="-78"/>
                    <a:cs typeface="Arabic Typesetting" panose="03020402040406030203" pitchFamily="66" charset="-78"/>
                  </a:rPr>
                  <a:t>Δ</a:t>
                </a:r>
                <a:r>
                  <a:rPr lang="en-US" sz="2400" dirty="0" smtClean="0">
                    <a:solidFill>
                      <a:srgbClr val="FF0000"/>
                    </a:solidFill>
                    <a:latin typeface="Arabic Typesetting" panose="03020402040406030203" pitchFamily="66" charset="-78"/>
                    <a:cs typeface="Arabic Typesetting" panose="03020402040406030203" pitchFamily="66" charset="-78"/>
                  </a:rPr>
                  <a:t>K x MP</a:t>
                </a:r>
                <a:r>
                  <a:rPr lang="en-US" sz="2000" dirty="0" smtClean="0">
                    <a:solidFill>
                      <a:srgbClr val="FF0000"/>
                    </a:solidFill>
                    <a:latin typeface="Arabic Typesetting" panose="03020402040406030203" pitchFamily="66" charset="-78"/>
                    <a:cs typeface="Arabic Typesetting" panose="03020402040406030203" pitchFamily="66" charset="-78"/>
                  </a:rPr>
                  <a:t>K</a:t>
                </a:r>
              </a:p>
              <a:p>
                <a:pPr/>
                <a14:m>
                  <m:oMathPara xmlns:m="http://schemas.openxmlformats.org/officeDocument/2006/math">
                    <m:oMathParaPr>
                      <m:jc m:val="centerGroup"/>
                    </m:oMathParaPr>
                    <m:oMath xmlns:m="http://schemas.openxmlformats.org/officeDocument/2006/math">
                      <m:r>
                        <a:rPr lang="ar-SA" sz="2400" i="1" smtClean="0">
                          <a:solidFill>
                            <a:srgbClr val="FF0000"/>
                          </a:solidFill>
                          <a:latin typeface="Cambria Math"/>
                          <a:ea typeface="Cambria Math"/>
                          <a:cs typeface="Arabic Typesetting" panose="03020402040406030203" pitchFamily="66" charset="-78"/>
                        </a:rPr>
                        <m:t>∴ </m:t>
                      </m:r>
                      <m:box>
                        <m:boxPr>
                          <m:ctrlPr>
                            <a:rPr lang="ar-SA" sz="2400" i="1" smtClean="0">
                              <a:solidFill>
                                <a:srgbClr val="FF0000"/>
                              </a:solidFill>
                              <a:latin typeface="Cambria Math" panose="02040503050406030204" pitchFamily="18" charset="0"/>
                              <a:ea typeface="Cambria Math"/>
                              <a:cs typeface="Arabic Typesetting" panose="03020402040406030203" pitchFamily="66" charset="-78"/>
                            </a:rPr>
                          </m:ctrlPr>
                        </m:boxPr>
                        <m:e>
                          <m:argPr>
                            <m:argSz m:val="-1"/>
                          </m:argPr>
                          <m:f>
                            <m:fPr>
                              <m:ctrlPr>
                                <a:rPr lang="ar-SA" sz="2400" i="1" smtClean="0">
                                  <a:solidFill>
                                    <a:srgbClr val="FF0000"/>
                                  </a:solidFill>
                                  <a:latin typeface="Cambria Math" panose="02040503050406030204" pitchFamily="18" charset="0"/>
                                  <a:ea typeface="Cambria Math"/>
                                  <a:cs typeface="Arabic Typesetting" panose="03020402040406030203" pitchFamily="66" charset="-78"/>
                                </a:rPr>
                              </m:ctrlPr>
                            </m:fPr>
                            <m:num>
                              <m:r>
                                <a:rPr lang="ar-SA" sz="2400" i="1" smtClean="0">
                                  <a:solidFill>
                                    <a:srgbClr val="FF0000"/>
                                  </a:solidFill>
                                  <a:latin typeface="Cambria Math"/>
                                  <a:ea typeface="Cambria Math"/>
                                  <a:cs typeface="Arabic Typesetting" panose="03020402040406030203" pitchFamily="66" charset="-78"/>
                                </a:rPr>
                                <m:t>−∆</m:t>
                              </m:r>
                              <m:r>
                                <a:rPr lang="en-US" sz="2400" b="0" i="1" smtClean="0">
                                  <a:solidFill>
                                    <a:srgbClr val="FF0000"/>
                                  </a:solidFill>
                                  <a:latin typeface="Cambria Math"/>
                                  <a:ea typeface="Cambria Math"/>
                                  <a:cs typeface="Arabic Typesetting" panose="03020402040406030203" pitchFamily="66" charset="-78"/>
                                </a:rPr>
                                <m:t>𝐾</m:t>
                              </m:r>
                            </m:num>
                            <m:den>
                              <m:r>
                                <a:rPr lang="ar-SA" sz="2400" i="1" smtClean="0">
                                  <a:solidFill>
                                    <a:srgbClr val="FF0000"/>
                                  </a:solidFill>
                                  <a:latin typeface="Cambria Math"/>
                                  <a:ea typeface="Cambria Math"/>
                                  <a:cs typeface="Arabic Typesetting" panose="03020402040406030203" pitchFamily="66" charset="-78"/>
                                </a:rPr>
                                <m:t>+∆</m:t>
                              </m:r>
                              <m:r>
                                <a:rPr lang="en-US" sz="2400" b="0" i="1" smtClean="0">
                                  <a:solidFill>
                                    <a:srgbClr val="FF0000"/>
                                  </a:solidFill>
                                  <a:latin typeface="Cambria Math"/>
                                  <a:ea typeface="Cambria Math"/>
                                  <a:cs typeface="Arabic Typesetting" panose="03020402040406030203" pitchFamily="66" charset="-78"/>
                                </a:rPr>
                                <m:t>𝐿</m:t>
                              </m:r>
                            </m:den>
                          </m:f>
                          <m:r>
                            <a:rPr lang="ar-SA" sz="2400" i="1" smtClean="0">
                              <a:solidFill>
                                <a:srgbClr val="FF0000"/>
                              </a:solidFill>
                              <a:latin typeface="Cambria Math"/>
                              <a:ea typeface="Cambria Math"/>
                              <a:cs typeface="Arabic Typesetting" panose="03020402040406030203" pitchFamily="66" charset="-78"/>
                            </a:rPr>
                            <m:t>=</m:t>
                          </m:r>
                          <m:box>
                            <m:boxPr>
                              <m:ctrlPr>
                                <a:rPr lang="ar-SA" sz="2400" i="1" smtClean="0">
                                  <a:solidFill>
                                    <a:srgbClr val="FF0000"/>
                                  </a:solidFill>
                                  <a:latin typeface="Cambria Math" panose="02040503050406030204" pitchFamily="18" charset="0"/>
                                  <a:ea typeface="Cambria Math"/>
                                  <a:cs typeface="Arabic Typesetting" panose="03020402040406030203" pitchFamily="66" charset="-78"/>
                                </a:rPr>
                              </m:ctrlPr>
                            </m:boxPr>
                            <m:e>
                              <m:argPr>
                                <m:argSz m:val="-1"/>
                              </m:argPr>
                              <m:f>
                                <m:fPr>
                                  <m:ctrlPr>
                                    <a:rPr lang="ar-SA" sz="2400" i="1" smtClean="0">
                                      <a:solidFill>
                                        <a:srgbClr val="FF0000"/>
                                      </a:solidFill>
                                      <a:latin typeface="Cambria Math" panose="02040503050406030204" pitchFamily="18" charset="0"/>
                                      <a:ea typeface="Cambria Math"/>
                                      <a:cs typeface="Arabic Typesetting" panose="03020402040406030203" pitchFamily="66" charset="-78"/>
                                    </a:rPr>
                                  </m:ctrlPr>
                                </m:fPr>
                                <m:num>
                                  <m:r>
                                    <a:rPr lang="en-US" sz="2400" i="1" smtClean="0">
                                      <a:solidFill>
                                        <a:srgbClr val="FF0000"/>
                                      </a:solidFill>
                                      <a:latin typeface="Cambria Math"/>
                                      <a:ea typeface="Cambria Math"/>
                                      <a:cs typeface="Arabic Typesetting" panose="03020402040406030203" pitchFamily="66" charset="-78"/>
                                    </a:rPr>
                                    <m:t>𝑀𝑃𝐾</m:t>
                                  </m:r>
                                </m:num>
                                <m:den>
                                  <m:r>
                                    <a:rPr lang="en-US" sz="2400" i="1" smtClean="0">
                                      <a:solidFill>
                                        <a:srgbClr val="FF0000"/>
                                      </a:solidFill>
                                      <a:latin typeface="Cambria Math"/>
                                      <a:ea typeface="Cambria Math"/>
                                      <a:cs typeface="Arabic Typesetting" panose="03020402040406030203" pitchFamily="66" charset="-78"/>
                                    </a:rPr>
                                    <m:t>𝑀𝑃𝐿</m:t>
                                  </m:r>
                                </m:den>
                              </m:f>
                            </m:e>
                          </m:box>
                        </m:e>
                      </m:box>
                    </m:oMath>
                  </m:oMathPara>
                </a14:m>
                <a:r>
                  <a:rPr lang="en-US" sz="2400" dirty="0" smtClean="0">
                    <a:solidFill>
                      <a:srgbClr val="FF0000"/>
                    </a:solidFill>
                    <a:latin typeface="Arabic Typesetting" panose="03020402040406030203" pitchFamily="66" charset="-78"/>
                    <a:ea typeface="Cambria Math"/>
                    <a:cs typeface="Arabic Typesetting" panose="03020402040406030203" pitchFamily="66" charset="-78"/>
                  </a:rPr>
                  <a:t/>
                </a:r>
                <a:br>
                  <a:rPr lang="en-US" sz="2400" dirty="0" smtClean="0">
                    <a:solidFill>
                      <a:srgbClr val="FF0000"/>
                    </a:solidFill>
                    <a:latin typeface="Arabic Typesetting" panose="03020402040406030203" pitchFamily="66" charset="-78"/>
                    <a:ea typeface="Cambria Math"/>
                    <a:cs typeface="Arabic Typesetting" panose="03020402040406030203" pitchFamily="66" charset="-78"/>
                  </a:rPr>
                </a:br>
                <a:endParaRPr lang="ar-SA" sz="2400" dirty="0" smtClean="0">
                  <a:solidFill>
                    <a:prstClr val="black"/>
                  </a:solidFill>
                  <a:latin typeface="Arabic Typesetting" panose="03020402040406030203" pitchFamily="66" charset="-78"/>
                  <a:cs typeface="Arabic Typesetting" panose="03020402040406030203" pitchFamily="66" charset="-78"/>
                </a:endParaRPr>
              </a:p>
              <a:p>
                <a:pPr algn="ctr"/>
                <a:r>
                  <a:rPr lang="ar-SA" sz="2400" dirty="0" smtClean="0">
                    <a:solidFill>
                      <a:prstClr val="black"/>
                    </a:solidFill>
                    <a:latin typeface="Arabic Typesetting" panose="03020402040406030203" pitchFamily="66" charset="-78"/>
                    <a:cs typeface="Arabic Typesetting" panose="03020402040406030203" pitchFamily="66" charset="-78"/>
                  </a:rPr>
                  <a:t>(معدل الإحلال الفني = الإنتاجية الحدية لرأس المال/الإنتاجية الحدية للعمل)</a:t>
                </a:r>
              </a:p>
            </p:txBody>
          </p:sp>
        </mc:Choice>
        <mc:Fallback xmlns="">
          <p:sp>
            <p:nvSpPr>
              <p:cNvPr id="3" name="مربع نص 2"/>
              <p:cNvSpPr txBox="1">
                <a:spLocks noRot="1" noChangeAspect="1" noMove="1" noResize="1" noEditPoints="1" noAdjustHandles="1" noChangeArrowheads="1" noChangeShapeType="1" noTextEdit="1"/>
              </p:cNvSpPr>
              <p:nvPr/>
            </p:nvSpPr>
            <p:spPr>
              <a:xfrm>
                <a:off x="107504" y="260648"/>
                <a:ext cx="8280920" cy="6237541"/>
              </a:xfrm>
              <a:prstGeom prst="rect">
                <a:avLst/>
              </a:prstGeom>
              <a:blipFill rotWithShape="1">
                <a:blip r:embed="rId2"/>
                <a:stretch>
                  <a:fillRect l="-515" t="-1466" r="-1105" b="-1271"/>
                </a:stretch>
              </a:blipFill>
            </p:spPr>
            <p:txBody>
              <a:bodyPr/>
              <a:lstStyle/>
              <a:p>
                <a:r>
                  <a:rPr lang="ar-SA">
                    <a:noFill/>
                  </a:rPr>
                  <a:t> </a:t>
                </a:r>
              </a:p>
            </p:txBody>
          </p:sp>
        </mc:Fallback>
      </mc:AlternateContent>
    </p:spTree>
    <p:extLst>
      <p:ext uri="{BB962C8B-B14F-4D97-AF65-F5344CB8AC3E}">
        <p14:creationId xmlns:p14="http://schemas.microsoft.com/office/powerpoint/2010/main" val="2769860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67544" y="260648"/>
            <a:ext cx="7601554" cy="1224136"/>
          </a:xfrm>
          <a:solidFill>
            <a:srgbClr val="E5F5FF"/>
          </a:solidFill>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ar-SA" sz="2400" dirty="0" smtClean="0">
                <a:latin typeface="Arabic Typesetting" panose="03020402040406030203" pitchFamily="66" charset="-78"/>
                <a:cs typeface="Arabic Typesetting" panose="03020402040406030203" pitchFamily="66" charset="-78"/>
              </a:rPr>
              <a:t>بما أن معدل الإحلال الفني متناقص باستمرار فسوف يساوي صفرا مع تزايد الإحلال. وعندما يصبح معدل الإحلال الفني صفرا فإن الإنتاجية الحدية لمورد الانتاج الذي يتزايد تكون قد وصلت صفرا مما يجعل المزيد من استخدام المورد بعد ذلك عديم الجدوى. واستخدام المزيد منه يجعل انتاجيته الحدية سالبة.</a:t>
            </a:r>
          </a:p>
        </p:txBody>
      </p:sp>
      <p:sp>
        <p:nvSpPr>
          <p:cNvPr id="5" name="مربع نص 4"/>
          <p:cNvSpPr txBox="1"/>
          <p:nvPr/>
        </p:nvSpPr>
        <p:spPr>
          <a:xfrm>
            <a:off x="977831" y="4941168"/>
            <a:ext cx="7097498" cy="1938992"/>
          </a:xfrm>
          <a:prstGeom prst="rect">
            <a:avLst/>
          </a:prstGeom>
          <a:solidFill>
            <a:srgbClr val="E2CFF1"/>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marL="342900" indent="-342900">
              <a:buFont typeface="Wingdings" pitchFamily="2" charset="2"/>
              <a:buChar char="v"/>
            </a:pPr>
            <a:r>
              <a:rPr lang="ar-SA" sz="2400" b="1" u="sng" dirty="0">
                <a:solidFill>
                  <a:srgbClr val="0070C0"/>
                </a:solidFill>
                <a:latin typeface="Arabic Typesetting" panose="03020402040406030203" pitchFamily="66" charset="-78"/>
                <a:cs typeface="Arabic Typesetting" panose="03020402040406030203" pitchFamily="66" charset="-78"/>
              </a:rPr>
              <a:t>مرونة الإحلال </a:t>
            </a:r>
            <a:r>
              <a:rPr lang="ar-SA" sz="2400" b="1" u="sng" dirty="0" smtClean="0">
                <a:solidFill>
                  <a:srgbClr val="0070C0"/>
                </a:solidFill>
                <a:latin typeface="Arabic Typesetting" panose="03020402040406030203" pitchFamily="66" charset="-78"/>
                <a:cs typeface="Arabic Typesetting" panose="03020402040406030203" pitchFamily="66" charset="-78"/>
              </a:rPr>
              <a:t>:</a:t>
            </a:r>
            <a:r>
              <a:rPr lang="ar-SA" sz="2400" dirty="0" smtClean="0">
                <a:solidFill>
                  <a:schemeClr val="tx1"/>
                </a:solidFill>
                <a:latin typeface="Arabic Typesetting" panose="03020402040406030203" pitchFamily="66" charset="-78"/>
                <a:cs typeface="Arabic Typesetting" panose="03020402040406030203" pitchFamily="66" charset="-78"/>
              </a:rPr>
              <a:t> تستخدم لتحديد مدى سهولة و إمكانية الإحلال بين الموردين لأننا نعلم بأن عملية الإحلال تزداد صعوبة إلى أن تبلغ حداً معينًا.</a:t>
            </a:r>
            <a:endParaRPr lang="en-US" sz="2400" b="1" u="sng" dirty="0">
              <a:solidFill>
                <a:srgbClr val="0070C0"/>
              </a:solidFill>
              <a:latin typeface="Arabic Typesetting" panose="03020402040406030203" pitchFamily="66" charset="-78"/>
              <a:cs typeface="Arabic Typesetting" panose="03020402040406030203" pitchFamily="66" charset="-78"/>
            </a:endParaRPr>
          </a:p>
          <a:p>
            <a:r>
              <a:rPr lang="ar-SA" sz="2400" dirty="0" smtClean="0">
                <a:solidFill>
                  <a:prstClr val="black"/>
                </a:solidFill>
                <a:latin typeface="Arabic Typesetting" panose="03020402040406030203" pitchFamily="66" charset="-78"/>
                <a:cs typeface="Arabic Typesetting" panose="03020402040406030203" pitchFamily="66" charset="-78"/>
              </a:rPr>
              <a:t>تُعرف مرونة الاحلال </a:t>
            </a:r>
            <a:r>
              <a:rPr lang="ar-SA" sz="2400" dirty="0">
                <a:solidFill>
                  <a:prstClr val="black"/>
                </a:solidFill>
                <a:latin typeface="Arabic Typesetting" panose="03020402040406030203" pitchFamily="66" charset="-78"/>
                <a:cs typeface="Arabic Typesetting" panose="03020402040406030203" pitchFamily="66" charset="-78"/>
              </a:rPr>
              <a:t>بأنها معدل التغير في نسبة الموردين رأس المال والعمل مقسوما على معدل تغير معدل الإحلال </a:t>
            </a:r>
            <a:r>
              <a:rPr lang="ar-SA" sz="2400" dirty="0" smtClean="0">
                <a:solidFill>
                  <a:prstClr val="black"/>
                </a:solidFill>
                <a:latin typeface="Arabic Typesetting" panose="03020402040406030203" pitchFamily="66" charset="-78"/>
                <a:cs typeface="Arabic Typesetting" panose="03020402040406030203" pitchFamily="66" charset="-78"/>
              </a:rPr>
              <a:t>الفني.</a:t>
            </a:r>
            <a:endParaRPr lang="en-US" sz="2400" dirty="0">
              <a:solidFill>
                <a:prstClr val="black"/>
              </a:solidFill>
              <a:latin typeface="Arabic Typesetting" panose="03020402040406030203" pitchFamily="66" charset="-78"/>
              <a:cs typeface="Arabic Typesetting" panose="03020402040406030203" pitchFamily="66" charset="-78"/>
            </a:endParaRPr>
          </a:p>
          <a:p>
            <a:r>
              <a:rPr lang="ar-SA" sz="2400" dirty="0">
                <a:solidFill>
                  <a:prstClr val="black"/>
                </a:solidFill>
                <a:latin typeface="Arabic Typesetting" panose="03020402040406030203" pitchFamily="66" charset="-78"/>
                <a:cs typeface="Arabic Typesetting" panose="03020402040406030203" pitchFamily="66" charset="-78"/>
              </a:rPr>
              <a:t>مرونة الإحلال = معدل التغير رأس المال على العمل / معدل تغير الإحلال الفني </a:t>
            </a:r>
            <a:endParaRPr lang="en-US" sz="2400" dirty="0">
              <a:solidFill>
                <a:prstClr val="black"/>
              </a:solidFill>
              <a:latin typeface="Arabic Typesetting" panose="03020402040406030203" pitchFamily="66" charset="-78"/>
              <a:cs typeface="Arabic Typesetting" panose="03020402040406030203" pitchFamily="66" charset="-78"/>
            </a:endParaRPr>
          </a:p>
        </p:txBody>
      </p:sp>
      <p:sp>
        <p:nvSpPr>
          <p:cNvPr id="2" name="مربع نص 1"/>
          <p:cNvSpPr txBox="1"/>
          <p:nvPr/>
        </p:nvSpPr>
        <p:spPr>
          <a:xfrm>
            <a:off x="3563888" y="1772816"/>
            <a:ext cx="4505210" cy="2677656"/>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spcBef>
                <a:spcPct val="20000"/>
              </a:spcBef>
              <a:buClr>
                <a:srgbClr val="31B6FD"/>
              </a:buClr>
            </a:pPr>
            <a:r>
              <a:rPr lang="ar-SA" sz="2400" dirty="0">
                <a:solidFill>
                  <a:prstClr val="black"/>
                </a:solidFill>
                <a:latin typeface="Arabic Typesetting" panose="03020402040406030203" pitchFamily="66" charset="-78"/>
                <a:cs typeface="Arabic Typesetting" panose="03020402040406030203" pitchFamily="66" charset="-78"/>
              </a:rPr>
              <a:t>هنالك حدود للإحلال لا يتعداها وهو </a:t>
            </a:r>
            <a:r>
              <a:rPr lang="ar-SA" sz="2400" dirty="0" smtClean="0">
                <a:solidFill>
                  <a:prstClr val="black"/>
                </a:solidFill>
                <a:latin typeface="Arabic Typesetting" panose="03020402040406030203" pitchFamily="66" charset="-78"/>
                <a:cs typeface="Arabic Typesetting" panose="03020402040406030203" pitchFamily="66" charset="-78"/>
              </a:rPr>
              <a:t>عند </a:t>
            </a:r>
            <a:r>
              <a:rPr lang="ar-SA" sz="2400" dirty="0">
                <a:solidFill>
                  <a:prstClr val="black"/>
                </a:solidFill>
                <a:latin typeface="Arabic Typesetting" panose="03020402040406030203" pitchFamily="66" charset="-78"/>
                <a:cs typeface="Arabic Typesetting" panose="03020402040406030203" pitchFamily="66" charset="-78"/>
              </a:rPr>
              <a:t>تساوي الإنتاجية الحدية للمورد الذي يحل محل الأخر </a:t>
            </a:r>
            <a:r>
              <a:rPr lang="ar-SA" sz="2400" dirty="0" smtClean="0">
                <a:solidFill>
                  <a:prstClr val="black"/>
                </a:solidFill>
                <a:latin typeface="Arabic Typesetting" panose="03020402040406030203" pitchFamily="66" charset="-78"/>
                <a:cs typeface="Arabic Typesetting" panose="03020402040406030203" pitchFamily="66" charset="-78"/>
              </a:rPr>
              <a:t>صفرا و الخط </a:t>
            </a:r>
            <a:r>
              <a:rPr lang="ar-SA" sz="2400" dirty="0">
                <a:solidFill>
                  <a:prstClr val="black"/>
                </a:solidFill>
                <a:latin typeface="Arabic Typesetting" panose="03020402040406030203" pitchFamily="66" charset="-78"/>
                <a:cs typeface="Arabic Typesetting" panose="03020402040406030203" pitchFamily="66" charset="-78"/>
              </a:rPr>
              <a:t>الذي  يجمع بين النقاط التي تساوي فيها الإنتاجية الحدية للمورد المتزايد </a:t>
            </a:r>
            <a:r>
              <a:rPr lang="ar-SA" sz="2400" dirty="0" smtClean="0">
                <a:solidFill>
                  <a:prstClr val="black"/>
                </a:solidFill>
                <a:latin typeface="Arabic Typesetting" panose="03020402040406030203" pitchFamily="66" charset="-78"/>
                <a:cs typeface="Arabic Typesetting" panose="03020402040406030203" pitchFamily="66" charset="-78"/>
              </a:rPr>
              <a:t>صفرا في </a:t>
            </a:r>
            <a:r>
              <a:rPr lang="ar-SA" sz="2400" dirty="0">
                <a:solidFill>
                  <a:prstClr val="black"/>
                </a:solidFill>
                <a:latin typeface="Arabic Typesetting" panose="03020402040406030203" pitchFamily="66" charset="-78"/>
                <a:cs typeface="Arabic Typesetting" panose="03020402040406030203" pitchFamily="66" charset="-78"/>
              </a:rPr>
              <a:t>كل منحنيات الناتج المتساوي الخاص بإنتاج السلعة </a:t>
            </a:r>
            <a:r>
              <a:rPr lang="ar-SA" sz="2400" dirty="0" smtClean="0">
                <a:solidFill>
                  <a:prstClr val="black"/>
                </a:solidFill>
                <a:latin typeface="Arabic Typesetting" panose="03020402040406030203" pitchFamily="66" charset="-78"/>
                <a:cs typeface="Arabic Typesetting" panose="03020402040406030203" pitchFamily="66" charset="-78"/>
              </a:rPr>
              <a:t>و يسمي </a:t>
            </a:r>
            <a:r>
              <a:rPr lang="ar-SA" sz="2400" u="sng" dirty="0">
                <a:solidFill>
                  <a:prstClr val="black"/>
                </a:solidFill>
                <a:latin typeface="Arabic Typesetting" panose="03020402040406030203" pitchFamily="66" charset="-78"/>
                <a:cs typeface="Arabic Typesetting" panose="03020402040406030203" pitchFamily="66" charset="-78"/>
              </a:rPr>
              <a:t>بخط حدود الإحلال</a:t>
            </a:r>
            <a:r>
              <a:rPr lang="ar-SA" sz="2400" dirty="0">
                <a:solidFill>
                  <a:prstClr val="black"/>
                </a:solidFill>
                <a:latin typeface="Arabic Typesetting" panose="03020402040406030203" pitchFamily="66" charset="-78"/>
                <a:cs typeface="Arabic Typesetting" panose="03020402040406030203" pitchFamily="66" charset="-78"/>
              </a:rPr>
              <a:t> والمنطقة الواقعة بين خطي حدود الإحلال تسمى </a:t>
            </a:r>
            <a:r>
              <a:rPr lang="ar-SA" sz="2400" u="sng" dirty="0">
                <a:solidFill>
                  <a:prstClr val="black"/>
                </a:solidFill>
                <a:latin typeface="Arabic Typesetting" panose="03020402040406030203" pitchFamily="66" charset="-78"/>
                <a:cs typeface="Arabic Typesetting" panose="03020402040406030203" pitchFamily="66" charset="-78"/>
              </a:rPr>
              <a:t>بمنطقة الإحلال أو الإنتاج الرشيد </a:t>
            </a:r>
            <a:r>
              <a:rPr lang="ar-SA" sz="2400" dirty="0">
                <a:solidFill>
                  <a:prstClr val="black"/>
                </a:solidFill>
                <a:latin typeface="Arabic Typesetting" panose="03020402040406030203" pitchFamily="66" charset="-78"/>
                <a:cs typeface="Arabic Typesetting" panose="03020402040406030203" pitchFamily="66" charset="-78"/>
              </a:rPr>
              <a:t>لان الإحلال لن يكون مجديا عندما تكون الإنتاجية الحدية سالبه .</a:t>
            </a:r>
          </a:p>
        </p:txBody>
      </p:sp>
      <p:pic>
        <p:nvPicPr>
          <p:cNvPr id="3" name="صورة 2"/>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5235"/>
          <a:stretch/>
        </p:blipFill>
        <p:spPr>
          <a:xfrm>
            <a:off x="467544" y="1628800"/>
            <a:ext cx="2846946" cy="3168352"/>
          </a:xfrm>
          <a:prstGeom prst="rect">
            <a:avLst/>
          </a:prstGeom>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2819156" y="4533567"/>
            <a:ext cx="470682" cy="34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67544" y="1835729"/>
            <a:ext cx="400044"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980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827584" y="413936"/>
            <a:ext cx="7200800" cy="5472608"/>
          </a:xfrm>
        </p:spPr>
        <p:txBody>
          <a:bodyPr>
            <a:noAutofit/>
          </a:bodyPr>
          <a:lstStyle/>
          <a:p>
            <a:pPr marL="0" indent="0">
              <a:buNone/>
            </a:pPr>
            <a:r>
              <a:rPr lang="ar-SA" sz="2400" b="1" dirty="0">
                <a:solidFill>
                  <a:srgbClr val="0070C0"/>
                </a:solidFill>
                <a:latin typeface="Arabic Typesetting" panose="03020402040406030203" pitchFamily="66" charset="-78"/>
                <a:cs typeface="Arabic Typesetting" panose="03020402040406030203" pitchFamily="66" charset="-78"/>
              </a:rPr>
              <a:t>وكلما كانت المرونة الإحلال عالية كان الإحلال </a:t>
            </a:r>
            <a:r>
              <a:rPr lang="ar-SA" sz="2400" b="1" dirty="0" smtClean="0">
                <a:solidFill>
                  <a:srgbClr val="0070C0"/>
                </a:solidFill>
                <a:latin typeface="Arabic Typesetting" panose="03020402040406030203" pitchFamily="66" charset="-78"/>
                <a:cs typeface="Arabic Typesetting" panose="03020402040406030203" pitchFamily="66" charset="-78"/>
              </a:rPr>
              <a:t>سهلاً </a:t>
            </a:r>
            <a:r>
              <a:rPr lang="ar-SA" sz="2400" b="1" dirty="0">
                <a:solidFill>
                  <a:srgbClr val="0070C0"/>
                </a:solidFill>
                <a:latin typeface="Arabic Typesetting" panose="03020402040406030203" pitchFamily="66" charset="-78"/>
                <a:cs typeface="Arabic Typesetting" panose="03020402040406030203" pitchFamily="66" charset="-78"/>
              </a:rPr>
              <a:t>والعكس </a:t>
            </a:r>
            <a:r>
              <a:rPr lang="ar-SA" sz="2400" b="1" dirty="0" smtClean="0">
                <a:solidFill>
                  <a:srgbClr val="0070C0"/>
                </a:solidFill>
                <a:latin typeface="Arabic Typesetting" panose="03020402040406030203" pitchFamily="66" charset="-78"/>
                <a:cs typeface="Arabic Typesetting" panose="03020402040406030203" pitchFamily="66" charset="-78"/>
              </a:rPr>
              <a:t>صحيح. ونوضح </a:t>
            </a:r>
            <a:r>
              <a:rPr lang="ar-SA" sz="2400" b="1" dirty="0">
                <a:solidFill>
                  <a:srgbClr val="0070C0"/>
                </a:solidFill>
                <a:latin typeface="Arabic Typesetting" panose="03020402040406030203" pitchFamily="66" charset="-78"/>
                <a:cs typeface="Arabic Typesetting" panose="03020402040406030203" pitchFamily="66" charset="-78"/>
              </a:rPr>
              <a:t>ذلك من خلال </a:t>
            </a:r>
            <a:r>
              <a:rPr lang="ar-SA" sz="2400" b="1" dirty="0" smtClean="0">
                <a:solidFill>
                  <a:srgbClr val="0070C0"/>
                </a:solidFill>
                <a:latin typeface="Arabic Typesetting" panose="03020402040406030203" pitchFamily="66" charset="-78"/>
                <a:cs typeface="Arabic Typesetting" panose="03020402040406030203" pitchFamily="66" charset="-78"/>
              </a:rPr>
              <a:t>الرسم: </a:t>
            </a:r>
          </a:p>
          <a:p>
            <a:pPr marL="457200" lvl="0" indent="-457200">
              <a:buFont typeface="+mj-lt"/>
              <a:buAutoNum type="arabicPeriod"/>
            </a:pPr>
            <a:r>
              <a:rPr lang="ar-SA" sz="2400" dirty="0">
                <a:latin typeface="Arabic Typesetting" panose="03020402040406030203" pitchFamily="66" charset="-78"/>
                <a:cs typeface="Arabic Typesetting" panose="03020402040406030203" pitchFamily="66" charset="-78"/>
              </a:rPr>
              <a:t>منحنى الناتج المتساوي لموردين بديلين تامين </a:t>
            </a:r>
            <a:r>
              <a:rPr lang="ar-SA" sz="2400" dirty="0" smtClean="0">
                <a:latin typeface="Arabic Typesetting" panose="03020402040406030203" pitchFamily="66" charset="-78"/>
                <a:cs typeface="Arabic Typesetting" panose="03020402040406030203" pitchFamily="66" charset="-78"/>
              </a:rPr>
              <a:t>عندما تكون مرونة </a:t>
            </a:r>
            <a:r>
              <a:rPr lang="ar-SA" sz="2400" dirty="0">
                <a:latin typeface="Arabic Typesetting" panose="03020402040406030203" pitchFamily="66" charset="-78"/>
                <a:cs typeface="Arabic Typesetting" panose="03020402040406030203" pitchFamily="66" charset="-78"/>
              </a:rPr>
              <a:t>الإحلال لا </a:t>
            </a:r>
            <a:r>
              <a:rPr lang="ar-SA" sz="2400" dirty="0" smtClean="0">
                <a:latin typeface="Arabic Typesetting" panose="03020402040406030203" pitchFamily="66" charset="-78"/>
                <a:cs typeface="Arabic Typesetting" panose="03020402040406030203" pitchFamily="66" charset="-78"/>
              </a:rPr>
              <a:t>نهائية (الإحلال بينهما تاماً).</a:t>
            </a:r>
          </a:p>
          <a:p>
            <a:pPr marL="0" lvl="0" indent="0">
              <a:buNone/>
            </a:pPr>
            <a:r>
              <a:rPr lang="ar-SA" sz="2400" dirty="0" smtClean="0">
                <a:latin typeface="Arabic Typesetting" panose="03020402040406030203" pitchFamily="66" charset="-78"/>
                <a:cs typeface="Arabic Typesetting" panose="03020402040406030203" pitchFamily="66" charset="-78"/>
              </a:rPr>
              <a:t> </a:t>
            </a:r>
            <a:endParaRPr lang="en-US" sz="2400" dirty="0">
              <a:latin typeface="Arabic Typesetting" panose="03020402040406030203" pitchFamily="66" charset="-78"/>
              <a:cs typeface="Arabic Typesetting" panose="03020402040406030203" pitchFamily="66" charset="-78"/>
            </a:endParaRPr>
          </a:p>
          <a:p>
            <a:pPr marL="457200" indent="-457200">
              <a:buFont typeface="+mj-lt"/>
              <a:buAutoNum type="arabicPeriod"/>
            </a:pPr>
            <a:endParaRPr lang="ar-SA" sz="2400" dirty="0" smtClean="0">
              <a:solidFill>
                <a:srgbClr val="00B050"/>
              </a:solidFill>
              <a:latin typeface="Arabic Typesetting" panose="03020402040406030203" pitchFamily="66" charset="-78"/>
              <a:cs typeface="Arabic Typesetting" panose="03020402040406030203" pitchFamily="66" charset="-78"/>
            </a:endParaRPr>
          </a:p>
          <a:p>
            <a:pPr marL="457200" indent="-457200">
              <a:buFont typeface="+mj-lt"/>
              <a:buAutoNum type="arabicPeriod"/>
            </a:pPr>
            <a:endParaRPr lang="ar-SA" sz="2400" dirty="0">
              <a:solidFill>
                <a:srgbClr val="00B050"/>
              </a:solidFill>
              <a:latin typeface="Arabic Typesetting" panose="03020402040406030203" pitchFamily="66" charset="-78"/>
              <a:cs typeface="Arabic Typesetting" panose="03020402040406030203" pitchFamily="66" charset="-78"/>
            </a:endParaRPr>
          </a:p>
          <a:p>
            <a:pPr marL="457200" indent="-457200">
              <a:buFont typeface="+mj-lt"/>
              <a:buAutoNum type="arabicPeriod"/>
            </a:pPr>
            <a:endParaRPr lang="ar-SA" sz="2400" dirty="0" smtClean="0">
              <a:solidFill>
                <a:srgbClr val="00B050"/>
              </a:solidFill>
              <a:latin typeface="Arabic Typesetting" panose="03020402040406030203" pitchFamily="66" charset="-78"/>
              <a:cs typeface="Arabic Typesetting" panose="03020402040406030203" pitchFamily="66" charset="-78"/>
            </a:endParaRPr>
          </a:p>
          <a:p>
            <a:pPr marL="457200" indent="-457200">
              <a:buFont typeface="+mj-lt"/>
              <a:buAutoNum type="arabicPeriod"/>
            </a:pPr>
            <a:endParaRPr lang="ar-SA" sz="2400" dirty="0" smtClean="0">
              <a:solidFill>
                <a:srgbClr val="00B050"/>
              </a:solidFill>
              <a:latin typeface="Arabic Typesetting" panose="03020402040406030203" pitchFamily="66" charset="-78"/>
              <a:cs typeface="Arabic Typesetting" panose="03020402040406030203" pitchFamily="66" charset="-78"/>
            </a:endParaRPr>
          </a:p>
          <a:p>
            <a:pPr marL="0" lvl="0" indent="0">
              <a:buNone/>
            </a:pPr>
            <a:r>
              <a:rPr lang="ar-SA" sz="2400" dirty="0" smtClean="0">
                <a:solidFill>
                  <a:srgbClr val="00B050"/>
                </a:solidFill>
                <a:latin typeface="Arabic Typesetting" panose="03020402040406030203" pitchFamily="66" charset="-78"/>
                <a:cs typeface="Arabic Typesetting" panose="03020402040406030203" pitchFamily="66" charset="-78"/>
              </a:rPr>
              <a:t>2. </a:t>
            </a:r>
            <a:r>
              <a:rPr lang="ar-SA" sz="2400" dirty="0">
                <a:latin typeface="Arabic Typesetting" panose="03020402040406030203" pitchFamily="66" charset="-78"/>
                <a:cs typeface="Arabic Typesetting" panose="03020402040406030203" pitchFamily="66" charset="-78"/>
              </a:rPr>
              <a:t>منحنى الناتج المتساوي لموردين مكملين لبعضهما </a:t>
            </a:r>
            <a:r>
              <a:rPr lang="ar-SA" sz="2400" dirty="0" smtClean="0">
                <a:latin typeface="Arabic Typesetting" panose="03020402040406030203" pitchFamily="66" charset="-78"/>
                <a:cs typeface="Arabic Typesetting" panose="03020402040406030203" pitchFamily="66" charset="-78"/>
              </a:rPr>
              <a:t>لا يحلان محل بعض عندما تكون مرونة </a:t>
            </a:r>
            <a:r>
              <a:rPr lang="ar-SA" sz="2400" dirty="0">
                <a:latin typeface="Arabic Typesetting" panose="03020402040406030203" pitchFamily="66" charset="-78"/>
                <a:cs typeface="Arabic Typesetting" panose="03020402040406030203" pitchFamily="66" charset="-78"/>
              </a:rPr>
              <a:t>الإحلال = صفر</a:t>
            </a:r>
            <a:endParaRPr lang="en-US" sz="2400" dirty="0">
              <a:latin typeface="Arabic Typesetting" panose="03020402040406030203" pitchFamily="66" charset="-78"/>
              <a:cs typeface="Arabic Typesetting" panose="03020402040406030203" pitchFamily="66" charset="-78"/>
            </a:endParaRPr>
          </a:p>
          <a:p>
            <a:pPr marL="0" indent="0">
              <a:buNone/>
            </a:pPr>
            <a:endParaRPr lang="ar-SA" sz="2400" dirty="0">
              <a:solidFill>
                <a:srgbClr val="00B050"/>
              </a:solidFill>
              <a:latin typeface="Arabic Typesetting" panose="03020402040406030203" pitchFamily="66" charset="-78"/>
              <a:cs typeface="Arabic Typesetting" panose="03020402040406030203" pitchFamily="66" charset="-78"/>
            </a:endParaRPr>
          </a:p>
        </p:txBody>
      </p:sp>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923928" y="1412776"/>
            <a:ext cx="2785052" cy="2160240"/>
          </a:xfrm>
          <a:prstGeom prst="rect">
            <a:avLst/>
          </a:prstGeom>
        </p:spPr>
      </p:pic>
      <p:pic>
        <p:nvPicPr>
          <p:cNvPr id="3" name="صورة 2"/>
          <p:cNvPicPr>
            <a:picLocks noChangeAspect="1"/>
          </p:cNvPicPr>
          <p:nvPr/>
        </p:nvPicPr>
        <p:blipFill>
          <a:blip r:embed="rId4">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707904" y="4509120"/>
            <a:ext cx="2682363" cy="2160240"/>
          </a:xfrm>
          <a:prstGeom prst="rect">
            <a:avLst/>
          </a:prstGeom>
        </p:spPr>
      </p:pic>
    </p:spTree>
    <p:extLst>
      <p:ext uri="{BB962C8B-B14F-4D97-AF65-F5344CB8AC3E}">
        <p14:creationId xmlns:p14="http://schemas.microsoft.com/office/powerpoint/2010/main" val="2053817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260648"/>
            <a:ext cx="7355360" cy="2952328"/>
          </a:xfrm>
        </p:spPr>
        <p:txBody>
          <a:bodyPr/>
          <a:lstStyle/>
          <a:p>
            <a:pPr marL="0" lvl="0" indent="0">
              <a:buNone/>
            </a:pPr>
            <a:r>
              <a:rPr lang="ar-SA" sz="2400" dirty="0" smtClean="0">
                <a:latin typeface="Arabic Typesetting" panose="03020402040406030203" pitchFamily="66" charset="-78"/>
                <a:cs typeface="Arabic Typesetting" panose="03020402040406030203" pitchFamily="66" charset="-78"/>
              </a:rPr>
              <a:t>3. منحى </a:t>
            </a:r>
            <a:r>
              <a:rPr lang="ar-SA" sz="2400" dirty="0">
                <a:latin typeface="Arabic Typesetting" panose="03020402040406030203" pitchFamily="66" charset="-78"/>
                <a:cs typeface="Arabic Typesetting" panose="03020402040406030203" pitchFamily="66" charset="-78"/>
              </a:rPr>
              <a:t>الناتج المتساوي لموردين بديلين غير تامين </a:t>
            </a:r>
            <a:r>
              <a:rPr lang="ar-SA" sz="2400" dirty="0" smtClean="0">
                <a:latin typeface="Arabic Typesetting" panose="03020402040406030203" pitchFamily="66" charset="-78"/>
                <a:cs typeface="Arabic Typesetting" panose="03020402040406030203" pitchFamily="66" charset="-78"/>
              </a:rPr>
              <a:t>عندما تكون مرونة </a:t>
            </a:r>
            <a:r>
              <a:rPr lang="ar-SA" sz="2400" dirty="0">
                <a:latin typeface="Arabic Typesetting" panose="03020402040406030203" pitchFamily="66" charset="-78"/>
                <a:cs typeface="Arabic Typesetting" panose="03020402040406030203" pitchFamily="66" charset="-78"/>
              </a:rPr>
              <a:t>الإحلال </a:t>
            </a:r>
            <a:r>
              <a:rPr lang="ar-SA" sz="2400" dirty="0" smtClean="0">
                <a:latin typeface="Arabic Typesetting" panose="03020402040406030203" pitchFamily="66" charset="-78"/>
                <a:cs typeface="Arabic Typesetting" panose="03020402040406030203" pitchFamily="66" charset="-78"/>
              </a:rPr>
              <a:t>رقماً موجباً </a:t>
            </a:r>
            <a:r>
              <a:rPr lang="ar-SA" sz="2400" dirty="0">
                <a:latin typeface="Arabic Typesetting" panose="03020402040406030203" pitchFamily="66" charset="-78"/>
                <a:cs typeface="Arabic Typesetting" panose="03020402040406030203" pitchFamily="66" charset="-78"/>
              </a:rPr>
              <a:t>اكبر من الصفر واصغر من </a:t>
            </a:r>
            <a:r>
              <a:rPr lang="ar-SA" sz="2400" dirty="0" smtClean="0">
                <a:latin typeface="Arabic Typesetting" panose="03020402040406030203" pitchFamily="66" charset="-78"/>
                <a:cs typeface="Arabic Typesetting" panose="03020402040406030203" pitchFamily="66" charset="-78"/>
              </a:rPr>
              <a:t>∞ (الإحلال غير تام)</a:t>
            </a:r>
            <a:endParaRPr lang="en-US" sz="2400" dirty="0">
              <a:latin typeface="Arabic Typesetting" panose="03020402040406030203" pitchFamily="66" charset="-78"/>
              <a:cs typeface="Arabic Typesetting" panose="03020402040406030203" pitchFamily="66" charset="-78"/>
            </a:endParaRPr>
          </a:p>
          <a:p>
            <a:pPr marL="0" indent="0">
              <a:buNone/>
            </a:pPr>
            <a:endParaRPr lang="ar-SA" dirty="0" smtClean="0"/>
          </a:p>
          <a:p>
            <a:pPr marL="0" indent="0">
              <a:buNone/>
            </a:pPr>
            <a:endParaRPr lang="ar-SA" dirty="0"/>
          </a:p>
          <a:p>
            <a:pPr marL="0" indent="0">
              <a:buNone/>
            </a:pPr>
            <a:endParaRPr lang="ar-SA" dirty="0" smtClean="0"/>
          </a:p>
          <a:p>
            <a:pPr marL="0" indent="0">
              <a:buNone/>
            </a:pPr>
            <a:endParaRPr lang="ar-SA" dirty="0"/>
          </a:p>
          <a:p>
            <a:pPr marL="0" indent="0">
              <a:buNone/>
            </a:pPr>
            <a:endParaRPr lang="ar-SA" dirty="0"/>
          </a:p>
        </p:txBody>
      </p:sp>
      <p:sp>
        <p:nvSpPr>
          <p:cNvPr id="5" name="مربع نص 4"/>
          <p:cNvSpPr txBox="1"/>
          <p:nvPr/>
        </p:nvSpPr>
        <p:spPr>
          <a:xfrm>
            <a:off x="1187624" y="3462430"/>
            <a:ext cx="7002854" cy="3416320"/>
          </a:xfrm>
          <a:prstGeom prst="rect">
            <a:avLst/>
          </a:prstGeom>
          <a:noFill/>
        </p:spPr>
        <p:txBody>
          <a:bodyPr wrap="square" rtlCol="1">
            <a:spAutoFit/>
          </a:bodyPr>
          <a:lstStyle/>
          <a:p>
            <a:pPr marL="342900" indent="-342900">
              <a:buFont typeface="Wingdings" pitchFamily="2" charset="2"/>
              <a:buChar char="v"/>
            </a:pPr>
            <a:r>
              <a:rPr lang="ar-SA" sz="2400" b="1" dirty="0">
                <a:solidFill>
                  <a:srgbClr val="0070C0"/>
                </a:solidFill>
                <a:latin typeface="Arabic Typesetting" panose="03020402040406030203" pitchFamily="66" charset="-78"/>
                <a:cs typeface="Arabic Typesetting" panose="03020402040406030203" pitchFamily="66" charset="-78"/>
              </a:rPr>
              <a:t>تحديد الكميات المثلى </a:t>
            </a:r>
            <a:r>
              <a:rPr lang="ar-SA" sz="2400" b="1" dirty="0" smtClean="0">
                <a:solidFill>
                  <a:srgbClr val="0070C0"/>
                </a:solidFill>
                <a:latin typeface="Arabic Typesetting" panose="03020402040406030203" pitchFamily="66" charset="-78"/>
                <a:cs typeface="Arabic Typesetting" panose="03020402040406030203" pitchFamily="66" charset="-78"/>
              </a:rPr>
              <a:t>للموارد: </a:t>
            </a:r>
            <a:endParaRPr lang="en-US" sz="2400" b="1" dirty="0">
              <a:solidFill>
                <a:srgbClr val="0070C0"/>
              </a:solidFill>
              <a:latin typeface="Arabic Typesetting" panose="03020402040406030203" pitchFamily="66" charset="-78"/>
              <a:cs typeface="Arabic Typesetting" panose="03020402040406030203" pitchFamily="66" charset="-78"/>
            </a:endParaRPr>
          </a:p>
          <a:p>
            <a:r>
              <a:rPr lang="ar-SA" sz="2400" dirty="0" smtClean="0">
                <a:solidFill>
                  <a:prstClr val="black"/>
                </a:solidFill>
                <a:latin typeface="Arabic Typesetting" panose="03020402040406030203" pitchFamily="66" charset="-78"/>
                <a:cs typeface="Arabic Typesetting" panose="03020402040406030203" pitchFamily="66" charset="-78"/>
              </a:rPr>
              <a:t>لتحديد الكميات المثلى من الموردين المعنيين بالإحلال فإن ذلك يعتمد على </a:t>
            </a:r>
            <a:r>
              <a:rPr lang="ar-SA" sz="2400" u="sng" dirty="0">
                <a:solidFill>
                  <a:prstClr val="black"/>
                </a:solidFill>
                <a:latin typeface="Arabic Typesetting" panose="03020402040406030203" pitchFamily="66" charset="-78"/>
                <a:cs typeface="Arabic Typesetting" panose="03020402040406030203" pitchFamily="66" charset="-78"/>
              </a:rPr>
              <a:t>العلاقة الفنية </a:t>
            </a:r>
            <a:r>
              <a:rPr lang="ar-SA" sz="2400" dirty="0">
                <a:solidFill>
                  <a:prstClr val="black"/>
                </a:solidFill>
                <a:latin typeface="Arabic Typesetting" panose="03020402040406030203" pitchFamily="66" charset="-78"/>
                <a:cs typeface="Arabic Typesetting" panose="03020402040406030203" pitchFamily="66" charset="-78"/>
              </a:rPr>
              <a:t>بين الموردين والتي تحدد الكميات المختلفة من كل منهما للحصول على كمية الإنتاج نفسها </a:t>
            </a:r>
            <a:r>
              <a:rPr lang="ar-SA" sz="2400" u="sng" dirty="0">
                <a:solidFill>
                  <a:prstClr val="black"/>
                </a:solidFill>
                <a:latin typeface="Arabic Typesetting" panose="03020402040406030203" pitchFamily="66" charset="-78"/>
                <a:cs typeface="Arabic Typesetting" panose="03020402040406030203" pitchFamily="66" charset="-78"/>
              </a:rPr>
              <a:t>والعلاقة الاقتصادية </a:t>
            </a:r>
            <a:r>
              <a:rPr lang="ar-SA" sz="2400" dirty="0">
                <a:solidFill>
                  <a:prstClr val="black"/>
                </a:solidFill>
                <a:latin typeface="Arabic Typesetting" panose="03020402040406030203" pitchFamily="66" charset="-78"/>
                <a:cs typeface="Arabic Typesetting" panose="03020402040406030203" pitchFamily="66" charset="-78"/>
              </a:rPr>
              <a:t>التي تحدد سعر كل منهما والميزانية المعدة للإنفاق </a:t>
            </a:r>
            <a:r>
              <a:rPr lang="ar-SA" sz="2400" dirty="0" smtClean="0">
                <a:solidFill>
                  <a:prstClr val="black"/>
                </a:solidFill>
                <a:latin typeface="Arabic Typesetting" panose="03020402040406030203" pitchFamily="66" charset="-78"/>
                <a:cs typeface="Arabic Typesetting" panose="03020402040406030203" pitchFamily="66" charset="-78"/>
              </a:rPr>
              <a:t>عليهما (تمثل بخط التكاليف المتساوية).</a:t>
            </a:r>
            <a:endParaRPr lang="en-US" sz="2400" dirty="0">
              <a:solidFill>
                <a:prstClr val="black"/>
              </a:solidFill>
              <a:latin typeface="Arabic Typesetting" panose="03020402040406030203" pitchFamily="66" charset="-78"/>
              <a:cs typeface="Arabic Typesetting" panose="03020402040406030203" pitchFamily="66" charset="-78"/>
            </a:endParaRPr>
          </a:p>
          <a:p>
            <a:r>
              <a:rPr lang="ar-SA" sz="2400" dirty="0" smtClean="0">
                <a:solidFill>
                  <a:prstClr val="black"/>
                </a:solidFill>
                <a:latin typeface="Arabic Typesetting" panose="03020402040406030203" pitchFamily="66" charset="-78"/>
                <a:cs typeface="Arabic Typesetting" panose="03020402040406030203" pitchFamily="66" charset="-78"/>
              </a:rPr>
              <a:t>_ تتحدد الكميات المثلى للعنصرين عندما يكون خط التكاليف المتساوية مماساً لأعلى منحنى ناتج متساوي في الخريطة, أي إن:</a:t>
            </a:r>
            <a:endParaRPr lang="en-US" sz="2400" dirty="0">
              <a:solidFill>
                <a:prstClr val="black"/>
              </a:solidFill>
              <a:latin typeface="Arabic Typesetting" panose="03020402040406030203" pitchFamily="66" charset="-78"/>
              <a:cs typeface="Arabic Typesetting" panose="03020402040406030203" pitchFamily="66" charset="-78"/>
            </a:endParaRPr>
          </a:p>
          <a:p>
            <a:pPr algn="ctr"/>
            <a:r>
              <a:rPr lang="ar-SA" sz="2400" b="1" dirty="0" smtClean="0">
                <a:solidFill>
                  <a:prstClr val="black"/>
                </a:solidFill>
                <a:latin typeface="Arabic Typesetting" panose="03020402040406030203" pitchFamily="66" charset="-78"/>
                <a:cs typeface="Arabic Typesetting" panose="03020402040406030203" pitchFamily="66" charset="-78"/>
              </a:rPr>
              <a:t>ميل منحنى الناتج المتساوي = ميل خط التكاليف المتساوية</a:t>
            </a:r>
          </a:p>
          <a:p>
            <a:pPr algn="ctr"/>
            <a:r>
              <a:rPr lang="ar-SA" sz="2400" b="1" dirty="0" smtClean="0">
                <a:solidFill>
                  <a:prstClr val="black"/>
                </a:solidFill>
                <a:latin typeface="Arabic Typesetting" panose="03020402040406030203" pitchFamily="66" charset="-78"/>
                <a:cs typeface="Arabic Typesetting" panose="03020402040406030203" pitchFamily="66" charset="-78"/>
              </a:rPr>
              <a:t>معدل الإحلال الفني = النسبة بين اسعار الموردين</a:t>
            </a:r>
            <a:endParaRPr lang="en-US" sz="2400" b="1" dirty="0">
              <a:solidFill>
                <a:prstClr val="black"/>
              </a:solidFill>
              <a:latin typeface="Arabic Typesetting" panose="03020402040406030203" pitchFamily="66" charset="-78"/>
              <a:cs typeface="Arabic Typesetting" panose="03020402040406030203" pitchFamily="66" charset="-78"/>
            </a:endParaRPr>
          </a:p>
          <a:p>
            <a:endParaRPr lang="en-US" sz="2400" dirty="0">
              <a:solidFill>
                <a:prstClr val="black"/>
              </a:solidFill>
              <a:latin typeface="Arabic Typesetting" panose="03020402040406030203" pitchFamily="66" charset="-78"/>
              <a:cs typeface="Arabic Typesetting" panose="03020402040406030203" pitchFamily="66" charset="-78"/>
            </a:endParaRPr>
          </a:p>
        </p:txBody>
      </p:sp>
      <p:pic>
        <p:nvPicPr>
          <p:cNvPr id="2" name="صورة 1"/>
          <p:cNvPicPr>
            <a:picLocks noChangeAspect="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03849" y="1124744"/>
            <a:ext cx="2994134" cy="2088232"/>
          </a:xfrm>
          <a:prstGeom prst="rect">
            <a:avLst/>
          </a:prstGeom>
        </p:spPr>
      </p:pic>
    </p:spTree>
    <p:extLst>
      <p:ext uri="{BB962C8B-B14F-4D97-AF65-F5344CB8AC3E}">
        <p14:creationId xmlns:p14="http://schemas.microsoft.com/office/powerpoint/2010/main" val="387156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827584" y="332656"/>
                <a:ext cx="7355360" cy="2160240"/>
              </a:xfrm>
            </p:spPr>
            <p:txBody>
              <a:bodyPr>
                <a:normAutofit fontScale="70000" lnSpcReduction="20000"/>
              </a:bodyPr>
              <a:lstStyle/>
              <a:p>
                <a:pPr indent="-342900">
                  <a:buFont typeface="Wingdings" pitchFamily="2" charset="2"/>
                  <a:buChar char="v"/>
                </a:pPr>
                <a:r>
                  <a:rPr lang="ar-SA" sz="3100" dirty="0" smtClean="0">
                    <a:latin typeface="Arabic Typesetting" panose="03020402040406030203" pitchFamily="66" charset="-78"/>
                    <a:cs typeface="Arabic Typesetting" panose="03020402040406030203" pitchFamily="66" charset="-78"/>
                  </a:rPr>
                  <a:t>و يقودنا ما سبق إلى أن: </a:t>
                </a:r>
                <a14:m>
                  <m:oMath xmlns:m="http://schemas.openxmlformats.org/officeDocument/2006/math">
                    <m:f>
                      <m:fPr>
                        <m:ctrlPr>
                          <a:rPr lang="ar-SA" sz="3100" i="1" smtClean="0">
                            <a:latin typeface="Cambria Math" panose="02040503050406030204" pitchFamily="18" charset="0"/>
                            <a:cs typeface="Arabic Typesetting" panose="03020402040406030203" pitchFamily="66" charset="-78"/>
                          </a:rPr>
                        </m:ctrlPr>
                      </m:fPr>
                      <m:num>
                        <m:r>
                          <a:rPr lang="ar-SA" sz="3100" b="0" i="1" smtClean="0">
                            <a:latin typeface="Cambria Math"/>
                            <a:cs typeface="Arabic Typesetting" panose="03020402040406030203" pitchFamily="66" charset="-78"/>
                          </a:rPr>
                          <m:t>للعمل</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الحدية</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الإنتاجية</m:t>
                        </m:r>
                      </m:num>
                      <m:den>
                        <m:r>
                          <a:rPr lang="ar-SA" sz="3100" b="0" i="1" smtClean="0">
                            <a:latin typeface="Cambria Math"/>
                            <a:cs typeface="Arabic Typesetting" panose="03020402040406030203" pitchFamily="66" charset="-78"/>
                          </a:rPr>
                          <m:t>المال</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لرأس</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الحدية</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الإنتاجية</m:t>
                        </m:r>
                      </m:den>
                    </m:f>
                  </m:oMath>
                </a14:m>
                <a:r>
                  <a:rPr lang="ar-SA" sz="3100" dirty="0" smtClean="0">
                    <a:latin typeface="Arabic Typesetting" panose="03020402040406030203" pitchFamily="66" charset="-78"/>
                    <a:cs typeface="Arabic Typesetting" panose="03020402040406030203" pitchFamily="66" charset="-78"/>
                  </a:rPr>
                  <a:t> = </a:t>
                </a:r>
                <a14:m>
                  <m:oMath xmlns:m="http://schemas.openxmlformats.org/officeDocument/2006/math">
                    <m:f>
                      <m:fPr>
                        <m:ctrlPr>
                          <a:rPr lang="ar-SA" sz="3100" i="1" smtClean="0">
                            <a:latin typeface="Cambria Math" panose="02040503050406030204" pitchFamily="18" charset="0"/>
                            <a:cs typeface="Arabic Typesetting" panose="03020402040406030203" pitchFamily="66" charset="-78"/>
                          </a:rPr>
                        </m:ctrlPr>
                      </m:fPr>
                      <m:num>
                        <m:r>
                          <a:rPr lang="ar-SA" sz="3100" b="0" i="1" smtClean="0">
                            <a:latin typeface="Cambria Math"/>
                            <a:cs typeface="Arabic Typesetting" panose="03020402040406030203" pitchFamily="66" charset="-78"/>
                          </a:rPr>
                          <m:t>المال</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رأس</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سعر</m:t>
                        </m:r>
                      </m:num>
                      <m:den>
                        <m:r>
                          <a:rPr lang="ar-SA" sz="3100" b="0" i="1" smtClean="0">
                            <a:latin typeface="Cambria Math"/>
                            <a:cs typeface="Arabic Typesetting" panose="03020402040406030203" pitchFamily="66" charset="-78"/>
                          </a:rPr>
                          <m:t>العمل</m:t>
                        </m:r>
                        <m:r>
                          <a:rPr lang="ar-SA" sz="3100" b="0" i="1" smtClean="0">
                            <a:latin typeface="Cambria Math"/>
                            <a:cs typeface="Arabic Typesetting" panose="03020402040406030203" pitchFamily="66" charset="-78"/>
                          </a:rPr>
                          <m:t> </m:t>
                        </m:r>
                        <m:r>
                          <a:rPr lang="ar-SA" sz="3100" b="0" i="1" smtClean="0">
                            <a:latin typeface="Cambria Math"/>
                            <a:cs typeface="Arabic Typesetting" panose="03020402040406030203" pitchFamily="66" charset="-78"/>
                          </a:rPr>
                          <m:t>سعر</m:t>
                        </m:r>
                      </m:den>
                    </m:f>
                  </m:oMath>
                </a14:m>
                <a:r>
                  <a:rPr lang="ar-SA" sz="3100" dirty="0" smtClean="0">
                    <a:latin typeface="Arabic Typesetting" panose="03020402040406030203" pitchFamily="66" charset="-78"/>
                    <a:cs typeface="Arabic Typesetting" panose="03020402040406030203" pitchFamily="66" charset="-78"/>
                  </a:rPr>
                  <a:t/>
                </a:r>
                <a:br>
                  <a:rPr lang="ar-SA" sz="3100" dirty="0" smtClean="0">
                    <a:latin typeface="Arabic Typesetting" panose="03020402040406030203" pitchFamily="66" charset="-78"/>
                    <a:cs typeface="Arabic Typesetting" panose="03020402040406030203" pitchFamily="66" charset="-78"/>
                  </a:rPr>
                </a:br>
                <a:r>
                  <a:rPr lang="ar-SA" sz="3100" dirty="0" smtClean="0">
                    <a:latin typeface="Arabic Typesetting" panose="03020402040406030203" pitchFamily="66" charset="-78"/>
                    <a:cs typeface="Arabic Typesetting" panose="03020402040406030203" pitchFamily="66" charset="-78"/>
                  </a:rPr>
                  <a:t/>
                </a:r>
                <a:br>
                  <a:rPr lang="ar-SA" sz="3100" dirty="0" smtClean="0">
                    <a:latin typeface="Arabic Typesetting" panose="03020402040406030203" pitchFamily="66" charset="-78"/>
                    <a:cs typeface="Arabic Typesetting" panose="03020402040406030203" pitchFamily="66" charset="-78"/>
                  </a:rPr>
                </a:br>
                <a:r>
                  <a:rPr lang="ar-SA" sz="3100" dirty="0" smtClean="0">
                    <a:latin typeface="Arabic Typesetting" panose="03020402040406030203" pitchFamily="66" charset="-78"/>
                    <a:cs typeface="Arabic Typesetting" panose="03020402040406030203" pitchFamily="66" charset="-78"/>
                  </a:rPr>
                  <a:t>و عندها يتحقق شرط توازن المنتج في سوق عناصر الإنتاج</a:t>
                </a:r>
                <a:br>
                  <a:rPr lang="ar-SA" sz="3100" dirty="0" smtClean="0">
                    <a:latin typeface="Arabic Typesetting" panose="03020402040406030203" pitchFamily="66" charset="-78"/>
                    <a:cs typeface="Arabic Typesetting" panose="03020402040406030203" pitchFamily="66" charset="-78"/>
                  </a:rPr>
                </a:br>
                <a:endParaRPr lang="ar-SA" sz="3100" dirty="0" smtClean="0">
                  <a:latin typeface="Arabic Typesetting" panose="03020402040406030203" pitchFamily="66" charset="-78"/>
                  <a:cs typeface="Arabic Typesetting" panose="03020402040406030203" pitchFamily="66" charset="-78"/>
                </a:endParaRPr>
              </a:p>
              <a:p>
                <a:pPr marL="457200" indent="-457200"/>
                <a:r>
                  <a:rPr lang="ar-SA" sz="3100" dirty="0" smtClean="0">
                    <a:latin typeface="Arabic Typesetting" panose="03020402040406030203" pitchFamily="66" charset="-78"/>
                    <a:cs typeface="Arabic Typesetting" panose="03020402040406030203" pitchFamily="66" charset="-78"/>
                  </a:rPr>
                  <a:t>ومن </a:t>
                </a:r>
                <a:r>
                  <a:rPr lang="ar-SA" sz="3100" dirty="0">
                    <a:latin typeface="Arabic Typesetting" panose="03020402040406030203" pitchFamily="66" charset="-78"/>
                    <a:cs typeface="Arabic Typesetting" panose="03020402040406030203" pitchFamily="66" charset="-78"/>
                  </a:rPr>
                  <a:t>خلال الرسم :</a:t>
                </a:r>
                <a:endParaRPr lang="en-US" sz="3100" dirty="0">
                  <a:latin typeface="Arabic Typesetting" panose="03020402040406030203" pitchFamily="66" charset="-78"/>
                  <a:cs typeface="Arabic Typesetting" panose="03020402040406030203" pitchFamily="66" charset="-78"/>
                </a:endParaRPr>
              </a:p>
              <a:p>
                <a:pPr marL="0" indent="0">
                  <a:buNone/>
                </a:pPr>
                <a:r>
                  <a:rPr lang="ar-SA" sz="3100" dirty="0" smtClean="0">
                    <a:latin typeface="Arabic Typesetting" panose="03020402040406030203" pitchFamily="66" charset="-78"/>
                    <a:cs typeface="Arabic Typesetting" panose="03020402040406030203" pitchFamily="66" charset="-78"/>
                  </a:rPr>
                  <a:t>نقطة تماس خط التكاليف المتساوية لأعلى منحنى ناتج </a:t>
                </a:r>
                <a:r>
                  <a:rPr lang="ar-SA" sz="3100" smtClean="0">
                    <a:latin typeface="Arabic Typesetting" panose="03020402040406030203" pitchFamily="66" charset="-78"/>
                    <a:cs typeface="Arabic Typesetting" panose="03020402040406030203" pitchFamily="66" charset="-78"/>
                  </a:rPr>
                  <a:t>متساوي تتحدد الكميات </a:t>
                </a:r>
                <a:r>
                  <a:rPr lang="ar-SA" sz="3100">
                    <a:latin typeface="Arabic Typesetting" panose="03020402040406030203" pitchFamily="66" charset="-78"/>
                    <a:cs typeface="Arabic Typesetting" panose="03020402040406030203" pitchFamily="66" charset="-78"/>
                  </a:rPr>
                  <a:t>المثلى </a:t>
                </a:r>
                <a:r>
                  <a:rPr lang="ar-SA" sz="3100" smtClean="0">
                    <a:latin typeface="Arabic Typesetting" panose="03020402040406030203" pitchFamily="66" charset="-78"/>
                    <a:cs typeface="Arabic Typesetting" panose="03020402040406030203" pitchFamily="66" charset="-78"/>
                  </a:rPr>
                  <a:t>لموردي </a:t>
                </a:r>
                <a:r>
                  <a:rPr lang="ar-SA" sz="3100">
                    <a:latin typeface="Arabic Typesetting" panose="03020402040406030203" pitchFamily="66" charset="-78"/>
                    <a:cs typeface="Arabic Typesetting" panose="03020402040406030203" pitchFamily="66" charset="-78"/>
                  </a:rPr>
                  <a:t>العمل </a:t>
                </a:r>
                <a:r>
                  <a:rPr lang="ar-SA" sz="3100" smtClean="0">
                    <a:latin typeface="Arabic Typesetting" panose="03020402040406030203" pitchFamily="66" charset="-78"/>
                    <a:cs typeface="Arabic Typesetting" panose="03020402040406030203" pitchFamily="66" charset="-78"/>
                  </a:rPr>
                  <a:t>و رأس المال.</a:t>
                </a:r>
                <a:endParaRPr lang="en-US" sz="3100" dirty="0">
                  <a:latin typeface="Arabic Typesetting" panose="03020402040406030203" pitchFamily="66" charset="-78"/>
                  <a:cs typeface="Arabic Typesetting" panose="03020402040406030203" pitchFamily="66" charset="-78"/>
                </a:endParaRPr>
              </a:p>
              <a:p>
                <a:pPr marL="0" indent="0">
                  <a:buNone/>
                </a:pPr>
                <a:endParaRPr lang="ar-SA" dirty="0" smtClean="0"/>
              </a:p>
              <a:p>
                <a:pPr marL="0" indent="0">
                  <a:buNone/>
                </a:pPr>
                <a:endParaRPr lang="ar-SA" dirty="0"/>
              </a:p>
              <a:p>
                <a:pPr marL="0" indent="0">
                  <a:buNone/>
                </a:pPr>
                <a:endParaRPr lang="ar-SA" dirty="0" smtClean="0"/>
              </a:p>
              <a:p>
                <a:pPr marL="0" indent="0">
                  <a:buNone/>
                </a:pPr>
                <a:endParaRPr lang="ar-SA" dirty="0"/>
              </a:p>
              <a:p>
                <a:pPr marL="0" indent="0">
                  <a:buNone/>
                </a:pPr>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827584" y="332656"/>
                <a:ext cx="7355360" cy="2160240"/>
              </a:xfrm>
              <a:blipFill rotWithShape="1">
                <a:blip r:embed="rId2"/>
                <a:stretch>
                  <a:fillRect t="-1130" r="-1161" b="-2260"/>
                </a:stretch>
              </a:blipFill>
            </p:spPr>
            <p:txBody>
              <a:bodyPr/>
              <a:lstStyle/>
              <a:p>
                <a:r>
                  <a:rPr lang="ar-SA">
                    <a:noFill/>
                  </a:rPr>
                  <a:t> </a:t>
                </a:r>
              </a:p>
            </p:txBody>
          </p:sp>
        </mc:Fallback>
      </mc:AlternateContent>
      <p:pic>
        <p:nvPicPr>
          <p:cNvPr id="6" name="صورة 5"/>
          <p:cNvPicPr/>
          <p:nvPr/>
        </p:nvPicPr>
        <p:blipFill>
          <a:blip r:embed="rId3"/>
          <a:srcRect l="23296" t="9003" r="39297" b="17042"/>
          <a:stretch>
            <a:fillRect/>
          </a:stretch>
        </p:blipFill>
        <p:spPr bwMode="auto">
          <a:xfrm>
            <a:off x="1907704" y="2924944"/>
            <a:ext cx="4464496" cy="3312368"/>
          </a:xfrm>
          <a:prstGeom prst="rect">
            <a:avLst/>
          </a:prstGeom>
          <a:noFill/>
          <a:ln w="9525">
            <a:noFill/>
            <a:miter lim="800000"/>
            <a:headEnd/>
            <a:tailEnd/>
          </a:ln>
          <a:scene3d>
            <a:camera prst="orthographicFront">
              <a:rot lat="0" lon="0" rev="16200000"/>
            </a:camera>
            <a:lightRig rig="threePt" dir="t"/>
          </a:scene3d>
        </p:spPr>
      </p:pic>
    </p:spTree>
    <p:extLst>
      <p:ext uri="{BB962C8B-B14F-4D97-AF65-F5344CB8AC3E}">
        <p14:creationId xmlns:p14="http://schemas.microsoft.com/office/powerpoint/2010/main" val="4021023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2557" y="0"/>
            <a:ext cx="8337417"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SA" sz="4000" b="1" u="sng" dirty="0" smtClean="0">
                <a:solidFill>
                  <a:srgbClr val="00B050"/>
                </a:solidFill>
                <a:effectLst>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ثالثاً: تخصيص الموارد: </a:t>
            </a:r>
            <a:r>
              <a:rPr lang="ar-SA" sz="3200" b="1" u="sng" dirty="0" smtClean="0">
                <a:solidFill>
                  <a:srgbClr val="00B050"/>
                </a:solidFill>
                <a:latin typeface="Arabic Typesetting" pitchFamily="66" charset="-78"/>
                <a:ea typeface="Calibri" pitchFamily="34" charset="0"/>
                <a:cs typeface="Arabic Typesetting" pitchFamily="66" charset="-78"/>
              </a:rPr>
              <a:t/>
            </a:r>
            <a:br>
              <a:rPr lang="ar-SA" sz="3200" b="1" u="sng" dirty="0" smtClean="0">
                <a:solidFill>
                  <a:srgbClr val="00B050"/>
                </a:solidFill>
                <a:latin typeface="Arabic Typesetting" pitchFamily="66" charset="-78"/>
                <a:ea typeface="Calibri" pitchFamily="34" charset="0"/>
                <a:cs typeface="Arabic Typesetting" pitchFamily="66" charset="-78"/>
              </a:rPr>
            </a:br>
            <a:endParaRPr lang="en-US" sz="3200" b="1" dirty="0" smtClean="0">
              <a:solidFill>
                <a:srgbClr val="00B050"/>
              </a:solidFill>
              <a:latin typeface="Arabic Typesetting" pitchFamily="66" charset="-78"/>
              <a:cs typeface="Arabic Typesetting" pitchFamily="66" charset="-78"/>
            </a:endParaRPr>
          </a:p>
          <a:p>
            <a:pPr eaLnBrk="0" fontAlgn="base" hangingPunct="0">
              <a:spcBef>
                <a:spcPct val="0"/>
              </a:spcBef>
              <a:spcAft>
                <a:spcPct val="0"/>
              </a:spcAft>
              <a:buFontTx/>
              <a:buChar char="•"/>
            </a:pPr>
            <a:r>
              <a:rPr lang="ar-SA" sz="2900" u="sng" dirty="0" smtClean="0">
                <a:solidFill>
                  <a:prstClr val="black"/>
                </a:solidFill>
                <a:latin typeface="Arabic Typesetting" pitchFamily="66" charset="-78"/>
                <a:ea typeface="Calibri" pitchFamily="34" charset="0"/>
                <a:cs typeface="Arabic Typesetting" pitchFamily="66" charset="-78"/>
              </a:rPr>
              <a:t>يقصد بتخصيص الموارد هو توزيعها على استخداماتها المتنافسة عليها و تأتي أهمية ذلك من ندرة الموارد الاقتصادية و تعدد استخداماتها</a:t>
            </a:r>
            <a:r>
              <a:rPr lang="ar-SA" sz="2900" dirty="0" smtClean="0">
                <a:solidFill>
                  <a:prstClr val="black"/>
                </a:solidFill>
                <a:latin typeface="Arabic Typesetting" pitchFamily="66" charset="-78"/>
                <a:ea typeface="Calibri" pitchFamily="34" charset="0"/>
                <a:cs typeface="Arabic Typesetting" pitchFamily="66" charset="-78"/>
              </a:rPr>
              <a:t>. أي أن المورد الواحد يُستخدم في انتاج العديد من السلع.</a:t>
            </a:r>
            <a:endParaRPr lang="en-US" sz="29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buFontTx/>
              <a:buChar char="•"/>
            </a:pPr>
            <a:r>
              <a:rPr lang="ar-SA" sz="2900" dirty="0" smtClean="0">
                <a:solidFill>
                  <a:prstClr val="black"/>
                </a:solidFill>
                <a:latin typeface="Arabic Typesetting" pitchFamily="66" charset="-78"/>
                <a:ea typeface="Calibri" pitchFamily="34" charset="0"/>
                <a:cs typeface="Arabic Typesetting" pitchFamily="66" charset="-78"/>
              </a:rPr>
              <a:t>بما أن الموارد نادرة نسبيًا فإن الأنشطة الإنتاجية التي تدفع ثمنًا </a:t>
            </a:r>
            <a:r>
              <a:rPr lang="ar-SA" sz="2900" u="sng" dirty="0" smtClean="0">
                <a:solidFill>
                  <a:prstClr val="black"/>
                </a:solidFill>
                <a:latin typeface="Arabic Typesetting" pitchFamily="66" charset="-78"/>
                <a:ea typeface="Calibri" pitchFamily="34" charset="0"/>
                <a:cs typeface="Arabic Typesetting" pitchFamily="66" charset="-78"/>
              </a:rPr>
              <a:t>أعلى</a:t>
            </a:r>
            <a:r>
              <a:rPr lang="ar-SA" sz="2900" dirty="0" smtClean="0">
                <a:solidFill>
                  <a:prstClr val="black"/>
                </a:solidFill>
                <a:latin typeface="Arabic Typesetting" pitchFamily="66" charset="-78"/>
                <a:ea typeface="Calibri" pitchFamily="34" charset="0"/>
                <a:cs typeface="Arabic Typesetting" pitchFamily="66" charset="-78"/>
              </a:rPr>
              <a:t> للموارد تجذب المزيد منها .</a:t>
            </a:r>
            <a:br>
              <a:rPr lang="ar-SA" sz="2900" dirty="0" smtClean="0">
                <a:solidFill>
                  <a:prstClr val="black"/>
                </a:solidFill>
                <a:latin typeface="Arabic Typesetting" pitchFamily="66" charset="-78"/>
                <a:ea typeface="Calibri" pitchFamily="34" charset="0"/>
                <a:cs typeface="Arabic Typesetting" pitchFamily="66" charset="-78"/>
              </a:rPr>
            </a:br>
            <a:r>
              <a:rPr lang="ar-SA" sz="2900" dirty="0" smtClean="0">
                <a:solidFill>
                  <a:prstClr val="black"/>
                </a:solidFill>
                <a:latin typeface="Arabic Typesetting" pitchFamily="66" charset="-78"/>
                <a:ea typeface="Calibri" pitchFamily="34" charset="0"/>
                <a:cs typeface="Arabic Typesetting" pitchFamily="66" charset="-78"/>
              </a:rPr>
              <a:t> </a:t>
            </a:r>
            <a:endParaRPr lang="en-US" sz="29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buFontTx/>
              <a:buChar char="•"/>
            </a:pPr>
            <a:r>
              <a:rPr lang="ar-SA" sz="2900" dirty="0" smtClean="0">
                <a:solidFill>
                  <a:prstClr val="black"/>
                </a:solidFill>
                <a:latin typeface="Arabic Typesetting" pitchFamily="66" charset="-78"/>
                <a:ea typeface="Calibri" pitchFamily="34" charset="0"/>
                <a:cs typeface="Arabic Typesetting" pitchFamily="66" charset="-78"/>
              </a:rPr>
              <a:t>في النظم الاقتصادية التي يلعب فيها القطاع الخاص الدور الرائد يقوم نظام الأسعار بعملية تخصيص الموارد , أي توزيعها على السلع والخدمات التي تتنافس عليها حسب ظروف العرض والطلب . </a:t>
            </a:r>
            <a:br>
              <a:rPr lang="ar-SA" sz="2900" dirty="0" smtClean="0">
                <a:solidFill>
                  <a:prstClr val="black"/>
                </a:solidFill>
                <a:latin typeface="Arabic Typesetting" pitchFamily="66" charset="-78"/>
                <a:ea typeface="Calibri" pitchFamily="34" charset="0"/>
                <a:cs typeface="Arabic Typesetting" pitchFamily="66" charset="-78"/>
              </a:rPr>
            </a:br>
            <a:endParaRPr lang="en-US" sz="29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buFontTx/>
              <a:buChar char="•"/>
            </a:pPr>
            <a:r>
              <a:rPr lang="ar-SA" sz="2900" dirty="0" smtClean="0">
                <a:solidFill>
                  <a:prstClr val="black"/>
                </a:solidFill>
                <a:latin typeface="Arabic Typesetting" pitchFamily="66" charset="-78"/>
                <a:ea typeface="Calibri" pitchFamily="34" charset="0"/>
                <a:cs typeface="Arabic Typesetting" pitchFamily="66" charset="-78"/>
              </a:rPr>
              <a:t>من أهم وظائف نظام الأسعار تخصيص الموارد الاقتصادية بين استخداماتها المختلفة عبر المكان والزمان للحصول على أقصى عائد منها. </a:t>
            </a:r>
            <a:br>
              <a:rPr lang="ar-SA" sz="2900" dirty="0" smtClean="0">
                <a:solidFill>
                  <a:prstClr val="black"/>
                </a:solidFill>
                <a:latin typeface="Arabic Typesetting" pitchFamily="66" charset="-78"/>
                <a:ea typeface="Calibri" pitchFamily="34" charset="0"/>
                <a:cs typeface="Arabic Typesetting" pitchFamily="66" charset="-78"/>
              </a:rPr>
            </a:br>
            <a:endParaRPr lang="en-US" sz="29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buFontTx/>
              <a:buChar char="•"/>
            </a:pPr>
            <a:r>
              <a:rPr lang="ar-SA" sz="2900" dirty="0" smtClean="0">
                <a:solidFill>
                  <a:prstClr val="black"/>
                </a:solidFill>
                <a:latin typeface="Arabic Typesetting" pitchFamily="66" charset="-78"/>
                <a:ea typeface="Calibri" pitchFamily="34" charset="0"/>
                <a:cs typeface="Arabic Typesetting" pitchFamily="66" charset="-78"/>
              </a:rPr>
              <a:t>لضمان استمرارية كفاءة الاقتصاد كله , لابد من إعادة تخصيص الموارد بصفة مستمرة و عندما يتطلب الأمر استجابة لتقلبات احتياجات الإنسان و اختلاف نوعية وكمية الموارد المتاحة والتغير التقني . </a:t>
            </a:r>
            <a:endParaRPr lang="ar-SA" sz="2900" dirty="0" smtClean="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237770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79512" y="476672"/>
            <a:ext cx="806489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ar-SA" sz="2800" b="1" dirty="0" smtClean="0">
                <a:solidFill>
                  <a:srgbClr val="0070C0"/>
                </a:solidFill>
                <a:latin typeface="Arabic Typesetting" pitchFamily="66" charset="-78"/>
                <a:ea typeface="Calibri" pitchFamily="34" charset="0"/>
                <a:cs typeface="Arabic Typesetting" pitchFamily="66" charset="-78"/>
              </a:rPr>
              <a:t>مالمقصود من كفاءة الاقتصاد ؟ </a:t>
            </a:r>
            <a:endParaRPr lang="en-US" sz="2800" b="1" dirty="0" smtClean="0">
              <a:solidFill>
                <a:srgbClr val="0070C0"/>
              </a:solidFill>
              <a:latin typeface="Arabic Typesetting" pitchFamily="66" charset="-78"/>
              <a:cs typeface="Arabic Typesetting" pitchFamily="66" charset="-78"/>
            </a:endParaRPr>
          </a:p>
          <a:p>
            <a:pPr eaLnBrk="0" fontAlgn="base" hangingPunct="0">
              <a:spcBef>
                <a:spcPct val="0"/>
              </a:spcBef>
              <a:spcAft>
                <a:spcPct val="0"/>
              </a:spcAft>
            </a:pPr>
            <a:r>
              <a:rPr lang="ar-SA" sz="2800" dirty="0" smtClean="0">
                <a:solidFill>
                  <a:prstClr val="black"/>
                </a:solidFill>
                <a:latin typeface="Arabic Typesetting" pitchFamily="66" charset="-78"/>
                <a:ea typeface="Calibri" pitchFamily="34" charset="0"/>
                <a:cs typeface="Arabic Typesetting" pitchFamily="66" charset="-78"/>
              </a:rPr>
              <a:t>عند التخصيص الأمثل للموارد وإعادة تخصيصها عندما يتطلب الأمر تجعل الاقتصاد دائما يتحصل على أقصى عائد من موارده المحدودة . </a:t>
            </a:r>
          </a:p>
          <a:p>
            <a:pPr eaLnBrk="0" fontAlgn="base" hangingPunct="0">
              <a:spcBef>
                <a:spcPct val="0"/>
              </a:spcBef>
              <a:spcAft>
                <a:spcPct val="0"/>
              </a:spcAft>
            </a:pPr>
            <a:endParaRPr lang="en-US" sz="28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buFontTx/>
              <a:buChar char="•"/>
            </a:pPr>
            <a:r>
              <a:rPr lang="ar-SA" sz="2800" u="sng" dirty="0" smtClean="0">
                <a:solidFill>
                  <a:prstClr val="black"/>
                </a:solidFill>
                <a:latin typeface="Arabic Typesetting" pitchFamily="66" charset="-78"/>
                <a:ea typeface="Calibri" pitchFamily="34" charset="0"/>
                <a:cs typeface="Arabic Typesetting" pitchFamily="66" charset="-78"/>
              </a:rPr>
              <a:t>الشروط التي يجب توافرها لكي يسهم أي مورد بأقصى مايمكن في تحقيق رفاهية المجتمع : </a:t>
            </a:r>
            <a:endParaRPr lang="en-US" sz="2800" u="sng"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pPr>
            <a:r>
              <a:rPr lang="ar-SA" sz="2800" b="1" dirty="0" smtClean="0">
                <a:solidFill>
                  <a:srgbClr val="0070C0"/>
                </a:solidFill>
                <a:latin typeface="Arabic Typesetting" pitchFamily="66" charset="-78"/>
                <a:ea typeface="Calibri" pitchFamily="34" charset="0"/>
                <a:cs typeface="Arabic Typesetting" pitchFamily="66" charset="-78"/>
              </a:rPr>
              <a:t>أن القيمة الإنتاجية الحدية لأي مورد تتساوى في جميع استخداماته كما تتساوى  في الوقت ذاته مع سعره أو أجره أو إيجاره </a:t>
            </a:r>
            <a:r>
              <a:rPr lang="ar-SA" sz="2800" dirty="0" smtClean="0">
                <a:solidFill>
                  <a:prstClr val="black"/>
                </a:solidFill>
                <a:latin typeface="Arabic Typesetting" pitchFamily="66" charset="-78"/>
                <a:ea typeface="Calibri" pitchFamily="34" charset="0"/>
                <a:cs typeface="Arabic Typesetting" pitchFamily="66" charset="-78"/>
              </a:rPr>
              <a:t>اعتمادًا على نوع المورد (أرض أم عمل أم رأس مال ) </a:t>
            </a:r>
            <a:endParaRPr lang="en-US" sz="28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pPr>
            <a:endParaRPr lang="ar-SA" sz="2800" b="1" dirty="0" smtClean="0">
              <a:solidFill>
                <a:srgbClr val="C00000"/>
              </a:solidFill>
              <a:latin typeface="Arabic Typesetting" pitchFamily="66" charset="-78"/>
              <a:ea typeface="Calibri" pitchFamily="34" charset="0"/>
              <a:cs typeface="Arabic Typesetting" pitchFamily="66" charset="-78"/>
            </a:endParaRPr>
          </a:p>
          <a:p>
            <a:pPr algn="ctr" eaLnBrk="0" fontAlgn="base" hangingPunct="0">
              <a:spcBef>
                <a:spcPct val="0"/>
              </a:spcBef>
              <a:spcAft>
                <a:spcPct val="0"/>
              </a:spcAft>
            </a:pPr>
            <a:r>
              <a:rPr lang="ar-SA" sz="2800" b="1" dirty="0" smtClean="0">
                <a:solidFill>
                  <a:srgbClr val="C00000"/>
                </a:solidFill>
                <a:latin typeface="Arabic Typesetting" pitchFamily="66" charset="-78"/>
                <a:ea typeface="Calibri" pitchFamily="34" charset="0"/>
                <a:cs typeface="Arabic Typesetting" pitchFamily="66" charset="-78"/>
              </a:rPr>
              <a:t>قيمة الانتاجية الحدية = سعر السلعة التي ينتجها  </a:t>
            </a:r>
            <a:r>
              <a:rPr lang="en-US" sz="2800" b="1" dirty="0" smtClean="0">
                <a:solidFill>
                  <a:srgbClr val="C00000"/>
                </a:solidFill>
                <a:latin typeface="Arabic Typesetting" pitchFamily="66" charset="-78"/>
                <a:ea typeface="Calibri" pitchFamily="34" charset="0"/>
                <a:cs typeface="Arabic Typesetting" pitchFamily="66" charset="-78"/>
              </a:rPr>
              <a:t>X</a:t>
            </a:r>
            <a:r>
              <a:rPr lang="ar-SA" sz="2800" b="1" dirty="0" smtClean="0">
                <a:solidFill>
                  <a:srgbClr val="C00000"/>
                </a:solidFill>
                <a:latin typeface="Arabic Typesetting" pitchFamily="66" charset="-78"/>
                <a:ea typeface="Calibri" pitchFamily="34" charset="0"/>
                <a:cs typeface="Arabic Typesetting" pitchFamily="66" charset="-78"/>
              </a:rPr>
              <a:t> إنتاجيته الحدية </a:t>
            </a:r>
          </a:p>
          <a:p>
            <a:pPr eaLnBrk="0" fontAlgn="base" hangingPunct="0">
              <a:spcBef>
                <a:spcPct val="0"/>
              </a:spcBef>
              <a:spcAft>
                <a:spcPct val="0"/>
              </a:spcAft>
            </a:pPr>
            <a:endParaRPr lang="ar-SA" sz="28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pPr>
            <a:r>
              <a:rPr lang="ar-SA" sz="2800" dirty="0" smtClean="0">
                <a:solidFill>
                  <a:prstClr val="black"/>
                </a:solidFill>
                <a:latin typeface="Arabic Typesetting" pitchFamily="66" charset="-78"/>
                <a:cs typeface="Arabic Typesetting" pitchFamily="66" charset="-78"/>
              </a:rPr>
              <a:t>ونعني بذلك أنه عند التخصيص الأمثل لعنصر رأس المال مثلاً, يكون الشرط المطلوب للتخصيص الأمثل للمورد: </a:t>
            </a:r>
            <a:r>
              <a:rPr lang="ar-SA" sz="2800" b="1" dirty="0" smtClean="0">
                <a:solidFill>
                  <a:srgbClr val="0070C0"/>
                </a:solidFill>
                <a:latin typeface="Arabic Typesetting" pitchFamily="66" charset="-78"/>
                <a:cs typeface="Arabic Typesetting" pitchFamily="66" charset="-78"/>
              </a:rPr>
              <a:t>القيمة الانتاجية الحدية لرأس المال في الصناعة </a:t>
            </a:r>
            <a:r>
              <a:rPr lang="en-US" sz="2800" b="1" dirty="0" smtClean="0">
                <a:solidFill>
                  <a:srgbClr val="0070C0"/>
                </a:solidFill>
                <a:latin typeface="Arabic Typesetting" pitchFamily="66" charset="-78"/>
                <a:cs typeface="Arabic Typesetting" pitchFamily="66" charset="-78"/>
              </a:rPr>
              <a:t>A</a:t>
            </a:r>
            <a:r>
              <a:rPr lang="ar-SA" sz="2800" b="1" dirty="0" smtClean="0">
                <a:solidFill>
                  <a:srgbClr val="0070C0"/>
                </a:solidFill>
                <a:latin typeface="Arabic Typesetting" pitchFamily="66" charset="-78"/>
                <a:cs typeface="Arabic Typesetting" pitchFamily="66" charset="-78"/>
              </a:rPr>
              <a:t> تساوي القيمة الانتاجية الحدية لرأس المال في الصناعة </a:t>
            </a:r>
            <a:r>
              <a:rPr lang="en-US" sz="2800" b="1" dirty="0" smtClean="0">
                <a:solidFill>
                  <a:srgbClr val="0070C0"/>
                </a:solidFill>
                <a:latin typeface="Arabic Typesetting" pitchFamily="66" charset="-78"/>
                <a:cs typeface="Arabic Typesetting" pitchFamily="66" charset="-78"/>
              </a:rPr>
              <a:t>B</a:t>
            </a:r>
            <a:r>
              <a:rPr lang="ar-SA" sz="2800" b="1" dirty="0" smtClean="0">
                <a:solidFill>
                  <a:srgbClr val="0070C0"/>
                </a:solidFill>
                <a:latin typeface="Arabic Typesetting" pitchFamily="66" charset="-78"/>
                <a:cs typeface="Arabic Typesetting" pitchFamily="66" charset="-78"/>
              </a:rPr>
              <a:t> ، ويساوي في الوقت نفسه سعر الوحدة من رأس المال</a:t>
            </a:r>
            <a:r>
              <a:rPr lang="ar-SA" sz="2800" dirty="0" smtClean="0">
                <a:solidFill>
                  <a:prstClr val="black"/>
                </a:solidFill>
                <a:latin typeface="Arabic Typesetting" pitchFamily="66" charset="-78"/>
                <a:cs typeface="Arabic Typesetting" pitchFamily="66" charset="-78"/>
              </a:rPr>
              <a:t>.</a:t>
            </a:r>
            <a:endParaRPr lang="en-US" sz="2800" dirty="0" smtClean="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657632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 y="836712"/>
            <a:ext cx="8229600" cy="1143000"/>
          </a:xfrm>
        </p:spPr>
        <p:txBody>
          <a:bodyPr>
            <a:noAutofit/>
          </a:bodyPr>
          <a:lstStyle/>
          <a:p>
            <a:pPr algn="r"/>
            <a:r>
              <a:rPr lang="ar-SA" sz="4400" dirty="0" smtClean="0">
                <a:solidFill>
                  <a:srgbClr val="0070C0"/>
                </a:solidFill>
                <a:latin typeface="Arabic Typesetting" pitchFamily="66" charset="-78"/>
                <a:cs typeface="Arabic Typesetting" pitchFamily="66" charset="-78"/>
              </a:rPr>
              <a:t> </a:t>
            </a:r>
            <a:r>
              <a:rPr lang="ar-SA" sz="4400" b="1" dirty="0" smtClean="0">
                <a:solidFill>
                  <a:srgbClr val="0070C0"/>
                </a:solidFill>
                <a:latin typeface="Arabic Typesetting" pitchFamily="66" charset="-78"/>
                <a:cs typeface="Arabic Typesetting" pitchFamily="66" charset="-78"/>
              </a:rPr>
              <a:t>* سنتعرف في هذا الفصل على أهم الأسس الاقتصادية في استخدام الموارد:</a:t>
            </a:r>
            <a:r>
              <a:rPr lang="ar-SA" sz="4400" dirty="0" smtClean="0">
                <a:solidFill>
                  <a:srgbClr val="0070C0"/>
                </a:solidFill>
              </a:rPr>
              <a:t/>
            </a:r>
            <a:br>
              <a:rPr lang="ar-SA" sz="4400" dirty="0" smtClean="0">
                <a:solidFill>
                  <a:srgbClr val="0070C0"/>
                </a:solidFill>
              </a:rPr>
            </a:br>
            <a:endParaRPr lang="ar-SA" sz="4400" dirty="0">
              <a:solidFill>
                <a:srgbClr val="0070C0"/>
              </a:solidFill>
            </a:endParaRPr>
          </a:p>
        </p:txBody>
      </p:sp>
      <p:sp>
        <p:nvSpPr>
          <p:cNvPr id="3" name="Content Placeholder 2"/>
          <p:cNvSpPr>
            <a:spLocks noGrp="1"/>
          </p:cNvSpPr>
          <p:nvPr>
            <p:ph idx="1"/>
          </p:nvPr>
        </p:nvSpPr>
        <p:spPr>
          <a:xfrm>
            <a:off x="395536" y="2204864"/>
            <a:ext cx="7620000" cy="4800600"/>
          </a:xfrm>
        </p:spPr>
        <p:txBody>
          <a:bodyPr>
            <a:normAutofit/>
          </a:bodyPr>
          <a:lstStyle/>
          <a:p>
            <a:r>
              <a:rPr lang="ar-SA" sz="3600" dirty="0">
                <a:latin typeface="Arabic Typesetting" pitchFamily="66" charset="-78"/>
                <a:cs typeface="Arabic Typesetting" pitchFamily="66" charset="-78"/>
              </a:rPr>
              <a:t>نظريّة </a:t>
            </a:r>
            <a:r>
              <a:rPr lang="ar-SA" sz="3600" dirty="0" smtClean="0">
                <a:latin typeface="Arabic Typesetting" pitchFamily="66" charset="-78"/>
                <a:cs typeface="Arabic Typesetting" pitchFamily="66" charset="-78"/>
              </a:rPr>
              <a:t>الإنتاج.</a:t>
            </a:r>
          </a:p>
          <a:p>
            <a:r>
              <a:rPr lang="ar-SA" sz="3600" dirty="0" smtClean="0">
                <a:latin typeface="Arabic Typesetting" pitchFamily="66" charset="-78"/>
                <a:cs typeface="Arabic Typesetting" pitchFamily="66" charset="-78"/>
              </a:rPr>
              <a:t> </a:t>
            </a:r>
            <a:r>
              <a:rPr lang="ar-SA" sz="3600" dirty="0">
                <a:latin typeface="Arabic Typesetting" pitchFamily="66" charset="-78"/>
                <a:cs typeface="Arabic Typesetting" pitchFamily="66" charset="-78"/>
              </a:rPr>
              <a:t>حقوق ملكيّة </a:t>
            </a:r>
            <a:r>
              <a:rPr lang="ar-SA" sz="3600" dirty="0" smtClean="0">
                <a:latin typeface="Arabic Typesetting" pitchFamily="66" charset="-78"/>
                <a:cs typeface="Arabic Typesetting" pitchFamily="66" charset="-78"/>
              </a:rPr>
              <a:t>الموارد.</a:t>
            </a:r>
          </a:p>
          <a:p>
            <a:r>
              <a:rPr lang="ar-SA" sz="3600" dirty="0" smtClean="0">
                <a:latin typeface="Arabic Typesetting" pitchFamily="66" charset="-78"/>
                <a:cs typeface="Arabic Typesetting" pitchFamily="66" charset="-78"/>
              </a:rPr>
              <a:t>المحافظة </a:t>
            </a:r>
            <a:r>
              <a:rPr lang="ar-SA" sz="3600" dirty="0">
                <a:latin typeface="Arabic Typesetting" pitchFamily="66" charset="-78"/>
                <a:cs typeface="Arabic Typesetting" pitchFamily="66" charset="-78"/>
              </a:rPr>
              <a:t>على </a:t>
            </a:r>
            <a:r>
              <a:rPr lang="ar-SA" sz="3600" dirty="0" smtClean="0">
                <a:latin typeface="Arabic Typesetting" pitchFamily="66" charset="-78"/>
                <a:cs typeface="Arabic Typesetting" pitchFamily="66" charset="-78"/>
              </a:rPr>
              <a:t>الموارد.</a:t>
            </a:r>
          </a:p>
          <a:p>
            <a:r>
              <a:rPr lang="ar-SA" sz="3600" dirty="0" smtClean="0">
                <a:latin typeface="Arabic Typesetting" pitchFamily="66" charset="-78"/>
                <a:cs typeface="Arabic Typesetting" pitchFamily="66" charset="-78"/>
              </a:rPr>
              <a:t>تنمية الموارد.</a:t>
            </a:r>
          </a:p>
          <a:p>
            <a:r>
              <a:rPr lang="ar-SA" sz="3600" dirty="0" smtClean="0">
                <a:latin typeface="Arabic Typesetting" pitchFamily="66" charset="-78"/>
                <a:cs typeface="Arabic Typesetting" pitchFamily="66" charset="-78"/>
              </a:rPr>
              <a:t>دراسات الجدوى الاقتصادية و إدارة الموارد.</a:t>
            </a:r>
          </a:p>
        </p:txBody>
      </p:sp>
    </p:spTree>
    <p:extLst>
      <p:ext uri="{BB962C8B-B14F-4D97-AF65-F5344CB8AC3E}">
        <p14:creationId xmlns:p14="http://schemas.microsoft.com/office/powerpoint/2010/main" val="4160300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20426230838_13392.jpg"/>
          <p:cNvPicPr>
            <a:picLocks noChangeAspect="1"/>
          </p:cNvPicPr>
          <p:nvPr/>
        </p:nvPicPr>
        <p:blipFill>
          <a:blip r:embed="rId2" cstate="print"/>
          <a:stretch>
            <a:fillRect/>
          </a:stretch>
        </p:blipFill>
        <p:spPr>
          <a:xfrm>
            <a:off x="349796" y="404664"/>
            <a:ext cx="2494012" cy="2088232"/>
          </a:xfrm>
          <a:prstGeom prst="rect">
            <a:avLst/>
          </a:prstGeom>
        </p:spPr>
      </p:pic>
      <p:sp>
        <p:nvSpPr>
          <p:cNvPr id="2" name="مربع نص 1"/>
          <p:cNvSpPr txBox="1"/>
          <p:nvPr/>
        </p:nvSpPr>
        <p:spPr>
          <a:xfrm>
            <a:off x="2483768" y="400015"/>
            <a:ext cx="5931553" cy="2646878"/>
          </a:xfrm>
          <a:prstGeom prst="rect">
            <a:avLst/>
          </a:prstGeom>
          <a:noFill/>
        </p:spPr>
        <p:txBody>
          <a:bodyPr wrap="square" rtlCol="1">
            <a:spAutoFit/>
          </a:bodyPr>
          <a:lstStyle/>
          <a:p>
            <a:r>
              <a:rPr lang="ar-SA" dirty="0" smtClean="0">
                <a:solidFill>
                  <a:srgbClr val="FF0000"/>
                </a:solidFill>
              </a:rPr>
              <a:t>- ملاحظة: انظري الكتاب ص 294 و 295.</a:t>
            </a:r>
            <a:br>
              <a:rPr lang="ar-SA" dirty="0" smtClean="0">
                <a:solidFill>
                  <a:srgbClr val="FF0000"/>
                </a:solidFill>
              </a:rPr>
            </a:br>
            <a:r>
              <a:rPr lang="ar-SA" sz="2800" dirty="0" smtClean="0">
                <a:solidFill>
                  <a:srgbClr val="FF0000"/>
                </a:solidFill>
              </a:rPr>
              <a:t/>
            </a:r>
            <a:br>
              <a:rPr lang="ar-SA" sz="2800" dirty="0" smtClean="0">
                <a:solidFill>
                  <a:srgbClr val="FF0000"/>
                </a:solidFill>
              </a:rPr>
            </a:br>
            <a:r>
              <a:rPr lang="ar-SA" sz="2400" b="1" dirty="0" smtClean="0">
                <a:solidFill>
                  <a:srgbClr val="FF0000"/>
                </a:solidFill>
              </a:rPr>
              <a:t>- تتساوى قيمة الإنتاجية الحدية عندما ينتقل المورد من الصناعة ذات الإنتاجية الحدية الأقل إلى الصناعة ذات الإنتاجية الحدية الأعلى, حتى يكون المورد قد خصص تخصيصاً أمثل بين الصناعتين و ساهم بأقصى ما يمكن في الناتج الوطني و يصل الاقتصاد إلى أقصى حد من الرفاهية.</a:t>
            </a:r>
            <a:endParaRPr lang="ar-SA" sz="2400" b="1" dirty="0">
              <a:solidFill>
                <a:srgbClr val="FF0000"/>
              </a:solidFill>
            </a:endParaRPr>
          </a:p>
        </p:txBody>
      </p:sp>
      <p:sp>
        <p:nvSpPr>
          <p:cNvPr id="3" name="مربع نص 2"/>
          <p:cNvSpPr txBox="1"/>
          <p:nvPr/>
        </p:nvSpPr>
        <p:spPr>
          <a:xfrm>
            <a:off x="6804247" y="3357467"/>
            <a:ext cx="1611073" cy="707886"/>
          </a:xfrm>
          <a:prstGeom prst="rect">
            <a:avLst/>
          </a:prstGeom>
          <a:noFill/>
        </p:spPr>
        <p:txBody>
          <a:bodyPr wrap="square" rtlCol="1">
            <a:spAutoFit/>
          </a:bodyPr>
          <a:lstStyle/>
          <a:p>
            <a:r>
              <a:rPr lang="ar-SA" sz="2000" b="1" u="sng" dirty="0" smtClean="0">
                <a:effectLst>
                  <a:outerShdw blurRad="38100" dist="38100" dir="2700000" algn="tl">
                    <a:srgbClr val="000000">
                      <a:alpha val="43137"/>
                    </a:srgbClr>
                  </a:outerShdw>
                </a:effectLst>
              </a:rPr>
              <a:t>* مثال تخصيص </a:t>
            </a:r>
            <a:br>
              <a:rPr lang="ar-SA" sz="2000" b="1" u="sng" dirty="0" smtClean="0">
                <a:effectLst>
                  <a:outerShdw blurRad="38100" dist="38100" dir="2700000" algn="tl">
                    <a:srgbClr val="000000">
                      <a:alpha val="43137"/>
                    </a:srgbClr>
                  </a:outerShdw>
                </a:effectLst>
              </a:rPr>
            </a:br>
            <a:r>
              <a:rPr lang="ar-SA" sz="2000" b="1" u="sng" dirty="0" smtClean="0">
                <a:effectLst>
                  <a:outerShdw blurRad="38100" dist="38100" dir="2700000" algn="tl">
                    <a:srgbClr val="000000">
                      <a:alpha val="43137"/>
                    </a:srgbClr>
                  </a:outerShdw>
                </a:effectLst>
              </a:rPr>
              <a:t>مورد العمل:</a:t>
            </a:r>
            <a:endParaRPr lang="ar-SA" sz="2000" b="1" u="sng" dirty="0">
              <a:effectLst>
                <a:outerShdw blurRad="38100" dist="38100" dir="2700000" algn="tl">
                  <a:srgbClr val="000000">
                    <a:alpha val="43137"/>
                  </a:srgbClr>
                </a:outerShdw>
              </a:effectLst>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537119" y="1855526"/>
            <a:ext cx="3787731" cy="6170466"/>
          </a:xfrm>
          <a:prstGeom prst="rect">
            <a:avLst/>
          </a:prstGeom>
        </p:spPr>
      </p:pic>
    </p:spTree>
    <p:extLst>
      <p:ext uri="{BB962C8B-B14F-4D97-AF65-F5344CB8AC3E}">
        <p14:creationId xmlns:p14="http://schemas.microsoft.com/office/powerpoint/2010/main" val="520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508104" y="260648"/>
            <a:ext cx="2786544" cy="523220"/>
          </a:xfrm>
          <a:prstGeom prst="rect">
            <a:avLst/>
          </a:prstGeom>
        </p:spPr>
        <p:txBody>
          <a:bodyPr wrap="square">
            <a:spAutoFit/>
          </a:bodyPr>
          <a:lstStyle/>
          <a:p>
            <a:pPr marL="457200" indent="-457200" fontAlgn="base">
              <a:spcBef>
                <a:spcPct val="0"/>
              </a:spcBef>
              <a:spcAft>
                <a:spcPct val="0"/>
              </a:spcAft>
              <a:buFont typeface="Wingdings" pitchFamily="2" charset="2"/>
              <a:buChar char="v"/>
            </a:pPr>
            <a:r>
              <a:rPr lang="ar-SA" sz="2800" b="1" u="sng" dirty="0">
                <a:solidFill>
                  <a:srgbClr val="0070C0"/>
                </a:solidFill>
                <a:effectLst>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تخصيص الموارد عبر المكان: </a:t>
            </a:r>
            <a:endParaRPr lang="ar-SA" sz="2800" u="sng" dirty="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مستطيل 2"/>
          <p:cNvSpPr/>
          <p:nvPr/>
        </p:nvSpPr>
        <p:spPr>
          <a:xfrm>
            <a:off x="323528" y="829299"/>
            <a:ext cx="7971120" cy="2215991"/>
          </a:xfrm>
          <a:prstGeom prst="rect">
            <a:avLst/>
          </a:prstGeom>
        </p:spPr>
        <p:txBody>
          <a:bodyPr wrap="square">
            <a:spAutoFit/>
          </a:bodyPr>
          <a:lstStyle/>
          <a:p>
            <a:r>
              <a:rPr lang="ar-SA" sz="2800" b="1" dirty="0" smtClean="0">
                <a:solidFill>
                  <a:prstClr val="black"/>
                </a:solidFill>
                <a:latin typeface="Arabic Typesetting" pitchFamily="66" charset="-78"/>
                <a:cs typeface="Arabic Typesetting" pitchFamily="66" charset="-78"/>
              </a:rPr>
              <a:t>- تنتقل </a:t>
            </a:r>
            <a:r>
              <a:rPr lang="ar-SA" sz="2800" b="1" dirty="0">
                <a:solidFill>
                  <a:prstClr val="black"/>
                </a:solidFill>
                <a:latin typeface="Arabic Typesetting" pitchFamily="66" charset="-78"/>
                <a:cs typeface="Arabic Typesetting" pitchFamily="66" charset="-78"/>
              </a:rPr>
              <a:t>الموارد من منطقة لأخرى ومن إقليم إلى </a:t>
            </a:r>
            <a:r>
              <a:rPr lang="ar-SA" sz="2800" b="1" dirty="0" smtClean="0">
                <a:solidFill>
                  <a:prstClr val="black"/>
                </a:solidFill>
                <a:latin typeface="Arabic Typesetting" pitchFamily="66" charset="-78"/>
                <a:cs typeface="Arabic Typesetting" pitchFamily="66" charset="-78"/>
              </a:rPr>
              <a:t>آخر متى توافرت الظروف لذلك و التي أهمها اختلاف الإنتاجية الحدية للمورد بين منطقتين، فقد </a:t>
            </a:r>
            <a:r>
              <a:rPr lang="ar-SA" sz="2800" b="1" dirty="0">
                <a:solidFill>
                  <a:prstClr val="black"/>
                </a:solidFill>
                <a:latin typeface="Arabic Typesetting" pitchFamily="66" charset="-78"/>
                <a:cs typeface="Arabic Typesetting" pitchFamily="66" charset="-78"/>
              </a:rPr>
              <a:t>ينتقل العمل من دولة إلى أخرى نتيجة لاختلاف الأجور .</a:t>
            </a:r>
            <a:r>
              <a:rPr lang="ar-SA" sz="2800" dirty="0">
                <a:solidFill>
                  <a:prstClr val="black"/>
                </a:solidFill>
                <a:latin typeface="Arabic Typesetting" pitchFamily="66" charset="-78"/>
                <a:cs typeface="Arabic Typesetting" pitchFamily="66" charset="-78"/>
              </a:rPr>
              <a:t> </a:t>
            </a:r>
            <a:r>
              <a:rPr lang="ar-SA" sz="2800" b="1" dirty="0">
                <a:solidFill>
                  <a:prstClr val="black"/>
                </a:solidFill>
                <a:latin typeface="Arabic Typesetting" pitchFamily="66" charset="-78"/>
                <a:cs typeface="Arabic Typesetting" pitchFamily="66" charset="-78"/>
              </a:rPr>
              <a:t>وقد ينتقل رأس المال عبر المناطق داخل الدولة أو عبر الدول </a:t>
            </a:r>
            <a:r>
              <a:rPr lang="ar-SA" sz="2800" b="1" dirty="0" smtClean="0">
                <a:solidFill>
                  <a:prstClr val="black"/>
                </a:solidFill>
                <a:latin typeface="Arabic Typesetting" pitchFamily="66" charset="-78"/>
                <a:cs typeface="Arabic Typesetting" pitchFamily="66" charset="-78"/>
              </a:rPr>
              <a:t>بحثاً </a:t>
            </a:r>
            <a:r>
              <a:rPr lang="ar-SA" sz="2800" b="1" dirty="0">
                <a:solidFill>
                  <a:prstClr val="black"/>
                </a:solidFill>
                <a:latin typeface="Arabic Typesetting" pitchFamily="66" charset="-78"/>
                <a:cs typeface="Arabic Typesetting" pitchFamily="66" charset="-78"/>
              </a:rPr>
              <a:t>عن عائدات أعلى. </a:t>
            </a:r>
            <a:r>
              <a:rPr lang="ar-SA" b="1" dirty="0">
                <a:solidFill>
                  <a:prstClr val="black"/>
                </a:solidFill>
              </a:rPr>
              <a:t/>
            </a:r>
            <a:br>
              <a:rPr lang="ar-SA" b="1" dirty="0">
                <a:solidFill>
                  <a:prstClr val="black"/>
                </a:solidFill>
              </a:rPr>
            </a:br>
            <a:r>
              <a:rPr lang="ar-SA" b="1" dirty="0">
                <a:solidFill>
                  <a:prstClr val="black"/>
                </a:solidFill>
              </a:rPr>
              <a:t/>
            </a:r>
            <a:br>
              <a:rPr lang="ar-SA" b="1" dirty="0">
                <a:solidFill>
                  <a:prstClr val="black"/>
                </a:solidFill>
              </a:rPr>
            </a:br>
            <a:r>
              <a:rPr lang="ar-SA" b="1" dirty="0" smtClean="0">
                <a:solidFill>
                  <a:srgbClr val="FF0000"/>
                </a:solidFill>
              </a:rPr>
              <a:t>-تخصيص الموارد بين منطقتين:</a:t>
            </a:r>
            <a:br>
              <a:rPr lang="ar-SA" b="1" dirty="0" smtClean="0">
                <a:solidFill>
                  <a:srgbClr val="FF0000"/>
                </a:solidFill>
              </a:rPr>
            </a:br>
            <a:r>
              <a:rPr lang="ar-SA" b="1" dirty="0" smtClean="0">
                <a:solidFill>
                  <a:srgbClr val="FF0000"/>
                </a:solidFill>
              </a:rPr>
              <a:t> </a:t>
            </a:r>
            <a:r>
              <a:rPr lang="ar-SA" b="1" dirty="0" smtClean="0"/>
              <a:t>- انظري الكتاب ص 299</a:t>
            </a:r>
            <a:endParaRPr lang="en-US" dirty="0">
              <a:solidFill>
                <a:srgbClr val="FF0000"/>
              </a:solidFill>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074934" y="970356"/>
            <a:ext cx="3662494" cy="7812362"/>
          </a:xfrm>
          <a:prstGeom prst="rect">
            <a:avLst/>
          </a:prstGeom>
        </p:spPr>
      </p:pic>
    </p:spTree>
    <p:extLst>
      <p:ext uri="{BB962C8B-B14F-4D97-AF65-F5344CB8AC3E}">
        <p14:creationId xmlns:p14="http://schemas.microsoft.com/office/powerpoint/2010/main" val="1658927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639438" y="110552"/>
            <a:ext cx="264046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ar-SA" sz="3200" b="1" u="sng" dirty="0" smtClean="0">
                <a:solidFill>
                  <a:srgbClr val="0070C0"/>
                </a:solidFill>
                <a:effectLst>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تخصيص الموارد عبر الزمن : </a:t>
            </a:r>
            <a:endParaRPr lang="ar-SA" sz="3200" u="sng"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pic>
        <p:nvPicPr>
          <p:cNvPr id="4" name="Picture 3" descr="itiswinter.gif"/>
          <p:cNvPicPr>
            <a:picLocks noChangeAspect="1"/>
          </p:cNvPicPr>
          <p:nvPr/>
        </p:nvPicPr>
        <p:blipFill>
          <a:blip r:embed="rId2" cstate="print"/>
          <a:stretch>
            <a:fillRect/>
          </a:stretch>
        </p:blipFill>
        <p:spPr>
          <a:xfrm>
            <a:off x="539552" y="402940"/>
            <a:ext cx="2093929" cy="1523494"/>
          </a:xfrm>
          <a:prstGeom prst="rect">
            <a:avLst/>
          </a:prstGeom>
        </p:spPr>
      </p:pic>
      <p:sp>
        <p:nvSpPr>
          <p:cNvPr id="32770" name="Rectangle 2"/>
          <p:cNvSpPr>
            <a:spLocks noChangeArrowheads="1"/>
          </p:cNvSpPr>
          <p:nvPr/>
        </p:nvSpPr>
        <p:spPr bwMode="auto">
          <a:xfrm>
            <a:off x="1269586" y="548680"/>
            <a:ext cx="70202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ar-SA" sz="2400" dirty="0" smtClean="0">
                <a:solidFill>
                  <a:prstClr val="black"/>
                </a:solidFill>
                <a:latin typeface="Arabic Typesetting" pitchFamily="66" charset="-78"/>
                <a:ea typeface="Calibri" pitchFamily="34" charset="0"/>
                <a:cs typeface="Arabic Typesetting" pitchFamily="66" charset="-78"/>
              </a:rPr>
              <a:t>- الخيارات التي تواجه المجتمع بالنسبة لاستخدام موارده المتاحه في أي وقت </a:t>
            </a:r>
          </a:p>
          <a:p>
            <a:pPr fontAlgn="base">
              <a:spcBef>
                <a:spcPct val="0"/>
              </a:spcBef>
              <a:spcAft>
                <a:spcPct val="0"/>
              </a:spcAft>
            </a:pPr>
            <a:r>
              <a:rPr lang="ar-SA" sz="2400" dirty="0" smtClean="0">
                <a:solidFill>
                  <a:prstClr val="black"/>
                </a:solidFill>
                <a:latin typeface="Arabic Typesetting" pitchFamily="66" charset="-78"/>
                <a:ea typeface="Calibri" pitchFamily="34" charset="0"/>
                <a:cs typeface="Arabic Typesetting" pitchFamily="66" charset="-78"/>
              </a:rPr>
              <a:t>من الأوقات هي عبارة عن اختيار المعدل الذي يستنزف به موارده وخاصة </a:t>
            </a:r>
          </a:p>
          <a:p>
            <a:pPr fontAlgn="base">
              <a:spcBef>
                <a:spcPct val="0"/>
              </a:spcBef>
              <a:spcAft>
                <a:spcPct val="0"/>
              </a:spcAft>
            </a:pPr>
            <a:r>
              <a:rPr lang="ar-SA" sz="2400" dirty="0" smtClean="0">
                <a:solidFill>
                  <a:prstClr val="black"/>
                </a:solidFill>
                <a:latin typeface="Arabic Typesetting" pitchFamily="66" charset="-78"/>
                <a:ea typeface="Calibri" pitchFamily="34" charset="0"/>
                <a:cs typeface="Arabic Typesetting" pitchFamily="66" charset="-78"/>
              </a:rPr>
              <a:t>الموارد القابلة  للنضوب, بمعنى أن القرار الخاص بالمحافظة على مورد قابل للنضوب هو قرار بتحويل استخدامه من الوقت الحاضر الى المستقبل .</a:t>
            </a:r>
            <a:endParaRPr lang="en-US" sz="24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pPr>
            <a:r>
              <a:rPr lang="ar-SA" sz="2400" b="1" dirty="0" smtClean="0">
                <a:solidFill>
                  <a:srgbClr val="0070C0"/>
                </a:solidFill>
                <a:latin typeface="Arabic Typesetting" pitchFamily="66" charset="-78"/>
                <a:ea typeface="Calibri" pitchFamily="34" charset="0"/>
                <a:cs typeface="Arabic Typesetting" pitchFamily="66" charset="-78"/>
              </a:rPr>
              <a:t>- مستوى التفضيل الزمني : </a:t>
            </a:r>
            <a:endParaRPr lang="en-US" sz="2400" b="1" dirty="0" smtClean="0">
              <a:solidFill>
                <a:srgbClr val="0070C0"/>
              </a:solidFill>
              <a:latin typeface="Arabic Typesetting" pitchFamily="66" charset="-78"/>
              <a:cs typeface="Arabic Typesetting" pitchFamily="66" charset="-78"/>
            </a:endParaRPr>
          </a:p>
          <a:p>
            <a:pPr eaLnBrk="0" fontAlgn="base" hangingPunct="0">
              <a:spcBef>
                <a:spcPct val="0"/>
              </a:spcBef>
              <a:spcAft>
                <a:spcPct val="0"/>
              </a:spcAft>
            </a:pPr>
            <a:r>
              <a:rPr lang="ar-SA" sz="2400" dirty="0" smtClean="0">
                <a:solidFill>
                  <a:prstClr val="black"/>
                </a:solidFill>
                <a:latin typeface="Arabic Typesetting" pitchFamily="66" charset="-78"/>
                <a:ea typeface="Calibri" pitchFamily="34" charset="0"/>
                <a:cs typeface="Arabic Typesetting" pitchFamily="66" charset="-78"/>
              </a:rPr>
              <a:t>هو معدل الاحلال الحدي بين الاستهلاك الآن والاستهلاك في المستقبل أي (ميل منحى السواء الذي يعكس تفضيلات المجتمع في استهلاك أي جزء من المورد الآن أو في فترة لاحقة) </a:t>
            </a:r>
            <a:endParaRPr lang="en-US" sz="2400" dirty="0" smtClean="0">
              <a:solidFill>
                <a:prstClr val="black"/>
              </a:solidFill>
              <a:latin typeface="Arabic Typesetting" pitchFamily="66" charset="-78"/>
              <a:cs typeface="Arabic Typesetting" pitchFamily="66" charset="-78"/>
            </a:endParaRPr>
          </a:p>
          <a:p>
            <a:pPr eaLnBrk="0" fontAlgn="base" hangingPunct="0">
              <a:spcBef>
                <a:spcPct val="0"/>
              </a:spcBef>
              <a:spcAft>
                <a:spcPct val="0"/>
              </a:spcAft>
            </a:pPr>
            <a:r>
              <a:rPr lang="ar-SA" sz="2400" dirty="0" smtClean="0">
                <a:solidFill>
                  <a:prstClr val="black"/>
                </a:solidFill>
                <a:latin typeface="Arabic Typesetting" pitchFamily="66" charset="-78"/>
                <a:ea typeface="Calibri" pitchFamily="34" charset="0"/>
                <a:cs typeface="Arabic Typesetting" pitchFamily="66" charset="-78"/>
              </a:rPr>
              <a:t>ايضاً هو المعدل الذي بمقتضاه يضحي المجتمع بالاستهلاك الآن من أجل الاستهلاك في المستقبل . </a:t>
            </a:r>
            <a:br>
              <a:rPr lang="ar-SA" sz="2400" dirty="0" smtClean="0">
                <a:solidFill>
                  <a:prstClr val="black"/>
                </a:solidFill>
                <a:latin typeface="Arabic Typesetting" pitchFamily="66" charset="-78"/>
                <a:ea typeface="Calibri" pitchFamily="34" charset="0"/>
                <a:cs typeface="Arabic Typesetting" pitchFamily="66" charset="-78"/>
              </a:rPr>
            </a:br>
            <a:r>
              <a:rPr lang="ar-SA" sz="2400" dirty="0" smtClean="0">
                <a:solidFill>
                  <a:prstClr val="black"/>
                </a:solidFill>
                <a:latin typeface="Arabic Typesetting" pitchFamily="66" charset="-78"/>
                <a:ea typeface="Calibri" pitchFamily="34" charset="0"/>
                <a:cs typeface="Arabic Typesetting" pitchFamily="66" charset="-78"/>
              </a:rPr>
              <a:t> - ق1 : الفترة الحالية         ق2: الفترة اللاحقة       ن : استهلاك كل المورد الآن في ق1  </a:t>
            </a:r>
            <a:br>
              <a:rPr lang="ar-SA" sz="2400" dirty="0" smtClean="0">
                <a:solidFill>
                  <a:prstClr val="black"/>
                </a:solidFill>
                <a:latin typeface="Arabic Typesetting" pitchFamily="66" charset="-78"/>
                <a:ea typeface="Calibri" pitchFamily="34" charset="0"/>
                <a:cs typeface="Arabic Typesetting" pitchFamily="66" charset="-78"/>
              </a:rPr>
            </a:br>
            <a:r>
              <a:rPr lang="ar-SA" sz="2400" dirty="0" smtClean="0">
                <a:solidFill>
                  <a:prstClr val="black"/>
                </a:solidFill>
                <a:latin typeface="Arabic Typesetting" pitchFamily="66" charset="-78"/>
                <a:ea typeface="Calibri" pitchFamily="34" charset="0"/>
                <a:cs typeface="Arabic Typesetting" pitchFamily="66" charset="-78"/>
              </a:rPr>
              <a:t>جـ: استهلاك كل المورد في الفترة اللاحقة ق2     </a:t>
            </a:r>
            <a:endParaRPr lang="ar-SA" sz="2400" dirty="0" smtClean="0">
              <a:solidFill>
                <a:prstClr val="black"/>
              </a:solidFill>
              <a:latin typeface="Arabic Typesetting" pitchFamily="66" charset="-78"/>
              <a:cs typeface="Arabic Typesetting" pitchFamily="66" charset="-78"/>
            </a:endParaRPr>
          </a:p>
        </p:txBody>
      </p:sp>
      <p:pic>
        <p:nvPicPr>
          <p:cNvPr id="7" name="Picture 6" descr="2untitled.bmp"/>
          <p:cNvPicPr/>
          <p:nvPr/>
        </p:nvPicPr>
        <p:blipFill>
          <a:blip r:embed="rId3" cstate="print"/>
          <a:stretch>
            <a:fillRect/>
          </a:stretch>
        </p:blipFill>
        <p:spPr>
          <a:xfrm>
            <a:off x="0" y="3964419"/>
            <a:ext cx="4139952" cy="2893581"/>
          </a:xfrm>
          <a:prstGeom prst="rect">
            <a:avLst/>
          </a:prstGeom>
        </p:spPr>
      </p:pic>
      <p:sp>
        <p:nvSpPr>
          <p:cNvPr id="2" name="مستطيل 1"/>
          <p:cNvSpPr/>
          <p:nvPr/>
        </p:nvSpPr>
        <p:spPr>
          <a:xfrm>
            <a:off x="3971487" y="4581128"/>
            <a:ext cx="4283968" cy="1384995"/>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ar-SA" sz="2800" dirty="0">
                <a:solidFill>
                  <a:prstClr val="black"/>
                </a:solidFill>
                <a:latin typeface="Arabic Typesetting" pitchFamily="66" charset="-78"/>
                <a:cs typeface="Arabic Typesetting" pitchFamily="66" charset="-78"/>
              </a:rPr>
              <a:t> إذا كان مستوى التفضيل </a:t>
            </a:r>
            <a:r>
              <a:rPr lang="ar-SA" sz="2800" u="sng" dirty="0">
                <a:solidFill>
                  <a:prstClr val="black"/>
                </a:solidFill>
                <a:latin typeface="Arabic Typesetting" pitchFamily="66" charset="-78"/>
                <a:cs typeface="Arabic Typesetting" pitchFamily="66" charset="-78"/>
              </a:rPr>
              <a:t>الزمني = صفر </a:t>
            </a:r>
            <a:r>
              <a:rPr lang="ar-SA" sz="2800" dirty="0" smtClean="0">
                <a:solidFill>
                  <a:prstClr val="black"/>
                </a:solidFill>
                <a:latin typeface="Arabic Typesetting" pitchFamily="66" charset="-78"/>
                <a:cs typeface="Arabic Typesetting" pitchFamily="66" charset="-78"/>
              </a:rPr>
              <a:t>, فإن المجتمع </a:t>
            </a:r>
            <a:r>
              <a:rPr lang="ar-SA" sz="2800" dirty="0">
                <a:solidFill>
                  <a:prstClr val="black"/>
                </a:solidFill>
                <a:latin typeface="Arabic Typesetting" pitchFamily="66" charset="-78"/>
                <a:cs typeface="Arabic Typesetting" pitchFamily="66" charset="-78"/>
              </a:rPr>
              <a:t>فان نصف كمية الموارد تستهلك الآن والنصف الآخر منه يستهلك في الفترة اللاحقة . </a:t>
            </a:r>
          </a:p>
        </p:txBody>
      </p:sp>
    </p:spTree>
    <p:extLst>
      <p:ext uri="{BB962C8B-B14F-4D97-AF65-F5344CB8AC3E}">
        <p14:creationId xmlns:p14="http://schemas.microsoft.com/office/powerpoint/2010/main" val="1919084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untitled.bmp"/>
          <p:cNvPicPr/>
          <p:nvPr/>
        </p:nvPicPr>
        <p:blipFill>
          <a:blip r:embed="rId2" cstate="print"/>
          <a:stretch>
            <a:fillRect/>
          </a:stretch>
        </p:blipFill>
        <p:spPr>
          <a:xfrm>
            <a:off x="1331640" y="1988840"/>
            <a:ext cx="6552729" cy="4032447"/>
          </a:xfrm>
          <a:prstGeom prst="rect">
            <a:avLst/>
          </a:prstGeom>
        </p:spPr>
      </p:pic>
      <p:sp>
        <p:nvSpPr>
          <p:cNvPr id="6" name="TextBox 2"/>
          <p:cNvSpPr txBox="1"/>
          <p:nvPr/>
        </p:nvSpPr>
        <p:spPr>
          <a:xfrm>
            <a:off x="899592" y="593578"/>
            <a:ext cx="7200800" cy="1231106"/>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pPr>
              <a:buFont typeface="Arial" pitchFamily="34" charset="0"/>
              <a:buChar char="•"/>
            </a:pPr>
            <a:r>
              <a:rPr lang="ar-SA" sz="2800" dirty="0" smtClean="0">
                <a:solidFill>
                  <a:prstClr val="black"/>
                </a:solidFill>
                <a:latin typeface="Arabic Typesetting" pitchFamily="66" charset="-78"/>
                <a:cs typeface="Arabic Typesetting" pitchFamily="66" charset="-78"/>
              </a:rPr>
              <a:t> إذا كان مستوى التفضيل الزمني </a:t>
            </a:r>
            <a:r>
              <a:rPr lang="ar-SA" sz="2800" u="sng" dirty="0" smtClean="0">
                <a:solidFill>
                  <a:prstClr val="black"/>
                </a:solidFill>
                <a:latin typeface="Arabic Typesetting" pitchFamily="66" charset="-78"/>
                <a:cs typeface="Arabic Typesetting" pitchFamily="66" charset="-78"/>
              </a:rPr>
              <a:t>أكبر من صفر </a:t>
            </a:r>
            <a:r>
              <a:rPr lang="ar-SA" sz="2800" dirty="0" smtClean="0">
                <a:solidFill>
                  <a:prstClr val="black"/>
                </a:solidFill>
                <a:latin typeface="Arabic Typesetting" pitchFamily="66" charset="-78"/>
                <a:cs typeface="Arabic Typesetting" pitchFamily="66" charset="-78"/>
              </a:rPr>
              <a:t>فإن المجتمع يفضل استهلاك الجزء الأكبر من المورد في المستقبل مما يؤدي الى </a:t>
            </a:r>
            <a:r>
              <a:rPr lang="ar-SA" sz="2800" dirty="0" smtClean="0">
                <a:solidFill>
                  <a:srgbClr val="0070C0"/>
                </a:solidFill>
                <a:latin typeface="Arabic Typesetting" pitchFamily="66" charset="-78"/>
                <a:cs typeface="Arabic Typesetting" pitchFamily="66" charset="-78"/>
              </a:rPr>
              <a:t>المحافظة عليه</a:t>
            </a:r>
            <a:r>
              <a:rPr lang="ar-SA" sz="2800" dirty="0" smtClean="0">
                <a:solidFill>
                  <a:prstClr val="black"/>
                </a:solidFill>
                <a:latin typeface="Arabic Typesetting" pitchFamily="66" charset="-78"/>
                <a:cs typeface="Arabic Typesetting" pitchFamily="66" charset="-78"/>
              </a:rPr>
              <a:t>. </a:t>
            </a:r>
            <a:endParaRPr lang="en-US" sz="2800" dirty="0" smtClean="0">
              <a:solidFill>
                <a:prstClr val="black"/>
              </a:solidFill>
              <a:latin typeface="Arabic Typesetting" pitchFamily="66" charset="-78"/>
              <a:cs typeface="Arabic Typesetting" pitchFamily="66" charset="-78"/>
            </a:endParaRPr>
          </a:p>
          <a:p>
            <a:endParaRPr lang="ar-SA" dirty="0">
              <a:solidFill>
                <a:prstClr val="white"/>
              </a:solidFill>
            </a:endParaRPr>
          </a:p>
        </p:txBody>
      </p:sp>
    </p:spTree>
    <p:extLst>
      <p:ext uri="{BB962C8B-B14F-4D97-AF65-F5344CB8AC3E}">
        <p14:creationId xmlns:p14="http://schemas.microsoft.com/office/powerpoint/2010/main" val="4060841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untitled.bmp"/>
          <p:cNvPicPr/>
          <p:nvPr/>
        </p:nvPicPr>
        <p:blipFill>
          <a:blip r:embed="rId2" cstate="print"/>
          <a:stretch>
            <a:fillRect/>
          </a:stretch>
        </p:blipFill>
        <p:spPr>
          <a:xfrm>
            <a:off x="1619672" y="2132856"/>
            <a:ext cx="5832648" cy="4032448"/>
          </a:xfrm>
          <a:prstGeom prst="rect">
            <a:avLst/>
          </a:prstGeom>
        </p:spPr>
      </p:pic>
      <p:sp>
        <p:nvSpPr>
          <p:cNvPr id="6" name="TextBox 4"/>
          <p:cNvSpPr txBox="1"/>
          <p:nvPr/>
        </p:nvSpPr>
        <p:spPr>
          <a:xfrm>
            <a:off x="899592" y="404664"/>
            <a:ext cx="7128792" cy="1231106"/>
          </a:xfrm>
          <a:prstGeom prst="rect">
            <a:avLst/>
          </a:prstGeom>
          <a:solidFill>
            <a:schemeClr val="accent5">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1">
            <a:spAutoFit/>
          </a:bodyPr>
          <a:lstStyle/>
          <a:p>
            <a:pPr>
              <a:buFont typeface="Arial" pitchFamily="34" charset="0"/>
              <a:buChar char="•"/>
            </a:pPr>
            <a:r>
              <a:rPr lang="ar-SA" sz="2800" dirty="0" smtClean="0">
                <a:solidFill>
                  <a:prstClr val="white"/>
                </a:solidFill>
                <a:latin typeface="Arabic Typesetting" pitchFamily="66" charset="-78"/>
                <a:cs typeface="Arabic Typesetting" pitchFamily="66" charset="-78"/>
              </a:rPr>
              <a:t> </a:t>
            </a:r>
            <a:r>
              <a:rPr lang="ar-SA" sz="2800" dirty="0" smtClean="0">
                <a:solidFill>
                  <a:prstClr val="black"/>
                </a:solidFill>
                <a:latin typeface="Arabic Typesetting" pitchFamily="66" charset="-78"/>
                <a:cs typeface="Arabic Typesetting" pitchFamily="66" charset="-78"/>
              </a:rPr>
              <a:t>إذا كان مستوى التفضيل الزمني </a:t>
            </a:r>
            <a:r>
              <a:rPr lang="ar-SA" sz="2800" u="sng" dirty="0" smtClean="0">
                <a:solidFill>
                  <a:prstClr val="black"/>
                </a:solidFill>
                <a:latin typeface="Arabic Typesetting" pitchFamily="66" charset="-78"/>
                <a:cs typeface="Arabic Typesetting" pitchFamily="66" charset="-78"/>
              </a:rPr>
              <a:t>أقل من الصفر </a:t>
            </a:r>
            <a:r>
              <a:rPr lang="ar-SA" sz="2800" dirty="0" smtClean="0">
                <a:solidFill>
                  <a:prstClr val="black"/>
                </a:solidFill>
                <a:latin typeface="Arabic Typesetting" pitchFamily="66" charset="-78"/>
                <a:cs typeface="Arabic Typesetting" pitchFamily="66" charset="-78"/>
              </a:rPr>
              <a:t>فإن أغلب المورد يستهلك </a:t>
            </a:r>
            <a:r>
              <a:rPr lang="ar-SA" sz="2800" dirty="0">
                <a:solidFill>
                  <a:prstClr val="black"/>
                </a:solidFill>
                <a:latin typeface="Arabic Typesetting" pitchFamily="66" charset="-78"/>
                <a:cs typeface="Arabic Typesetting" pitchFamily="66" charset="-78"/>
              </a:rPr>
              <a:t>ا</a:t>
            </a:r>
            <a:r>
              <a:rPr lang="ar-SA" sz="2800" dirty="0" smtClean="0">
                <a:solidFill>
                  <a:prstClr val="black"/>
                </a:solidFill>
                <a:latin typeface="Arabic Typesetting" pitchFamily="66" charset="-78"/>
                <a:cs typeface="Arabic Typesetting" pitchFamily="66" charset="-78"/>
              </a:rPr>
              <a:t>لآن مما يؤدي إلى </a:t>
            </a:r>
            <a:r>
              <a:rPr lang="ar-SA" sz="2800" dirty="0" smtClean="0">
                <a:solidFill>
                  <a:srgbClr val="0070C0"/>
                </a:solidFill>
                <a:latin typeface="Arabic Typesetting" pitchFamily="66" charset="-78"/>
                <a:cs typeface="Arabic Typesetting" pitchFamily="66" charset="-78"/>
              </a:rPr>
              <a:t>استنزافه بسرعة</a:t>
            </a:r>
            <a:endParaRPr lang="en-US" sz="2800" dirty="0" smtClean="0">
              <a:solidFill>
                <a:prstClr val="white"/>
              </a:solidFill>
              <a:latin typeface="Arabic Typesetting" pitchFamily="66" charset="-78"/>
              <a:cs typeface="Arabic Typesetting" pitchFamily="66" charset="-78"/>
            </a:endParaRPr>
          </a:p>
          <a:p>
            <a:endParaRPr lang="ar-SA" dirty="0">
              <a:solidFill>
                <a:prstClr val="white"/>
              </a:solidFill>
            </a:endParaRPr>
          </a:p>
        </p:txBody>
      </p:sp>
    </p:spTree>
    <p:extLst>
      <p:ext uri="{BB962C8B-B14F-4D97-AF65-F5344CB8AC3E}">
        <p14:creationId xmlns:p14="http://schemas.microsoft.com/office/powerpoint/2010/main" val="142556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260648"/>
            <a:ext cx="7992888" cy="6340197"/>
          </a:xfrm>
          <a:prstGeom prst="rect">
            <a:avLst/>
          </a:prstGeom>
          <a:noFill/>
        </p:spPr>
        <p:txBody>
          <a:bodyPr wrap="square" rtlCol="1">
            <a:spAutoFit/>
          </a:bodyPr>
          <a:lstStyle/>
          <a:p>
            <a:pPr marL="285750" indent="-285750">
              <a:buFont typeface="Wingdings" pitchFamily="2" charset="2"/>
              <a:buChar char="v"/>
            </a:pPr>
            <a:r>
              <a:rPr lang="ar-SA" sz="2800" u="sng" dirty="0" smtClean="0">
                <a:solidFill>
                  <a:srgbClr val="0070C0"/>
                </a:solidFill>
                <a:effectLst>
                  <a:outerShdw blurRad="38100" dist="38100" dir="2700000" algn="tl">
                    <a:srgbClr val="000000">
                      <a:alpha val="43137"/>
                    </a:srgbClr>
                  </a:outerShdw>
                </a:effectLst>
              </a:rPr>
              <a:t>توازن السوق لمورد قابل للنضوب:</a:t>
            </a:r>
            <a:r>
              <a:rPr lang="ar-SA" dirty="0" smtClean="0"/>
              <a:t/>
            </a:r>
            <a:br>
              <a:rPr lang="ar-SA" dirty="0" smtClean="0"/>
            </a:br>
            <a:r>
              <a:rPr lang="ar-SA" dirty="0" smtClean="0"/>
              <a:t/>
            </a:r>
            <a:br>
              <a:rPr lang="ar-SA" dirty="0" smtClean="0"/>
            </a:br>
            <a:r>
              <a:rPr lang="ar-SA" sz="2400" dirty="0" smtClean="0"/>
              <a:t>- تخصيص الموارد بين استخداماتها الراهنة دون الأخذ في الاعتبار حقوق الأجيال القادمة و خاصة بالنسبة للموارد القابلة للنضوب سيؤدي إلى سوء تخصيصها بحيث يستهلك الجيل الحالي أكثر مما يجب من الموارد و يستهلك الجيل القادم أقل مما يجب ( إذا كانت الأسعار لا تشمل تكلفة الاستنزاف)</a:t>
            </a:r>
            <a:br>
              <a:rPr lang="ar-SA" sz="2400" dirty="0" smtClean="0"/>
            </a:br>
            <a:r>
              <a:rPr lang="ar-SA" sz="2400" dirty="0" smtClean="0"/>
              <a:t/>
            </a:r>
            <a:br>
              <a:rPr lang="ar-SA" sz="2400" dirty="0" smtClean="0"/>
            </a:br>
            <a:r>
              <a:rPr lang="ar-SA" sz="2400" dirty="0" smtClean="0"/>
              <a:t>- لكي يتم تخصيص الموارد بكفاءة, يجب إدخال تكلفة الاستنزاف لتكاليف الاستخراج الحدية.. فيصبح شرط كفاءة استخدام المورد القابل للنضوب كالتالي:</a:t>
            </a:r>
            <a:br>
              <a:rPr lang="ar-SA" sz="2400" dirty="0" smtClean="0"/>
            </a:br>
            <a:endParaRPr lang="ar-SA" sz="2400" dirty="0" smtClean="0"/>
          </a:p>
          <a:p>
            <a:pPr algn="ctr"/>
            <a:r>
              <a:rPr lang="ar-SA" sz="2400" b="1" dirty="0" smtClean="0">
                <a:solidFill>
                  <a:srgbClr val="C00000"/>
                </a:solidFill>
              </a:rPr>
              <a:t> ( السعر = تكاليف الاستخراج الحدية + تكلفة الاستنزاف )</a:t>
            </a:r>
          </a:p>
          <a:p>
            <a:pPr algn="ctr"/>
            <a:endParaRPr lang="ar-SA" sz="2400" b="1" dirty="0">
              <a:solidFill>
                <a:srgbClr val="C00000"/>
              </a:solidFill>
            </a:endParaRPr>
          </a:p>
          <a:p>
            <a:r>
              <a:rPr lang="ar-SA" sz="2400" b="1" dirty="0" smtClean="0">
                <a:solidFill>
                  <a:srgbClr val="C00000"/>
                </a:solidFill>
              </a:rPr>
              <a:t>- إذا تم تطبيق الشرط السابق فإن المورد القابل للنضوب يكون قد خصص تخصيصاً أمثل بمعنى أن توزيع المورد بين الجيل الحالي و القادم توزيعاً أمثلاً.</a:t>
            </a:r>
            <a:r>
              <a:rPr lang="ar-SA" sz="2400" dirty="0" smtClean="0">
                <a:solidFill>
                  <a:srgbClr val="C00000"/>
                </a:solidFill>
              </a:rPr>
              <a:t/>
            </a:r>
            <a:br>
              <a:rPr lang="ar-SA" sz="2400" dirty="0" smtClean="0">
                <a:solidFill>
                  <a:srgbClr val="C00000"/>
                </a:solidFill>
              </a:rPr>
            </a:br>
            <a:r>
              <a:rPr lang="ar-SA" sz="2400" dirty="0" smtClean="0">
                <a:solidFill>
                  <a:srgbClr val="C00000"/>
                </a:solidFill>
              </a:rPr>
              <a:t/>
            </a:r>
            <a:br>
              <a:rPr lang="ar-SA" sz="2400" dirty="0" smtClean="0">
                <a:solidFill>
                  <a:srgbClr val="C00000"/>
                </a:solidFill>
              </a:rPr>
            </a:br>
            <a:endParaRPr lang="ar-SA" sz="2400" dirty="0">
              <a:solidFill>
                <a:srgbClr val="C00000"/>
              </a:solidFill>
            </a:endParaRPr>
          </a:p>
        </p:txBody>
      </p:sp>
    </p:spTree>
    <p:extLst>
      <p:ext uri="{BB962C8B-B14F-4D97-AF65-F5344CB8AC3E}">
        <p14:creationId xmlns:p14="http://schemas.microsoft.com/office/powerpoint/2010/main" val="343423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85692" y="260648"/>
            <a:ext cx="4248472" cy="584775"/>
          </a:xfrm>
          <a:prstGeom prst="rect">
            <a:avLst/>
          </a:prstGeom>
          <a:noFill/>
        </p:spPr>
        <p:txBody>
          <a:bodyPr wrap="square" rtlCol="1">
            <a:spAutoFit/>
          </a:bodyPr>
          <a:lstStyle/>
          <a:p>
            <a:pPr>
              <a:buFont typeface="Arial" pitchFamily="34" charset="0"/>
              <a:buChar char="•"/>
            </a:pPr>
            <a:r>
              <a:rPr lang="ar-SA" sz="3200" b="1" u="sng"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 شرط باريتو للتخصيص الأمثل للموارد:</a:t>
            </a:r>
            <a:r>
              <a:rPr lang="ar-SA" sz="3200" b="1" u="sng" dirty="0" smtClean="0">
                <a:solidFill>
                  <a:srgbClr val="0070C0"/>
                </a:solidFill>
                <a:effectLst>
                  <a:outerShdw blurRad="38100" dist="38100" dir="2700000" algn="tl">
                    <a:srgbClr val="000000">
                      <a:alpha val="43137"/>
                    </a:srgbClr>
                  </a:outerShdw>
                </a:effectLst>
                <a:latin typeface="Andalus" pitchFamily="18" charset="-78"/>
                <a:cs typeface="Andalus" pitchFamily="18" charset="-78"/>
              </a:rPr>
              <a:t> </a:t>
            </a:r>
            <a:endParaRPr lang="ar-SA" sz="3200" b="1" u="sng" dirty="0">
              <a:solidFill>
                <a:srgbClr val="0070C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5" name="Rectangle 4"/>
          <p:cNvSpPr/>
          <p:nvPr/>
        </p:nvSpPr>
        <p:spPr>
          <a:xfrm>
            <a:off x="467544" y="771125"/>
            <a:ext cx="7866620" cy="954107"/>
          </a:xfrm>
          <a:prstGeom prst="rect">
            <a:avLst/>
          </a:prstGeom>
        </p:spPr>
        <p:txBody>
          <a:bodyPr wrap="square">
            <a:spAutoFit/>
          </a:bodyPr>
          <a:lstStyle/>
          <a:p>
            <a:r>
              <a:rPr lang="ar-SA" sz="2800" b="1" dirty="0" smtClean="0">
                <a:solidFill>
                  <a:prstClr val="black"/>
                </a:solidFill>
                <a:latin typeface="Arabic Typesetting" pitchFamily="66" charset="-78"/>
                <a:cs typeface="Arabic Typesetting" pitchFamily="66" charset="-78"/>
              </a:rPr>
              <a:t>ينص على </a:t>
            </a:r>
            <a:r>
              <a:rPr lang="ar-SA" sz="2800" b="1" dirty="0" smtClean="0">
                <a:solidFill>
                  <a:prstClr val="black"/>
                </a:solidFill>
                <a:latin typeface="Arabic Typesetting" pitchFamily="66" charset="-78"/>
                <a:cs typeface="Arabic Typesetting" pitchFamily="66" charset="-78"/>
                <a:sym typeface="Symbol"/>
              </a:rPr>
              <a:t></a:t>
            </a:r>
            <a:r>
              <a:rPr lang="ar-SA" sz="2800" b="1" dirty="0" smtClean="0">
                <a:solidFill>
                  <a:prstClr val="black"/>
                </a:solidFill>
                <a:latin typeface="Arabic Typesetting" pitchFamily="66" charset="-78"/>
                <a:cs typeface="Arabic Typesetting" pitchFamily="66" charset="-78"/>
              </a:rPr>
              <a:t> عند التخصيص الأمثل للموارد يستحيل إعادة تخصيصها أو استخدامها بطريقة أخرى دون أن يستفيد بعض الناس على حساب أُناس آخرين </a:t>
            </a:r>
            <a:r>
              <a:rPr lang="ar-SA" sz="2800" b="1" dirty="0" smtClean="0">
                <a:solidFill>
                  <a:prstClr val="black"/>
                </a:solidFill>
                <a:latin typeface="Arabic Typesetting" pitchFamily="66" charset="-78"/>
                <a:cs typeface="Arabic Typesetting" pitchFamily="66" charset="-78"/>
                <a:sym typeface="Symbol"/>
              </a:rPr>
              <a:t></a:t>
            </a:r>
          </a:p>
        </p:txBody>
      </p:sp>
      <p:sp>
        <p:nvSpPr>
          <p:cNvPr id="6" name="TextBox 5"/>
          <p:cNvSpPr txBox="1"/>
          <p:nvPr/>
        </p:nvSpPr>
        <p:spPr>
          <a:xfrm>
            <a:off x="251520" y="1844824"/>
            <a:ext cx="8063622" cy="4985980"/>
          </a:xfrm>
          <a:prstGeom prst="rect">
            <a:avLst/>
          </a:prstGeom>
          <a:noFill/>
        </p:spPr>
        <p:txBody>
          <a:bodyPr wrap="square" rtlCol="1">
            <a:spAutoFit/>
          </a:bodyPr>
          <a:lstStyle/>
          <a:p>
            <a:r>
              <a:rPr lang="ar-SA" sz="2800" b="1" dirty="0" smtClean="0">
                <a:solidFill>
                  <a:srgbClr val="7030A0"/>
                </a:solidFill>
                <a:latin typeface="Arabic Typesetting" pitchFamily="66" charset="-78"/>
                <a:cs typeface="Arabic Typesetting" pitchFamily="66" charset="-78"/>
              </a:rPr>
              <a:t>ولتحقيق الكفاءة في شرط باريتو فانه لابد من </a:t>
            </a:r>
            <a:r>
              <a:rPr lang="ar-SA" sz="2800" b="1" u="sng" dirty="0" smtClean="0">
                <a:solidFill>
                  <a:srgbClr val="7030A0"/>
                </a:solidFill>
                <a:latin typeface="Arabic Typesetting" pitchFamily="66" charset="-78"/>
                <a:cs typeface="Arabic Typesetting" pitchFamily="66" charset="-78"/>
              </a:rPr>
              <a:t>تحقق نوعين من الشروط:</a:t>
            </a:r>
          </a:p>
          <a:p>
            <a:r>
              <a:rPr lang="ar-SA" sz="2800" b="1" dirty="0" smtClean="0">
                <a:solidFill>
                  <a:prstClr val="black"/>
                </a:solidFill>
                <a:latin typeface="Arabic Typesetting" pitchFamily="66" charset="-78"/>
                <a:cs typeface="Arabic Typesetting" pitchFamily="66" charset="-78"/>
              </a:rPr>
              <a:t>١- الشروط الضرورية :</a:t>
            </a:r>
          </a:p>
          <a:p>
            <a:r>
              <a:rPr lang="ar-SA" sz="2800" dirty="0" smtClean="0">
                <a:solidFill>
                  <a:prstClr val="black"/>
                </a:solidFill>
                <a:latin typeface="Arabic Typesetting" pitchFamily="66" charset="-78"/>
                <a:cs typeface="Arabic Typesetting" pitchFamily="66" charset="-78"/>
              </a:rPr>
              <a:t>١) </a:t>
            </a:r>
            <a:r>
              <a:rPr lang="ar-SA" sz="2400" b="1" dirty="0" smtClean="0">
                <a:solidFill>
                  <a:prstClr val="black"/>
                </a:solidFill>
                <a:latin typeface="Arabic Typesetting" pitchFamily="66" charset="-78"/>
                <a:cs typeface="Arabic Typesetting" pitchFamily="66" charset="-78"/>
              </a:rPr>
              <a:t>التخصيص الأمثل للموارد بين استخداماتها المختلفة: </a:t>
            </a:r>
            <a:r>
              <a:rPr lang="ar-SA" sz="2400" dirty="0" smtClean="0">
                <a:solidFill>
                  <a:prstClr val="black"/>
                </a:solidFill>
                <a:latin typeface="Arabic Typesetting" pitchFamily="66" charset="-78"/>
                <a:cs typeface="Arabic Typesetting" pitchFamily="66" charset="-78"/>
              </a:rPr>
              <a:t>يحدث عندما يتساوى معدل الإحلال الفني للعمل ورأس المال في كل الصناعات التي تستخدمها كما يساوي النسبه بين أسعارها . سعر العمل / سعر راس المال</a:t>
            </a:r>
          </a:p>
          <a:p>
            <a:r>
              <a:rPr lang="ar-SA" sz="2800" dirty="0" smtClean="0">
                <a:solidFill>
                  <a:prstClr val="black"/>
                </a:solidFill>
                <a:latin typeface="Arabic Typesetting" pitchFamily="66" charset="-78"/>
                <a:cs typeface="Arabic Typesetting" pitchFamily="66" charset="-78"/>
              </a:rPr>
              <a:t>٢) </a:t>
            </a:r>
            <a:r>
              <a:rPr lang="ar-SA" sz="2400" b="1" dirty="0" smtClean="0">
                <a:solidFill>
                  <a:prstClr val="black"/>
                </a:solidFill>
                <a:latin typeface="Arabic Typesetting" pitchFamily="66" charset="-78"/>
                <a:cs typeface="Arabic Typesetting" pitchFamily="66" charset="-78"/>
              </a:rPr>
              <a:t>الحجم الأمثل للمنتجات : </a:t>
            </a:r>
            <a:r>
              <a:rPr lang="ar-SA" sz="2400" dirty="0" smtClean="0">
                <a:solidFill>
                  <a:prstClr val="black"/>
                </a:solidFill>
                <a:latin typeface="Arabic Typesetting" pitchFamily="66" charset="-78"/>
                <a:cs typeface="Arabic Typesetting" pitchFamily="66" charset="-78"/>
              </a:rPr>
              <a:t>ويتحقق ذلك عندما يتساوى معدل تحويل الانتاج لأي سلعتين في كل المنشآت اللتي تنتجهما واللذي يساوي أيضاً النسبة بين سعري السلعتين المعنيتين . سعر السلعه س/ سعر السلعة ص</a:t>
            </a:r>
            <a:r>
              <a:rPr lang="ar-SA" sz="2800" dirty="0" smtClean="0">
                <a:solidFill>
                  <a:prstClr val="black"/>
                </a:solidFill>
                <a:latin typeface="Arabic Typesetting" pitchFamily="66" charset="-78"/>
                <a:cs typeface="Arabic Typesetting" pitchFamily="66" charset="-78"/>
              </a:rPr>
              <a:t> </a:t>
            </a:r>
          </a:p>
          <a:p>
            <a:r>
              <a:rPr lang="ar-SA" sz="2800" dirty="0" smtClean="0">
                <a:solidFill>
                  <a:prstClr val="black"/>
                </a:solidFill>
                <a:latin typeface="Arabic Typesetting" pitchFamily="66" charset="-78"/>
                <a:cs typeface="Arabic Typesetting" pitchFamily="66" charset="-78"/>
              </a:rPr>
              <a:t>٣) </a:t>
            </a:r>
            <a:r>
              <a:rPr lang="ar-SA" sz="2400" b="1" dirty="0" smtClean="0">
                <a:solidFill>
                  <a:prstClr val="black"/>
                </a:solidFill>
                <a:latin typeface="Arabic Typesetting" pitchFamily="66" charset="-78"/>
                <a:cs typeface="Arabic Typesetting" pitchFamily="66" charset="-78"/>
              </a:rPr>
              <a:t>كفاءة الاستهلاك : </a:t>
            </a:r>
            <a:r>
              <a:rPr lang="ar-SA" sz="2400" dirty="0" smtClean="0">
                <a:solidFill>
                  <a:prstClr val="black"/>
                </a:solidFill>
                <a:latin typeface="Arabic Typesetting" pitchFamily="66" charset="-78"/>
                <a:cs typeface="Arabic Typesetting" pitchFamily="66" charset="-78"/>
              </a:rPr>
              <a:t>يحدث ذلك عندما يتساوى معدل الإحلال الحدي لكل سلعتين بالنسبة لكل المستهلكين لهما كما يساوي أيضاً النسبة بين سعريهما . سعر السلعه س / سعر السلعة ص</a:t>
            </a:r>
            <a:br>
              <a:rPr lang="ar-SA" sz="2400" dirty="0" smtClean="0">
                <a:solidFill>
                  <a:prstClr val="black"/>
                </a:solidFill>
                <a:latin typeface="Arabic Typesetting" pitchFamily="66" charset="-78"/>
                <a:cs typeface="Arabic Typesetting" pitchFamily="66" charset="-78"/>
              </a:rPr>
            </a:br>
            <a:r>
              <a:rPr lang="ar-SA" sz="2800" dirty="0" smtClean="0">
                <a:solidFill>
                  <a:prstClr val="black"/>
                </a:solidFill>
                <a:latin typeface="Arabic Typesetting" pitchFamily="66" charset="-78"/>
                <a:cs typeface="Arabic Typesetting" pitchFamily="66" charset="-78"/>
              </a:rPr>
              <a:t> </a:t>
            </a:r>
          </a:p>
          <a:p>
            <a:r>
              <a:rPr lang="ar-SA" sz="2800" b="1" dirty="0" smtClean="0">
                <a:solidFill>
                  <a:prstClr val="black"/>
                </a:solidFill>
                <a:latin typeface="Arabic Typesetting" pitchFamily="66" charset="-78"/>
                <a:cs typeface="Arabic Typesetting" pitchFamily="66" charset="-78"/>
              </a:rPr>
              <a:t>٢- الشرط الكافي:</a:t>
            </a:r>
          </a:p>
          <a:p>
            <a:r>
              <a:rPr lang="ar-SA" sz="2800" dirty="0" smtClean="0">
                <a:solidFill>
                  <a:prstClr val="black"/>
                </a:solidFill>
                <a:latin typeface="Arabic Typesetting" pitchFamily="66" charset="-78"/>
                <a:cs typeface="Arabic Typesetting" pitchFamily="66" charset="-78"/>
              </a:rPr>
              <a:t>ان تكون تكلفة الفرصة البديلة متزايدة . منحنى إمكانات الانتاج محدب بعيداً عن نقطة الأصل . </a:t>
            </a:r>
          </a:p>
          <a:p>
            <a:endParaRPr lang="ar-SA" dirty="0">
              <a:solidFill>
                <a:prstClr val="black"/>
              </a:solidFill>
            </a:endParaRPr>
          </a:p>
        </p:txBody>
      </p:sp>
    </p:spTree>
    <p:extLst>
      <p:ext uri="{BB962C8B-B14F-4D97-AF65-F5344CB8AC3E}">
        <p14:creationId xmlns:p14="http://schemas.microsoft.com/office/powerpoint/2010/main" val="1482863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483121235829.jpg"/>
          <p:cNvPicPr>
            <a:picLocks noChangeAspect="1"/>
          </p:cNvPicPr>
          <p:nvPr/>
        </p:nvPicPr>
        <p:blipFill>
          <a:blip r:embed="rId2" cstate="print"/>
          <a:stretch>
            <a:fillRect/>
          </a:stretch>
        </p:blipFill>
        <p:spPr>
          <a:xfrm>
            <a:off x="1691680" y="4134546"/>
            <a:ext cx="2664296" cy="2060848"/>
          </a:xfrm>
          <a:prstGeom prst="rect">
            <a:avLst/>
          </a:prstGeom>
          <a:ln>
            <a:noFill/>
          </a:ln>
          <a:effectLst>
            <a:softEdge rad="112500"/>
          </a:effectLst>
        </p:spPr>
      </p:pic>
      <p:sp>
        <p:nvSpPr>
          <p:cNvPr id="3" name="TextBox 2"/>
          <p:cNvSpPr txBox="1"/>
          <p:nvPr/>
        </p:nvSpPr>
        <p:spPr>
          <a:xfrm>
            <a:off x="1043608" y="188640"/>
            <a:ext cx="7236296" cy="1661993"/>
          </a:xfrm>
          <a:prstGeom prst="rect">
            <a:avLst/>
          </a:prstGeom>
          <a:noFill/>
        </p:spPr>
        <p:txBody>
          <a:bodyPr wrap="square" rtlCol="1">
            <a:spAutoFit/>
          </a:bodyPr>
          <a:lstStyle/>
          <a:p>
            <a:pPr>
              <a:buFont typeface="Arial" pitchFamily="34" charset="0"/>
              <a:buChar char="•"/>
            </a:pPr>
            <a:endParaRPr lang="ar-SA" sz="2800" b="1" dirty="0">
              <a:solidFill>
                <a:srgbClr val="0070C0"/>
              </a:solidFill>
              <a:latin typeface="Arabic Typesetting" pitchFamily="66" charset="-78"/>
              <a:cs typeface="Arabic Typesetting" pitchFamily="66" charset="-78"/>
            </a:endParaRPr>
          </a:p>
          <a:p>
            <a:pPr>
              <a:buFont typeface="Arial" pitchFamily="34" charset="0"/>
              <a:buChar char="•"/>
            </a:pPr>
            <a:r>
              <a:rPr lang="ar-SA" sz="2800" b="1" u="sng"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فشل نظام السوق في تخصيص الموارد: </a:t>
            </a:r>
            <a:endParaRPr lang="ar-SA" sz="2800" u="sng" dirty="0" smtClean="0">
              <a:solidFill>
                <a:srgbClr val="0070C0"/>
              </a:solidFill>
              <a:latin typeface="Arabic Typesetting" pitchFamily="66" charset="-78"/>
              <a:cs typeface="Arabic Typesetting" pitchFamily="66" charset="-78"/>
            </a:endParaRPr>
          </a:p>
          <a:p>
            <a:r>
              <a:rPr lang="ar-SA" sz="2800" dirty="0" smtClean="0">
                <a:solidFill>
                  <a:prstClr val="black"/>
                </a:solidFill>
                <a:latin typeface="Arabic Typesetting" pitchFamily="66" charset="-78"/>
                <a:cs typeface="Arabic Typesetting" pitchFamily="66" charset="-78"/>
              </a:rPr>
              <a:t>وإن من أبرز الأسباب اللتي تؤدي لفشل نظام السوق في تخصيص الموارد تخصيص أمثل: </a:t>
            </a:r>
          </a:p>
          <a:p>
            <a:endParaRPr lang="ar-SA" dirty="0">
              <a:solidFill>
                <a:prstClr val="black"/>
              </a:solidFill>
            </a:endParaRPr>
          </a:p>
        </p:txBody>
      </p:sp>
      <p:sp>
        <p:nvSpPr>
          <p:cNvPr id="4" name="TextBox 3"/>
          <p:cNvSpPr txBox="1"/>
          <p:nvPr/>
        </p:nvSpPr>
        <p:spPr>
          <a:xfrm>
            <a:off x="395536" y="2261162"/>
            <a:ext cx="7899309" cy="1815882"/>
          </a:xfrm>
          <a:prstGeom prst="rect">
            <a:avLst/>
          </a:prstGeom>
          <a:noFill/>
        </p:spPr>
        <p:txBody>
          <a:bodyPr wrap="square" rtlCol="1">
            <a:spAutoFit/>
          </a:bodyPr>
          <a:lstStyle/>
          <a:p>
            <a:r>
              <a:rPr lang="ar-SA" sz="2800" b="1" dirty="0" smtClean="0">
                <a:solidFill>
                  <a:srgbClr val="0070C0"/>
                </a:solidFill>
                <a:latin typeface="Arabic Typesetting" pitchFamily="66" charset="-78"/>
                <a:cs typeface="Arabic Typesetting" pitchFamily="66" charset="-78"/>
              </a:rPr>
              <a:t>١- الاحتكار </a:t>
            </a:r>
          </a:p>
          <a:p>
            <a:r>
              <a:rPr lang="ar-SA" sz="2800" dirty="0" smtClean="0">
                <a:solidFill>
                  <a:prstClr val="black"/>
                </a:solidFill>
                <a:latin typeface="Arabic Typesetting" pitchFamily="66" charset="-78"/>
                <a:cs typeface="Arabic Typesetting" pitchFamily="66" charset="-78"/>
              </a:rPr>
              <a:t>حيث يسهم بكل أنواعه في فشل نظام السوق في أداء وظائفه.</a:t>
            </a:r>
          </a:p>
          <a:p>
            <a:r>
              <a:rPr lang="ar-SA" sz="2800" dirty="0" smtClean="0">
                <a:solidFill>
                  <a:prstClr val="black"/>
                </a:solidFill>
                <a:latin typeface="Arabic Typesetting" pitchFamily="66" charset="-78"/>
                <a:cs typeface="Arabic Typesetting" pitchFamily="66" charset="-78"/>
              </a:rPr>
              <a:t>الاحتكار      سعر اعلى      حجم انتاج اقل      هدر الموارد الاقتصادية و قله كفاءة استخدامها.</a:t>
            </a:r>
          </a:p>
          <a:p>
            <a:endParaRPr lang="ar-SA" sz="2800" dirty="0">
              <a:solidFill>
                <a:prstClr val="black"/>
              </a:solidFill>
              <a:latin typeface="Arabic Typesetting" pitchFamily="66" charset="-78"/>
              <a:cs typeface="Arabic Typesetting" pitchFamily="66" charset="-78"/>
            </a:endParaRPr>
          </a:p>
        </p:txBody>
      </p:sp>
      <p:cxnSp>
        <p:nvCxnSpPr>
          <p:cNvPr id="6" name="Straight Arrow Connector 5"/>
          <p:cNvCxnSpPr/>
          <p:nvPr/>
        </p:nvCxnSpPr>
        <p:spPr>
          <a:xfrm flipH="1">
            <a:off x="7116161" y="3429000"/>
            <a:ext cx="360040"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5940152" y="3429278"/>
            <a:ext cx="360040"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4481736" y="3429278"/>
            <a:ext cx="360040" cy="0"/>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41545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260648"/>
            <a:ext cx="7920880" cy="5663089"/>
          </a:xfrm>
          <a:prstGeom prst="rect">
            <a:avLst/>
          </a:prstGeom>
          <a:noFill/>
        </p:spPr>
        <p:txBody>
          <a:bodyPr wrap="square" rtlCol="1">
            <a:spAutoFit/>
          </a:bodyPr>
          <a:lstStyle/>
          <a:p>
            <a:r>
              <a:rPr lang="ar-SA" sz="2800" b="1" dirty="0" smtClean="0">
                <a:solidFill>
                  <a:srgbClr val="0070C0"/>
                </a:solidFill>
                <a:latin typeface="Arabic Typesetting" pitchFamily="66" charset="-78"/>
                <a:cs typeface="Arabic Typesetting" pitchFamily="66" charset="-78"/>
              </a:rPr>
              <a:t>2ـ صعوبة انتقال الموارد :</a:t>
            </a:r>
          </a:p>
          <a:p>
            <a:r>
              <a:rPr lang="ar-SA" sz="2400" u="sng" dirty="0" smtClean="0">
                <a:solidFill>
                  <a:srgbClr val="0070C0"/>
                </a:solidFill>
                <a:latin typeface="Arabic Typesetting" pitchFamily="66" charset="-78"/>
                <a:cs typeface="Arabic Typesetting" pitchFamily="66" charset="-78"/>
              </a:rPr>
              <a:t>لأسباب : </a:t>
            </a:r>
            <a:r>
              <a:rPr lang="ar-SA" sz="2400" dirty="0" smtClean="0">
                <a:solidFill>
                  <a:prstClr val="black"/>
                </a:solidFill>
                <a:latin typeface="Arabic Typesetting" pitchFamily="66" charset="-78"/>
                <a:cs typeface="Arabic Typesetting" pitchFamily="66" charset="-78"/>
              </a:rPr>
              <a:t>١) عدم توافر معلومات كافية لأصحاب الموارد ومستخدميها عن أسعار وتكاليف وحجم كل مورد من الموارد في كل استخداماته المتنافسه عليه وفي جميع الاسواق وفي كل الأوقات </a:t>
            </a:r>
          </a:p>
          <a:p>
            <a:r>
              <a:rPr lang="ar-SA" sz="2400" dirty="0" smtClean="0">
                <a:solidFill>
                  <a:prstClr val="black"/>
                </a:solidFill>
                <a:latin typeface="Arabic Typesetting" pitchFamily="66" charset="-78"/>
                <a:cs typeface="Arabic Typesetting" pitchFamily="66" charset="-78"/>
              </a:rPr>
              <a:t>            ٢) قد لاينتقل المورد من صناعه الى اخرى حتى وان توافرت المعلومات لدى أصحابه عن فرص بديله أفضل مما هو مستخدم فيه لأسباب اجتماعية ونفسيه وفنيه تحول دون عملية الانتقال لأي مورد بالحجم المطلوب بالسرعة المتوقعه . </a:t>
            </a:r>
          </a:p>
          <a:p>
            <a:r>
              <a:rPr lang="ar-SA" sz="2400" dirty="0" smtClean="0">
                <a:solidFill>
                  <a:prstClr val="black"/>
                </a:solidFill>
                <a:latin typeface="Arabic Typesetting" pitchFamily="66" charset="-78"/>
                <a:cs typeface="Arabic Typesetting" pitchFamily="66" charset="-78"/>
              </a:rPr>
              <a:t>            ٣) عدم توافر فرص التدريب وإعادة التدريب للعمال بالقدر الكافي لكي يتمكن مورد العمل من الانتقال الى صناعه تحتاج لتدريب أفضل او لنوع من المهارات يختلف عن المهارات التي لديه .</a:t>
            </a:r>
          </a:p>
          <a:p>
            <a:r>
              <a:rPr lang="ar-SA" sz="2400" dirty="0" smtClean="0">
                <a:solidFill>
                  <a:prstClr val="black"/>
                </a:solidFill>
                <a:latin typeface="Arabic Typesetting" pitchFamily="66" charset="-78"/>
                <a:cs typeface="Arabic Typesetting" pitchFamily="66" charset="-78"/>
              </a:rPr>
              <a:t>            ٤) تبعثر الأسواق وبعدها عن بعضها البعض خاصة في الدول النامية يجعل انتقال السلع والموارد مكلفاً وبطيئاً.</a:t>
            </a:r>
          </a:p>
          <a:p>
            <a:endParaRPr lang="ar-SA" sz="2400" dirty="0" smtClean="0">
              <a:solidFill>
                <a:prstClr val="black"/>
              </a:solidFill>
              <a:latin typeface="Arabic Typesetting" pitchFamily="66" charset="-78"/>
              <a:cs typeface="Arabic Typesetting" pitchFamily="66" charset="-78"/>
            </a:endParaRPr>
          </a:p>
          <a:p>
            <a:r>
              <a:rPr lang="ar-SA" sz="2800" b="1" dirty="0" smtClean="0">
                <a:solidFill>
                  <a:srgbClr val="0070C0"/>
                </a:solidFill>
                <a:latin typeface="Arabic Typesetting" pitchFamily="66" charset="-78"/>
                <a:cs typeface="Arabic Typesetting" pitchFamily="66" charset="-78"/>
              </a:rPr>
              <a:t>3- المؤثرات الخارجية</a:t>
            </a:r>
            <a:r>
              <a:rPr lang="ar-SA" sz="2400" dirty="0" smtClean="0">
                <a:solidFill>
                  <a:srgbClr val="0070C0"/>
                </a:solidFill>
                <a:latin typeface="Arabic Typesetting" pitchFamily="66" charset="-78"/>
                <a:cs typeface="Arabic Typesetting" pitchFamily="66" charset="-78"/>
              </a:rPr>
              <a:t> :</a:t>
            </a:r>
          </a:p>
          <a:p>
            <a:r>
              <a:rPr lang="ar-SA" sz="2400" dirty="0" smtClean="0">
                <a:solidFill>
                  <a:prstClr val="black"/>
                </a:solidFill>
                <a:latin typeface="Arabic Typesetting" pitchFamily="66" charset="-78"/>
                <a:cs typeface="Arabic Typesetting" pitchFamily="66" charset="-78"/>
              </a:rPr>
              <a:t> هي كل ما يقوم به شخص او عدة أشخاص ويؤثر سلبا او إيجاباً او يحدث تكلفة او منفعة بالنسبة لشخص او أشخاص اخرين . </a:t>
            </a:r>
          </a:p>
          <a:p>
            <a:endParaRPr lang="ar-SA" sz="2400" dirty="0" smtClean="0">
              <a:solidFill>
                <a:prstClr val="black"/>
              </a:solidFill>
              <a:latin typeface="Arabic Typesetting" pitchFamily="66" charset="-78"/>
              <a:cs typeface="Arabic Typesetting" pitchFamily="66" charset="-78"/>
            </a:endParaRPr>
          </a:p>
          <a:p>
            <a:endParaRPr lang="ar-SA" dirty="0">
              <a:solidFill>
                <a:prstClr val="black"/>
              </a:solidFill>
            </a:endParaRPr>
          </a:p>
        </p:txBody>
      </p:sp>
    </p:spTree>
    <p:extLst>
      <p:ext uri="{BB962C8B-B14F-4D97-AF65-F5344CB8AC3E}">
        <p14:creationId xmlns:p14="http://schemas.microsoft.com/office/powerpoint/2010/main" val="314695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0"/>
            <a:ext cx="8020707" cy="7263527"/>
          </a:xfrm>
          <a:prstGeom prst="rect">
            <a:avLst/>
          </a:prstGeom>
          <a:noFill/>
        </p:spPr>
        <p:txBody>
          <a:bodyPr wrap="square" rtlCol="1">
            <a:spAutoFit/>
          </a:bodyPr>
          <a:lstStyle/>
          <a:p>
            <a:endParaRPr lang="ar-SA" sz="2800" b="1" dirty="0" smtClean="0">
              <a:solidFill>
                <a:srgbClr val="0070C0"/>
              </a:solidFill>
              <a:latin typeface="Arabic Typesetting" pitchFamily="66" charset="-78"/>
              <a:cs typeface="Arabic Typesetting" pitchFamily="66" charset="-78"/>
            </a:endParaRPr>
          </a:p>
          <a:p>
            <a:r>
              <a:rPr lang="ar-SA" sz="2800" b="1" dirty="0">
                <a:solidFill>
                  <a:srgbClr val="0070C0"/>
                </a:solidFill>
                <a:latin typeface="Arabic Typesetting" pitchFamily="66" charset="-78"/>
                <a:cs typeface="Arabic Typesetting" pitchFamily="66" charset="-78"/>
              </a:rPr>
              <a:t>4</a:t>
            </a:r>
            <a:r>
              <a:rPr lang="ar-SA" sz="2800" b="1" dirty="0" smtClean="0">
                <a:solidFill>
                  <a:srgbClr val="0070C0"/>
                </a:solidFill>
                <a:latin typeface="Arabic Typesetting" pitchFamily="66" charset="-78"/>
                <a:cs typeface="Arabic Typesetting" pitchFamily="66" charset="-78"/>
              </a:rPr>
              <a:t>- السلع العامة: </a:t>
            </a:r>
          </a:p>
          <a:p>
            <a:r>
              <a:rPr lang="ar-SA" sz="2400" dirty="0" smtClean="0">
                <a:solidFill>
                  <a:prstClr val="black"/>
                </a:solidFill>
                <a:latin typeface="Arabic Typesetting" pitchFamily="66" charset="-78"/>
                <a:cs typeface="Arabic Typesetting" pitchFamily="66" charset="-78"/>
              </a:rPr>
              <a:t>١) استهلاكها غير تنافسي.          ٢) باستهلاك اي فرد لها لايقلل كمية استهلاك الآخرين .</a:t>
            </a:r>
          </a:p>
          <a:p>
            <a:r>
              <a:rPr lang="ar-SA" sz="2400" dirty="0" smtClean="0">
                <a:solidFill>
                  <a:prstClr val="black"/>
                </a:solidFill>
                <a:latin typeface="Arabic Typesetting" pitchFamily="66" charset="-78"/>
                <a:cs typeface="Arabic Typesetting" pitchFamily="66" charset="-78"/>
              </a:rPr>
              <a:t>٣) غير قابلة للتجزئة </a:t>
            </a:r>
          </a:p>
          <a:p>
            <a:r>
              <a:rPr lang="ar-SA" sz="2400" dirty="0" smtClean="0">
                <a:solidFill>
                  <a:prstClr val="black"/>
                </a:solidFill>
                <a:latin typeface="Arabic Typesetting" pitchFamily="66" charset="-78"/>
                <a:cs typeface="Arabic Typesetting" pitchFamily="66" charset="-78"/>
              </a:rPr>
              <a:t>مثل : التعليم والصحه والأمن والنظافة</a:t>
            </a:r>
          </a:p>
          <a:p>
            <a:endParaRPr lang="ar-SA" sz="2400" dirty="0" smtClean="0">
              <a:solidFill>
                <a:prstClr val="black"/>
              </a:solidFill>
              <a:latin typeface="Arabic Typesetting" pitchFamily="66" charset="-78"/>
              <a:cs typeface="Arabic Typesetting" pitchFamily="66" charset="-78"/>
            </a:endParaRPr>
          </a:p>
          <a:p>
            <a:r>
              <a:rPr lang="ar-SA" sz="2800" b="1" dirty="0" smtClean="0">
                <a:solidFill>
                  <a:srgbClr val="0070C0"/>
                </a:solidFill>
                <a:latin typeface="Arabic Typesetting" pitchFamily="66" charset="-78"/>
                <a:cs typeface="Arabic Typesetting" pitchFamily="66" charset="-78"/>
              </a:rPr>
              <a:t>٥- السلع القابلة </a:t>
            </a:r>
            <a:r>
              <a:rPr lang="ar-SA" sz="2800" b="1" dirty="0" err="1" smtClean="0">
                <a:solidFill>
                  <a:srgbClr val="0070C0"/>
                </a:solidFill>
                <a:latin typeface="Arabic Typesetting" pitchFamily="66" charset="-78"/>
                <a:cs typeface="Arabic Typesetting" pitchFamily="66" charset="-78"/>
              </a:rPr>
              <a:t>للإزدحام</a:t>
            </a:r>
            <a:r>
              <a:rPr lang="ar-SA" sz="2800" b="1" dirty="0" smtClean="0">
                <a:solidFill>
                  <a:srgbClr val="0070C0"/>
                </a:solidFill>
                <a:latin typeface="Arabic Typesetting" pitchFamily="66" charset="-78"/>
                <a:cs typeface="Arabic Typesetting" pitchFamily="66" charset="-78"/>
              </a:rPr>
              <a:t>: </a:t>
            </a:r>
          </a:p>
          <a:p>
            <a:r>
              <a:rPr lang="ar-SA" sz="2400" dirty="0" smtClean="0">
                <a:solidFill>
                  <a:prstClr val="black"/>
                </a:solidFill>
                <a:latin typeface="Arabic Typesetting" pitchFamily="66" charset="-78"/>
                <a:cs typeface="Arabic Typesetting" pitchFamily="66" charset="-78"/>
              </a:rPr>
              <a:t>كباري - جسور - مواقع الصيد </a:t>
            </a:r>
          </a:p>
          <a:p>
            <a:r>
              <a:rPr lang="ar-SA" sz="2400" dirty="0" smtClean="0">
                <a:solidFill>
                  <a:prstClr val="black"/>
                </a:solidFill>
                <a:latin typeface="Arabic Typesetting" pitchFamily="66" charset="-78"/>
                <a:cs typeface="Arabic Typesetting" pitchFamily="66" charset="-78"/>
              </a:rPr>
              <a:t>قد لا يستطيع نظام السوق إنتاج مثل هذه السلع لان تكاليف إنتاجها قد تكون اعلى من ايراداتها</a:t>
            </a:r>
            <a:br>
              <a:rPr lang="ar-SA" sz="2400" dirty="0" smtClean="0">
                <a:solidFill>
                  <a:prstClr val="black"/>
                </a:solidFill>
                <a:latin typeface="Arabic Typesetting" pitchFamily="66" charset="-78"/>
                <a:cs typeface="Arabic Typesetting" pitchFamily="66" charset="-78"/>
              </a:rPr>
            </a:br>
            <a:r>
              <a:rPr lang="ar-SA" sz="2400" dirty="0" smtClean="0">
                <a:solidFill>
                  <a:prstClr val="black"/>
                </a:solidFill>
                <a:latin typeface="Arabic Typesetting" pitchFamily="66" charset="-78"/>
                <a:cs typeface="Arabic Typesetting" pitchFamily="66" charset="-78"/>
              </a:rPr>
              <a:t/>
            </a:r>
            <a:br>
              <a:rPr lang="ar-SA" sz="2400" dirty="0" smtClean="0">
                <a:solidFill>
                  <a:prstClr val="black"/>
                </a:solidFill>
                <a:latin typeface="Arabic Typesetting" pitchFamily="66" charset="-78"/>
                <a:cs typeface="Arabic Typesetting" pitchFamily="66" charset="-78"/>
              </a:rPr>
            </a:br>
            <a:r>
              <a:rPr lang="ar-SA" sz="2800" b="1" dirty="0" smtClean="0">
                <a:solidFill>
                  <a:srgbClr val="0070C0"/>
                </a:solidFill>
                <a:latin typeface="Arabic Typesetting" pitchFamily="66" charset="-78"/>
                <a:cs typeface="Arabic Typesetting" pitchFamily="66" charset="-78"/>
              </a:rPr>
              <a:t>6- توزيع الدخل الابتدائي:</a:t>
            </a:r>
            <a:r>
              <a:rPr lang="ar-SA" sz="2400" dirty="0" smtClean="0">
                <a:solidFill>
                  <a:prstClr val="black"/>
                </a:solidFill>
                <a:latin typeface="Arabic Typesetting" pitchFamily="66" charset="-78"/>
                <a:cs typeface="Arabic Typesetting" pitchFamily="66" charset="-78"/>
              </a:rPr>
              <a:t/>
            </a:r>
            <a:br>
              <a:rPr lang="ar-SA" sz="2400" dirty="0" smtClean="0">
                <a:solidFill>
                  <a:prstClr val="black"/>
                </a:solidFill>
                <a:latin typeface="Arabic Typesetting" pitchFamily="66" charset="-78"/>
                <a:cs typeface="Arabic Typesetting" pitchFamily="66" charset="-78"/>
              </a:rPr>
            </a:br>
            <a:r>
              <a:rPr lang="ar-SA" sz="2400" dirty="0" smtClean="0">
                <a:solidFill>
                  <a:prstClr val="black"/>
                </a:solidFill>
                <a:latin typeface="Arabic Typesetting" pitchFamily="66" charset="-78"/>
                <a:cs typeface="Arabic Typesetting" pitchFamily="66" charset="-78"/>
              </a:rPr>
              <a:t>سيؤثر على توزيع السلع و الخدمات بين الأفراد في المجتمع, فأصحاب الدخل الأعلى يستطيعون شراء السلع و الخدمات عالية الثمن مما يجعل هذه السلع تتوزع بين أفراد المجتمع على أساس حجم الدخل. و هذا بدوره يؤثر على تخصيص الموارد تحت ظل نظام السوق.</a:t>
            </a:r>
            <a:endParaRPr lang="ar-SA" sz="28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إذا كل هذه المسببات أدت للفشل في نظام السوق و تحقيق التخصيص الأمثل  ، فالأمر يتطلب التداخل الحكومي لتصحيح مسار نظام السوق وتوجيهه ليقترب من غايته في التخصيص الأمثل واللذي يؤدي لتعضيم الدخل القومي و جعل المجتمع يستفيد بأقصى ما يمكن من موارده المحدودة . </a:t>
            </a:r>
          </a:p>
          <a:p>
            <a:endParaRPr lang="ar-SA" sz="2400" dirty="0" smtClean="0">
              <a:solidFill>
                <a:prstClr val="black"/>
              </a:solidFill>
              <a:latin typeface="Arabic Typesetting" pitchFamily="66" charset="-78"/>
              <a:cs typeface="Arabic Typesetting" pitchFamily="66" charset="-78"/>
            </a:endParaRPr>
          </a:p>
          <a:p>
            <a:endParaRPr lang="ar-SA" dirty="0">
              <a:solidFill>
                <a:prstClr val="black"/>
              </a:solidFill>
            </a:endParaRPr>
          </a:p>
        </p:txBody>
      </p:sp>
    </p:spTree>
    <p:extLst>
      <p:ext uri="{BB962C8B-B14F-4D97-AF65-F5344CB8AC3E}">
        <p14:creationId xmlns:p14="http://schemas.microsoft.com/office/powerpoint/2010/main" val="1096383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113" y="548680"/>
            <a:ext cx="8289507" cy="5909310"/>
          </a:xfrm>
          <a:prstGeom prst="rect">
            <a:avLst/>
          </a:prstGeom>
          <a:noFill/>
        </p:spPr>
        <p:txBody>
          <a:bodyPr wrap="square" rtlCol="1">
            <a:spAutoFit/>
          </a:bodyPr>
          <a:lstStyle/>
          <a:p>
            <a:r>
              <a:rPr lang="ar-SA" sz="3600" dirty="0" smtClean="0">
                <a:solidFill>
                  <a:prstClr val="black"/>
                </a:solidFill>
                <a:latin typeface="Arabic Typesetting" pitchFamily="66" charset="-78"/>
                <a:cs typeface="Arabic Typesetting" pitchFamily="66" charset="-78"/>
              </a:rPr>
              <a:t>- إن </a:t>
            </a:r>
            <a:r>
              <a:rPr lang="ar-SA" sz="3600" dirty="0">
                <a:solidFill>
                  <a:prstClr val="black"/>
                </a:solidFill>
                <a:latin typeface="Arabic Typesetting" pitchFamily="66" charset="-78"/>
                <a:cs typeface="Arabic Typesetting" pitchFamily="66" charset="-78"/>
              </a:rPr>
              <a:t>علم الاقتصاد بصفة عامة وكل النظريّات المتعلقة به يستند أساسًا </a:t>
            </a:r>
            <a:r>
              <a:rPr lang="ar-SA" sz="3600" dirty="0" smtClean="0">
                <a:solidFill>
                  <a:prstClr val="black"/>
                </a:solidFill>
                <a:latin typeface="Arabic Typesetting" pitchFamily="66" charset="-78"/>
                <a:cs typeface="Arabic Typesetting" pitchFamily="66" charset="-78"/>
              </a:rPr>
              <a:t>على </a:t>
            </a:r>
            <a:r>
              <a:rPr lang="ar-SA" sz="3600" b="1" u="sng" dirty="0" smtClean="0">
                <a:solidFill>
                  <a:srgbClr val="0070C0"/>
                </a:solidFill>
                <a:latin typeface="Arabic Typesetting" pitchFamily="66" charset="-78"/>
                <a:cs typeface="Arabic Typesetting" pitchFamily="66" charset="-78"/>
              </a:rPr>
              <a:t>ندرة </a:t>
            </a:r>
            <a:r>
              <a:rPr lang="ar-SA" sz="3600" b="1" u="sng" dirty="0">
                <a:solidFill>
                  <a:srgbClr val="0070C0"/>
                </a:solidFill>
                <a:latin typeface="Arabic Typesetting" pitchFamily="66" charset="-78"/>
                <a:cs typeface="Arabic Typesetting" pitchFamily="66" charset="-78"/>
              </a:rPr>
              <a:t>الموارد الاقتصاديّة</a:t>
            </a:r>
            <a:r>
              <a:rPr lang="ar-SA" sz="3600" b="1" u="sng" dirty="0" smtClean="0">
                <a:solidFill>
                  <a:srgbClr val="0070C0"/>
                </a:solidFill>
                <a:latin typeface="Arabic Typesetting" pitchFamily="66" charset="-78"/>
                <a:cs typeface="Arabic Typesetting" pitchFamily="66" charset="-78"/>
              </a:rPr>
              <a:t>.</a:t>
            </a:r>
            <a:endParaRPr lang="ar-SA" sz="3600" dirty="0" smtClean="0">
              <a:solidFill>
                <a:prstClr val="black"/>
              </a:solidFill>
              <a:latin typeface="Arabic Typesetting" pitchFamily="66" charset="-78"/>
              <a:cs typeface="Arabic Typesetting" pitchFamily="66" charset="-78"/>
            </a:endParaRPr>
          </a:p>
          <a:p>
            <a:r>
              <a:rPr lang="ar-SA" sz="3600" dirty="0" smtClean="0">
                <a:solidFill>
                  <a:prstClr val="black"/>
                </a:solidFill>
                <a:latin typeface="Arabic Typesetting" pitchFamily="66" charset="-78"/>
                <a:cs typeface="Arabic Typesetting" pitchFamily="66" charset="-78"/>
              </a:rPr>
              <a:t>فعلم </a:t>
            </a:r>
            <a:r>
              <a:rPr lang="ar-SA" sz="3600" dirty="0">
                <a:solidFill>
                  <a:prstClr val="black"/>
                </a:solidFill>
                <a:latin typeface="Arabic Typesetting" pitchFamily="66" charset="-78"/>
                <a:cs typeface="Arabic Typesetting" pitchFamily="66" charset="-78"/>
              </a:rPr>
              <a:t>الاقتصاد يهتم </a:t>
            </a:r>
            <a:r>
              <a:rPr lang="ar-SA" sz="3600" u="sng" dirty="0">
                <a:solidFill>
                  <a:prstClr val="black"/>
                </a:solidFill>
                <a:latin typeface="Arabic Typesetting" pitchFamily="66" charset="-78"/>
                <a:cs typeface="Arabic Typesetting" pitchFamily="66" charset="-78"/>
              </a:rPr>
              <a:t>بكيفيّة استخدام الموارد </a:t>
            </a:r>
            <a:r>
              <a:rPr lang="ar-SA" sz="3600" u="sng" dirty="0" smtClean="0">
                <a:solidFill>
                  <a:prstClr val="black"/>
                </a:solidFill>
                <a:latin typeface="Arabic Typesetting" pitchFamily="66" charset="-78"/>
                <a:cs typeface="Arabic Typesetting" pitchFamily="66" charset="-78"/>
              </a:rPr>
              <a:t>النادرة للحصول </a:t>
            </a:r>
            <a:r>
              <a:rPr lang="ar-SA" sz="3600" u="sng" dirty="0">
                <a:solidFill>
                  <a:prstClr val="black"/>
                </a:solidFill>
                <a:latin typeface="Arabic Typesetting" pitchFamily="66" charset="-78"/>
                <a:cs typeface="Arabic Typesetting" pitchFamily="66" charset="-78"/>
              </a:rPr>
              <a:t>على أقصى عائد منها وبأقل تكاليف </a:t>
            </a:r>
            <a:r>
              <a:rPr lang="ar-SA" sz="3600" u="sng" dirty="0" smtClean="0">
                <a:solidFill>
                  <a:prstClr val="black"/>
                </a:solidFill>
                <a:latin typeface="Arabic Typesetting" pitchFamily="66" charset="-78"/>
                <a:cs typeface="Arabic Typesetting" pitchFamily="66" charset="-78"/>
              </a:rPr>
              <a:t>ممكنة</a:t>
            </a:r>
            <a:r>
              <a:rPr lang="ar-SA" sz="3600" dirty="0" smtClean="0">
                <a:solidFill>
                  <a:prstClr val="black"/>
                </a:solidFill>
                <a:latin typeface="Arabic Typesetting" pitchFamily="66" charset="-78"/>
                <a:cs typeface="Arabic Typesetting" pitchFamily="66" charset="-78"/>
              </a:rPr>
              <a:t>.</a:t>
            </a:r>
            <a:br>
              <a:rPr lang="ar-SA" sz="3600" dirty="0" smtClean="0">
                <a:solidFill>
                  <a:prstClr val="black"/>
                </a:solidFill>
                <a:latin typeface="Arabic Typesetting" pitchFamily="66" charset="-78"/>
                <a:cs typeface="Arabic Typesetting" pitchFamily="66" charset="-78"/>
              </a:rPr>
            </a:br>
            <a:r>
              <a:rPr lang="ar-SA" sz="3600" dirty="0" smtClean="0">
                <a:solidFill>
                  <a:prstClr val="black"/>
                </a:solidFill>
                <a:latin typeface="Arabic Typesetting" pitchFamily="66" charset="-78"/>
                <a:cs typeface="Arabic Typesetting" pitchFamily="66" charset="-78"/>
              </a:rPr>
              <a:t/>
            </a:r>
            <a:br>
              <a:rPr lang="ar-SA" sz="3600" dirty="0" smtClean="0">
                <a:solidFill>
                  <a:prstClr val="black"/>
                </a:solidFill>
                <a:latin typeface="Arabic Typesetting" pitchFamily="66" charset="-78"/>
                <a:cs typeface="Arabic Typesetting" pitchFamily="66" charset="-78"/>
              </a:rPr>
            </a:br>
            <a:r>
              <a:rPr lang="ar-SA" sz="3600" dirty="0" smtClean="0">
                <a:solidFill>
                  <a:prstClr val="black"/>
                </a:solidFill>
                <a:latin typeface="Arabic Typesetting" pitchFamily="66" charset="-78"/>
                <a:cs typeface="Arabic Typesetting" pitchFamily="66" charset="-78"/>
              </a:rPr>
              <a:t>- ومن </a:t>
            </a:r>
            <a:r>
              <a:rPr lang="ar-SA" sz="3600" dirty="0">
                <a:solidFill>
                  <a:prstClr val="black"/>
                </a:solidFill>
                <a:latin typeface="Arabic Typesetting" pitchFamily="66" charset="-78"/>
                <a:cs typeface="Arabic Typesetting" pitchFamily="66" charset="-78"/>
              </a:rPr>
              <a:t>أهم تلك الأسس </a:t>
            </a:r>
            <a:r>
              <a:rPr lang="ar-SA" sz="3600" b="1" dirty="0">
                <a:solidFill>
                  <a:srgbClr val="0070C0"/>
                </a:solidFill>
                <a:latin typeface="Arabic Typesetting" pitchFamily="66" charset="-78"/>
                <a:cs typeface="Arabic Typesetting" pitchFamily="66" charset="-78"/>
              </a:rPr>
              <a:t>نظريّة الإنتاج</a:t>
            </a:r>
            <a:r>
              <a:rPr lang="ar-SA" sz="3600" dirty="0">
                <a:solidFill>
                  <a:srgbClr val="0070C0"/>
                </a:solidFill>
                <a:latin typeface="Arabic Typesetting" pitchFamily="66" charset="-78"/>
                <a:cs typeface="Arabic Typesetting" pitchFamily="66" charset="-78"/>
              </a:rPr>
              <a:t> </a:t>
            </a:r>
            <a:r>
              <a:rPr lang="ar-SA" sz="3600" dirty="0">
                <a:solidFill>
                  <a:prstClr val="black"/>
                </a:solidFill>
                <a:latin typeface="Arabic Typesetting" pitchFamily="66" charset="-78"/>
                <a:cs typeface="Arabic Typesetting" pitchFamily="66" charset="-78"/>
              </a:rPr>
              <a:t>وما يتعلّق بها من نظريات </a:t>
            </a:r>
            <a:r>
              <a:rPr lang="ar-SA" sz="3600" b="1" dirty="0">
                <a:solidFill>
                  <a:srgbClr val="0070C0"/>
                </a:solidFill>
                <a:latin typeface="Arabic Typesetting" pitchFamily="66" charset="-78"/>
                <a:cs typeface="Arabic Typesetting" pitchFamily="66" charset="-78"/>
              </a:rPr>
              <a:t>كإحلال الموارد</a:t>
            </a:r>
            <a:r>
              <a:rPr lang="ar-SA" sz="3600" dirty="0">
                <a:solidFill>
                  <a:srgbClr val="0070C0"/>
                </a:solidFill>
                <a:latin typeface="Arabic Typesetting" pitchFamily="66" charset="-78"/>
                <a:cs typeface="Arabic Typesetting" pitchFamily="66" charset="-78"/>
              </a:rPr>
              <a:t> </a:t>
            </a:r>
            <a:r>
              <a:rPr lang="ar-SA" sz="3600" dirty="0">
                <a:solidFill>
                  <a:prstClr val="black"/>
                </a:solidFill>
                <a:latin typeface="Arabic Typesetting" pitchFamily="66" charset="-78"/>
                <a:cs typeface="Arabic Typesetting" pitchFamily="66" charset="-78"/>
              </a:rPr>
              <a:t>محل بعضها، </a:t>
            </a:r>
            <a:r>
              <a:rPr lang="ar-SA" sz="3600" b="1" dirty="0">
                <a:solidFill>
                  <a:srgbClr val="0070C0"/>
                </a:solidFill>
                <a:latin typeface="Arabic Typesetting" pitchFamily="66" charset="-78"/>
                <a:cs typeface="Arabic Typesetting" pitchFamily="66" charset="-78"/>
              </a:rPr>
              <a:t>وتخصيص الموارد</a:t>
            </a:r>
            <a:r>
              <a:rPr lang="ar-SA" sz="3600" dirty="0">
                <a:solidFill>
                  <a:srgbClr val="0070C0"/>
                </a:solidFill>
                <a:latin typeface="Arabic Typesetting" pitchFamily="66" charset="-78"/>
                <a:cs typeface="Arabic Typesetting" pitchFamily="66" charset="-78"/>
              </a:rPr>
              <a:t> </a:t>
            </a:r>
            <a:r>
              <a:rPr lang="ar-SA" sz="3600" dirty="0">
                <a:solidFill>
                  <a:prstClr val="black"/>
                </a:solidFill>
                <a:latin typeface="Arabic Typesetting" pitchFamily="66" charset="-78"/>
                <a:cs typeface="Arabic Typesetting" pitchFamily="66" charset="-78"/>
              </a:rPr>
              <a:t>بين استخداماتها المختلفة، بالإضافة </a:t>
            </a:r>
            <a:r>
              <a:rPr lang="ar-SA" sz="3600" dirty="0" smtClean="0">
                <a:solidFill>
                  <a:prstClr val="black"/>
                </a:solidFill>
                <a:latin typeface="Arabic Typesetting" pitchFamily="66" charset="-78"/>
                <a:cs typeface="Arabic Typesetting" pitchFamily="66" charset="-78"/>
              </a:rPr>
              <a:t>إلى </a:t>
            </a:r>
            <a:r>
              <a:rPr lang="ar-SA" sz="3600" dirty="0">
                <a:solidFill>
                  <a:prstClr val="black"/>
                </a:solidFill>
                <a:latin typeface="Arabic Typesetting" pitchFamily="66" charset="-78"/>
                <a:cs typeface="Arabic Typesetting" pitchFamily="66" charset="-78"/>
              </a:rPr>
              <a:t>النظريّة المتعلقة </a:t>
            </a:r>
            <a:r>
              <a:rPr lang="ar-SA" sz="3600" b="1" dirty="0">
                <a:solidFill>
                  <a:srgbClr val="0070C0"/>
                </a:solidFill>
                <a:latin typeface="Arabic Typesetting" pitchFamily="66" charset="-78"/>
                <a:cs typeface="Arabic Typesetting" pitchFamily="66" charset="-78"/>
              </a:rPr>
              <a:t>بالمحافظة على الموارد</a:t>
            </a:r>
            <a:r>
              <a:rPr lang="ar-SA" sz="3600" dirty="0">
                <a:solidFill>
                  <a:srgbClr val="0070C0"/>
                </a:solidFill>
                <a:latin typeface="Arabic Typesetting" pitchFamily="66" charset="-78"/>
                <a:cs typeface="Arabic Typesetting" pitchFamily="66" charset="-78"/>
              </a:rPr>
              <a:t> </a:t>
            </a:r>
            <a:r>
              <a:rPr lang="ar-SA" sz="3600" dirty="0">
                <a:solidFill>
                  <a:prstClr val="black"/>
                </a:solidFill>
                <a:latin typeface="Arabic Typesetting" pitchFamily="66" charset="-78"/>
                <a:cs typeface="Arabic Typesetting" pitchFamily="66" charset="-78"/>
              </a:rPr>
              <a:t>وتنميتها وإدارتها. </a:t>
            </a:r>
            <a:r>
              <a:rPr lang="ar-SA" sz="3600" dirty="0" smtClean="0">
                <a:solidFill>
                  <a:prstClr val="black"/>
                </a:solidFill>
                <a:latin typeface="Arabic Typesetting" pitchFamily="66" charset="-78"/>
                <a:cs typeface="Arabic Typesetting" pitchFamily="66" charset="-78"/>
              </a:rPr>
              <a:t>– كما </a:t>
            </a:r>
            <a:r>
              <a:rPr lang="ar-SA" sz="3600" dirty="0">
                <a:solidFill>
                  <a:prstClr val="black"/>
                </a:solidFill>
                <a:latin typeface="Arabic Typesetting" pitchFamily="66" charset="-78"/>
                <a:cs typeface="Arabic Typesetting" pitchFamily="66" charset="-78"/>
              </a:rPr>
              <a:t>أن نظام </a:t>
            </a:r>
            <a:r>
              <a:rPr lang="ar-SA" sz="3600" b="1" dirty="0">
                <a:solidFill>
                  <a:srgbClr val="0070C0"/>
                </a:solidFill>
                <a:latin typeface="Arabic Typesetting" pitchFamily="66" charset="-78"/>
                <a:cs typeface="Arabic Typesetting" pitchFamily="66" charset="-78"/>
              </a:rPr>
              <a:t>ملكيّة </a:t>
            </a:r>
            <a:r>
              <a:rPr lang="ar-SA" sz="3600" b="1" dirty="0" smtClean="0">
                <a:solidFill>
                  <a:srgbClr val="0070C0"/>
                </a:solidFill>
                <a:latin typeface="Arabic Typesetting" pitchFamily="66" charset="-78"/>
                <a:cs typeface="Arabic Typesetting" pitchFamily="66" charset="-78"/>
              </a:rPr>
              <a:t>الموارد </a:t>
            </a:r>
            <a:r>
              <a:rPr lang="ar-SA" sz="3600" b="1" dirty="0" smtClean="0">
                <a:solidFill>
                  <a:srgbClr val="006600"/>
                </a:solidFill>
                <a:latin typeface="Arabic Typesetting" pitchFamily="66" charset="-78"/>
                <a:cs typeface="Arabic Typesetting" pitchFamily="66" charset="-78"/>
              </a:rPr>
              <a:t> </a:t>
            </a:r>
            <a:r>
              <a:rPr lang="ar-SA" sz="3600" dirty="0" smtClean="0">
                <a:solidFill>
                  <a:prstClr val="black"/>
                </a:solidFill>
                <a:latin typeface="Arabic Typesetting" pitchFamily="66" charset="-78"/>
                <a:cs typeface="Arabic Typesetting" pitchFamily="66" charset="-78"/>
              </a:rPr>
              <a:t>السائد في المجتمع وحقوق التملك يؤثر </a:t>
            </a:r>
            <a:r>
              <a:rPr lang="ar-SA" sz="3600" dirty="0">
                <a:solidFill>
                  <a:prstClr val="black"/>
                </a:solidFill>
                <a:latin typeface="Arabic Typesetting" pitchFamily="66" charset="-78"/>
                <a:cs typeface="Arabic Typesetting" pitchFamily="66" charset="-78"/>
              </a:rPr>
              <a:t>ثأثيرًا مباشرًا على استخدام </a:t>
            </a:r>
            <a:r>
              <a:rPr lang="ar-SA" sz="3600" dirty="0" smtClean="0">
                <a:solidFill>
                  <a:prstClr val="black"/>
                </a:solidFill>
                <a:latin typeface="Arabic Typesetting" pitchFamily="66" charset="-78"/>
                <a:cs typeface="Arabic Typesetting" pitchFamily="66" charset="-78"/>
              </a:rPr>
              <a:t>الموارد و توزيع عائداتها و دخلها و تخصيصها بين استخداماتها المتنافسة عليها.</a:t>
            </a:r>
            <a:endParaRPr lang="en-US" sz="3600" dirty="0">
              <a:solidFill>
                <a:prstClr val="black"/>
              </a:solidFill>
              <a:latin typeface="Arabic Typesetting" pitchFamily="66" charset="-78"/>
              <a:cs typeface="Arabic Typesetting" pitchFamily="66" charset="-78"/>
            </a:endParaRPr>
          </a:p>
          <a:p>
            <a:endParaRPr lang="ar-SA" dirty="0">
              <a:solidFill>
                <a:prstClr val="black"/>
              </a:solidFill>
            </a:endParaRPr>
          </a:p>
        </p:txBody>
      </p:sp>
    </p:spTree>
    <p:extLst>
      <p:ext uri="{BB962C8B-B14F-4D97-AF65-F5344CB8AC3E}">
        <p14:creationId xmlns:p14="http://schemas.microsoft.com/office/powerpoint/2010/main" val="375617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260648"/>
            <a:ext cx="8064896" cy="6124754"/>
          </a:xfrm>
          <a:prstGeom prst="rect">
            <a:avLst/>
          </a:prstGeom>
          <a:noFill/>
        </p:spPr>
        <p:txBody>
          <a:bodyPr wrap="square" rtlCol="1">
            <a:spAutoFit/>
          </a:bodyPr>
          <a:lstStyle/>
          <a:p>
            <a:pPr marL="457200" indent="-457200">
              <a:buFont typeface="Arial" panose="020B0604020202020204" pitchFamily="34" charset="0"/>
              <a:buChar char="•"/>
            </a:pPr>
            <a:r>
              <a:rPr lang="ar-SA" sz="3200" b="1" u="sng"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رابعاً: حقوق ملكية الموارد</a:t>
            </a:r>
          </a:p>
          <a:p>
            <a:r>
              <a:rPr lang="ar-SA" sz="2400" dirty="0" smtClean="0">
                <a:solidFill>
                  <a:prstClr val="black"/>
                </a:solidFill>
                <a:latin typeface="Arabic Typesetting" pitchFamily="66" charset="-78"/>
                <a:cs typeface="Arabic Typesetting" pitchFamily="66" charset="-78"/>
              </a:rPr>
              <a:t>حقوق ملكية الموارد التي تنظمها وتحددها القوانين السائدة في أي مجتمع </a:t>
            </a:r>
            <a:r>
              <a:rPr lang="ar-SA" sz="2400" dirty="0">
                <a:solidFill>
                  <a:prstClr val="black"/>
                </a:solidFill>
                <a:latin typeface="Arabic Typesetting" pitchFamily="66" charset="-78"/>
                <a:cs typeface="Arabic Typesetting" pitchFamily="66" charset="-78"/>
              </a:rPr>
              <a:t>ت</a:t>
            </a:r>
            <a:r>
              <a:rPr lang="ar-SA" sz="2400" dirty="0" smtClean="0">
                <a:solidFill>
                  <a:prstClr val="black"/>
                </a:solidFill>
                <a:latin typeface="Arabic Typesetting" pitchFamily="66" charset="-78"/>
                <a:cs typeface="Arabic Typesetting" pitchFamily="66" charset="-78"/>
              </a:rPr>
              <a:t>ؤثر </a:t>
            </a:r>
            <a:r>
              <a:rPr lang="ar-SA" sz="2400" dirty="0" err="1" smtClean="0">
                <a:solidFill>
                  <a:prstClr val="black"/>
                </a:solidFill>
                <a:latin typeface="Arabic Typesetting" pitchFamily="66" charset="-78"/>
                <a:cs typeface="Arabic Typesetting" pitchFamily="66" charset="-78"/>
              </a:rPr>
              <a:t>تاثيراً</a:t>
            </a:r>
            <a:r>
              <a:rPr lang="ar-SA" sz="2400" dirty="0" smtClean="0">
                <a:solidFill>
                  <a:prstClr val="black"/>
                </a:solidFill>
                <a:latin typeface="Arabic Typesetting" pitchFamily="66" charset="-78"/>
                <a:cs typeface="Arabic Typesetting" pitchFamily="66" charset="-78"/>
              </a:rPr>
              <a:t>  كبيراً على طرق استخدامها و على عائداتها بالنسبة للأفراد و للمجتمع.</a:t>
            </a:r>
            <a:br>
              <a:rPr lang="ar-SA" sz="2400" dirty="0" smtClean="0">
                <a:solidFill>
                  <a:prstClr val="black"/>
                </a:solidFill>
                <a:latin typeface="Arabic Typesetting" pitchFamily="66" charset="-78"/>
                <a:cs typeface="Arabic Typesetting" pitchFamily="66" charset="-78"/>
              </a:rPr>
            </a:br>
            <a:endParaRPr lang="ar-SA" sz="2400" dirty="0" smtClean="0">
              <a:solidFill>
                <a:prstClr val="black"/>
              </a:solidFill>
              <a:latin typeface="Arabic Typesetting" pitchFamily="66" charset="-78"/>
              <a:cs typeface="Arabic Typesetting" pitchFamily="66" charset="-78"/>
            </a:endParaRPr>
          </a:p>
          <a:p>
            <a:r>
              <a:rPr lang="ar-SA" sz="2400" b="1" u="sng" dirty="0" smtClean="0">
                <a:solidFill>
                  <a:srgbClr val="0070C0"/>
                </a:solidFill>
                <a:latin typeface="Arabic Typesetting" pitchFamily="66" charset="-78"/>
                <a:cs typeface="Arabic Typesetting" pitchFamily="66" charset="-78"/>
              </a:rPr>
              <a:t>فملكية الموارد قد تكون:</a:t>
            </a:r>
          </a:p>
          <a:p>
            <a:r>
              <a:rPr lang="ar-SA" sz="2400" dirty="0" smtClean="0">
                <a:solidFill>
                  <a:prstClr val="black"/>
                </a:solidFill>
                <a:latin typeface="Arabic Typesetting" pitchFamily="66" charset="-78"/>
                <a:cs typeface="Arabic Typesetting" pitchFamily="66" charset="-78"/>
              </a:rPr>
              <a:t>ملكية خاصة أو عامة أو مزيجاً بين الملكية الخاصة والعامة.</a:t>
            </a:r>
          </a:p>
          <a:p>
            <a:endParaRPr lang="ar-SA" sz="2400" dirty="0" smtClean="0">
              <a:solidFill>
                <a:prstClr val="black"/>
              </a:solidFill>
              <a:latin typeface="Arabic Typesetting" pitchFamily="66" charset="-78"/>
              <a:cs typeface="Arabic Typesetting" pitchFamily="66" charset="-78"/>
            </a:endParaRPr>
          </a:p>
          <a:p>
            <a:r>
              <a:rPr lang="ar-SA" sz="2400" b="1" dirty="0" smtClean="0">
                <a:solidFill>
                  <a:prstClr val="black"/>
                </a:solidFill>
                <a:latin typeface="Arabic Typesetting" pitchFamily="66" charset="-78"/>
                <a:cs typeface="Arabic Typesetting" pitchFamily="66" charset="-78"/>
              </a:rPr>
              <a:t>ولعل أهم مايميز النظم الاقتصادية السائدة في عالم اليوم ويفرق بينها هو </a:t>
            </a:r>
            <a:r>
              <a:rPr lang="ar-SA" sz="2400" b="1" u="sng" dirty="0" smtClean="0">
                <a:solidFill>
                  <a:prstClr val="black"/>
                </a:solidFill>
                <a:latin typeface="Arabic Typesetting" pitchFamily="66" charset="-78"/>
                <a:cs typeface="Arabic Typesetting" pitchFamily="66" charset="-78"/>
              </a:rPr>
              <a:t>نظام الملكية </a:t>
            </a:r>
            <a:r>
              <a:rPr lang="ar-SA" sz="2400" b="1" dirty="0" smtClean="0">
                <a:solidFill>
                  <a:prstClr val="black"/>
                </a:solidFill>
                <a:latin typeface="Arabic Typesetting" pitchFamily="66" charset="-78"/>
                <a:cs typeface="Arabic Typesetting" pitchFamily="66" charset="-78"/>
              </a:rPr>
              <a:t>في الموارد.</a:t>
            </a:r>
          </a:p>
          <a:p>
            <a:r>
              <a:rPr lang="ar-SA" sz="2400" dirty="0" smtClean="0">
                <a:solidFill>
                  <a:prstClr val="black"/>
                </a:solidFill>
                <a:latin typeface="Arabic Typesetting" pitchFamily="66" charset="-78"/>
                <a:cs typeface="Arabic Typesetting" pitchFamily="66" charset="-78"/>
              </a:rPr>
              <a:t> </a:t>
            </a:r>
          </a:p>
          <a:p>
            <a:r>
              <a:rPr lang="ar-SA" sz="2400" b="1" dirty="0" smtClean="0">
                <a:solidFill>
                  <a:srgbClr val="0070C0"/>
                </a:solidFill>
                <a:latin typeface="Arabic Typesetting" pitchFamily="66" charset="-78"/>
                <a:cs typeface="Arabic Typesetting" pitchFamily="66" charset="-78"/>
              </a:rPr>
              <a:t>* </a:t>
            </a:r>
            <a:r>
              <a:rPr lang="ar-SA" sz="2400" b="1" u="sng" dirty="0" smtClean="0">
                <a:solidFill>
                  <a:srgbClr val="0070C0"/>
                </a:solidFill>
                <a:latin typeface="Arabic Typesetting" pitchFamily="66" charset="-78"/>
                <a:cs typeface="Arabic Typesetting" pitchFamily="66" charset="-78"/>
              </a:rPr>
              <a:t>ففي الاقتصادات الرأسمالية:</a:t>
            </a:r>
            <a:r>
              <a:rPr lang="ar-SA" sz="2400" b="1" dirty="0" smtClean="0">
                <a:solidFill>
                  <a:srgbClr val="0070C0"/>
                </a:solidFill>
                <a:latin typeface="Arabic Typesetting" pitchFamily="66" charset="-78"/>
                <a:cs typeface="Arabic Typesetting" pitchFamily="66" charset="-78"/>
              </a:rPr>
              <a:t>  </a:t>
            </a:r>
            <a:r>
              <a:rPr lang="ar-SA" sz="2400" dirty="0" smtClean="0">
                <a:solidFill>
                  <a:prstClr val="black"/>
                </a:solidFill>
                <a:latin typeface="Arabic Typesetting" pitchFamily="66" charset="-78"/>
                <a:cs typeface="Arabic Typesetting" pitchFamily="66" charset="-78"/>
              </a:rPr>
              <a:t>فإن ملكية الموارد للأفراد الذين يفترض أن يستخدموها بهدف الحصول على أقصى عائد منها.</a:t>
            </a:r>
            <a:br>
              <a:rPr lang="ar-SA" sz="2400" dirty="0" smtClean="0">
                <a:solidFill>
                  <a:prstClr val="black"/>
                </a:solidFill>
                <a:latin typeface="Arabic Typesetting" pitchFamily="66" charset="-78"/>
                <a:cs typeface="Arabic Typesetting" pitchFamily="66" charset="-78"/>
              </a:rPr>
            </a:br>
            <a:endParaRPr lang="ar-SA" sz="2400" dirty="0" smtClean="0">
              <a:solidFill>
                <a:prstClr val="black"/>
              </a:solidFill>
              <a:latin typeface="Arabic Typesetting" pitchFamily="66" charset="-78"/>
              <a:cs typeface="Arabic Typesetting" pitchFamily="66" charset="-78"/>
            </a:endParaRPr>
          </a:p>
          <a:p>
            <a:r>
              <a:rPr lang="ar-SA" sz="2400" b="1" dirty="0" smtClean="0">
                <a:solidFill>
                  <a:srgbClr val="0070C0"/>
                </a:solidFill>
                <a:latin typeface="Arabic Typesetting" pitchFamily="66" charset="-78"/>
                <a:cs typeface="Arabic Typesetting" pitchFamily="66" charset="-78"/>
              </a:rPr>
              <a:t>* </a:t>
            </a:r>
            <a:r>
              <a:rPr lang="ar-SA" sz="2400" b="1" u="sng" dirty="0" smtClean="0">
                <a:solidFill>
                  <a:srgbClr val="0070C0"/>
                </a:solidFill>
                <a:latin typeface="Arabic Typesetting" pitchFamily="66" charset="-78"/>
                <a:cs typeface="Arabic Typesetting" pitchFamily="66" charset="-78"/>
              </a:rPr>
              <a:t>النظام الاشتراكي :</a:t>
            </a:r>
            <a:r>
              <a:rPr lang="ar-SA" sz="2400" b="1" dirty="0" smtClean="0">
                <a:solidFill>
                  <a:srgbClr val="0070C0"/>
                </a:solidFill>
                <a:latin typeface="Arabic Typesetting" pitchFamily="66" charset="-78"/>
                <a:cs typeface="Arabic Typesetting" pitchFamily="66" charset="-78"/>
              </a:rPr>
              <a:t> </a:t>
            </a:r>
            <a:r>
              <a:rPr lang="ar-SA" sz="2400" dirty="0" smtClean="0">
                <a:solidFill>
                  <a:prstClr val="black"/>
                </a:solidFill>
                <a:latin typeface="Arabic Typesetting" pitchFamily="66" charset="-78"/>
                <a:cs typeface="Arabic Typesetting" pitchFamily="66" charset="-78"/>
              </a:rPr>
              <a:t>كانت الدولة هي التي تمتلك الموارد وتقوم بالتخطيط لا ستخدامها بهدف الحصول على اقصى عائد منها.</a:t>
            </a:r>
          </a:p>
          <a:p>
            <a:r>
              <a:rPr lang="ar-SA" sz="2400" dirty="0" smtClean="0">
                <a:solidFill>
                  <a:prstClr val="black"/>
                </a:solidFill>
                <a:latin typeface="Arabic Typesetting" pitchFamily="66" charset="-78"/>
                <a:cs typeface="Arabic Typesetting" pitchFamily="66" charset="-78"/>
              </a:rPr>
              <a:t>الا أن هذا النظام قد فشل وتركته كثير من الدول التي تبنته وبدأت تحول اقتصاداتها في اتجاه نظام السوق.</a:t>
            </a:r>
          </a:p>
          <a:p>
            <a:endParaRPr lang="ar-SA" sz="2400" dirty="0" smtClean="0">
              <a:solidFill>
                <a:prstClr val="black"/>
              </a:solidFill>
              <a:latin typeface="Arabic Typesetting" pitchFamily="66" charset="-78"/>
              <a:cs typeface="Arabic Typesetting" pitchFamily="66" charset="-78"/>
            </a:endParaRPr>
          </a:p>
          <a:p>
            <a:endParaRPr lang="ar-SA" sz="24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792917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2655"/>
            <a:ext cx="7848872" cy="6740307"/>
          </a:xfrm>
          <a:prstGeom prst="rect">
            <a:avLst/>
          </a:prstGeom>
          <a:noFill/>
        </p:spPr>
        <p:txBody>
          <a:bodyPr wrap="square" rtlCol="1">
            <a:spAutoFit/>
          </a:bodyPr>
          <a:lstStyle/>
          <a:p>
            <a:r>
              <a:rPr lang="ar-SA" sz="2400" b="1" dirty="0" smtClean="0">
                <a:solidFill>
                  <a:srgbClr val="0070C0"/>
                </a:solidFill>
                <a:latin typeface="Arabic Typesetting" pitchFamily="66" charset="-78"/>
                <a:cs typeface="Arabic Typesetting" pitchFamily="66" charset="-78"/>
              </a:rPr>
              <a:t>* </a:t>
            </a:r>
            <a:r>
              <a:rPr lang="ar-SA" sz="2400" b="1" u="sng" dirty="0" smtClean="0">
                <a:solidFill>
                  <a:srgbClr val="0070C0"/>
                </a:solidFill>
                <a:latin typeface="Arabic Typesetting" pitchFamily="66" charset="-78"/>
                <a:cs typeface="Arabic Typesetting" pitchFamily="66" charset="-78"/>
              </a:rPr>
              <a:t>النظام الاقتصادي المختلط :</a:t>
            </a:r>
            <a:r>
              <a:rPr lang="ar-SA" sz="2400" b="1" dirty="0" smtClean="0">
                <a:solidFill>
                  <a:srgbClr val="0070C0"/>
                </a:solidFill>
                <a:latin typeface="Arabic Typesetting" pitchFamily="66" charset="-78"/>
                <a:cs typeface="Arabic Typesetting" pitchFamily="66" charset="-78"/>
              </a:rPr>
              <a:t> </a:t>
            </a:r>
            <a:r>
              <a:rPr lang="ar-SA" sz="2400" dirty="0" smtClean="0">
                <a:solidFill>
                  <a:prstClr val="black"/>
                </a:solidFill>
                <a:latin typeface="Arabic Typesetting" pitchFamily="66" charset="-78"/>
                <a:cs typeface="Arabic Typesetting" pitchFamily="66" charset="-78"/>
              </a:rPr>
              <a:t>يترك ملكية بعض الموارد الانتاج للأفراد وبعضها تمتلكه الدولة.</a:t>
            </a:r>
          </a:p>
          <a:p>
            <a:endParaRPr lang="ar-SA" sz="2400" dirty="0" smtClean="0">
              <a:solidFill>
                <a:prstClr val="black"/>
              </a:solidFill>
              <a:latin typeface="Arabic Typesetting" pitchFamily="66" charset="-78"/>
              <a:cs typeface="Arabic Typesetting" pitchFamily="66" charset="-78"/>
            </a:endParaRPr>
          </a:p>
          <a:p>
            <a:r>
              <a:rPr lang="ar-SA" sz="2400" b="1" dirty="0" smtClean="0">
                <a:solidFill>
                  <a:srgbClr val="0070C0"/>
                </a:solidFill>
                <a:latin typeface="Arabic Typesetting" pitchFamily="66" charset="-78"/>
                <a:cs typeface="Arabic Typesetting" pitchFamily="66" charset="-78"/>
              </a:rPr>
              <a:t>* </a:t>
            </a:r>
            <a:r>
              <a:rPr lang="ar-SA" sz="2400" b="1" u="sng" dirty="0" smtClean="0">
                <a:solidFill>
                  <a:srgbClr val="0070C0"/>
                </a:solidFill>
                <a:latin typeface="Arabic Typesetting" pitchFamily="66" charset="-78"/>
                <a:cs typeface="Arabic Typesetting" pitchFamily="66" charset="-78"/>
              </a:rPr>
              <a:t>النظام الاقتصادي الاسلامي :</a:t>
            </a:r>
            <a:r>
              <a:rPr lang="ar-SA" sz="2400" b="1" dirty="0" smtClean="0">
                <a:solidFill>
                  <a:srgbClr val="0070C0"/>
                </a:solidFill>
                <a:latin typeface="Arabic Typesetting" pitchFamily="66" charset="-78"/>
                <a:cs typeface="Arabic Typesetting" pitchFamily="66" charset="-78"/>
              </a:rPr>
              <a:t> </a:t>
            </a:r>
            <a:r>
              <a:rPr lang="ar-SA" sz="2400" dirty="0" smtClean="0">
                <a:solidFill>
                  <a:prstClr val="black"/>
                </a:solidFill>
                <a:latin typeface="Arabic Typesetting" pitchFamily="66" charset="-78"/>
                <a:cs typeface="Arabic Typesetting" pitchFamily="66" charset="-78"/>
              </a:rPr>
              <a:t>فهو يبيح الملكية الفردية على أساس أنها ملكية استخلاف , وقد تمتلك الدولة الموارد الحيوية لضمان توزيع عائداتها بين الأفراد بالعدل.</a:t>
            </a:r>
          </a:p>
          <a:p>
            <a:endParaRPr lang="ar-SA"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وحقوق الملكية في النظم الاقتصادية التي تعتمد على الملكية الخاصة للموارد تحدد العلاقات الاجتماعية فيما يختص باستخدام الأفراد للموارد التي لهم فيها حق الاستخدام. و تسن الحكومات القوانين التي تمنع الآخرين من التعدي على تلك الحقوق وتفرض العقوبات على من يتعدي عليها. كما تشمل حقوق الملكية على أسس وكيفية تحويلها من مالك لآخر عن طريق البيع أو التبادل أو بالإهداء و الهبة و الإرث.</a:t>
            </a:r>
          </a:p>
          <a:p>
            <a:endParaRPr lang="ar-SA" sz="2400" dirty="0" smtClean="0">
              <a:solidFill>
                <a:prstClr val="black"/>
              </a:solidFill>
              <a:latin typeface="Arabic Typesetting" pitchFamily="66" charset="-78"/>
              <a:cs typeface="Arabic Typesetting" pitchFamily="66" charset="-78"/>
            </a:endParaRPr>
          </a:p>
          <a:p>
            <a:pPr>
              <a:buFont typeface="Arial" pitchFamily="34" charset="0"/>
              <a:buChar char="•"/>
            </a:pPr>
            <a:r>
              <a:rPr lang="ar-SA" sz="2400" dirty="0" smtClean="0">
                <a:solidFill>
                  <a:prstClr val="black"/>
                </a:solidFill>
                <a:latin typeface="Arabic Typesetting" pitchFamily="66" charset="-78"/>
                <a:cs typeface="Arabic Typesetting" pitchFamily="66" charset="-78"/>
              </a:rPr>
              <a:t> </a:t>
            </a:r>
            <a:r>
              <a:rPr lang="ar-SA" sz="2400" dirty="0" smtClean="0">
                <a:solidFill>
                  <a:srgbClr val="FF0000"/>
                </a:solidFill>
                <a:latin typeface="Arabic Typesetting" pitchFamily="66" charset="-78"/>
                <a:cs typeface="Arabic Typesetting" pitchFamily="66" charset="-78"/>
              </a:rPr>
              <a:t>إلا أن </a:t>
            </a:r>
            <a:r>
              <a:rPr lang="ar-SA" sz="2400" u="sng" dirty="0" smtClean="0">
                <a:solidFill>
                  <a:srgbClr val="FF0000"/>
                </a:solidFill>
                <a:latin typeface="Arabic Typesetting" pitchFamily="66" charset="-78"/>
                <a:cs typeface="Arabic Typesetting" pitchFamily="66" charset="-78"/>
              </a:rPr>
              <a:t>هناك ثلاث قضايا مرتبطة بالملكية </a:t>
            </a:r>
            <a:r>
              <a:rPr lang="ar-SA" sz="2400" dirty="0" smtClean="0">
                <a:solidFill>
                  <a:prstClr val="black"/>
                </a:solidFill>
                <a:latin typeface="Arabic Typesetting" pitchFamily="66" charset="-78"/>
                <a:cs typeface="Arabic Typesetting" pitchFamily="66" charset="-78"/>
              </a:rPr>
              <a:t>قد تسهم في سوء استخدام الموارد في ظل نظام السوق إذا لم توضع لها الضوابط اللازمة وهي</a:t>
            </a:r>
            <a:r>
              <a:rPr lang="ar-SA" sz="2400" b="1" dirty="0" smtClean="0">
                <a:solidFill>
                  <a:srgbClr val="006600"/>
                </a:solidFill>
                <a:latin typeface="Arabic Typesetting" pitchFamily="66" charset="-78"/>
                <a:cs typeface="Arabic Typesetting" pitchFamily="66" charset="-78"/>
              </a:rPr>
              <a:t>: </a:t>
            </a:r>
            <a:r>
              <a:rPr lang="ar-SA" sz="2400" b="1" dirty="0" smtClean="0">
                <a:solidFill>
                  <a:srgbClr val="0070C0"/>
                </a:solidFill>
                <a:latin typeface="Arabic Typesetting" pitchFamily="66" charset="-78"/>
                <a:cs typeface="Arabic Typesetting" pitchFamily="66" charset="-78"/>
              </a:rPr>
              <a:t>الموثرات الخارجية الضارة, وسوء توزيع الدخل, وحقوق الاجيال القادمة في الموارد.</a:t>
            </a:r>
          </a:p>
          <a:p>
            <a:endParaRPr lang="ar-SA" sz="2400" b="1" dirty="0" smtClean="0">
              <a:solidFill>
                <a:srgbClr val="006600"/>
              </a:solidFill>
              <a:latin typeface="Arabic Typesetting" pitchFamily="66" charset="-78"/>
              <a:cs typeface="Arabic Typesetting" pitchFamily="66" charset="-78"/>
            </a:endParaRPr>
          </a:p>
          <a:p>
            <a:pPr marL="342900" indent="-342900">
              <a:buFont typeface="Wingdings" pitchFamily="2" charset="2"/>
              <a:buChar char="ü"/>
            </a:pPr>
            <a:r>
              <a:rPr lang="ar-SA" sz="2400" dirty="0" smtClean="0">
                <a:solidFill>
                  <a:prstClr val="black"/>
                </a:solidFill>
                <a:latin typeface="Arabic Typesetting" pitchFamily="66" charset="-78"/>
                <a:cs typeface="Arabic Typesetting" pitchFamily="66" charset="-78"/>
              </a:rPr>
              <a:t>فالبنسبة </a:t>
            </a:r>
            <a:r>
              <a:rPr lang="ar-SA" sz="2400" b="1" u="sng" dirty="0" smtClean="0">
                <a:solidFill>
                  <a:srgbClr val="0070C0"/>
                </a:solidFill>
                <a:latin typeface="Arabic Typesetting" pitchFamily="66" charset="-78"/>
                <a:cs typeface="Arabic Typesetting" pitchFamily="66" charset="-78"/>
              </a:rPr>
              <a:t>للمؤثرات الخارجية</a:t>
            </a:r>
            <a:r>
              <a:rPr lang="ar-SA" sz="2400" b="1" dirty="0" smtClean="0">
                <a:solidFill>
                  <a:srgbClr val="0070C0"/>
                </a:solidFill>
                <a:latin typeface="Arabic Typesetting" pitchFamily="66" charset="-78"/>
                <a:cs typeface="Arabic Typesetting" pitchFamily="66" charset="-78"/>
              </a:rPr>
              <a:t> </a:t>
            </a:r>
            <a:r>
              <a:rPr lang="ar-SA" sz="2400" dirty="0" smtClean="0">
                <a:solidFill>
                  <a:prstClr val="black"/>
                </a:solidFill>
                <a:latin typeface="Arabic Typesetting" pitchFamily="66" charset="-78"/>
                <a:cs typeface="Arabic Typesetting" pitchFamily="66" charset="-78"/>
              </a:rPr>
              <a:t>النابعة عن الملكية الفردية فالإنسان مثلاً لا يلوث هواءه الخاص به أو مياهه أو أرضه وإنما ينتشر ذلك على نطاق واسع فيؤثر سلباً على أناس آخرين ويحد من حقوق ملكيتهم و ممارستهم لتلك الحقوق سواء في الإنتاج أو الاستهلاك.فالغلاف الجوي واحد وأي تاثير سلبي عليه ينتشر (الكتاب ص 321).</a:t>
            </a:r>
            <a:endParaRPr lang="en-US" sz="2400" dirty="0" smtClean="0">
              <a:solidFill>
                <a:prstClr val="black"/>
              </a:solidFill>
              <a:latin typeface="Arabic Typesetting" pitchFamily="66" charset="-78"/>
              <a:cs typeface="Arabic Typesetting" pitchFamily="66" charset="-78"/>
            </a:endParaRPr>
          </a:p>
          <a:p>
            <a:endParaRPr lang="ar-SA" sz="2400" b="1" dirty="0" smtClean="0">
              <a:solidFill>
                <a:srgbClr val="006600"/>
              </a:solidFill>
              <a:latin typeface="Arabic Typesetting" pitchFamily="66" charset="-78"/>
              <a:cs typeface="Arabic Typesetting" pitchFamily="66" charset="-78"/>
            </a:endParaRPr>
          </a:p>
          <a:p>
            <a:endParaRPr lang="ar-SA" sz="24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154633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69701"/>
            <a:ext cx="7740352" cy="7755969"/>
          </a:xfrm>
          <a:prstGeom prst="rect">
            <a:avLst/>
          </a:prstGeom>
          <a:noFill/>
        </p:spPr>
        <p:txBody>
          <a:bodyPr wrap="square" rtlCol="1">
            <a:spAutoFit/>
          </a:bodyPr>
          <a:lstStyle/>
          <a:p>
            <a:endParaRPr lang="ar-SA" sz="2400" dirty="0" smtClean="0">
              <a:solidFill>
                <a:prstClr val="black"/>
              </a:solidFill>
              <a:latin typeface="Arabic Typesetting" pitchFamily="66" charset="-78"/>
              <a:cs typeface="Arabic Typesetting" pitchFamily="66" charset="-78"/>
            </a:endParaRPr>
          </a:p>
          <a:p>
            <a:pPr marL="342900" indent="-342900">
              <a:buFont typeface="Wingdings" pitchFamily="2" charset="2"/>
              <a:buChar char="ü"/>
            </a:pPr>
            <a:r>
              <a:rPr lang="ar-SA" sz="2400" dirty="0" smtClean="0">
                <a:solidFill>
                  <a:prstClr val="black"/>
                </a:solidFill>
                <a:latin typeface="Arabic Typesetting" pitchFamily="66" charset="-78"/>
                <a:cs typeface="Arabic Typesetting" pitchFamily="66" charset="-78"/>
              </a:rPr>
              <a:t>أما فيما يختص </a:t>
            </a:r>
            <a:r>
              <a:rPr lang="ar-SA" sz="2400" b="1" u="sng" dirty="0" smtClean="0">
                <a:solidFill>
                  <a:srgbClr val="0070C0"/>
                </a:solidFill>
                <a:latin typeface="Arabic Typesetting" pitchFamily="66" charset="-78"/>
                <a:cs typeface="Arabic Typesetting" pitchFamily="66" charset="-78"/>
              </a:rPr>
              <a:t>بتوزيع الدخل </a:t>
            </a:r>
            <a:r>
              <a:rPr lang="ar-SA" sz="2400" dirty="0" smtClean="0">
                <a:solidFill>
                  <a:prstClr val="black"/>
                </a:solidFill>
                <a:latin typeface="Arabic Typesetting" pitchFamily="66" charset="-78"/>
                <a:cs typeface="Arabic Typesetting" pitchFamily="66" charset="-78"/>
              </a:rPr>
              <a:t>الناتج عن الملكية الفردية , فبعض الأفراد يمتلكون العمل و رأس المال والأرض, و بعضهم يمتلك أجود أنواع هذه الموارد و أكثرها إنتاجية ,بينما البعض الآخر يمتلك موردين أو واحد فقط وهو غالباً العمل, بل أن أغلب السكان في كل دول العالم لا يمتلكون مورداً آخراً غير مورد العمل والذي يتفاوت من حيث مستوى المهارة والندرة النسبية وبالتالي يتفاوت نصيبه من الدخل القومي مما يحدث فروقاً  كبيرة في الدخل بين الأفراد و الأسر في النظم الاقتصادية التي تعتمد على الملكية الخاصة.</a:t>
            </a:r>
          </a:p>
          <a:p>
            <a:endParaRPr lang="ar-SA"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فحتى عندما يكون توزيع الدخل أمثل فقد لا يكون مرضياً للمجتمع, و عند التخصيص الأمثل للموارد فإن توزيع الدخل يكون أمثل أيضا, وذلك لأن شرط التخصيص الأمثل للموارد هو </a:t>
            </a:r>
          </a:p>
          <a:p>
            <a:pPr algn="ctr"/>
            <a:r>
              <a:rPr lang="en-US" sz="2400" b="1" dirty="0" smtClean="0">
                <a:solidFill>
                  <a:srgbClr val="0070C0"/>
                </a:solidFill>
                <a:latin typeface="Arabic Typesetting" pitchFamily="66" charset="-78"/>
                <a:cs typeface="Arabic Typesetting" pitchFamily="66" charset="-78"/>
              </a:rPr>
              <a:t>]</a:t>
            </a:r>
            <a:r>
              <a:rPr lang="ar-SA" sz="2400" b="1" dirty="0" smtClean="0">
                <a:solidFill>
                  <a:srgbClr val="0070C0"/>
                </a:solidFill>
                <a:latin typeface="Arabic Typesetting" pitchFamily="66" charset="-78"/>
                <a:cs typeface="Arabic Typesetting" pitchFamily="66" charset="-78"/>
              </a:rPr>
              <a:t>قيمة الإنتاجية الحدية للموارد في جميع الاستخدامات= ثمن الموارد</a:t>
            </a:r>
            <a:r>
              <a:rPr lang="en-US" sz="2400" b="1" dirty="0" smtClean="0">
                <a:solidFill>
                  <a:srgbClr val="0070C0"/>
                </a:solidFill>
                <a:latin typeface="Arabic Typesetting" pitchFamily="66" charset="-78"/>
                <a:cs typeface="Arabic Typesetting" pitchFamily="66" charset="-78"/>
              </a:rPr>
              <a:t>[</a:t>
            </a:r>
            <a:endParaRPr lang="ar-SA" sz="2400" b="1" dirty="0" smtClean="0">
              <a:solidFill>
                <a:srgbClr val="0070C0"/>
              </a:solidFill>
              <a:latin typeface="Arabic Typesetting" pitchFamily="66" charset="-78"/>
              <a:cs typeface="Arabic Typesetting" pitchFamily="66" charset="-78"/>
            </a:endParaRPr>
          </a:p>
          <a:p>
            <a:pPr algn="ctr"/>
            <a:endParaRPr lang="ar-SA" sz="2400" b="1" dirty="0" smtClean="0">
              <a:solidFill>
                <a:srgbClr val="006600"/>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ولكنه بالرغم من </a:t>
            </a:r>
            <a:r>
              <a:rPr lang="ar-SA" sz="2400" dirty="0" err="1" smtClean="0">
                <a:solidFill>
                  <a:prstClr val="black"/>
                </a:solidFill>
                <a:latin typeface="Arabic Typesetting" pitchFamily="66" charset="-78"/>
                <a:cs typeface="Arabic Typesetting" pitchFamily="66" charset="-78"/>
              </a:rPr>
              <a:t>أمثليته</a:t>
            </a:r>
            <a:r>
              <a:rPr lang="ar-SA" sz="2400" dirty="0" smtClean="0">
                <a:solidFill>
                  <a:prstClr val="black"/>
                </a:solidFill>
                <a:latin typeface="Arabic Typesetting" pitchFamily="66" charset="-78"/>
                <a:cs typeface="Arabic Typesetting" pitchFamily="66" charset="-78"/>
              </a:rPr>
              <a:t> قد لا يكون مرضياً للمجتمع لأنه يحدث بالضرورة كثيراً من التباين في توزيع الدخل وذلك </a:t>
            </a:r>
            <a:r>
              <a:rPr lang="ar-SA" sz="2400" u="sng" dirty="0" smtClean="0">
                <a:solidFill>
                  <a:srgbClr val="FF0000"/>
                </a:solidFill>
                <a:latin typeface="Arabic Typesetting" pitchFamily="66" charset="-78"/>
                <a:cs typeface="Arabic Typesetting" pitchFamily="66" charset="-78"/>
              </a:rPr>
              <a:t>للأسباب التالية:</a:t>
            </a:r>
            <a:endParaRPr lang="en-US" sz="2400" u="sng" dirty="0" smtClean="0">
              <a:solidFill>
                <a:srgbClr val="FF0000"/>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1)  انخفاض سعر السلعة التي يدخل في انتاجها المورد الأكثر توافراً نسبياً مثل (العمل الأقل مهارة)، فإن ثمنه يقل لأن قيمة انتاجيته الحدية ستقل وبالتالي يقل دخل أغلب السكان.</a:t>
            </a:r>
            <a:endParaRPr lang="en-US"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2) الموارد الأكثر وفرة نسبياً تقل إنتاجيته الحدية مقارنة بالموارد التي تتميز بندرة نسبياً, وبالتالي تقل قيمة إنتاجيته الحدية مما يقلل ثمنه. وبالتالي الدخل يقل.</a:t>
            </a:r>
            <a:endParaRPr lang="en-US" sz="2400" dirty="0" smtClean="0">
              <a:solidFill>
                <a:prstClr val="black"/>
              </a:solidFill>
              <a:latin typeface="Arabic Typesetting" pitchFamily="66" charset="-78"/>
              <a:cs typeface="Arabic Typesetting" pitchFamily="66" charset="-78"/>
            </a:endParaRPr>
          </a:p>
          <a:p>
            <a:endParaRPr lang="ar-SA" sz="2400" b="1" dirty="0" smtClean="0">
              <a:solidFill>
                <a:srgbClr val="006600"/>
              </a:solidFill>
              <a:latin typeface="Arabic Typesetting" pitchFamily="66" charset="-78"/>
              <a:cs typeface="Arabic Typesetting" pitchFamily="66" charset="-78"/>
            </a:endParaRPr>
          </a:p>
          <a:p>
            <a:endParaRPr lang="ar-SA" sz="2400" dirty="0" smtClean="0">
              <a:solidFill>
                <a:prstClr val="black"/>
              </a:solidFill>
              <a:latin typeface="Arabic Typesetting" pitchFamily="66" charset="-78"/>
              <a:cs typeface="Arabic Typesetting" pitchFamily="66" charset="-78"/>
            </a:endParaRPr>
          </a:p>
          <a:p>
            <a:endParaRPr lang="en-US" sz="2400" dirty="0" smtClean="0">
              <a:solidFill>
                <a:prstClr val="black"/>
              </a:solidFill>
              <a:latin typeface="Arabic Typesetting" pitchFamily="66" charset="-78"/>
              <a:cs typeface="Arabic Typesetting" pitchFamily="66" charset="-78"/>
            </a:endParaRPr>
          </a:p>
          <a:p>
            <a:endParaRPr lang="ar-SA" dirty="0">
              <a:solidFill>
                <a:prstClr val="black"/>
              </a:solidFill>
            </a:endParaRPr>
          </a:p>
        </p:txBody>
      </p:sp>
    </p:spTree>
    <p:extLst>
      <p:ext uri="{BB962C8B-B14F-4D97-AF65-F5344CB8AC3E}">
        <p14:creationId xmlns:p14="http://schemas.microsoft.com/office/powerpoint/2010/main" val="928121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2669" y="404664"/>
            <a:ext cx="7812360" cy="1938992"/>
          </a:xfrm>
          <a:prstGeom prst="rect">
            <a:avLst/>
          </a:prstGeom>
        </p:spPr>
        <p:txBody>
          <a:bodyPr wrap="square">
            <a:spAutoFit/>
          </a:bodyPr>
          <a:lstStyle/>
          <a:p>
            <a:r>
              <a:rPr lang="ar-SA" sz="2400" dirty="0" smtClean="0">
                <a:solidFill>
                  <a:prstClr val="black"/>
                </a:solidFill>
                <a:latin typeface="Arabic Typesetting" pitchFamily="66" charset="-78"/>
                <a:cs typeface="Arabic Typesetting" pitchFamily="66" charset="-78"/>
              </a:rPr>
              <a:t>3) </a:t>
            </a:r>
            <a:r>
              <a:rPr lang="ar-SA" sz="2400" dirty="0">
                <a:solidFill>
                  <a:prstClr val="black"/>
                </a:solidFill>
                <a:latin typeface="Arabic Typesetting" pitchFamily="66" charset="-78"/>
                <a:cs typeface="Arabic Typesetting" pitchFamily="66" charset="-78"/>
              </a:rPr>
              <a:t>هذا النموذج بالرغم من عدالته الظاهرة في توزيع الدخل على الموارد بحسب إنتاجية كل منها فإنه لا يأخذ في الاعتبار حجم </a:t>
            </a:r>
            <a:r>
              <a:rPr lang="ar-SA" sz="2400" dirty="0" smtClean="0">
                <a:solidFill>
                  <a:prstClr val="black"/>
                </a:solidFill>
                <a:latin typeface="Arabic Typesetting" pitchFamily="66" charset="-78"/>
                <a:cs typeface="Arabic Typesetting" pitchFamily="66" charset="-78"/>
              </a:rPr>
              <a:t>و نوعية </a:t>
            </a:r>
            <a:r>
              <a:rPr lang="ar-SA" sz="2400" dirty="0">
                <a:solidFill>
                  <a:prstClr val="black"/>
                </a:solidFill>
                <a:latin typeface="Arabic Typesetting" pitchFamily="66" charset="-78"/>
                <a:cs typeface="Arabic Typesetting" pitchFamily="66" charset="-78"/>
              </a:rPr>
              <a:t>الموارد التي تمتلكها كل </a:t>
            </a:r>
            <a:r>
              <a:rPr lang="ar-SA" sz="2400" dirty="0" smtClean="0">
                <a:solidFill>
                  <a:prstClr val="black"/>
                </a:solidFill>
                <a:latin typeface="Arabic Typesetting" pitchFamily="66" charset="-78"/>
                <a:cs typeface="Arabic Typesetting" pitchFamily="66" charset="-78"/>
              </a:rPr>
              <a:t>أسرة</a:t>
            </a:r>
            <a:r>
              <a:rPr lang="ar-SA" sz="2400" dirty="0">
                <a:solidFill>
                  <a:prstClr val="black"/>
                </a:solidFill>
                <a:latin typeface="Arabic Typesetting" pitchFamily="66" charset="-78"/>
                <a:cs typeface="Arabic Typesetting" pitchFamily="66" charset="-78"/>
              </a:rPr>
              <a:t>. كما لا يهتم بتكوين الأسر من حيث الأعمار </a:t>
            </a:r>
            <a:r>
              <a:rPr lang="ar-SA" sz="2400" dirty="0" smtClean="0">
                <a:solidFill>
                  <a:prstClr val="black"/>
                </a:solidFill>
                <a:latin typeface="Arabic Typesetting" pitchFamily="66" charset="-78"/>
                <a:cs typeface="Arabic Typesetting" pitchFamily="66" charset="-78"/>
              </a:rPr>
              <a:t>و عدد </a:t>
            </a:r>
            <a:r>
              <a:rPr lang="ar-SA" sz="2400" dirty="0">
                <a:solidFill>
                  <a:prstClr val="black"/>
                </a:solidFill>
                <a:latin typeface="Arabic Typesetting" pitchFamily="66" charset="-78"/>
                <a:cs typeface="Arabic Typesetting" pitchFamily="66" charset="-78"/>
              </a:rPr>
              <a:t>الأفراد </a:t>
            </a:r>
            <a:r>
              <a:rPr lang="ar-SA" sz="2400" dirty="0" smtClean="0">
                <a:solidFill>
                  <a:prstClr val="black"/>
                </a:solidFill>
                <a:latin typeface="Arabic Typesetting" pitchFamily="66" charset="-78"/>
                <a:cs typeface="Arabic Typesetting" pitchFamily="66" charset="-78"/>
              </a:rPr>
              <a:t>و الجنس </a:t>
            </a:r>
            <a:r>
              <a:rPr lang="ar-SA" sz="2400" dirty="0">
                <a:solidFill>
                  <a:prstClr val="black"/>
                </a:solidFill>
                <a:latin typeface="Arabic Typesetting" pitchFamily="66" charset="-78"/>
                <a:cs typeface="Arabic Typesetting" pitchFamily="66" charset="-78"/>
              </a:rPr>
              <a:t>مما يزيد الفروقات في الدخل</a:t>
            </a:r>
            <a:r>
              <a:rPr lang="ar-SA" sz="2400" dirty="0" smtClean="0">
                <a:solidFill>
                  <a:prstClr val="black"/>
                </a:solidFill>
                <a:latin typeface="Arabic Typesetting" pitchFamily="66" charset="-78"/>
                <a:cs typeface="Arabic Typesetting" pitchFamily="66" charset="-78"/>
              </a:rPr>
              <a:t>.</a:t>
            </a:r>
            <a:br>
              <a:rPr lang="ar-SA" sz="2400" dirty="0" smtClean="0">
                <a:solidFill>
                  <a:prstClr val="black"/>
                </a:solidFill>
                <a:latin typeface="Arabic Typesetting" pitchFamily="66" charset="-78"/>
                <a:cs typeface="Arabic Typesetting" pitchFamily="66" charset="-78"/>
              </a:rPr>
            </a:br>
            <a:endParaRPr lang="en-US" sz="2400" dirty="0">
              <a:solidFill>
                <a:prstClr val="black"/>
              </a:solidFill>
              <a:latin typeface="Arabic Typesetting" pitchFamily="66" charset="-78"/>
              <a:cs typeface="Arabic Typesetting" pitchFamily="66" charset="-78"/>
            </a:endParaRPr>
          </a:p>
          <a:p>
            <a:r>
              <a:rPr lang="ar-SA" sz="2400" dirty="0">
                <a:solidFill>
                  <a:prstClr val="black"/>
                </a:solidFill>
                <a:latin typeface="Arabic Typesetting" pitchFamily="66" charset="-78"/>
                <a:cs typeface="Arabic Typesetting" pitchFamily="66" charset="-78"/>
              </a:rPr>
              <a:t>4) المؤثرات الخارجية الضارة </a:t>
            </a:r>
            <a:r>
              <a:rPr lang="ar-SA" sz="2400" dirty="0" smtClean="0">
                <a:solidFill>
                  <a:prstClr val="black"/>
                </a:solidFill>
                <a:latin typeface="Arabic Typesetting" pitchFamily="66" charset="-78"/>
                <a:cs typeface="Arabic Typesetting" pitchFamily="66" charset="-78"/>
              </a:rPr>
              <a:t>تؤدي </a:t>
            </a:r>
            <a:r>
              <a:rPr lang="ar-SA" sz="2400" dirty="0">
                <a:solidFill>
                  <a:prstClr val="black"/>
                </a:solidFill>
                <a:latin typeface="Arabic Typesetting" pitchFamily="66" charset="-78"/>
                <a:cs typeface="Arabic Typesetting" pitchFamily="66" charset="-78"/>
              </a:rPr>
              <a:t>الى سوء توزيع الدخل ما لم يعوض من يحدثها الذين يتحملون </a:t>
            </a:r>
            <a:r>
              <a:rPr lang="ar-SA" sz="2400" dirty="0" err="1">
                <a:solidFill>
                  <a:prstClr val="black"/>
                </a:solidFill>
                <a:latin typeface="Arabic Typesetting" pitchFamily="66" charset="-78"/>
                <a:cs typeface="Arabic Typesetting" pitchFamily="66" charset="-78"/>
              </a:rPr>
              <a:t>مضارها</a:t>
            </a:r>
            <a:r>
              <a:rPr lang="ar-SA" sz="2400" dirty="0">
                <a:solidFill>
                  <a:prstClr val="black"/>
                </a:solidFill>
                <a:latin typeface="Arabic Typesetting" pitchFamily="66" charset="-78"/>
                <a:cs typeface="Arabic Typesetting" pitchFamily="66" charset="-78"/>
              </a:rPr>
              <a:t>.</a:t>
            </a:r>
            <a:endParaRPr lang="en-US" sz="2400" dirty="0">
              <a:solidFill>
                <a:prstClr val="black"/>
              </a:solidFill>
              <a:latin typeface="Arabic Typesetting" pitchFamily="66" charset="-78"/>
              <a:cs typeface="Arabic Typesetting" pitchFamily="66" charset="-78"/>
            </a:endParaRPr>
          </a:p>
        </p:txBody>
      </p:sp>
      <p:sp>
        <p:nvSpPr>
          <p:cNvPr id="3" name="مستطيل 2"/>
          <p:cNvSpPr/>
          <p:nvPr/>
        </p:nvSpPr>
        <p:spPr>
          <a:xfrm>
            <a:off x="452669" y="2348880"/>
            <a:ext cx="7812360" cy="3416320"/>
          </a:xfrm>
          <a:prstGeom prst="rect">
            <a:avLst/>
          </a:prstGeom>
        </p:spPr>
        <p:txBody>
          <a:bodyPr wrap="square">
            <a:spAutoFit/>
          </a:bodyPr>
          <a:lstStyle/>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و لكن </a:t>
            </a:r>
            <a:r>
              <a:rPr lang="ar-SA" sz="2400" dirty="0">
                <a:solidFill>
                  <a:prstClr val="black"/>
                </a:solidFill>
                <a:latin typeface="Arabic Typesetting" pitchFamily="66" charset="-78"/>
                <a:cs typeface="Arabic Typesetting" pitchFamily="66" charset="-78"/>
              </a:rPr>
              <a:t>يمكن تخفيف آثار هذه العوامل على توزيع الدخل في الاقتصادات التي تعتمد على الملكية الخاصة للموارد, وتتدخل الدولة في مثل هذه الاقتصادات لإعادة توزيع الدخل.</a:t>
            </a:r>
          </a:p>
          <a:p>
            <a:r>
              <a:rPr lang="ar-SA" sz="2400" dirty="0" smtClean="0">
                <a:solidFill>
                  <a:prstClr val="black"/>
                </a:solidFill>
                <a:latin typeface="Arabic Typesetting" pitchFamily="66" charset="-78"/>
                <a:cs typeface="Arabic Typesetting" pitchFamily="66" charset="-78"/>
              </a:rPr>
              <a:t/>
            </a:r>
            <a:br>
              <a:rPr lang="ar-SA" sz="2400" dirty="0" smtClean="0">
                <a:solidFill>
                  <a:prstClr val="black"/>
                </a:solidFill>
                <a:latin typeface="Arabic Typesetting" pitchFamily="66" charset="-78"/>
                <a:cs typeface="Arabic Typesetting" pitchFamily="66" charset="-78"/>
              </a:rPr>
            </a:br>
            <a:endParaRPr lang="ar-SA" sz="2400" dirty="0">
              <a:solidFill>
                <a:prstClr val="black"/>
              </a:solidFill>
              <a:latin typeface="Arabic Typesetting" pitchFamily="66" charset="-78"/>
              <a:cs typeface="Arabic Typesetting" pitchFamily="66" charset="-78"/>
            </a:endParaRPr>
          </a:p>
          <a:p>
            <a:pPr marL="342900" indent="-342900">
              <a:buFont typeface="Wingdings" pitchFamily="2" charset="2"/>
              <a:buChar char="ü"/>
            </a:pPr>
            <a:r>
              <a:rPr lang="ar-SA" sz="2400" dirty="0" smtClean="0">
                <a:solidFill>
                  <a:prstClr val="black"/>
                </a:solidFill>
                <a:latin typeface="Arabic Typesetting" pitchFamily="66" charset="-78"/>
                <a:cs typeface="Arabic Typesetting" pitchFamily="66" charset="-78"/>
              </a:rPr>
              <a:t>و بالنسبة </a:t>
            </a:r>
            <a:r>
              <a:rPr lang="ar-SA" sz="2400" b="1" u="sng" dirty="0">
                <a:solidFill>
                  <a:srgbClr val="0070C0"/>
                </a:solidFill>
                <a:latin typeface="Arabic Typesetting" pitchFamily="66" charset="-78"/>
                <a:cs typeface="Arabic Typesetting" pitchFamily="66" charset="-78"/>
              </a:rPr>
              <a:t>لتأثير الملكية الخاصة على حقوق الأجيال القادمة </a:t>
            </a:r>
            <a:r>
              <a:rPr lang="ar-SA" sz="2400" dirty="0">
                <a:solidFill>
                  <a:prstClr val="black"/>
                </a:solidFill>
                <a:latin typeface="Arabic Typesetting" pitchFamily="66" charset="-78"/>
                <a:cs typeface="Arabic Typesetting" pitchFamily="66" charset="-78"/>
              </a:rPr>
              <a:t>في الموارد الاقتصادية, فإن كل فرد عندما يهتم بتعظيم </a:t>
            </a:r>
            <a:r>
              <a:rPr lang="ar-SA" sz="2400" dirty="0" smtClean="0">
                <a:solidFill>
                  <a:prstClr val="black"/>
                </a:solidFill>
                <a:latin typeface="Arabic Typesetting" pitchFamily="66" charset="-78"/>
                <a:cs typeface="Arabic Typesetting" pitchFamily="66" charset="-78"/>
              </a:rPr>
              <a:t>ربحه </a:t>
            </a:r>
            <a:r>
              <a:rPr lang="ar-SA" sz="2400" dirty="0">
                <a:solidFill>
                  <a:prstClr val="black"/>
                </a:solidFill>
                <a:latin typeface="Arabic Typesetting" pitchFamily="66" charset="-78"/>
                <a:cs typeface="Arabic Typesetting" pitchFamily="66" charset="-78"/>
              </a:rPr>
              <a:t>من موارده </a:t>
            </a:r>
            <a:r>
              <a:rPr lang="ar-SA" sz="2400" dirty="0" smtClean="0">
                <a:solidFill>
                  <a:prstClr val="black"/>
                </a:solidFill>
                <a:latin typeface="Arabic Typesetting" pitchFamily="66" charset="-78"/>
                <a:cs typeface="Arabic Typesetting" pitchFamily="66" charset="-78"/>
              </a:rPr>
              <a:t>و تعظيم </a:t>
            </a:r>
            <a:r>
              <a:rPr lang="ar-SA" sz="2400" dirty="0">
                <a:solidFill>
                  <a:prstClr val="black"/>
                </a:solidFill>
                <a:latin typeface="Arabic Typesetting" pitchFamily="66" charset="-78"/>
                <a:cs typeface="Arabic Typesetting" pitchFamily="66" charset="-78"/>
              </a:rPr>
              <a:t>إشباعه من </a:t>
            </a:r>
            <a:r>
              <a:rPr lang="ar-SA" sz="2400" dirty="0" smtClean="0">
                <a:solidFill>
                  <a:prstClr val="black"/>
                </a:solidFill>
                <a:latin typeface="Arabic Typesetting" pitchFamily="66" charset="-78"/>
                <a:cs typeface="Arabic Typesetting" pitchFamily="66" charset="-78"/>
              </a:rPr>
              <a:t>دخله </a:t>
            </a:r>
            <a:r>
              <a:rPr lang="ar-SA" sz="2400" dirty="0">
                <a:solidFill>
                  <a:prstClr val="black"/>
                </a:solidFill>
                <a:latin typeface="Arabic Typesetting" pitchFamily="66" charset="-78"/>
                <a:cs typeface="Arabic Typesetting" pitchFamily="66" charset="-78"/>
              </a:rPr>
              <a:t>المحدود قد لا يهتم بالمحافظة على هذه الموارد لكي تستمر في انتاجيتها الى ما بعد البعد الزمني الذي ينظر </a:t>
            </a:r>
            <a:r>
              <a:rPr lang="ar-SA" sz="2400" dirty="0" smtClean="0">
                <a:solidFill>
                  <a:prstClr val="black"/>
                </a:solidFill>
                <a:latin typeface="Arabic Typesetting" pitchFamily="66" charset="-78"/>
                <a:cs typeface="Arabic Typesetting" pitchFamily="66" charset="-78"/>
              </a:rPr>
              <a:t>إليه </a:t>
            </a:r>
            <a:r>
              <a:rPr lang="ar-SA" sz="2400" dirty="0">
                <a:solidFill>
                  <a:prstClr val="black"/>
                </a:solidFill>
                <a:latin typeface="Arabic Typesetting" pitchFamily="66" charset="-78"/>
                <a:cs typeface="Arabic Typesetting" pitchFamily="66" charset="-78"/>
              </a:rPr>
              <a:t>هو كفرد والذي لا يمتد إلى أكثر من عمره </a:t>
            </a:r>
            <a:r>
              <a:rPr lang="ar-SA" sz="2400" dirty="0" smtClean="0">
                <a:solidFill>
                  <a:prstClr val="black"/>
                </a:solidFill>
                <a:latin typeface="Arabic Typesetting" pitchFamily="66" charset="-78"/>
                <a:cs typeface="Arabic Typesetting" pitchFamily="66" charset="-78"/>
              </a:rPr>
              <a:t>و إن </a:t>
            </a:r>
            <a:r>
              <a:rPr lang="ar-SA" sz="2400" dirty="0">
                <a:solidFill>
                  <a:prstClr val="black"/>
                </a:solidFill>
                <a:latin typeface="Arabic Typesetting" pitchFamily="66" charset="-78"/>
                <a:cs typeface="Arabic Typesetting" pitchFamily="66" charset="-78"/>
              </a:rPr>
              <a:t>طال فقد لا يمتد لأكثر من </a:t>
            </a:r>
            <a:r>
              <a:rPr lang="ar-SA" sz="2400" dirty="0" smtClean="0">
                <a:solidFill>
                  <a:prstClr val="black"/>
                </a:solidFill>
                <a:latin typeface="Arabic Typesetting" pitchFamily="66" charset="-78"/>
                <a:cs typeface="Arabic Typesetting" pitchFamily="66" charset="-78"/>
              </a:rPr>
              <a:t>أعمار </a:t>
            </a:r>
            <a:r>
              <a:rPr lang="ar-SA" sz="2400" dirty="0">
                <a:solidFill>
                  <a:prstClr val="black"/>
                </a:solidFill>
                <a:latin typeface="Arabic Typesetting" pitchFamily="66" charset="-78"/>
                <a:cs typeface="Arabic Typesetting" pitchFamily="66" charset="-78"/>
              </a:rPr>
              <a:t>أبنائهم </a:t>
            </a:r>
            <a:r>
              <a:rPr lang="ar-SA" sz="2400" dirty="0" smtClean="0">
                <a:solidFill>
                  <a:prstClr val="black"/>
                </a:solidFill>
                <a:latin typeface="Arabic Typesetting" pitchFamily="66" charset="-78"/>
                <a:cs typeface="Arabic Typesetting" pitchFamily="66" charset="-78"/>
              </a:rPr>
              <a:t>و أحفادهم</a:t>
            </a:r>
            <a:r>
              <a:rPr lang="ar-SA" sz="2400" dirty="0">
                <a:solidFill>
                  <a:prstClr val="black"/>
                </a:solidFill>
                <a:latin typeface="Arabic Typesetting" pitchFamily="66" charset="-78"/>
                <a:cs typeface="Arabic Typesetting" pitchFamily="66" charset="-78"/>
              </a:rPr>
              <a:t>. </a:t>
            </a:r>
            <a:r>
              <a:rPr lang="ar-SA" sz="2400" dirty="0" smtClean="0">
                <a:solidFill>
                  <a:prstClr val="black"/>
                </a:solidFill>
                <a:latin typeface="Arabic Typesetting" pitchFamily="66" charset="-78"/>
                <a:cs typeface="Arabic Typesetting" pitchFamily="66" charset="-78"/>
              </a:rPr>
              <a:t/>
            </a:r>
            <a:br>
              <a:rPr lang="ar-SA" sz="2400" dirty="0" smtClean="0">
                <a:solidFill>
                  <a:prstClr val="black"/>
                </a:solidFill>
                <a:latin typeface="Arabic Typesetting" pitchFamily="66" charset="-78"/>
                <a:cs typeface="Arabic Typesetting" pitchFamily="66" charset="-78"/>
              </a:rPr>
            </a:br>
            <a:endParaRPr lang="ar-SA" sz="2400" u="sng"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41535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836712"/>
            <a:ext cx="8280920" cy="5170646"/>
          </a:xfrm>
          <a:prstGeom prst="rect">
            <a:avLst/>
          </a:prstGeom>
          <a:noFill/>
        </p:spPr>
        <p:txBody>
          <a:bodyPr wrap="square" rtlCol="1">
            <a:spAutoFit/>
          </a:bodyPr>
          <a:lstStyle/>
          <a:p>
            <a:pPr marL="285750" indent="-285750">
              <a:buFont typeface="Wingdings" pitchFamily="2" charset="2"/>
              <a:buChar char="ü"/>
            </a:pPr>
            <a:r>
              <a:rPr lang="ar-SA" sz="2400" b="1" dirty="0">
                <a:solidFill>
                  <a:srgbClr val="0070C0"/>
                </a:solidFill>
                <a:effectLst>
                  <a:outerShdw blurRad="38100" dist="38100" dir="2700000" algn="tl">
                    <a:srgbClr val="000000">
                      <a:alpha val="43137"/>
                    </a:srgbClr>
                  </a:outerShdw>
                </a:effectLst>
              </a:rPr>
              <a:t>على الرغم من المزايا الناتجة عن نظام الحقوق الملكية الفردية و التي تعطي حافزاً للمزيد من الإنتاج و الإبداع و الابتكار, إلا أن مساوئها السالفة الذكر تظل أهم ما يعيب هذا النظام. و لكن يمكن التقليل من هذه المضار باستخدام السياسات </a:t>
            </a:r>
            <a:r>
              <a:rPr lang="ar-SA" sz="2400" b="1" dirty="0" smtClean="0">
                <a:solidFill>
                  <a:srgbClr val="0070C0"/>
                </a:solidFill>
                <a:effectLst>
                  <a:outerShdw blurRad="38100" dist="38100" dir="2700000" algn="tl">
                    <a:srgbClr val="000000">
                      <a:alpha val="43137"/>
                    </a:srgbClr>
                  </a:outerShdw>
                </a:effectLst>
              </a:rPr>
              <a:t>التي تحد منها:</a:t>
            </a:r>
            <a:r>
              <a:rPr lang="ar-SA" dirty="0" smtClean="0"/>
              <a:t/>
            </a:r>
            <a:br>
              <a:rPr lang="ar-SA" dirty="0" smtClean="0"/>
            </a:br>
            <a:r>
              <a:rPr lang="ar-SA" dirty="0" smtClean="0"/>
              <a:t/>
            </a:r>
            <a:br>
              <a:rPr lang="ar-SA" dirty="0" smtClean="0"/>
            </a:br>
            <a:r>
              <a:rPr lang="ar-SA" dirty="0" smtClean="0"/>
              <a:t>- مضار المؤثرات الخارجية: تعالج باستخدام السياسات المالية (ضرائب, غرامات, دعم, حوافز) , سن القوانين.</a:t>
            </a:r>
            <a:br>
              <a:rPr lang="ar-SA" dirty="0" smtClean="0"/>
            </a:br>
            <a:r>
              <a:rPr lang="ar-SA" dirty="0" smtClean="0"/>
              <a:t/>
            </a:r>
            <a:br>
              <a:rPr lang="ar-SA" dirty="0" smtClean="0"/>
            </a:br>
            <a:r>
              <a:rPr lang="ar-SA" dirty="0" smtClean="0"/>
              <a:t>- سوء توزيع الدخل: فرض ضرائب تصاعدية , تحديد الحد الأدنى للأجور و الإنفاق على برامج الضمان الاجتماعي.</a:t>
            </a:r>
            <a:br>
              <a:rPr lang="ar-SA" dirty="0" smtClean="0"/>
            </a:br>
            <a:r>
              <a:rPr lang="ar-SA" dirty="0" smtClean="0"/>
              <a:t/>
            </a:r>
            <a:br>
              <a:rPr lang="ar-SA" dirty="0" smtClean="0"/>
            </a:br>
            <a:r>
              <a:rPr lang="ar-SA" dirty="0" smtClean="0"/>
              <a:t>- التغول على حقوق الأجيال القادمة: تنظيم استخدام الموارد و المحافظة عليها خاصة تلك القابلة للنضوب (التحكم في الأسعار من قبل الحكومات بحيث تكون أسعار الموارد و أسعار السلع و الخدمات </a:t>
            </a:r>
            <a:r>
              <a:rPr lang="ar-SA" dirty="0" err="1" smtClean="0"/>
              <a:t>توازنية</a:t>
            </a:r>
            <a:r>
              <a:rPr lang="ar-SA" dirty="0" smtClean="0"/>
              <a:t> ).</a:t>
            </a:r>
          </a:p>
          <a:p>
            <a:pPr marL="285750" indent="-285750">
              <a:buFont typeface="Wingdings" pitchFamily="2" charset="2"/>
              <a:buChar char="ü"/>
            </a:pPr>
            <a:endParaRPr lang="ar-SA" dirty="0"/>
          </a:p>
          <a:p>
            <a:pPr marL="285750" indent="-285750">
              <a:buFont typeface="Wingdings" pitchFamily="2" charset="2"/>
              <a:buChar char="ü"/>
            </a:pPr>
            <a:r>
              <a:rPr lang="ar-SA" b="1" dirty="0" smtClean="0">
                <a:solidFill>
                  <a:srgbClr val="00B050"/>
                </a:solidFill>
              </a:rPr>
              <a:t>النظام الاسلامي يأخذ كل ذلك في الاعتبار من خلال الزكاة و منع الاحتكار و تحريم الربا و اتباع السياسات التي تقلل مضار المؤثرات الخارجية ( لا ضرر و لا ضرار).</a:t>
            </a:r>
            <a:endParaRPr lang="ar-SA" b="1" dirty="0">
              <a:solidFill>
                <a:srgbClr val="00B050"/>
              </a:solidFill>
            </a:endParaRPr>
          </a:p>
          <a:p>
            <a:pPr marL="285750" indent="-285750">
              <a:buFont typeface="Wingdings" pitchFamily="2" charset="2"/>
              <a:buChar char="ü"/>
            </a:pPr>
            <a:endParaRPr lang="ar-SA" dirty="0"/>
          </a:p>
        </p:txBody>
      </p:sp>
    </p:spTree>
    <p:extLst>
      <p:ext uri="{BB962C8B-B14F-4D97-AF65-F5344CB8AC3E}">
        <p14:creationId xmlns:p14="http://schemas.microsoft.com/office/powerpoint/2010/main" val="3731481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804" y="188640"/>
            <a:ext cx="8280920" cy="6863417"/>
          </a:xfrm>
          <a:prstGeom prst="rect">
            <a:avLst/>
          </a:prstGeom>
          <a:noFill/>
        </p:spPr>
        <p:txBody>
          <a:bodyPr wrap="square" rtlCol="1">
            <a:spAutoFit/>
          </a:bodyPr>
          <a:lstStyle/>
          <a:p>
            <a:endParaRPr lang="ar-SA" sz="2400" dirty="0" smtClean="0">
              <a:solidFill>
                <a:prstClr val="black"/>
              </a:solidFill>
              <a:latin typeface="Arabic Typesetting" pitchFamily="66" charset="-78"/>
              <a:cs typeface="Arabic Typesetting" pitchFamily="66" charset="-78"/>
            </a:endParaRPr>
          </a:p>
          <a:p>
            <a:pPr marL="457200" indent="-457200">
              <a:buFont typeface="Arial" panose="020B0604020202020204" pitchFamily="34" charset="0"/>
              <a:buChar char="•"/>
            </a:pPr>
            <a:r>
              <a:rPr lang="ar-SA" sz="4000" b="1" u="sng"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خامساً: حقوق الملكية الفكرية:</a:t>
            </a:r>
            <a:r>
              <a:rPr lang="ar-SA" sz="4000" b="1" u="sng" dirty="0">
                <a:solidFill>
                  <a:srgbClr val="0070C0"/>
                </a:solidFill>
                <a:latin typeface="Arabic Typesetting" pitchFamily="66" charset="-78"/>
                <a:cs typeface="Arabic Typesetting" pitchFamily="66" charset="-78"/>
              </a:rPr>
              <a:t/>
            </a:r>
            <a:br>
              <a:rPr lang="ar-SA" sz="4000" b="1" u="sng" dirty="0">
                <a:solidFill>
                  <a:srgbClr val="0070C0"/>
                </a:solidFill>
                <a:latin typeface="Arabic Typesetting" pitchFamily="66" charset="-78"/>
                <a:cs typeface="Arabic Typesetting" pitchFamily="66" charset="-78"/>
              </a:rPr>
            </a:br>
            <a:endParaRPr lang="ar-SA" sz="4000" b="1" u="sng" dirty="0" smtClean="0">
              <a:solidFill>
                <a:srgbClr val="0070C0"/>
              </a:solidFill>
              <a:latin typeface="Arabic Typesetting" pitchFamily="66" charset="-78"/>
              <a:cs typeface="Arabic Typesetting" pitchFamily="66" charset="-78"/>
            </a:endParaRPr>
          </a:p>
          <a:p>
            <a:r>
              <a:rPr lang="ar-SA" sz="2800" dirty="0" smtClean="0">
                <a:solidFill>
                  <a:prstClr val="black"/>
                </a:solidFill>
                <a:latin typeface="Arabic Typesetting" pitchFamily="66" charset="-78"/>
                <a:cs typeface="Arabic Typesetting" pitchFamily="66" charset="-78"/>
              </a:rPr>
              <a:t>- يعد أحد طرق المحافظة على الموارد.</a:t>
            </a:r>
            <a:br>
              <a:rPr lang="ar-SA" sz="2800" dirty="0" smtClean="0">
                <a:solidFill>
                  <a:prstClr val="black"/>
                </a:solidFill>
                <a:latin typeface="Arabic Typesetting" pitchFamily="66" charset="-78"/>
                <a:cs typeface="Arabic Typesetting" pitchFamily="66" charset="-78"/>
              </a:rPr>
            </a:br>
            <a:r>
              <a:rPr lang="ar-SA" sz="2800" dirty="0" smtClean="0">
                <a:solidFill>
                  <a:prstClr val="black"/>
                </a:solidFill>
                <a:latin typeface="Arabic Typesetting" pitchFamily="66" charset="-78"/>
                <a:cs typeface="Arabic Typesetting" pitchFamily="66" charset="-78"/>
              </a:rPr>
              <a:t/>
            </a:r>
            <a:br>
              <a:rPr lang="ar-SA" sz="2800" dirty="0" smtClean="0">
                <a:solidFill>
                  <a:prstClr val="black"/>
                </a:solidFill>
                <a:latin typeface="Arabic Typesetting" pitchFamily="66" charset="-78"/>
                <a:cs typeface="Arabic Typesetting" pitchFamily="66" charset="-78"/>
              </a:rPr>
            </a:br>
            <a:r>
              <a:rPr lang="ar-SA" sz="2800" dirty="0" smtClean="0">
                <a:solidFill>
                  <a:prstClr val="black"/>
                </a:solidFill>
                <a:latin typeface="Arabic Typesetting" pitchFamily="66" charset="-78"/>
                <a:cs typeface="Arabic Typesetting" pitchFamily="66" charset="-78"/>
              </a:rPr>
              <a:t>- هذه الحقوق معروفة منذ القدم إلا أنه في الآونة الأخيرة فقد ازداد الاهتمام بها لتضرر أصحاب الأفكار الجديدة و الابتكارات الحديثة و خاصة تلك التي تفضي إلى الاختراع أو الابداع الذي تباع إنتاجه في السوق بحجم تجاري.</a:t>
            </a:r>
            <a:endParaRPr lang="en-US" sz="2800" dirty="0" smtClean="0">
              <a:solidFill>
                <a:prstClr val="black"/>
              </a:solidFill>
              <a:latin typeface="Arabic Typesetting" pitchFamily="66" charset="-78"/>
              <a:cs typeface="Arabic Typesetting" pitchFamily="66" charset="-78"/>
            </a:endParaRPr>
          </a:p>
          <a:p>
            <a:r>
              <a:rPr lang="ar-SA" sz="2800" dirty="0" smtClean="0">
                <a:solidFill>
                  <a:prstClr val="black"/>
                </a:solidFill>
                <a:latin typeface="Arabic Typesetting" pitchFamily="66" charset="-78"/>
                <a:cs typeface="Arabic Typesetting" pitchFamily="66" charset="-78"/>
              </a:rPr>
              <a:t/>
            </a:r>
            <a:br>
              <a:rPr lang="ar-SA" sz="2800" dirty="0" smtClean="0">
                <a:solidFill>
                  <a:prstClr val="black"/>
                </a:solidFill>
                <a:latin typeface="Arabic Typesetting" pitchFamily="66" charset="-78"/>
                <a:cs typeface="Arabic Typesetting" pitchFamily="66" charset="-78"/>
              </a:rPr>
            </a:br>
            <a:r>
              <a:rPr lang="ar-SA" sz="2800" dirty="0" smtClean="0">
                <a:solidFill>
                  <a:prstClr val="black"/>
                </a:solidFill>
                <a:latin typeface="Arabic Typesetting" pitchFamily="66" charset="-78"/>
                <a:cs typeface="Arabic Typesetting" pitchFamily="66" charset="-78"/>
              </a:rPr>
              <a:t>- و لذلك فإن منظمة التجارة الدولية( </a:t>
            </a:r>
            <a:r>
              <a:rPr lang="en-US" sz="2800" dirty="0" smtClean="0">
                <a:solidFill>
                  <a:prstClr val="black"/>
                </a:solidFill>
                <a:latin typeface="Arabic Typesetting" pitchFamily="66" charset="-78"/>
                <a:cs typeface="Arabic Typesetting" pitchFamily="66" charset="-78"/>
              </a:rPr>
              <a:t>WTO</a:t>
            </a:r>
            <a:r>
              <a:rPr lang="ar-SA" sz="2800" dirty="0" smtClean="0">
                <a:solidFill>
                  <a:prstClr val="black"/>
                </a:solidFill>
                <a:latin typeface="Arabic Typesetting" pitchFamily="66" charset="-78"/>
                <a:cs typeface="Arabic Typesetting" pitchFamily="66" charset="-78"/>
              </a:rPr>
              <a:t>) التي تم الاتفاق عليها و على مبادئها و أسسها و نظمها و أهدافها في مراكش عام 1995 م قد أفردت الحقوق الملكية الفكرية التي تشمل كل انواع التكاليف والابداع والابتكارات بنداً خاصاً بها. و لا تختلف الأنظمة الاقتصادية و الاجتماعية و السياسية على ضرورة المحافظة على هذه الحقوق لاستمرار الابداع والابتكار.</a:t>
            </a:r>
            <a:endParaRPr lang="en-US" sz="2800" dirty="0" smtClean="0">
              <a:solidFill>
                <a:prstClr val="black"/>
              </a:solidFill>
              <a:latin typeface="Arabic Typesetting" pitchFamily="66" charset="-78"/>
              <a:cs typeface="Arabic Typesetting" pitchFamily="66" charset="-78"/>
            </a:endParaRPr>
          </a:p>
          <a:p>
            <a:endParaRPr lang="ar-SA" sz="3200" b="1" dirty="0" smtClean="0">
              <a:solidFill>
                <a:srgbClr val="006600"/>
              </a:solidFill>
              <a:latin typeface="Arabic Typesetting" pitchFamily="66" charset="-78"/>
              <a:cs typeface="Arabic Typesetting" pitchFamily="66" charset="-78"/>
            </a:endParaRPr>
          </a:p>
          <a:p>
            <a:endParaRPr lang="ar-SA" sz="24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276293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enrgy-4.jpg">
            <a:hlinkClick r:id="rId2"/>
          </p:cNvPr>
          <p:cNvPicPr>
            <a:picLocks noChangeAspect="1"/>
          </p:cNvPicPr>
          <p:nvPr/>
        </p:nvPicPr>
        <p:blipFill>
          <a:blip r:embed="rId3" cstate="print"/>
          <a:stretch>
            <a:fillRect/>
          </a:stretch>
        </p:blipFill>
        <p:spPr>
          <a:xfrm>
            <a:off x="179512" y="116632"/>
            <a:ext cx="1171911" cy="1373460"/>
          </a:xfrm>
          <a:prstGeom prst="rect">
            <a:avLst/>
          </a:prstGeom>
        </p:spPr>
      </p:pic>
      <p:sp>
        <p:nvSpPr>
          <p:cNvPr id="3" name="TextBox 2"/>
          <p:cNvSpPr txBox="1"/>
          <p:nvPr/>
        </p:nvSpPr>
        <p:spPr>
          <a:xfrm>
            <a:off x="765467" y="260648"/>
            <a:ext cx="7498724" cy="6771084"/>
          </a:xfrm>
          <a:prstGeom prst="rect">
            <a:avLst/>
          </a:prstGeom>
          <a:noFill/>
        </p:spPr>
        <p:txBody>
          <a:bodyPr wrap="square" rtlCol="1">
            <a:spAutoFit/>
          </a:bodyPr>
          <a:lstStyle/>
          <a:p>
            <a:pPr marL="457200" indent="-457200">
              <a:buFont typeface="Wingdings" pitchFamily="2" charset="2"/>
              <a:buChar char="ü"/>
            </a:pPr>
            <a:r>
              <a:rPr lang="ar-SA" sz="2800" b="1" u="sng"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 سادساً: المحافظة على الموارد:</a:t>
            </a: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تعني عدم هدرها و العمل على استمراريتها </a:t>
            </a:r>
            <a:r>
              <a:rPr lang="ar-SA" sz="2400" dirty="0">
                <a:solidFill>
                  <a:prstClr val="black"/>
                </a:solidFill>
                <a:latin typeface="Arabic Typesetting" pitchFamily="66" charset="-78"/>
                <a:cs typeface="Arabic Typesetting" pitchFamily="66" charset="-78"/>
              </a:rPr>
              <a:t>إ</a:t>
            </a:r>
            <a:r>
              <a:rPr lang="ar-SA" sz="2400" dirty="0" smtClean="0">
                <a:solidFill>
                  <a:prstClr val="black"/>
                </a:solidFill>
                <a:latin typeface="Arabic Typesetting" pitchFamily="66" charset="-78"/>
                <a:cs typeface="Arabic Typesetting" pitchFamily="66" charset="-78"/>
              </a:rPr>
              <a:t>لى </a:t>
            </a:r>
            <a:r>
              <a:rPr lang="ar-SA" sz="2400" dirty="0">
                <a:solidFill>
                  <a:prstClr val="black"/>
                </a:solidFill>
                <a:latin typeface="Arabic Typesetting" pitchFamily="66" charset="-78"/>
                <a:cs typeface="Arabic Typesetting" pitchFamily="66" charset="-78"/>
              </a:rPr>
              <a:t>أ</a:t>
            </a:r>
            <a:r>
              <a:rPr lang="ar-SA" sz="2400" dirty="0" smtClean="0">
                <a:solidFill>
                  <a:prstClr val="black"/>
                </a:solidFill>
                <a:latin typeface="Arabic Typesetting" pitchFamily="66" charset="-78"/>
                <a:cs typeface="Arabic Typesetting" pitchFamily="66" charset="-78"/>
              </a:rPr>
              <a:t>طول زمن ممكن و ذلك بتخصيصها تخصيصاً أمثل بين استخداماتها المتنافسة عليها </a:t>
            </a:r>
            <a:r>
              <a:rPr lang="ar-SA" sz="2400" dirty="0" smtClean="0">
                <a:latin typeface="Arabic Typesetting" pitchFamily="66" charset="-78"/>
                <a:cs typeface="Arabic Typesetting" pitchFamily="66" charset="-78"/>
              </a:rPr>
              <a:t>حالياً و توزيعها توزيع أمثل عبر الأجيال.</a:t>
            </a:r>
          </a:p>
          <a:p>
            <a:r>
              <a:rPr lang="ar-SA" sz="2400" dirty="0" smtClean="0">
                <a:solidFill>
                  <a:prstClr val="black"/>
                </a:solidFill>
                <a:latin typeface="Arabic Typesetting" pitchFamily="66" charset="-78"/>
                <a:cs typeface="Arabic Typesetting" pitchFamily="66" charset="-78"/>
              </a:rPr>
              <a:t> - ويمكن أن يتم ذلك من الناحية النظرية عن طريق نظام السوق، و لكن نظام السوق يفشل في </a:t>
            </a:r>
            <a:r>
              <a:rPr lang="ar-SA" sz="2400" dirty="0" err="1" smtClean="0">
                <a:solidFill>
                  <a:prstClr val="black"/>
                </a:solidFill>
                <a:latin typeface="Arabic Typesetting" pitchFamily="66" charset="-78"/>
                <a:cs typeface="Arabic Typesetting" pitchFamily="66" charset="-78"/>
              </a:rPr>
              <a:t>آداء</a:t>
            </a:r>
            <a:r>
              <a:rPr lang="ar-SA" sz="2400" dirty="0" smtClean="0">
                <a:solidFill>
                  <a:prstClr val="black"/>
                </a:solidFill>
                <a:latin typeface="Arabic Typesetting" pitchFamily="66" charset="-78"/>
                <a:cs typeface="Arabic Typesetting" pitchFamily="66" charset="-78"/>
              </a:rPr>
              <a:t> وظائفه للأسباب التي أوردناها سابقاً </a:t>
            </a:r>
            <a:r>
              <a:rPr lang="ar-SA" sz="2400" u="sng" dirty="0" smtClean="0">
                <a:solidFill>
                  <a:prstClr val="black"/>
                </a:solidFill>
                <a:latin typeface="Arabic Typesetting" pitchFamily="66" charset="-78"/>
                <a:cs typeface="Arabic Typesetting" pitchFamily="66" charset="-78"/>
              </a:rPr>
              <a:t>مما يستدعي التدخل الحكومي لتصحيح مسار السوق و توجيهه بحيث يمكن تلافي هدر الموارد و وضعه عند حده الادنى,, و في الوقت ذاته تشجع الحكومة القطاع الخاص على إعادة استخدام </a:t>
            </a:r>
            <a:r>
              <a:rPr lang="ar-SA" sz="2400" u="sng" dirty="0" err="1" smtClean="0">
                <a:solidFill>
                  <a:prstClr val="black"/>
                </a:solidFill>
                <a:latin typeface="Arabic Typesetting" pitchFamily="66" charset="-78"/>
                <a:cs typeface="Arabic Typesetting" pitchFamily="66" charset="-78"/>
              </a:rPr>
              <a:t>مايمكن</a:t>
            </a:r>
            <a:r>
              <a:rPr lang="ar-SA" sz="2400" u="sng" dirty="0" smtClean="0">
                <a:solidFill>
                  <a:prstClr val="black"/>
                </a:solidFill>
                <a:latin typeface="Arabic Typesetting" pitchFamily="66" charset="-78"/>
                <a:cs typeface="Arabic Typesetting" pitchFamily="66" charset="-78"/>
              </a:rPr>
              <a:t> </a:t>
            </a:r>
            <a:r>
              <a:rPr lang="ar-SA" sz="2400" u="sng" dirty="0" smtClean="0">
                <a:solidFill>
                  <a:prstClr val="black"/>
                </a:solidFill>
                <a:latin typeface="Arabic Typesetting" pitchFamily="66" charset="-78"/>
                <a:cs typeface="Arabic Typesetting" pitchFamily="66" charset="-78"/>
              </a:rPr>
              <a:t>إعادة استخدامه من الموارد بتكاليف تقل عن تكالف استخراج المزيد منها. </a:t>
            </a:r>
            <a:br>
              <a:rPr lang="ar-SA" sz="2400" u="sng" dirty="0" smtClean="0">
                <a:solidFill>
                  <a:prstClr val="black"/>
                </a:solidFill>
                <a:latin typeface="Arabic Typesetting" pitchFamily="66" charset="-78"/>
                <a:cs typeface="Arabic Typesetting" pitchFamily="66" charset="-78"/>
              </a:rPr>
            </a:br>
            <a:endParaRPr lang="ar-SA" sz="2400" dirty="0">
              <a:solidFill>
                <a:prstClr val="black"/>
              </a:solidFill>
              <a:latin typeface="Arabic Typesetting" pitchFamily="66" charset="-78"/>
              <a:cs typeface="Arabic Typesetting" pitchFamily="66" charset="-78"/>
            </a:endParaRP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الاهتمام بالمحافظة على الموارد ينبع أصلاً من الاهتمام بحقوق الأجيال القادمة مما يجعل منها قضية اقتصادية و اجتماعية وأخلاقية أيضاً لأنها تتعلق بحقوق جيل غائب يمكن للجيل الحالي هضم حقوقه بكل سهولة. فالأفراد يستخدمون مواردهم و يحافظون عليها للحد الذي يضمنون استمرارية انتاجيتها خلال عمرهم المتوقع.</a:t>
            </a:r>
          </a:p>
          <a:p>
            <a:endParaRPr lang="ar-SA" sz="2400" dirty="0">
              <a:solidFill>
                <a:prstClr val="black"/>
              </a:solidFill>
              <a:latin typeface="Arabic Typesetting" pitchFamily="66" charset="-78"/>
              <a:cs typeface="Arabic Typesetting" pitchFamily="66" charset="-78"/>
            </a:endParaRP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يجب أن تهتم الحكومات بالمحافظة على الموارد وذلك بوضع السياسات الاقتصادية الكفيلة بتحقيق الغاية المنشودة وهي تطويل العمر الزمني للموارد وخاصة الموارد الناضبة. كما أن فكرة المحافظة على الموارد تعني المحافظة على حقوق الأجيال القادمة بقدر ما تعني عدم حرمان الأجيال الحالية من حقوقها فيما يُتاح لها من موارد. </a:t>
            </a:r>
            <a:r>
              <a:rPr lang="ar-SA" sz="2400" b="1" u="sng" dirty="0" smtClean="0">
                <a:solidFill>
                  <a:srgbClr val="FF0000"/>
                </a:solidFill>
                <a:latin typeface="Arabic Typesetting" pitchFamily="66" charset="-78"/>
                <a:cs typeface="Arabic Typesetting" pitchFamily="66" charset="-78"/>
              </a:rPr>
              <a:t>المقصود هو الاستخدام الرشيد و التخصيص الأمثل للموارد عبر الزمن.</a:t>
            </a:r>
          </a:p>
          <a:p>
            <a:r>
              <a:rPr lang="ar-SA" sz="2800" b="1" dirty="0" smtClean="0">
                <a:solidFill>
                  <a:srgbClr val="006600"/>
                </a:solidFill>
                <a:latin typeface="Arabic Typesetting" pitchFamily="66" charset="-78"/>
                <a:cs typeface="Arabic Typesetting" pitchFamily="66" charset="-78"/>
              </a:rPr>
              <a:t> </a:t>
            </a:r>
            <a:endParaRPr lang="en-US" sz="2800" b="1" dirty="0" smtClean="0">
              <a:solidFill>
                <a:srgbClr val="006600"/>
              </a:solidFill>
              <a:latin typeface="Arabic Typesetting" pitchFamily="66" charset="-78"/>
              <a:cs typeface="Arabic Typesetting" pitchFamily="66" charset="-78"/>
            </a:endParaRPr>
          </a:p>
          <a:p>
            <a:endParaRPr lang="ar-SA" dirty="0">
              <a:solidFill>
                <a:prstClr val="black"/>
              </a:solidFill>
            </a:endParaRPr>
          </a:p>
        </p:txBody>
      </p:sp>
    </p:spTree>
    <p:extLst>
      <p:ext uri="{BB962C8B-B14F-4D97-AF65-F5344CB8AC3E}">
        <p14:creationId xmlns:p14="http://schemas.microsoft.com/office/powerpoint/2010/main" val="3439981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028384" cy="6370975"/>
          </a:xfrm>
          <a:prstGeom prst="rect">
            <a:avLst/>
          </a:prstGeom>
        </p:spPr>
        <p:txBody>
          <a:bodyPr wrap="square">
            <a:spAutoFit/>
          </a:bodyPr>
          <a:lstStyle/>
          <a:p>
            <a:pPr marL="342900" indent="-342900">
              <a:buFont typeface="Wingdings" pitchFamily="2" charset="2"/>
              <a:buChar char="ü"/>
            </a:pPr>
            <a:r>
              <a:rPr lang="ar-SA" sz="2400" b="1" u="sng" dirty="0" smtClean="0">
                <a:solidFill>
                  <a:srgbClr val="0070C0"/>
                </a:solidFill>
                <a:latin typeface="Arabic Typesetting" pitchFamily="66" charset="-78"/>
                <a:cs typeface="Arabic Typesetting" pitchFamily="66" charset="-78"/>
              </a:rPr>
              <a:t>طرق المحافظة على الموارد:</a:t>
            </a:r>
          </a:p>
          <a:p>
            <a:r>
              <a:rPr lang="ar-SA" sz="2400" b="1" dirty="0" smtClean="0">
                <a:solidFill>
                  <a:srgbClr val="05E0DB">
                    <a:lumMod val="75000"/>
                  </a:srgbClr>
                </a:solidFill>
                <a:latin typeface="Arabic Typesetting" pitchFamily="66" charset="-78"/>
                <a:cs typeface="Arabic Typesetting" pitchFamily="66" charset="-78"/>
              </a:rPr>
              <a:t>هنالك </a:t>
            </a:r>
            <a:r>
              <a:rPr lang="ar-SA" sz="2400" b="1" dirty="0">
                <a:solidFill>
                  <a:srgbClr val="05E0DB">
                    <a:lumMod val="75000"/>
                  </a:srgbClr>
                </a:solidFill>
                <a:latin typeface="Arabic Typesetting" pitchFamily="66" charset="-78"/>
                <a:cs typeface="Arabic Typesetting" pitchFamily="66" charset="-78"/>
              </a:rPr>
              <a:t>ثلاث طرق </a:t>
            </a:r>
            <a:r>
              <a:rPr lang="ar-SA" sz="2400" b="1" dirty="0" smtClean="0">
                <a:solidFill>
                  <a:srgbClr val="05E0DB">
                    <a:lumMod val="75000"/>
                  </a:srgbClr>
                </a:solidFill>
                <a:latin typeface="Arabic Typesetting" pitchFamily="66" charset="-78"/>
                <a:cs typeface="Arabic Typesetting" pitchFamily="66" charset="-78"/>
              </a:rPr>
              <a:t>أساسية </a:t>
            </a:r>
            <a:r>
              <a:rPr lang="ar-SA" sz="2400" b="1" dirty="0">
                <a:solidFill>
                  <a:srgbClr val="05E0DB">
                    <a:lumMod val="75000"/>
                  </a:srgbClr>
                </a:solidFill>
                <a:latin typeface="Arabic Typesetting" pitchFamily="66" charset="-78"/>
                <a:cs typeface="Arabic Typesetting" pitchFamily="66" charset="-78"/>
              </a:rPr>
              <a:t>تتبع للمحافظة عليه وهي طرق اقتصادية وطرق فنية </a:t>
            </a:r>
            <a:r>
              <a:rPr lang="ar-SA" sz="2400" b="1" dirty="0" smtClean="0">
                <a:solidFill>
                  <a:srgbClr val="05E0DB">
                    <a:lumMod val="75000"/>
                  </a:srgbClr>
                </a:solidFill>
                <a:latin typeface="Arabic Typesetting" pitchFamily="66" charset="-78"/>
                <a:cs typeface="Arabic Typesetting" pitchFamily="66" charset="-78"/>
              </a:rPr>
              <a:t>و طرق </a:t>
            </a:r>
            <a:r>
              <a:rPr lang="ar-SA" sz="2400" b="1" dirty="0">
                <a:solidFill>
                  <a:srgbClr val="05E0DB">
                    <a:lumMod val="75000"/>
                  </a:srgbClr>
                </a:solidFill>
                <a:latin typeface="Arabic Typesetting" pitchFamily="66" charset="-78"/>
                <a:cs typeface="Arabic Typesetting" pitchFamily="66" charset="-78"/>
              </a:rPr>
              <a:t>قانونية مما سنشرحه فيما يلي:</a:t>
            </a:r>
            <a:endParaRPr lang="en-US" sz="2400" b="1" dirty="0">
              <a:solidFill>
                <a:srgbClr val="05E0DB">
                  <a:lumMod val="75000"/>
                </a:srgbClr>
              </a:solidFill>
              <a:latin typeface="Arabic Typesetting" pitchFamily="66" charset="-78"/>
              <a:cs typeface="Arabic Typesetting" pitchFamily="66" charset="-78"/>
            </a:endParaRPr>
          </a:p>
          <a:p>
            <a:r>
              <a:rPr lang="ar-SA" sz="2400" b="1" dirty="0">
                <a:solidFill>
                  <a:srgbClr val="00B0F0"/>
                </a:solidFill>
                <a:latin typeface="Arabic Typesetting" pitchFamily="66" charset="-78"/>
                <a:cs typeface="Arabic Typesetting" pitchFamily="66" charset="-78"/>
              </a:rPr>
              <a:t>1</a:t>
            </a:r>
            <a:r>
              <a:rPr lang="ar-SA" sz="2400" b="1" u="sng" dirty="0">
                <a:solidFill>
                  <a:srgbClr val="00B0F0"/>
                </a:solidFill>
                <a:latin typeface="Arabic Typesetting" pitchFamily="66" charset="-78"/>
                <a:cs typeface="Arabic Typesetting" pitchFamily="66" charset="-78"/>
              </a:rPr>
              <a:t>) الطرق </a:t>
            </a:r>
            <a:r>
              <a:rPr lang="ar-SA" sz="2400" b="1" u="sng" dirty="0" smtClean="0">
                <a:solidFill>
                  <a:srgbClr val="00B0F0"/>
                </a:solidFill>
                <a:latin typeface="Arabic Typesetting" pitchFamily="66" charset="-78"/>
                <a:cs typeface="Arabic Typesetting" pitchFamily="66" charset="-78"/>
              </a:rPr>
              <a:t>الاقتصادية: </a:t>
            </a:r>
            <a:endParaRPr lang="en-US" sz="2400" b="1" u="sng" dirty="0">
              <a:solidFill>
                <a:srgbClr val="00B0F0"/>
              </a:solidFill>
              <a:latin typeface="Arabic Typesetting" pitchFamily="66" charset="-78"/>
              <a:cs typeface="Arabic Typesetting" pitchFamily="66" charset="-78"/>
            </a:endParaRPr>
          </a:p>
          <a:p>
            <a:r>
              <a:rPr lang="ar-SA" sz="2400" dirty="0">
                <a:solidFill>
                  <a:prstClr val="black"/>
                </a:solidFill>
                <a:latin typeface="Arabic Typesetting" pitchFamily="66" charset="-78"/>
                <a:cs typeface="Arabic Typesetting" pitchFamily="66" charset="-78"/>
              </a:rPr>
              <a:t>تعتبر الطرق الاقتصادية من </a:t>
            </a:r>
            <a:r>
              <a:rPr lang="ar-SA" sz="2400" dirty="0" smtClean="0">
                <a:solidFill>
                  <a:prstClr val="black"/>
                </a:solidFill>
                <a:latin typeface="Arabic Typesetting" pitchFamily="66" charset="-78"/>
                <a:cs typeface="Arabic Typesetting" pitchFamily="66" charset="-78"/>
              </a:rPr>
              <a:t>أهم </a:t>
            </a:r>
            <a:r>
              <a:rPr lang="ar-SA" sz="2400" dirty="0">
                <a:solidFill>
                  <a:prstClr val="black"/>
                </a:solidFill>
                <a:latin typeface="Arabic Typesetting" pitchFamily="66" charset="-78"/>
                <a:cs typeface="Arabic Typesetting" pitchFamily="66" charset="-78"/>
              </a:rPr>
              <a:t>الوسائل للمحافظة على الموارد </a:t>
            </a:r>
            <a:r>
              <a:rPr lang="ar-SA" sz="2400" dirty="0" smtClean="0">
                <a:solidFill>
                  <a:prstClr val="black"/>
                </a:solidFill>
                <a:latin typeface="Arabic Typesetting" pitchFamily="66" charset="-78"/>
                <a:cs typeface="Arabic Typesetting" pitchFamily="66" charset="-78"/>
              </a:rPr>
              <a:t>لأن </a:t>
            </a:r>
            <a:r>
              <a:rPr lang="ar-SA" sz="2400" dirty="0">
                <a:solidFill>
                  <a:prstClr val="black"/>
                </a:solidFill>
                <a:latin typeface="Arabic Typesetting" pitchFamily="66" charset="-78"/>
                <a:cs typeface="Arabic Typesetting" pitchFamily="66" charset="-78"/>
              </a:rPr>
              <a:t>من </a:t>
            </a:r>
            <a:r>
              <a:rPr lang="ar-SA" sz="2400" dirty="0" smtClean="0">
                <a:solidFill>
                  <a:prstClr val="black"/>
                </a:solidFill>
                <a:latin typeface="Arabic Typesetting" pitchFamily="66" charset="-78"/>
                <a:cs typeface="Arabic Typesetting" pitchFamily="66" charset="-78"/>
              </a:rPr>
              <a:t>أهم </a:t>
            </a:r>
            <a:r>
              <a:rPr lang="ar-SA" sz="2400" dirty="0">
                <a:solidFill>
                  <a:prstClr val="black"/>
                </a:solidFill>
                <a:latin typeface="Arabic Typesetting" pitchFamily="66" charset="-78"/>
                <a:cs typeface="Arabic Typesetting" pitchFamily="66" charset="-78"/>
              </a:rPr>
              <a:t>أ</a:t>
            </a:r>
            <a:r>
              <a:rPr lang="ar-SA" sz="2400" dirty="0" smtClean="0">
                <a:solidFill>
                  <a:prstClr val="black"/>
                </a:solidFill>
                <a:latin typeface="Arabic Typesetting" pitchFamily="66" charset="-78"/>
                <a:cs typeface="Arabic Typesetting" pitchFamily="66" charset="-78"/>
              </a:rPr>
              <a:t>سباب </a:t>
            </a:r>
            <a:r>
              <a:rPr lang="ar-SA" sz="2400" dirty="0">
                <a:solidFill>
                  <a:prstClr val="black"/>
                </a:solidFill>
                <a:latin typeface="Arabic Typesetting" pitchFamily="66" charset="-78"/>
                <a:cs typeface="Arabic Typesetting" pitchFamily="66" charset="-78"/>
              </a:rPr>
              <a:t>هدر المواد هو اتباع طرق لتعظيم الربح تعتبر جائرة من وجهة نظر المجتمع. فالسياسات الاقتصادية التي تنفذ لتصحيح الوضع تؤدي الى تعظيم الربح </a:t>
            </a:r>
            <a:r>
              <a:rPr lang="ar-SA" sz="2400" dirty="0" smtClean="0">
                <a:solidFill>
                  <a:prstClr val="black"/>
                </a:solidFill>
                <a:latin typeface="Arabic Typesetting" pitchFamily="66" charset="-78"/>
                <a:cs typeface="Arabic Typesetting" pitchFamily="66" charset="-78"/>
              </a:rPr>
              <a:t>و بأقل </a:t>
            </a:r>
            <a:r>
              <a:rPr lang="ar-SA" sz="2400" dirty="0">
                <a:solidFill>
                  <a:prstClr val="black"/>
                </a:solidFill>
                <a:latin typeface="Arabic Typesetting" pitchFamily="66" charset="-78"/>
                <a:cs typeface="Arabic Typesetting" pitchFamily="66" charset="-78"/>
              </a:rPr>
              <a:t>تكلفة ممكنة. ومن </a:t>
            </a:r>
            <a:r>
              <a:rPr lang="ar-SA" sz="2400" dirty="0" smtClean="0">
                <a:solidFill>
                  <a:prstClr val="black"/>
                </a:solidFill>
                <a:latin typeface="Arabic Typesetting" pitchFamily="66" charset="-78"/>
                <a:cs typeface="Arabic Typesetting" pitchFamily="66" charset="-78"/>
              </a:rPr>
              <a:t>أهم </a:t>
            </a:r>
            <a:r>
              <a:rPr lang="ar-SA" sz="2400" dirty="0">
                <a:solidFill>
                  <a:prstClr val="black"/>
                </a:solidFill>
                <a:latin typeface="Arabic Typesetting" pitchFamily="66" charset="-78"/>
                <a:cs typeface="Arabic Typesetting" pitchFamily="66" charset="-78"/>
              </a:rPr>
              <a:t>تلك الطرق الاقتصادية نذكر ما يلي: </a:t>
            </a:r>
            <a:endParaRPr lang="en-US" sz="2400" dirty="0">
              <a:solidFill>
                <a:prstClr val="black"/>
              </a:solidFill>
              <a:latin typeface="Arabic Typesetting" pitchFamily="66" charset="-78"/>
              <a:cs typeface="Arabic Typesetting" pitchFamily="66" charset="-78"/>
            </a:endParaRPr>
          </a:p>
          <a:p>
            <a:r>
              <a:rPr lang="ar-SA" sz="2400" dirty="0">
                <a:solidFill>
                  <a:prstClr val="black"/>
                </a:solidFill>
                <a:latin typeface="Arabic Typesetting" pitchFamily="66" charset="-78"/>
                <a:cs typeface="Arabic Typesetting" pitchFamily="66" charset="-78"/>
              </a:rPr>
              <a:t>أ) يجب </a:t>
            </a:r>
            <a:r>
              <a:rPr lang="ar-SA" sz="2400" dirty="0" smtClean="0">
                <a:solidFill>
                  <a:prstClr val="black"/>
                </a:solidFill>
                <a:latin typeface="Arabic Typesetting" pitchFamily="66" charset="-78"/>
                <a:cs typeface="Arabic Typesetting" pitchFamily="66" charset="-78"/>
              </a:rPr>
              <a:t>أن </a:t>
            </a:r>
            <a:r>
              <a:rPr lang="ar-SA" sz="2400" dirty="0">
                <a:solidFill>
                  <a:prstClr val="black"/>
                </a:solidFill>
                <a:latin typeface="Arabic Typesetting" pitchFamily="66" charset="-78"/>
                <a:cs typeface="Arabic Typesetting" pitchFamily="66" charset="-78"/>
              </a:rPr>
              <a:t>يكون سعر المورد </a:t>
            </a:r>
            <a:r>
              <a:rPr lang="ar-SA" sz="2400" dirty="0" smtClean="0">
                <a:solidFill>
                  <a:prstClr val="black"/>
                </a:solidFill>
                <a:latin typeface="Arabic Typesetting" pitchFamily="66" charset="-78"/>
                <a:cs typeface="Arabic Typesetting" pitchFamily="66" charset="-78"/>
              </a:rPr>
              <a:t>توازنياً و ذلك لأن </a:t>
            </a:r>
            <a:r>
              <a:rPr lang="ar-SA" sz="2400" dirty="0">
                <a:solidFill>
                  <a:prstClr val="black"/>
                </a:solidFill>
                <a:latin typeface="Arabic Typesetting" pitchFamily="66" charset="-78"/>
                <a:cs typeface="Arabic Typesetting" pitchFamily="66" charset="-78"/>
              </a:rPr>
              <a:t>السعر </a:t>
            </a:r>
            <a:r>
              <a:rPr lang="ar-SA" sz="2400" dirty="0" smtClean="0">
                <a:solidFill>
                  <a:prstClr val="black"/>
                </a:solidFill>
                <a:latin typeface="Arabic Typesetting" pitchFamily="66" charset="-78"/>
                <a:cs typeface="Arabic Typesetting" pitchFamily="66" charset="-78"/>
              </a:rPr>
              <a:t>الأقل </a:t>
            </a:r>
            <a:r>
              <a:rPr lang="ar-SA" sz="2400" dirty="0">
                <a:solidFill>
                  <a:prstClr val="black"/>
                </a:solidFill>
                <a:latin typeface="Arabic Typesetting" pitchFamily="66" charset="-78"/>
                <a:cs typeface="Arabic Typesetting" pitchFamily="66" charset="-78"/>
              </a:rPr>
              <a:t>من سعر التوازن يؤدي </a:t>
            </a:r>
            <a:r>
              <a:rPr lang="ar-SA" sz="2400" dirty="0" smtClean="0">
                <a:solidFill>
                  <a:prstClr val="black"/>
                </a:solidFill>
                <a:latin typeface="Arabic Typesetting" pitchFamily="66" charset="-78"/>
                <a:cs typeface="Arabic Typesetting" pitchFamily="66" charset="-78"/>
              </a:rPr>
              <a:t>إلى </a:t>
            </a:r>
            <a:r>
              <a:rPr lang="ar-SA" sz="2400" dirty="0">
                <a:solidFill>
                  <a:prstClr val="black"/>
                </a:solidFill>
                <a:latin typeface="Arabic Typesetting" pitchFamily="66" charset="-78"/>
                <a:cs typeface="Arabic Typesetting" pitchFamily="66" charset="-78"/>
              </a:rPr>
              <a:t>زيادة الاستهلاك بطريقة غير مرغوب فيها مما يؤدي للهدر. فالسعر التوازني يضمن التخصيص الامثل للموارد. </a:t>
            </a:r>
            <a:r>
              <a:rPr lang="ar-SA" sz="2400" dirty="0" smtClean="0">
                <a:solidFill>
                  <a:prstClr val="black"/>
                </a:solidFill>
                <a:latin typeface="Arabic Typesetting" pitchFamily="66" charset="-78"/>
                <a:cs typeface="Arabic Typesetting" pitchFamily="66" charset="-78"/>
              </a:rPr>
              <a:t>و بالتالي </a:t>
            </a:r>
            <a:r>
              <a:rPr lang="ar-SA" sz="2400" dirty="0">
                <a:solidFill>
                  <a:prstClr val="black"/>
                </a:solidFill>
                <a:latin typeface="Arabic Typesetting" pitchFamily="66" charset="-78"/>
                <a:cs typeface="Arabic Typesetting" pitchFamily="66" charset="-78"/>
              </a:rPr>
              <a:t>أسعار السلع والخدمات لابد أن تكون أسعار توازنيه. </a:t>
            </a:r>
            <a:endParaRPr lang="ar-SA" sz="2400" dirty="0" smtClean="0">
              <a:solidFill>
                <a:prstClr val="black"/>
              </a:solidFill>
              <a:latin typeface="Arabic Typesetting" pitchFamily="66" charset="-78"/>
              <a:cs typeface="Arabic Typesetting" pitchFamily="66" charset="-78"/>
            </a:endParaRPr>
          </a:p>
          <a:p>
            <a:r>
              <a:rPr lang="ar-SA" sz="2400" dirty="0">
                <a:solidFill>
                  <a:prstClr val="black"/>
                </a:solidFill>
                <a:latin typeface="Arabic Typesetting" pitchFamily="66" charset="-78"/>
                <a:cs typeface="Arabic Typesetting" pitchFamily="66" charset="-78"/>
              </a:rPr>
              <a:t>ب) اتباع السياسات المالية النقدية الملائمتين </a:t>
            </a:r>
            <a:r>
              <a:rPr lang="ar-SA" sz="2400" dirty="0" smtClean="0">
                <a:solidFill>
                  <a:prstClr val="black"/>
                </a:solidFill>
                <a:latin typeface="Arabic Typesetting" pitchFamily="66" charset="-78"/>
                <a:cs typeface="Arabic Typesetting" pitchFamily="66" charset="-78"/>
              </a:rPr>
              <a:t>لتقليل </a:t>
            </a:r>
            <a:r>
              <a:rPr lang="ar-SA" sz="2400" dirty="0">
                <a:solidFill>
                  <a:prstClr val="black"/>
                </a:solidFill>
                <a:latin typeface="Arabic Typesetting" pitchFamily="66" charset="-78"/>
                <a:cs typeface="Arabic Typesetting" pitchFamily="66" charset="-78"/>
              </a:rPr>
              <a:t>استهلاك الموارد الاكثر ندرة </a:t>
            </a:r>
            <a:r>
              <a:rPr lang="ar-SA" sz="2400" dirty="0" smtClean="0">
                <a:solidFill>
                  <a:prstClr val="black"/>
                </a:solidFill>
                <a:latin typeface="Arabic Typesetting" pitchFamily="66" charset="-78"/>
                <a:cs typeface="Arabic Typesetting" pitchFamily="66" charset="-78"/>
              </a:rPr>
              <a:t>أو </a:t>
            </a:r>
            <a:r>
              <a:rPr lang="ar-SA" sz="2400" dirty="0">
                <a:solidFill>
                  <a:prstClr val="black"/>
                </a:solidFill>
                <a:latin typeface="Arabic Typesetting" pitchFamily="66" charset="-78"/>
                <a:cs typeface="Arabic Typesetting" pitchFamily="66" charset="-78"/>
              </a:rPr>
              <a:t>القابلة </a:t>
            </a:r>
            <a:r>
              <a:rPr lang="ar-SA" sz="2400" dirty="0" smtClean="0">
                <a:solidFill>
                  <a:prstClr val="black"/>
                </a:solidFill>
                <a:latin typeface="Arabic Typesetting" pitchFamily="66" charset="-78"/>
                <a:cs typeface="Arabic Typesetting" pitchFamily="66" charset="-78"/>
              </a:rPr>
              <a:t>للنضوب. فإذا </a:t>
            </a:r>
            <a:r>
              <a:rPr lang="ar-SA" sz="2400" dirty="0">
                <a:solidFill>
                  <a:prstClr val="black"/>
                </a:solidFill>
                <a:latin typeface="Arabic Typesetting" pitchFamily="66" charset="-78"/>
                <a:cs typeface="Arabic Typesetting" pitchFamily="66" charset="-78"/>
              </a:rPr>
              <a:t>كان سعر التوازن يؤدي </a:t>
            </a:r>
            <a:r>
              <a:rPr lang="ar-SA" sz="2400" dirty="0" smtClean="0">
                <a:solidFill>
                  <a:prstClr val="black"/>
                </a:solidFill>
                <a:latin typeface="Arabic Typesetting" pitchFamily="66" charset="-78"/>
                <a:cs typeface="Arabic Typesetting" pitchFamily="66" charset="-78"/>
              </a:rPr>
              <a:t>إلى </a:t>
            </a:r>
            <a:r>
              <a:rPr lang="ar-SA" sz="2400" dirty="0">
                <a:solidFill>
                  <a:prstClr val="black"/>
                </a:solidFill>
                <a:latin typeface="Arabic Typesetting" pitchFamily="66" charset="-78"/>
                <a:cs typeface="Arabic Typesetting" pitchFamily="66" charset="-78"/>
              </a:rPr>
              <a:t>استهلاك مورد ما بدرجة </a:t>
            </a:r>
            <a:r>
              <a:rPr lang="ar-SA" sz="2400" dirty="0" smtClean="0">
                <a:solidFill>
                  <a:prstClr val="black"/>
                </a:solidFill>
                <a:latin typeface="Arabic Typesetting" pitchFamily="66" charset="-78"/>
                <a:cs typeface="Arabic Typesetting" pitchFamily="66" charset="-78"/>
              </a:rPr>
              <a:t>أكبر </a:t>
            </a:r>
            <a:r>
              <a:rPr lang="ar-SA" sz="2400" dirty="0">
                <a:solidFill>
                  <a:prstClr val="black"/>
                </a:solidFill>
                <a:latin typeface="Arabic Typesetting" pitchFamily="66" charset="-78"/>
                <a:cs typeface="Arabic Typesetting" pitchFamily="66" charset="-78"/>
              </a:rPr>
              <a:t>مما يلزم للمحافظة عليه </a:t>
            </a:r>
            <a:r>
              <a:rPr lang="ar-SA" sz="2400" u="sng" dirty="0">
                <a:solidFill>
                  <a:prstClr val="black"/>
                </a:solidFill>
                <a:latin typeface="Arabic Typesetting" pitchFamily="66" charset="-78"/>
                <a:cs typeface="Arabic Typesetting" pitchFamily="66" charset="-78"/>
              </a:rPr>
              <a:t>يمكن فرض ضريبة تؤدي </a:t>
            </a:r>
            <a:r>
              <a:rPr lang="ar-SA" sz="2400" u="sng" dirty="0" smtClean="0">
                <a:solidFill>
                  <a:prstClr val="black"/>
                </a:solidFill>
                <a:latin typeface="Arabic Typesetting" pitchFamily="66" charset="-78"/>
                <a:cs typeface="Arabic Typesetting" pitchFamily="66" charset="-78"/>
              </a:rPr>
              <a:t>إلى </a:t>
            </a:r>
            <a:r>
              <a:rPr lang="ar-SA" sz="2400" u="sng" dirty="0">
                <a:solidFill>
                  <a:prstClr val="black"/>
                </a:solidFill>
                <a:latin typeface="Arabic Typesetting" pitchFamily="66" charset="-78"/>
                <a:cs typeface="Arabic Typesetting" pitchFamily="66" charset="-78"/>
              </a:rPr>
              <a:t>تقليل استهلاكه </a:t>
            </a:r>
            <a:r>
              <a:rPr lang="ar-SA" sz="2400" u="sng" dirty="0" smtClean="0">
                <a:solidFill>
                  <a:prstClr val="black"/>
                </a:solidFill>
                <a:latin typeface="Arabic Typesetting" pitchFamily="66" charset="-78"/>
                <a:cs typeface="Arabic Typesetting" pitchFamily="66" charset="-78"/>
              </a:rPr>
              <a:t>أو </a:t>
            </a:r>
            <a:r>
              <a:rPr lang="ar-SA" sz="2400" u="sng" dirty="0">
                <a:solidFill>
                  <a:prstClr val="black"/>
                </a:solidFill>
                <a:latin typeface="Arabic Typesetting" pitchFamily="66" charset="-78"/>
                <a:cs typeface="Arabic Typesetting" pitchFamily="66" charset="-78"/>
              </a:rPr>
              <a:t>تقليل استهلاك السلع التي </a:t>
            </a:r>
            <a:r>
              <a:rPr lang="ar-SA" sz="2400" u="sng" dirty="0" smtClean="0">
                <a:solidFill>
                  <a:prstClr val="black"/>
                </a:solidFill>
                <a:latin typeface="Arabic Typesetting" pitchFamily="66" charset="-78"/>
                <a:cs typeface="Arabic Typesetting" pitchFamily="66" charset="-78"/>
              </a:rPr>
              <a:t>يُستخدم </a:t>
            </a:r>
            <a:r>
              <a:rPr lang="ar-SA" sz="2400" u="sng" dirty="0">
                <a:solidFill>
                  <a:prstClr val="black"/>
                </a:solidFill>
                <a:latin typeface="Arabic Typesetting" pitchFamily="66" charset="-78"/>
                <a:cs typeface="Arabic Typesetting" pitchFamily="66" charset="-78"/>
              </a:rPr>
              <a:t>في انتاجها. </a:t>
            </a:r>
          </a:p>
          <a:p>
            <a:r>
              <a:rPr lang="ar-SA" sz="2400" dirty="0">
                <a:solidFill>
                  <a:prstClr val="black"/>
                </a:solidFill>
                <a:latin typeface="Arabic Typesetting" pitchFamily="66" charset="-78"/>
                <a:cs typeface="Arabic Typesetting" pitchFamily="66" charset="-78"/>
              </a:rPr>
              <a:t>ج) في حالة وجود المؤثرات الخارجية النافعة منها والضارة يجب تقديرها </a:t>
            </a:r>
            <a:r>
              <a:rPr lang="ar-SA" sz="2400" dirty="0" smtClean="0">
                <a:solidFill>
                  <a:prstClr val="black"/>
                </a:solidFill>
                <a:latin typeface="Arabic Typesetting" pitchFamily="66" charset="-78"/>
                <a:cs typeface="Arabic Typesetting" pitchFamily="66" charset="-78"/>
              </a:rPr>
              <a:t>مالياً و إدخالها </a:t>
            </a:r>
            <a:r>
              <a:rPr lang="ar-SA" sz="2400" dirty="0">
                <a:solidFill>
                  <a:prstClr val="black"/>
                </a:solidFill>
                <a:latin typeface="Arabic Typesetting" pitchFamily="66" charset="-78"/>
                <a:cs typeface="Arabic Typesetting" pitchFamily="66" charset="-78"/>
              </a:rPr>
              <a:t>في حسابات العائدات </a:t>
            </a:r>
            <a:r>
              <a:rPr lang="ar-SA" sz="2400" dirty="0" smtClean="0">
                <a:solidFill>
                  <a:prstClr val="black"/>
                </a:solidFill>
                <a:latin typeface="Arabic Typesetting" pitchFamily="66" charset="-78"/>
                <a:cs typeface="Arabic Typesetting" pitchFamily="66" charset="-78"/>
              </a:rPr>
              <a:t>و التكاليف </a:t>
            </a:r>
            <a:r>
              <a:rPr lang="ar-SA" sz="2400" dirty="0">
                <a:solidFill>
                  <a:prstClr val="black"/>
                </a:solidFill>
                <a:latin typeface="Arabic Typesetting" pitchFamily="66" charset="-78"/>
                <a:cs typeface="Arabic Typesetting" pitchFamily="66" charset="-78"/>
              </a:rPr>
              <a:t>بالنسبة </a:t>
            </a:r>
            <a:r>
              <a:rPr lang="ar-SA" sz="2400" dirty="0" smtClean="0">
                <a:solidFill>
                  <a:prstClr val="black"/>
                </a:solidFill>
                <a:latin typeface="Arabic Typesetting" pitchFamily="66" charset="-78"/>
                <a:cs typeface="Arabic Typesetting" pitchFamily="66" charset="-78"/>
              </a:rPr>
              <a:t>للأفراد </a:t>
            </a:r>
            <a:r>
              <a:rPr lang="ar-SA" sz="2400" dirty="0">
                <a:solidFill>
                  <a:prstClr val="black"/>
                </a:solidFill>
                <a:latin typeface="Arabic Typesetting" pitchFamily="66" charset="-78"/>
                <a:cs typeface="Arabic Typesetting" pitchFamily="66" charset="-78"/>
              </a:rPr>
              <a:t>في شكل ضرائب في حالة التكاليف </a:t>
            </a:r>
            <a:r>
              <a:rPr lang="ar-SA" sz="2400" dirty="0" smtClean="0">
                <a:solidFill>
                  <a:prstClr val="black"/>
                </a:solidFill>
                <a:latin typeface="Arabic Typesetting" pitchFamily="66" charset="-78"/>
                <a:cs typeface="Arabic Typesetting" pitchFamily="66" charset="-78"/>
              </a:rPr>
              <a:t>و في </a:t>
            </a:r>
            <a:r>
              <a:rPr lang="ar-SA" sz="2400" dirty="0">
                <a:solidFill>
                  <a:prstClr val="black"/>
                </a:solidFill>
                <a:latin typeface="Arabic Typesetting" pitchFamily="66" charset="-78"/>
                <a:cs typeface="Arabic Typesetting" pitchFamily="66" charset="-78"/>
              </a:rPr>
              <a:t>شكل دعم في حالة العائدات. </a:t>
            </a:r>
            <a:endParaRPr lang="en-US" sz="2400" dirty="0">
              <a:solidFill>
                <a:prstClr val="black"/>
              </a:solidFill>
              <a:latin typeface="Arabic Typesetting" pitchFamily="66" charset="-78"/>
              <a:cs typeface="Arabic Typesetting" pitchFamily="66" charset="-78"/>
            </a:endParaRPr>
          </a:p>
          <a:p>
            <a:r>
              <a:rPr lang="ar-SA" sz="2400" dirty="0">
                <a:solidFill>
                  <a:prstClr val="black"/>
                </a:solidFill>
                <a:latin typeface="Arabic Typesetting" pitchFamily="66" charset="-78"/>
                <a:cs typeface="Arabic Typesetting" pitchFamily="66" charset="-78"/>
              </a:rPr>
              <a:t>د ) في حالة الخوف على حقوق </a:t>
            </a:r>
            <a:r>
              <a:rPr lang="ar-SA" sz="2400" dirty="0" smtClean="0">
                <a:solidFill>
                  <a:prstClr val="black"/>
                </a:solidFill>
                <a:latin typeface="Arabic Typesetting" pitchFamily="66" charset="-78"/>
                <a:cs typeface="Arabic Typesetting" pitchFamily="66" charset="-78"/>
              </a:rPr>
              <a:t>الأجيال </a:t>
            </a:r>
            <a:r>
              <a:rPr lang="ar-SA" sz="2400" dirty="0">
                <a:solidFill>
                  <a:prstClr val="black"/>
                </a:solidFill>
                <a:latin typeface="Arabic Typesetting" pitchFamily="66" charset="-78"/>
                <a:cs typeface="Arabic Typesetting" pitchFamily="66" charset="-78"/>
              </a:rPr>
              <a:t>القادمة </a:t>
            </a:r>
            <a:r>
              <a:rPr lang="ar-SA" sz="2400" dirty="0" smtClean="0">
                <a:solidFill>
                  <a:prstClr val="black"/>
                </a:solidFill>
                <a:latin typeface="Arabic Typesetting" pitchFamily="66" charset="-78"/>
                <a:cs typeface="Arabic Typesetting" pitchFamily="66" charset="-78"/>
              </a:rPr>
              <a:t>و خاصة </a:t>
            </a:r>
            <a:r>
              <a:rPr lang="ar-SA" sz="2400" dirty="0">
                <a:solidFill>
                  <a:prstClr val="black"/>
                </a:solidFill>
                <a:latin typeface="Arabic Typesetting" pitchFamily="66" charset="-78"/>
                <a:cs typeface="Arabic Typesetting" pitchFamily="66" charset="-78"/>
              </a:rPr>
              <a:t>بالنسبة للموارد القابلة للنضوب </a:t>
            </a:r>
            <a:r>
              <a:rPr lang="ar-SA" sz="2400" dirty="0" smtClean="0">
                <a:solidFill>
                  <a:prstClr val="black"/>
                </a:solidFill>
                <a:latin typeface="Arabic Typesetting" pitchFamily="66" charset="-78"/>
                <a:cs typeface="Arabic Typesetting" pitchFamily="66" charset="-78"/>
              </a:rPr>
              <a:t>فإن </a:t>
            </a:r>
            <a:r>
              <a:rPr lang="ar-SA" sz="2400" dirty="0">
                <a:solidFill>
                  <a:prstClr val="black"/>
                </a:solidFill>
                <a:latin typeface="Arabic Typesetting" pitchFamily="66" charset="-78"/>
                <a:cs typeface="Arabic Typesetting" pitchFamily="66" charset="-78"/>
              </a:rPr>
              <a:t>استخدام سعر الخصم الاجتماعي الملائم في تحديد جدوى استخدام أي مورد </a:t>
            </a:r>
            <a:r>
              <a:rPr lang="ar-SA" sz="2400" dirty="0" smtClean="0">
                <a:solidFill>
                  <a:prstClr val="black"/>
                </a:solidFill>
                <a:latin typeface="Arabic Typesetting" pitchFamily="66" charset="-78"/>
                <a:cs typeface="Arabic Typesetting" pitchFamily="66" charset="-78"/>
              </a:rPr>
              <a:t>أو </a:t>
            </a:r>
            <a:r>
              <a:rPr lang="ar-SA" sz="2400" dirty="0">
                <a:solidFill>
                  <a:prstClr val="black"/>
                </a:solidFill>
                <a:latin typeface="Arabic Typesetting" pitchFamily="66" charset="-78"/>
                <a:cs typeface="Arabic Typesetting" pitchFamily="66" charset="-78"/>
              </a:rPr>
              <a:t>عدة موارد </a:t>
            </a:r>
            <a:r>
              <a:rPr lang="ar-SA" sz="2400" dirty="0" smtClean="0">
                <a:solidFill>
                  <a:prstClr val="black"/>
                </a:solidFill>
                <a:latin typeface="Arabic Typesetting" pitchFamily="66" charset="-78"/>
                <a:cs typeface="Arabic Typesetting" pitchFamily="66" charset="-78"/>
              </a:rPr>
              <a:t>لإنتاج سلعة.</a:t>
            </a:r>
            <a:endParaRPr lang="en-US" sz="2400" dirty="0">
              <a:solidFill>
                <a:prstClr val="black"/>
              </a:solidFill>
              <a:latin typeface="Arabic Typesetting" pitchFamily="66" charset="-78"/>
              <a:cs typeface="Arabic Typesetting" pitchFamily="66" charset="-78"/>
            </a:endParaRPr>
          </a:p>
          <a:p>
            <a:endParaRPr lang="en-US" sz="24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393181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836712"/>
            <a:ext cx="7668344" cy="5632311"/>
          </a:xfrm>
          <a:prstGeom prst="rect">
            <a:avLst/>
          </a:prstGeom>
          <a:noFill/>
        </p:spPr>
        <p:txBody>
          <a:bodyPr wrap="square" rtlCol="1">
            <a:spAutoFit/>
          </a:bodyPr>
          <a:lstStyle/>
          <a:p>
            <a:r>
              <a:rPr lang="ar-SA" sz="2400" dirty="0" smtClean="0">
                <a:solidFill>
                  <a:prstClr val="black"/>
                </a:solidFill>
                <a:latin typeface="Arabic Typesetting" pitchFamily="66" charset="-78"/>
                <a:cs typeface="Arabic Typesetting" pitchFamily="66" charset="-78"/>
              </a:rPr>
              <a:t>ه) موازنة تكاليف المحافظة على الموارد مع عائداتها في المستقبل باستخدام سعر الخصم الملائم تساعد أيضا في اتخاذ القرارات المتعلقة باستخدام المورد أو أي جزء منه الآن أو تركه للمستقبل.</a:t>
            </a:r>
            <a:br>
              <a:rPr lang="ar-SA" sz="2400" dirty="0" smtClean="0">
                <a:solidFill>
                  <a:prstClr val="black"/>
                </a:solidFill>
                <a:latin typeface="Arabic Typesetting" pitchFamily="66" charset="-78"/>
                <a:cs typeface="Arabic Typesetting" pitchFamily="66" charset="-78"/>
              </a:rPr>
            </a:br>
            <a:endParaRPr lang="en-US"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و) تكسير الاحتكارات أو منع حدوثها لأنها من أهم </a:t>
            </a:r>
            <a:r>
              <a:rPr lang="ar-SA" sz="2400" dirty="0">
                <a:solidFill>
                  <a:prstClr val="black"/>
                </a:solidFill>
                <a:latin typeface="Arabic Typesetting" pitchFamily="66" charset="-78"/>
                <a:cs typeface="Arabic Typesetting" pitchFamily="66" charset="-78"/>
              </a:rPr>
              <a:t>أ</a:t>
            </a:r>
            <a:r>
              <a:rPr lang="ar-SA" sz="2400" dirty="0" smtClean="0">
                <a:solidFill>
                  <a:prstClr val="black"/>
                </a:solidFill>
                <a:latin typeface="Arabic Typesetting" pitchFamily="66" charset="-78"/>
                <a:cs typeface="Arabic Typesetting" pitchFamily="66" charset="-78"/>
              </a:rPr>
              <a:t>سباب هدر الموارد فالمحكتر ينتج كمية أقل من أي سلعة ينتجها أو يبيعها بالمقارنة مع الانتاج في حالة المنافسة التامة، بينما يستخدم الكمية نفسها من الموارد.</a:t>
            </a:r>
            <a:br>
              <a:rPr lang="ar-SA" sz="2400" dirty="0" smtClean="0">
                <a:solidFill>
                  <a:prstClr val="black"/>
                </a:solidFill>
                <a:latin typeface="Arabic Typesetting" pitchFamily="66" charset="-78"/>
                <a:cs typeface="Arabic Typesetting" pitchFamily="66" charset="-78"/>
              </a:rPr>
            </a:br>
            <a:endParaRPr lang="en-US" sz="2400" dirty="0" smtClean="0">
              <a:solidFill>
                <a:prstClr val="black"/>
              </a:solidFill>
              <a:latin typeface="Arabic Typesetting" pitchFamily="66" charset="-78"/>
              <a:cs typeface="Arabic Typesetting" pitchFamily="66" charset="-78"/>
            </a:endParaRPr>
          </a:p>
          <a:p>
            <a:r>
              <a:rPr lang="ar-SA" sz="2400" b="1" u="sng" dirty="0" smtClean="0">
                <a:solidFill>
                  <a:srgbClr val="00B0F0"/>
                </a:solidFill>
                <a:latin typeface="Arabic Typesetting" pitchFamily="66" charset="-78"/>
                <a:cs typeface="Arabic Typesetting" pitchFamily="66" charset="-78"/>
              </a:rPr>
              <a:t>2) الطرق الفنية:</a:t>
            </a:r>
          </a:p>
          <a:p>
            <a:r>
              <a:rPr lang="ar-SA" sz="2400" dirty="0" smtClean="0">
                <a:solidFill>
                  <a:prstClr val="black"/>
                </a:solidFill>
                <a:latin typeface="Arabic Typesetting" pitchFamily="66" charset="-78"/>
                <a:cs typeface="Arabic Typesetting" pitchFamily="66" charset="-78"/>
              </a:rPr>
              <a:t>هنالك العديد من الطرق الفنية التي يمكن اتباعها للمحافظة على الموارد القابلة للنضوب منها والمتجددة. </a:t>
            </a:r>
          </a:p>
          <a:p>
            <a:endParaRPr lang="ar-SA" sz="2400" dirty="0" smtClean="0">
              <a:solidFill>
                <a:prstClr val="black"/>
              </a:solidFill>
              <a:latin typeface="Arabic Typesetting" pitchFamily="66" charset="-78"/>
              <a:cs typeface="Arabic Typesetting" pitchFamily="66" charset="-78"/>
            </a:endParaRPr>
          </a:p>
          <a:p>
            <a:pPr marL="342900" indent="-342900">
              <a:buFont typeface="Arial" pitchFamily="34" charset="0"/>
              <a:buChar char="•"/>
            </a:pPr>
            <a:r>
              <a:rPr lang="ar-SA" sz="2400" dirty="0">
                <a:solidFill>
                  <a:prstClr val="black"/>
                </a:solidFill>
                <a:latin typeface="Arabic Typesetting" pitchFamily="66" charset="-78"/>
                <a:cs typeface="Arabic Typesetting" pitchFamily="66" charset="-78"/>
              </a:rPr>
              <a:t>ب</a:t>
            </a:r>
            <a:r>
              <a:rPr lang="ar-SA" sz="2400" dirty="0" smtClean="0">
                <a:solidFill>
                  <a:prstClr val="black"/>
                </a:solidFill>
                <a:latin typeface="Arabic Typesetting" pitchFamily="66" charset="-78"/>
                <a:cs typeface="Arabic Typesetting" pitchFamily="66" charset="-78"/>
              </a:rPr>
              <a:t>النسبة للغابات والنباتات والمراعي يجب مراعاة الوقت الملائم للقطع ومراعاة حجم القطع الامثل للغابات، كما نراعي اعداد المواشي الأمثل التي ترعى فيها.</a:t>
            </a: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يمكن استخدام هذه الطرق للمحافظة على الحيوانات الاليفة والبرية على حد سواء.</a:t>
            </a: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من الطرق الفنية الصيانة المستمرة واستخدام الأجهزة التي تحد من الإهدار.</a:t>
            </a: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إنتاج الآلات و الماكينات التي تحد من التلوث البيئي.</a:t>
            </a:r>
          </a:p>
          <a:p>
            <a:endParaRPr lang="ar-SA" sz="2400"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293585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26643"/>
            <a:ext cx="8166598" cy="4708981"/>
          </a:xfrm>
          <a:prstGeom prst="rect">
            <a:avLst/>
          </a:prstGeom>
          <a:noFill/>
        </p:spPr>
        <p:txBody>
          <a:bodyPr wrap="square" rtlCol="1">
            <a:spAutoFit/>
          </a:bodyPr>
          <a:lstStyle/>
          <a:p>
            <a:r>
              <a:rPr lang="ar-SA" sz="2400" b="1" u="sng" dirty="0" smtClean="0">
                <a:solidFill>
                  <a:srgbClr val="00B0F0"/>
                </a:solidFill>
                <a:latin typeface="Arabic Typesetting" pitchFamily="66" charset="-78"/>
                <a:cs typeface="Arabic Typesetting" pitchFamily="66" charset="-78"/>
              </a:rPr>
              <a:t>3) </a:t>
            </a:r>
            <a:r>
              <a:rPr lang="ar-SA" sz="2400" b="1" u="sng" dirty="0">
                <a:solidFill>
                  <a:srgbClr val="00B0F0"/>
                </a:solidFill>
                <a:latin typeface="Arabic Typesetting" pitchFamily="66" charset="-78"/>
                <a:cs typeface="Arabic Typesetting" pitchFamily="66" charset="-78"/>
              </a:rPr>
              <a:t>الطرق </a:t>
            </a:r>
            <a:r>
              <a:rPr lang="ar-SA" sz="2400" b="1" u="sng" dirty="0" smtClean="0">
                <a:solidFill>
                  <a:srgbClr val="00B0F0"/>
                </a:solidFill>
                <a:latin typeface="Arabic Typesetting" pitchFamily="66" charset="-78"/>
                <a:cs typeface="Arabic Typesetting" pitchFamily="66" charset="-78"/>
              </a:rPr>
              <a:t>القانونية:</a:t>
            </a:r>
            <a:endParaRPr lang="en-US" sz="2400" b="1" u="sng" dirty="0">
              <a:solidFill>
                <a:srgbClr val="00B0F0"/>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بالإضافة </a:t>
            </a:r>
            <a:r>
              <a:rPr lang="ar-SA" sz="2400" dirty="0">
                <a:solidFill>
                  <a:prstClr val="black"/>
                </a:solidFill>
                <a:latin typeface="Arabic Typesetting" pitchFamily="66" charset="-78"/>
                <a:cs typeface="Arabic Typesetting" pitchFamily="66" charset="-78"/>
              </a:rPr>
              <a:t>إ</a:t>
            </a:r>
            <a:r>
              <a:rPr lang="ar-SA" sz="2400" dirty="0" smtClean="0">
                <a:solidFill>
                  <a:prstClr val="black"/>
                </a:solidFill>
                <a:latin typeface="Arabic Typesetting" pitchFamily="66" charset="-78"/>
                <a:cs typeface="Arabic Typesetting" pitchFamily="66" charset="-78"/>
              </a:rPr>
              <a:t>لى </a:t>
            </a:r>
            <a:r>
              <a:rPr lang="ar-SA" sz="2400" dirty="0">
                <a:solidFill>
                  <a:prstClr val="black"/>
                </a:solidFill>
                <a:latin typeface="Arabic Typesetting" pitchFamily="66" charset="-78"/>
                <a:cs typeface="Arabic Typesetting" pitchFamily="66" charset="-78"/>
              </a:rPr>
              <a:t>استخدام الطرق الاقتصادية والفنية للمحافظة على الموارد تقوم الحكومات أ</a:t>
            </a:r>
            <a:r>
              <a:rPr lang="ar-SA" sz="2400" dirty="0" smtClean="0">
                <a:solidFill>
                  <a:prstClr val="black"/>
                </a:solidFill>
                <a:latin typeface="Arabic Typesetting" pitchFamily="66" charset="-78"/>
                <a:cs typeface="Arabic Typesetting" pitchFamily="66" charset="-78"/>
              </a:rPr>
              <a:t>يضاً </a:t>
            </a:r>
            <a:r>
              <a:rPr lang="ar-SA" sz="2400" dirty="0">
                <a:solidFill>
                  <a:prstClr val="black"/>
                </a:solidFill>
                <a:latin typeface="Arabic Typesetting" pitchFamily="66" charset="-78"/>
                <a:cs typeface="Arabic Typesetting" pitchFamily="66" charset="-78"/>
              </a:rPr>
              <a:t>بسن القوانين التي تمنع الاستخدامات التي </a:t>
            </a:r>
            <a:r>
              <a:rPr lang="ar-SA" sz="2400" dirty="0" smtClean="0">
                <a:solidFill>
                  <a:prstClr val="black"/>
                </a:solidFill>
                <a:latin typeface="Arabic Typesetting" pitchFamily="66" charset="-78"/>
                <a:cs typeface="Arabic Typesetting" pitchFamily="66" charset="-78"/>
              </a:rPr>
              <a:t>تؤدي </a:t>
            </a:r>
            <a:r>
              <a:rPr lang="ar-SA" sz="2400" dirty="0">
                <a:solidFill>
                  <a:prstClr val="black"/>
                </a:solidFill>
                <a:latin typeface="Arabic Typesetting" pitchFamily="66" charset="-78"/>
                <a:cs typeface="Arabic Typesetting" pitchFamily="66" charset="-78"/>
              </a:rPr>
              <a:t>إ</a:t>
            </a:r>
            <a:r>
              <a:rPr lang="ar-SA" sz="2400" dirty="0" smtClean="0">
                <a:solidFill>
                  <a:prstClr val="black"/>
                </a:solidFill>
                <a:latin typeface="Arabic Typesetting" pitchFamily="66" charset="-78"/>
                <a:cs typeface="Arabic Typesetting" pitchFamily="66" charset="-78"/>
              </a:rPr>
              <a:t>لى </a:t>
            </a:r>
            <a:r>
              <a:rPr lang="ar-SA" sz="2400" dirty="0">
                <a:solidFill>
                  <a:prstClr val="black"/>
                </a:solidFill>
                <a:latin typeface="Arabic Typesetting" pitchFamily="66" charset="-78"/>
                <a:cs typeface="Arabic Typesetting" pitchFamily="66" charset="-78"/>
              </a:rPr>
              <a:t>ه</a:t>
            </a:r>
            <a:r>
              <a:rPr lang="ar-SA" sz="2400" dirty="0" smtClean="0">
                <a:solidFill>
                  <a:prstClr val="black"/>
                </a:solidFill>
                <a:latin typeface="Arabic Typesetting" pitchFamily="66" charset="-78"/>
                <a:cs typeface="Arabic Typesetting" pitchFamily="66" charset="-78"/>
              </a:rPr>
              <a:t>در </a:t>
            </a:r>
            <a:r>
              <a:rPr lang="ar-SA" sz="2400" dirty="0">
                <a:solidFill>
                  <a:prstClr val="black"/>
                </a:solidFill>
                <a:latin typeface="Arabic Typesetting" pitchFamily="66" charset="-78"/>
                <a:cs typeface="Arabic Typesetting" pitchFamily="66" charset="-78"/>
              </a:rPr>
              <a:t>الموارد </a:t>
            </a:r>
            <a:r>
              <a:rPr lang="ar-SA" sz="2400" dirty="0" smtClean="0">
                <a:solidFill>
                  <a:prstClr val="black"/>
                </a:solidFill>
                <a:latin typeface="Arabic Typesetting" pitchFamily="66" charset="-78"/>
                <a:cs typeface="Arabic Typesetting" pitchFamily="66" charset="-78"/>
              </a:rPr>
              <a:t>أو إتلافها.</a:t>
            </a:r>
            <a:endParaRPr lang="en-US" sz="2400" dirty="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
            </a:r>
            <a:br>
              <a:rPr lang="ar-SA" sz="2400" dirty="0" smtClean="0">
                <a:solidFill>
                  <a:prstClr val="black"/>
                </a:solidFill>
                <a:latin typeface="Arabic Typesetting" pitchFamily="66" charset="-78"/>
                <a:cs typeface="Arabic Typesetting" pitchFamily="66" charset="-78"/>
              </a:rPr>
            </a:br>
            <a:endParaRPr lang="ar-SA" sz="2400" dirty="0" smtClean="0">
              <a:solidFill>
                <a:prstClr val="black"/>
              </a:solidFill>
              <a:latin typeface="Arabic Typesetting" pitchFamily="66" charset="-78"/>
              <a:cs typeface="Arabic Typesetting" pitchFamily="66" charset="-78"/>
            </a:endParaRPr>
          </a:p>
          <a:p>
            <a:pPr marL="342900" indent="-342900">
              <a:buFont typeface="Arial" pitchFamily="34" charset="0"/>
              <a:buChar char="•"/>
            </a:pPr>
            <a:r>
              <a:rPr lang="ar-SA" sz="2400" dirty="0" smtClean="0">
                <a:solidFill>
                  <a:prstClr val="black"/>
                </a:solidFill>
                <a:latin typeface="Arabic Typesetting" pitchFamily="66" charset="-78"/>
                <a:cs typeface="Arabic Typesetting" pitchFamily="66" charset="-78"/>
              </a:rPr>
              <a:t>و في كل الاحوال ومهما كانت الطريقة التي استخدمت فإن المهتمين بالمحافظة على الموارد يتفقون على </a:t>
            </a:r>
            <a:r>
              <a:rPr lang="ar-SA" sz="2400" u="sng" dirty="0" smtClean="0">
                <a:solidFill>
                  <a:srgbClr val="0070C0"/>
                </a:solidFill>
                <a:latin typeface="Arabic Typesetting" pitchFamily="66" charset="-78"/>
                <a:cs typeface="Arabic Typesetting" pitchFamily="66" charset="-78"/>
              </a:rPr>
              <a:t>القواعد</a:t>
            </a:r>
            <a:r>
              <a:rPr lang="ar-SA" sz="2400" u="sng" dirty="0" smtClean="0">
                <a:solidFill>
                  <a:srgbClr val="006600"/>
                </a:solidFill>
                <a:latin typeface="Arabic Typesetting" pitchFamily="66" charset="-78"/>
                <a:cs typeface="Arabic Typesetting" pitchFamily="66" charset="-78"/>
              </a:rPr>
              <a:t> </a:t>
            </a:r>
            <a:r>
              <a:rPr lang="ar-SA" sz="2400" u="sng" dirty="0" smtClean="0">
                <a:solidFill>
                  <a:srgbClr val="0070C0"/>
                </a:solidFill>
                <a:latin typeface="Arabic Typesetting" pitchFamily="66" charset="-78"/>
                <a:cs typeface="Arabic Typesetting" pitchFamily="66" charset="-78"/>
              </a:rPr>
              <a:t>الآتية لتجنب هدر الموارد:</a:t>
            </a:r>
            <a:endParaRPr lang="en-US" sz="2400" u="sng" dirty="0" smtClean="0">
              <a:solidFill>
                <a:srgbClr val="0070C0"/>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1) يجب ألا تحطم أو تقلص الطاقة المولدة للموارد المتجددة كالغابات والمراعي والزراعة والمياه والاسماك.</a:t>
            </a:r>
            <a:endParaRPr lang="en-US"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2) استخدام المورد المتجددة بدلاً من الموارد القابلة للنضوب بقدر المستطاع.</a:t>
            </a:r>
            <a:endParaRPr lang="en-US"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3) استخدام الموارد المعدنية المتوافرة بكثرة قبل البدء في استخدام تلك الموجودة منها بكميات أقل بقدر المستطاع.</a:t>
            </a:r>
            <a:endParaRPr lang="en-US" sz="2400" dirty="0" smtClean="0">
              <a:solidFill>
                <a:prstClr val="black"/>
              </a:solidFill>
              <a:latin typeface="Arabic Typesetting" pitchFamily="66" charset="-78"/>
              <a:cs typeface="Arabic Typesetting" pitchFamily="66" charset="-78"/>
            </a:endParaRPr>
          </a:p>
          <a:p>
            <a:r>
              <a:rPr lang="ar-SA" sz="2400" dirty="0" smtClean="0">
                <a:solidFill>
                  <a:prstClr val="black"/>
                </a:solidFill>
                <a:latin typeface="Arabic Typesetting" pitchFamily="66" charset="-78"/>
                <a:cs typeface="Arabic Typesetting" pitchFamily="66" charset="-78"/>
              </a:rPr>
              <a:t>4) إعادة استخدام الموارد القابلة للنضوب بقدر الإمكان.</a:t>
            </a:r>
            <a:endParaRPr lang="en-US" sz="2400" dirty="0" smtClean="0">
              <a:solidFill>
                <a:prstClr val="black"/>
              </a:solidFill>
              <a:latin typeface="Arabic Typesetting" pitchFamily="66" charset="-78"/>
              <a:cs typeface="Arabic Typesetting" pitchFamily="66" charset="-78"/>
            </a:endParaRPr>
          </a:p>
          <a:p>
            <a:r>
              <a:rPr lang="en-US" dirty="0" smtClean="0">
                <a:solidFill>
                  <a:prstClr val="black"/>
                </a:solidFill>
              </a:rPr>
              <a:t> </a:t>
            </a:r>
          </a:p>
          <a:p>
            <a:endParaRPr lang="ar-SA" dirty="0">
              <a:solidFill>
                <a:prstClr val="black"/>
              </a:solidFill>
            </a:endParaRPr>
          </a:p>
        </p:txBody>
      </p:sp>
    </p:spTree>
    <p:extLst>
      <p:ext uri="{BB962C8B-B14F-4D97-AF65-F5344CB8AC3E}">
        <p14:creationId xmlns:p14="http://schemas.microsoft.com/office/powerpoint/2010/main" val="1286542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96" y="866705"/>
            <a:ext cx="8532440" cy="6247864"/>
          </a:xfrm>
          <a:prstGeom prst="rect">
            <a:avLst/>
          </a:prstGeom>
          <a:noFill/>
        </p:spPr>
        <p:txBody>
          <a:bodyPr wrap="square" rtlCol="1">
            <a:spAutoFit/>
          </a:bodyPr>
          <a:lstStyle/>
          <a:p>
            <a:r>
              <a:rPr lang="ar-SA" sz="3200" dirty="0" smtClean="0">
                <a:solidFill>
                  <a:prstClr val="black"/>
                </a:solidFill>
                <a:latin typeface="Arabic Typesetting" pitchFamily="66" charset="-78"/>
                <a:cs typeface="Arabic Typesetting" pitchFamily="66" charset="-78"/>
              </a:rPr>
              <a:t>- تهتم هذه </a:t>
            </a:r>
            <a:r>
              <a:rPr lang="ar-SA" sz="3200" dirty="0">
                <a:solidFill>
                  <a:prstClr val="black"/>
                </a:solidFill>
                <a:latin typeface="Arabic Typesetting" pitchFamily="66" charset="-78"/>
                <a:cs typeface="Arabic Typesetting" pitchFamily="66" charset="-78"/>
              </a:rPr>
              <a:t>النظريّة </a:t>
            </a:r>
            <a:r>
              <a:rPr lang="ar-SA" sz="3200" u="sng" dirty="0">
                <a:solidFill>
                  <a:prstClr val="black"/>
                </a:solidFill>
                <a:latin typeface="Arabic Typesetting" pitchFamily="66" charset="-78"/>
                <a:cs typeface="Arabic Typesetting" pitchFamily="66" charset="-78"/>
              </a:rPr>
              <a:t>بتحليل </a:t>
            </a:r>
            <a:r>
              <a:rPr lang="ar-SA" sz="3200" u="sng" dirty="0" smtClean="0">
                <a:solidFill>
                  <a:prstClr val="black"/>
                </a:solidFill>
                <a:latin typeface="Arabic Typesetting" pitchFamily="66" charset="-78"/>
                <a:cs typeface="Arabic Typesetting" pitchFamily="66" charset="-78"/>
              </a:rPr>
              <a:t>1) كيفيّة </a:t>
            </a:r>
            <a:r>
              <a:rPr lang="ar-SA" sz="3200" u="sng" dirty="0">
                <a:solidFill>
                  <a:prstClr val="black"/>
                </a:solidFill>
                <a:latin typeface="Arabic Typesetting" pitchFamily="66" charset="-78"/>
                <a:cs typeface="Arabic Typesetting" pitchFamily="66" charset="-78"/>
              </a:rPr>
              <a:t>استجابة المنتج لتغيّر الظروف </a:t>
            </a:r>
            <a:r>
              <a:rPr lang="ar-SA" sz="3200" u="sng" dirty="0" smtClean="0">
                <a:solidFill>
                  <a:prstClr val="black"/>
                </a:solidFill>
                <a:latin typeface="Arabic Typesetting" pitchFamily="66" charset="-78"/>
                <a:cs typeface="Arabic Typesetting" pitchFamily="66" charset="-78"/>
              </a:rPr>
              <a:t>الاقتصاديّة, 2) وكيفيّة </a:t>
            </a:r>
            <a:r>
              <a:rPr lang="ar-SA" sz="3200" u="sng" dirty="0">
                <a:solidFill>
                  <a:prstClr val="black"/>
                </a:solidFill>
                <a:latin typeface="Arabic Typesetting" pitchFamily="66" charset="-78"/>
                <a:cs typeface="Arabic Typesetting" pitchFamily="66" charset="-78"/>
              </a:rPr>
              <a:t>استخدام موارده </a:t>
            </a:r>
            <a:r>
              <a:rPr lang="ar-SA" sz="3200" u="sng" dirty="0" smtClean="0">
                <a:solidFill>
                  <a:prstClr val="black"/>
                </a:solidFill>
                <a:latin typeface="Arabic Typesetting" pitchFamily="66" charset="-78"/>
                <a:cs typeface="Arabic Typesetting" pitchFamily="66" charset="-78"/>
              </a:rPr>
              <a:t>الاقتصاديّة, 3) وتحديد </a:t>
            </a:r>
            <a:r>
              <a:rPr lang="ar-SA" sz="3200" u="sng" dirty="0">
                <a:solidFill>
                  <a:prstClr val="black"/>
                </a:solidFill>
                <a:latin typeface="Arabic Typesetting" pitchFamily="66" charset="-78"/>
                <a:cs typeface="Arabic Typesetting" pitchFamily="66" charset="-78"/>
              </a:rPr>
              <a:t>حجم إنتاجه أو </a:t>
            </a:r>
            <a:r>
              <a:rPr lang="ar-SA" sz="3200" u="sng" dirty="0" smtClean="0">
                <a:solidFill>
                  <a:prstClr val="black"/>
                </a:solidFill>
                <a:latin typeface="Arabic Typesetting" pitchFamily="66" charset="-78"/>
                <a:cs typeface="Arabic Typesetting" pitchFamily="66" charset="-78"/>
              </a:rPr>
              <a:t>منتجاته بحيث </a:t>
            </a:r>
            <a:r>
              <a:rPr lang="ar-SA" sz="3200" u="sng" dirty="0">
                <a:solidFill>
                  <a:prstClr val="black"/>
                </a:solidFill>
                <a:latin typeface="Arabic Typesetting" pitchFamily="66" charset="-78"/>
                <a:cs typeface="Arabic Typesetting" pitchFamily="66" charset="-78"/>
              </a:rPr>
              <a:t>يحصل منها على أقصى ربح ممكن</a:t>
            </a:r>
            <a:r>
              <a:rPr lang="ar-SA" sz="3200" dirty="0">
                <a:solidFill>
                  <a:prstClr val="black"/>
                </a:solidFill>
                <a:latin typeface="Arabic Typesetting" pitchFamily="66" charset="-78"/>
                <a:cs typeface="Arabic Typesetting" pitchFamily="66" charset="-78"/>
              </a:rPr>
              <a:t>، ويمكن حصر الطرق التي تتم من خلالها استجابة المنتج لمختلف المتغيرات الاقتصاديّة في العلاقات الفنيّة الآتية:</a:t>
            </a:r>
            <a:endParaRPr lang="en-US" sz="3200" dirty="0">
              <a:solidFill>
                <a:prstClr val="black"/>
              </a:solidFill>
              <a:latin typeface="Arabic Typesetting" pitchFamily="66" charset="-78"/>
              <a:cs typeface="Arabic Typesetting" pitchFamily="66" charset="-78"/>
            </a:endParaRPr>
          </a:p>
          <a:p>
            <a:pPr>
              <a:buFont typeface="Arial" pitchFamily="34" charset="0"/>
              <a:buChar char="•"/>
            </a:pPr>
            <a:r>
              <a:rPr lang="ar-SA" sz="3200" b="1" dirty="0" smtClean="0">
                <a:solidFill>
                  <a:prstClr val="black"/>
                </a:solidFill>
                <a:latin typeface="Arabic Typesetting" pitchFamily="66" charset="-78"/>
                <a:cs typeface="Arabic Typesetting" pitchFamily="66" charset="-78"/>
              </a:rPr>
              <a:t> علاقة </a:t>
            </a:r>
            <a:r>
              <a:rPr lang="ar-SA" sz="3200" b="1" dirty="0">
                <a:solidFill>
                  <a:prstClr val="black"/>
                </a:solidFill>
                <a:latin typeface="Arabic Typesetting" pitchFamily="66" charset="-78"/>
                <a:cs typeface="Arabic Typesetting" pitchFamily="66" charset="-78"/>
              </a:rPr>
              <a:t>موارد الإنتاج بالإنتاج</a:t>
            </a:r>
            <a:r>
              <a:rPr lang="ar-SA" sz="3200" dirty="0">
                <a:solidFill>
                  <a:prstClr val="black"/>
                </a:solidFill>
                <a:latin typeface="Arabic Typesetting" pitchFamily="66" charset="-78"/>
                <a:cs typeface="Arabic Typesetting" pitchFamily="66" charset="-78"/>
              </a:rPr>
              <a:t> </a:t>
            </a:r>
            <a:r>
              <a:rPr lang="ar-SA" sz="3200" dirty="0" smtClean="0">
                <a:solidFill>
                  <a:prstClr val="black"/>
                </a:solidFill>
                <a:latin typeface="Arabic Typesetting" pitchFamily="66" charset="-78"/>
                <a:cs typeface="Arabic Typesetting" pitchFamily="66" charset="-78"/>
              </a:rPr>
              <a:t>:</a:t>
            </a:r>
            <a:r>
              <a:rPr lang="ar-SA" sz="3000" dirty="0" smtClean="0">
                <a:solidFill>
                  <a:prstClr val="black"/>
                </a:solidFill>
                <a:latin typeface="Arabic Typesetting" pitchFamily="66" charset="-78"/>
                <a:cs typeface="Arabic Typesetting" pitchFamily="66" charset="-78"/>
              </a:rPr>
              <a:t>والتي </a:t>
            </a:r>
            <a:r>
              <a:rPr lang="ar-SA" sz="3000" dirty="0">
                <a:solidFill>
                  <a:prstClr val="black"/>
                </a:solidFill>
                <a:latin typeface="Arabic Typesetting" pitchFamily="66" charset="-78"/>
                <a:cs typeface="Arabic Typesetting" pitchFamily="66" charset="-78"/>
              </a:rPr>
              <a:t>من خلالها يمكن </a:t>
            </a:r>
            <a:r>
              <a:rPr lang="ar-SA" sz="3000" u="sng" dirty="0">
                <a:solidFill>
                  <a:prstClr val="black"/>
                </a:solidFill>
                <a:latin typeface="Arabic Typesetting" pitchFamily="66" charset="-78"/>
                <a:cs typeface="Arabic Typesetting" pitchFamily="66" charset="-78"/>
              </a:rPr>
              <a:t>تحديد الحجم الأمثل للإنتاج باستخدام قدر معيّن من الموارد </a:t>
            </a:r>
            <a:r>
              <a:rPr lang="ar-SA" sz="3000" u="sng" dirty="0" smtClean="0">
                <a:solidFill>
                  <a:prstClr val="black"/>
                </a:solidFill>
                <a:latin typeface="Arabic Typesetting" pitchFamily="66" charset="-78"/>
                <a:cs typeface="Arabic Typesetting" pitchFamily="66" charset="-78"/>
              </a:rPr>
              <a:t>الاقتصاديّة و تعرف هذه العلاقة بـ </a:t>
            </a:r>
            <a:r>
              <a:rPr lang="ar-SA" sz="3000" u="sng" dirty="0" smtClean="0">
                <a:solidFill>
                  <a:srgbClr val="FF0000"/>
                </a:solidFill>
                <a:latin typeface="Arabic Typesetting" pitchFamily="66" charset="-78"/>
                <a:cs typeface="Arabic Typesetting" pitchFamily="66" charset="-78"/>
              </a:rPr>
              <a:t>(دالة الإنتاج)</a:t>
            </a:r>
            <a:r>
              <a:rPr lang="ar-SA" sz="3000" dirty="0" smtClean="0">
                <a:solidFill>
                  <a:srgbClr val="FF0000"/>
                </a:solidFill>
                <a:latin typeface="Arabic Typesetting" pitchFamily="66" charset="-78"/>
                <a:cs typeface="Arabic Typesetting" pitchFamily="66" charset="-78"/>
              </a:rPr>
              <a:t>.</a:t>
            </a:r>
            <a:r>
              <a:rPr lang="ar-SA" sz="3200" dirty="0" smtClean="0">
                <a:solidFill>
                  <a:srgbClr val="FF0000"/>
                </a:solidFill>
                <a:latin typeface="Arabic Typesetting" pitchFamily="66" charset="-78"/>
                <a:cs typeface="Arabic Typesetting" pitchFamily="66" charset="-78"/>
              </a:rPr>
              <a:t/>
            </a:r>
            <a:br>
              <a:rPr lang="ar-SA" sz="3200" dirty="0" smtClean="0">
                <a:solidFill>
                  <a:srgbClr val="FF0000"/>
                </a:solidFill>
                <a:latin typeface="Arabic Typesetting" pitchFamily="66" charset="-78"/>
                <a:cs typeface="Arabic Typesetting" pitchFamily="66" charset="-78"/>
              </a:rPr>
            </a:br>
            <a:endParaRPr lang="en-US" sz="3200" dirty="0">
              <a:solidFill>
                <a:srgbClr val="FF0000"/>
              </a:solidFill>
              <a:latin typeface="Arabic Typesetting" pitchFamily="66" charset="-78"/>
              <a:cs typeface="Arabic Typesetting" pitchFamily="66" charset="-78"/>
            </a:endParaRPr>
          </a:p>
          <a:p>
            <a:pPr>
              <a:buFont typeface="Arial" pitchFamily="34" charset="0"/>
              <a:buChar char="•"/>
            </a:pPr>
            <a:r>
              <a:rPr lang="ar-SA" sz="3200" b="1" dirty="0" smtClean="0">
                <a:solidFill>
                  <a:prstClr val="black"/>
                </a:solidFill>
                <a:latin typeface="Arabic Typesetting" pitchFamily="66" charset="-78"/>
                <a:cs typeface="Arabic Typesetting" pitchFamily="66" charset="-78"/>
              </a:rPr>
              <a:t> علاقة </a:t>
            </a:r>
            <a:r>
              <a:rPr lang="ar-SA" sz="3200" b="1" dirty="0">
                <a:solidFill>
                  <a:prstClr val="black"/>
                </a:solidFill>
                <a:latin typeface="Arabic Typesetting" pitchFamily="66" charset="-78"/>
                <a:cs typeface="Arabic Typesetting" pitchFamily="66" charset="-78"/>
              </a:rPr>
              <a:t>موارد الإنتاج بعضها </a:t>
            </a:r>
            <a:r>
              <a:rPr lang="ar-SA" sz="3200" b="1" dirty="0" smtClean="0">
                <a:solidFill>
                  <a:prstClr val="black"/>
                </a:solidFill>
                <a:latin typeface="Arabic Typesetting" pitchFamily="66" charset="-78"/>
                <a:cs typeface="Arabic Typesetting" pitchFamily="66" charset="-78"/>
              </a:rPr>
              <a:t>ببعض:</a:t>
            </a:r>
            <a:r>
              <a:rPr lang="ar-SA" sz="3200" dirty="0" smtClean="0">
                <a:solidFill>
                  <a:prstClr val="black"/>
                </a:solidFill>
                <a:latin typeface="Arabic Typesetting" pitchFamily="66" charset="-78"/>
                <a:cs typeface="Arabic Typesetting" pitchFamily="66" charset="-78"/>
              </a:rPr>
              <a:t> </a:t>
            </a:r>
            <a:r>
              <a:rPr lang="ar-SA" sz="3000" dirty="0">
                <a:solidFill>
                  <a:prstClr val="black"/>
                </a:solidFill>
                <a:latin typeface="Arabic Typesetting" pitchFamily="66" charset="-78"/>
                <a:cs typeface="Arabic Typesetting" pitchFamily="66" charset="-78"/>
              </a:rPr>
              <a:t>والتي تعتمد على نظريّة إحلال الموارد ومن خلال هذه العلاقة </a:t>
            </a:r>
            <a:r>
              <a:rPr lang="ar-SA" sz="3000" u="sng" dirty="0">
                <a:solidFill>
                  <a:prstClr val="black"/>
                </a:solidFill>
                <a:latin typeface="Arabic Typesetting" pitchFamily="66" charset="-78"/>
                <a:cs typeface="Arabic Typesetting" pitchFamily="66" charset="-78"/>
              </a:rPr>
              <a:t>يتحدد الحجم الأمثل لكل مورد للحصول على حجم معيّن من الإنتاج</a:t>
            </a:r>
            <a:r>
              <a:rPr lang="ar-SA" sz="3000" dirty="0" smtClean="0">
                <a:solidFill>
                  <a:prstClr val="black"/>
                </a:solidFill>
                <a:latin typeface="Arabic Typesetting" pitchFamily="66" charset="-78"/>
                <a:cs typeface="Arabic Typesetting" pitchFamily="66" charset="-78"/>
              </a:rPr>
              <a:t>.</a:t>
            </a:r>
            <a:r>
              <a:rPr lang="ar-SA" sz="3200" dirty="0" smtClean="0">
                <a:solidFill>
                  <a:prstClr val="black"/>
                </a:solidFill>
                <a:latin typeface="Arabic Typesetting" pitchFamily="66" charset="-78"/>
                <a:cs typeface="Arabic Typesetting" pitchFamily="66" charset="-78"/>
              </a:rPr>
              <a:t/>
            </a:r>
            <a:br>
              <a:rPr lang="ar-SA" sz="3200" dirty="0" smtClean="0">
                <a:solidFill>
                  <a:prstClr val="black"/>
                </a:solidFill>
                <a:latin typeface="Arabic Typesetting" pitchFamily="66" charset="-78"/>
                <a:cs typeface="Arabic Typesetting" pitchFamily="66" charset="-78"/>
              </a:rPr>
            </a:br>
            <a:endParaRPr lang="en-US" sz="3200" dirty="0">
              <a:solidFill>
                <a:prstClr val="black"/>
              </a:solidFill>
              <a:latin typeface="Arabic Typesetting" pitchFamily="66" charset="-78"/>
              <a:cs typeface="Arabic Typesetting" pitchFamily="66" charset="-78"/>
            </a:endParaRPr>
          </a:p>
          <a:p>
            <a:pPr>
              <a:buFont typeface="Arial" pitchFamily="34" charset="0"/>
              <a:buChar char="•"/>
            </a:pPr>
            <a:r>
              <a:rPr lang="ar-SA" sz="3200" b="1" dirty="0" smtClean="0">
                <a:solidFill>
                  <a:prstClr val="black"/>
                </a:solidFill>
                <a:latin typeface="Arabic Typesetting" pitchFamily="66" charset="-78"/>
                <a:cs typeface="Arabic Typesetting" pitchFamily="66" charset="-78"/>
              </a:rPr>
              <a:t> علاقة </a:t>
            </a:r>
            <a:r>
              <a:rPr lang="ar-SA" sz="3200" b="1" dirty="0">
                <a:solidFill>
                  <a:prstClr val="black"/>
                </a:solidFill>
                <a:latin typeface="Arabic Typesetting" pitchFamily="66" charset="-78"/>
                <a:cs typeface="Arabic Typesetting" pitchFamily="66" charset="-78"/>
              </a:rPr>
              <a:t>المنتجات بعضها </a:t>
            </a:r>
            <a:r>
              <a:rPr lang="ar-SA" sz="3200" b="1" dirty="0" smtClean="0">
                <a:solidFill>
                  <a:prstClr val="black"/>
                </a:solidFill>
                <a:latin typeface="Arabic Typesetting" pitchFamily="66" charset="-78"/>
                <a:cs typeface="Arabic Typesetting" pitchFamily="66" charset="-78"/>
              </a:rPr>
              <a:t>ببعض:</a:t>
            </a:r>
            <a:r>
              <a:rPr lang="ar-SA" sz="3200" dirty="0" smtClean="0">
                <a:solidFill>
                  <a:prstClr val="black"/>
                </a:solidFill>
                <a:latin typeface="Arabic Typesetting" pitchFamily="66" charset="-78"/>
                <a:cs typeface="Arabic Typesetting" pitchFamily="66" charset="-78"/>
              </a:rPr>
              <a:t> </a:t>
            </a:r>
            <a:r>
              <a:rPr lang="ar-SA" sz="3000" dirty="0">
                <a:solidFill>
                  <a:prstClr val="black"/>
                </a:solidFill>
                <a:latin typeface="Arabic Typesetting" pitchFamily="66" charset="-78"/>
                <a:cs typeface="Arabic Typesetting" pitchFamily="66" charset="-78"/>
              </a:rPr>
              <a:t>في حال إنتاج المنشأة لسلع متعددة تتنافس على موارد معيّنة ، والتي تُعرف بنظريّة تخصيص الموارد. ومن هذه العلاقة </a:t>
            </a:r>
            <a:r>
              <a:rPr lang="ar-SA" sz="3000" u="sng" dirty="0">
                <a:solidFill>
                  <a:prstClr val="black"/>
                </a:solidFill>
                <a:latin typeface="Arabic Typesetting" pitchFamily="66" charset="-78"/>
                <a:cs typeface="Arabic Typesetting" pitchFamily="66" charset="-78"/>
              </a:rPr>
              <a:t>يتحدد الحجم الأمثل لكل سلعة من السلع المنتَجة</a:t>
            </a:r>
            <a:r>
              <a:rPr lang="ar-SA" sz="3000" dirty="0">
                <a:solidFill>
                  <a:prstClr val="black"/>
                </a:solidFill>
                <a:latin typeface="Arabic Typesetting" pitchFamily="66" charset="-78"/>
                <a:cs typeface="Arabic Typesetting" pitchFamily="66" charset="-78"/>
              </a:rPr>
              <a:t>.</a:t>
            </a:r>
            <a:endParaRPr lang="en-US" sz="3000" dirty="0">
              <a:solidFill>
                <a:prstClr val="black"/>
              </a:solidFill>
              <a:latin typeface="Arabic Typesetting" pitchFamily="66" charset="-78"/>
              <a:cs typeface="Arabic Typesetting" pitchFamily="66" charset="-78"/>
            </a:endParaRPr>
          </a:p>
          <a:p>
            <a:endParaRPr lang="ar-SA" dirty="0">
              <a:solidFill>
                <a:prstClr val="black"/>
              </a:solidFill>
            </a:endParaRPr>
          </a:p>
        </p:txBody>
      </p:sp>
      <p:sp>
        <p:nvSpPr>
          <p:cNvPr id="6" name="TextBox 5"/>
          <p:cNvSpPr txBox="1"/>
          <p:nvPr/>
        </p:nvSpPr>
        <p:spPr>
          <a:xfrm>
            <a:off x="3105088" y="35708"/>
            <a:ext cx="2952328" cy="830997"/>
          </a:xfrm>
          <a:prstGeom prst="rect">
            <a:avLst/>
          </a:prstGeom>
          <a:noFill/>
        </p:spPr>
        <p:txBody>
          <a:bodyPr wrap="square" rtlCol="1">
            <a:spAutoFit/>
          </a:bodyPr>
          <a:lstStyle/>
          <a:p>
            <a:pPr algn="ctr"/>
            <a:r>
              <a:rPr lang="ar-SA" sz="4800" b="1" u="sng" dirty="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نظريّة </a:t>
            </a:r>
            <a:r>
              <a:rPr lang="ar-SA" sz="4800" b="1" u="sng" dirty="0" smtClean="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rPr>
              <a:t>الإنتاج</a:t>
            </a:r>
            <a:endParaRPr lang="en-US" sz="4800" b="1" u="sng" dirty="0">
              <a:solidFill>
                <a:srgbClr val="0070C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3866667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3.jpg"/>
          <p:cNvPicPr>
            <a:picLocks noChangeAspect="1"/>
          </p:cNvPicPr>
          <p:nvPr/>
        </p:nvPicPr>
        <p:blipFill>
          <a:blip r:embed="rId2" cstate="print"/>
          <a:stretch>
            <a:fillRect/>
          </a:stretch>
        </p:blipFill>
        <p:spPr>
          <a:xfrm>
            <a:off x="179512" y="161347"/>
            <a:ext cx="2448273" cy="1656184"/>
          </a:xfrm>
          <a:prstGeom prst="rect">
            <a:avLst/>
          </a:prstGeom>
        </p:spPr>
      </p:pic>
      <p:sp>
        <p:nvSpPr>
          <p:cNvPr id="27650" name="Rectangle 2"/>
          <p:cNvSpPr>
            <a:spLocks noChangeArrowheads="1"/>
          </p:cNvSpPr>
          <p:nvPr/>
        </p:nvSpPr>
        <p:spPr bwMode="auto">
          <a:xfrm rot="10800000" flipV="1">
            <a:off x="323528" y="374467"/>
            <a:ext cx="803799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0800" fontAlgn="base">
              <a:spcBef>
                <a:spcPct val="0"/>
              </a:spcBef>
              <a:spcAft>
                <a:spcPct val="0"/>
              </a:spcAft>
            </a:pPr>
            <a:r>
              <a:rPr lang="ar-SA" sz="3200" b="1" u="sng" dirty="0" smtClean="0">
                <a:solidFill>
                  <a:srgbClr val="00B050"/>
                </a:solidFill>
                <a:effectLst>
                  <a:outerShdw blurRad="38100" dist="38100" dir="2700000" algn="tl">
                    <a:srgbClr val="000000">
                      <a:alpha val="43137"/>
                    </a:srgbClr>
                  </a:outerShdw>
                </a:effectLst>
                <a:latin typeface="Arabic Typesetting" pitchFamily="66" charset="-78"/>
                <a:ea typeface="Calibri" pitchFamily="34" charset="0"/>
                <a:cs typeface="Arabic Typesetting" pitchFamily="66" charset="-78"/>
              </a:rPr>
              <a:t>سابعاً: تنمية الموارد:</a:t>
            </a:r>
            <a:r>
              <a:rPr lang="ar-SA" sz="3200" b="1" u="sng" dirty="0" smtClean="0">
                <a:solidFill>
                  <a:srgbClr val="0070C0"/>
                </a:solidFill>
                <a:latin typeface="Arabic Typesetting" pitchFamily="66" charset="-78"/>
                <a:ea typeface="Calibri" pitchFamily="34" charset="0"/>
                <a:cs typeface="Arabic Typesetting" pitchFamily="66" charset="-78"/>
              </a:rPr>
              <a:t/>
            </a:r>
            <a:br>
              <a:rPr lang="ar-SA" sz="3200" b="1" u="sng" dirty="0" smtClean="0">
                <a:solidFill>
                  <a:srgbClr val="0070C0"/>
                </a:solidFill>
                <a:latin typeface="Arabic Typesetting" pitchFamily="66" charset="-78"/>
                <a:ea typeface="Calibri" pitchFamily="34" charset="0"/>
                <a:cs typeface="Arabic Typesetting" pitchFamily="66" charset="-78"/>
              </a:rPr>
            </a:br>
            <a:endParaRPr lang="ar-SA" sz="3200" b="1" u="sng" dirty="0" smtClean="0">
              <a:solidFill>
                <a:srgbClr val="0070C0"/>
              </a:solidFill>
              <a:latin typeface="Arabic Typesetting" pitchFamily="66" charset="-78"/>
              <a:ea typeface="Calibri" pitchFamily="34" charset="0"/>
              <a:cs typeface="Arabic Typesetting" pitchFamily="66" charset="-78"/>
            </a:endParaRPr>
          </a:p>
          <a:p>
            <a:pPr marL="342900" indent="-342900" fontAlgn="base">
              <a:spcBef>
                <a:spcPct val="0"/>
              </a:spcBef>
              <a:spcAft>
                <a:spcPct val="0"/>
              </a:spcAft>
              <a:buFont typeface="Arial" pitchFamily="34" charset="0"/>
              <a:buChar char="•"/>
            </a:pPr>
            <a:r>
              <a:rPr lang="ar-SA" sz="2400" dirty="0" smtClean="0">
                <a:solidFill>
                  <a:prstClr val="black"/>
                </a:solidFill>
                <a:latin typeface="Arabic Typesetting" pitchFamily="66" charset="-78"/>
                <a:ea typeface="Calibri" pitchFamily="34" charset="0"/>
                <a:cs typeface="Arabic Typesetting" pitchFamily="66" charset="-78"/>
              </a:rPr>
              <a:t>تعني تنمية الموارد زيادة منفعتها وذلك بزيادة فاعلية وكفاءة استخدامها , و تطويرها</a:t>
            </a:r>
            <a:br>
              <a:rPr lang="ar-SA" sz="2400" dirty="0" smtClean="0">
                <a:solidFill>
                  <a:prstClr val="black"/>
                </a:solidFill>
                <a:latin typeface="Arabic Typesetting" pitchFamily="66" charset="-78"/>
                <a:ea typeface="Calibri" pitchFamily="34" charset="0"/>
                <a:cs typeface="Arabic Typesetting" pitchFamily="66" charset="-78"/>
              </a:rPr>
            </a:br>
            <a:r>
              <a:rPr lang="ar-SA" sz="2400" dirty="0" smtClean="0">
                <a:solidFill>
                  <a:prstClr val="black"/>
                </a:solidFill>
                <a:latin typeface="Arabic Typesetting" pitchFamily="66" charset="-78"/>
                <a:ea typeface="Calibri" pitchFamily="34" charset="0"/>
                <a:cs typeface="Arabic Typesetting" pitchFamily="66" charset="-78"/>
              </a:rPr>
              <a:t>و زيادة حجمها وكمياتها بالمزيد من الاكتشافات, كما تشمل تحسين طرق</a:t>
            </a:r>
            <a:br>
              <a:rPr lang="ar-SA" sz="2400" dirty="0" smtClean="0">
                <a:solidFill>
                  <a:prstClr val="black"/>
                </a:solidFill>
                <a:latin typeface="Arabic Typesetting" pitchFamily="66" charset="-78"/>
                <a:ea typeface="Calibri" pitchFamily="34" charset="0"/>
                <a:cs typeface="Arabic Typesetting" pitchFamily="66" charset="-78"/>
              </a:rPr>
            </a:br>
            <a:r>
              <a:rPr lang="ar-SA" sz="2400" dirty="0" smtClean="0">
                <a:solidFill>
                  <a:prstClr val="black"/>
                </a:solidFill>
                <a:latin typeface="Arabic Typesetting" pitchFamily="66" charset="-78"/>
                <a:ea typeface="Calibri" pitchFamily="34" charset="0"/>
                <a:cs typeface="Arabic Typesetting" pitchFamily="66" charset="-78"/>
              </a:rPr>
              <a:t>الحصول عليها , و تقليل تكاليف تجهيزها و إعدادها للاستخدام النهائي وترحيلها إلى أماكن استخداماتها . </a:t>
            </a:r>
            <a:br>
              <a:rPr lang="ar-SA" sz="2400" dirty="0" smtClean="0">
                <a:solidFill>
                  <a:prstClr val="black"/>
                </a:solidFill>
                <a:latin typeface="Arabic Typesetting" pitchFamily="66" charset="-78"/>
                <a:ea typeface="Calibri" pitchFamily="34" charset="0"/>
                <a:cs typeface="Arabic Typesetting" pitchFamily="66" charset="-78"/>
              </a:rPr>
            </a:br>
            <a:endParaRPr lang="ar-SA" sz="2400" dirty="0" smtClean="0">
              <a:solidFill>
                <a:prstClr val="black"/>
              </a:solidFill>
              <a:latin typeface="Arabic Typesetting" pitchFamily="66" charset="-78"/>
              <a:ea typeface="Calibri" pitchFamily="34" charset="0"/>
              <a:cs typeface="Arabic Typesetting" pitchFamily="66" charset="-78"/>
            </a:endParaRPr>
          </a:p>
          <a:p>
            <a:pPr indent="50800" fontAlgn="base">
              <a:spcBef>
                <a:spcPct val="0"/>
              </a:spcBef>
              <a:spcAft>
                <a:spcPct val="0"/>
              </a:spcAft>
            </a:pPr>
            <a:r>
              <a:rPr lang="ar-SA" sz="2400" u="sng" dirty="0" smtClean="0">
                <a:solidFill>
                  <a:prstClr val="black"/>
                </a:solidFill>
                <a:latin typeface="Arabic Typesetting" pitchFamily="66" charset="-78"/>
                <a:ea typeface="Calibri" pitchFamily="34" charset="0"/>
                <a:cs typeface="Arabic Typesetting" pitchFamily="66" charset="-78"/>
              </a:rPr>
              <a:t>ويهدف الأفراد </a:t>
            </a:r>
            <a:r>
              <a:rPr lang="ar-SA" sz="2400" dirty="0" smtClean="0">
                <a:solidFill>
                  <a:prstClr val="black"/>
                </a:solidFill>
                <a:latin typeface="Arabic Typesetting" pitchFamily="66" charset="-78"/>
                <a:ea typeface="Calibri" pitchFamily="34" charset="0"/>
                <a:cs typeface="Arabic Typesetting" pitchFamily="66" charset="-78"/>
              </a:rPr>
              <a:t>من تنمية الموارد بما فيها الموارد البشرية زيادة انتاج السلع والخدمات للبقاء على قيد الحياة بالإضافة لتلبية الطموحات والتطلعات للحصول على زيادة دخلهم ورفع مستويات معيشتهم باستمرار أو المحافظة على مستوى معيشتهم الحالية إن كانت مرضية لهم. </a:t>
            </a:r>
            <a:r>
              <a:rPr lang="ar-SA" sz="2400" u="sng" dirty="0" smtClean="0">
                <a:solidFill>
                  <a:prstClr val="black"/>
                </a:solidFill>
                <a:latin typeface="Arabic Typesetting" pitchFamily="66" charset="-78"/>
                <a:ea typeface="Calibri" pitchFamily="34" charset="0"/>
                <a:cs typeface="Arabic Typesetting" pitchFamily="66" charset="-78"/>
              </a:rPr>
              <a:t>كما تهدف الحكومات </a:t>
            </a:r>
            <a:r>
              <a:rPr lang="ar-SA" sz="2400" dirty="0" smtClean="0">
                <a:solidFill>
                  <a:prstClr val="black"/>
                </a:solidFill>
                <a:latin typeface="Arabic Typesetting" pitchFamily="66" charset="-78"/>
                <a:ea typeface="Calibri" pitchFamily="34" charset="0"/>
                <a:cs typeface="Arabic Typesetting" pitchFamily="66" charset="-78"/>
              </a:rPr>
              <a:t>من تنمية الموارد توسيع الطاقة الاستيعابية للاقتصاد وتهيئة البيئة الاقتصادية للقطاع الخاص ليؤدي دوره في التنمية ولمواكبة الطلب المتزايد على السلع و الخدمات نتيجة لتزايد السكان و تزايد معدلات استهلاك الفرد.</a:t>
            </a:r>
          </a:p>
          <a:p>
            <a:pPr indent="50800" fontAlgn="base">
              <a:spcBef>
                <a:spcPct val="0"/>
              </a:spcBef>
              <a:spcAft>
                <a:spcPct val="0"/>
              </a:spcAft>
            </a:pPr>
            <a:endParaRPr lang="ar-SA" sz="2400" dirty="0" smtClean="0">
              <a:solidFill>
                <a:prstClr val="black"/>
              </a:solidFill>
              <a:latin typeface="Arabic Typesetting" pitchFamily="66" charset="-78"/>
              <a:ea typeface="Calibri" pitchFamily="34" charset="0"/>
              <a:cs typeface="Arabic Typesetting" pitchFamily="66" charset="-78"/>
            </a:endParaRPr>
          </a:p>
          <a:p>
            <a:pPr indent="50800" rtl="0" eaLnBrk="0" fontAlgn="base" hangingPunct="0">
              <a:spcBef>
                <a:spcPct val="0"/>
              </a:spcBef>
              <a:spcAft>
                <a:spcPct val="0"/>
              </a:spcAft>
            </a:pPr>
            <a:r>
              <a:rPr lang="ar-SA" sz="2400" dirty="0" smtClean="0">
                <a:solidFill>
                  <a:prstClr val="black"/>
                </a:solidFill>
                <a:latin typeface="Arabic Typesetting" pitchFamily="66" charset="-78"/>
                <a:ea typeface="Calibri" pitchFamily="34" charset="0"/>
                <a:cs typeface="Arabic Typesetting" pitchFamily="66" charset="-78"/>
              </a:rPr>
              <a:t>تركز القرارات الخاصة بتنمية الموارد على استمرار الإنتاجية الاقتصادية أو زيادتها مع مرور الزمن , وذلك لأن تنمية الموارد تحتاج لاستثمار الأرض ورأس المال والعمل لمدة طويلة من الزمن , وتعتمد تنمية الموارد على تأكد المستثمر من أن عائداته وإشباعه عبر الزمن ستكون أكبر من تكاليفه.</a:t>
            </a:r>
            <a:endParaRPr lang="ar-SA" sz="2400" dirty="0" smtClean="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727381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44375" y="-17374"/>
            <a:ext cx="817536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0800" algn="ctr" fontAlgn="base">
              <a:spcBef>
                <a:spcPct val="0"/>
              </a:spcBef>
              <a:spcAft>
                <a:spcPct val="0"/>
              </a:spcAft>
            </a:pPr>
            <a:r>
              <a:rPr lang="ar-SA" sz="4000" b="1" u="sng" dirty="0" smtClean="0">
                <a:solidFill>
                  <a:srgbClr val="FF0000"/>
                </a:solidFill>
                <a:latin typeface="Arabic Typesetting" pitchFamily="66" charset="-78"/>
                <a:ea typeface="Calibri" pitchFamily="34" charset="0"/>
                <a:cs typeface="Arabic Typesetting" pitchFamily="66" charset="-78"/>
              </a:rPr>
              <a:t>..دراسات الجدوى الاقتصادية..</a:t>
            </a:r>
            <a:endParaRPr lang="ar-SA" sz="4000" b="1" u="sng" dirty="0">
              <a:solidFill>
                <a:srgbClr val="FF0000"/>
              </a:solidFill>
              <a:latin typeface="Arabic Typesetting" pitchFamily="66" charset="-78"/>
              <a:ea typeface="Calibri" pitchFamily="34" charset="0"/>
              <a:cs typeface="Arabic Typesetting" pitchFamily="66" charset="-78"/>
            </a:endParaRPr>
          </a:p>
          <a:p>
            <a:pPr indent="50800" algn="ctr" fontAlgn="base">
              <a:spcBef>
                <a:spcPct val="0"/>
              </a:spcBef>
              <a:spcAft>
                <a:spcPct val="0"/>
              </a:spcAft>
            </a:pPr>
            <a:endParaRPr lang="ar-SA" sz="3200" b="1" u="sng" dirty="0" smtClean="0">
              <a:solidFill>
                <a:srgbClr val="0070C0"/>
              </a:solidFill>
              <a:latin typeface="Arabic Typesetting" pitchFamily="66" charset="-78"/>
              <a:cs typeface="Arabic Typesetting" pitchFamily="66" charset="-78"/>
            </a:endParaRPr>
          </a:p>
          <a:p>
            <a:pPr marL="457200" indent="-457200" fontAlgn="base">
              <a:spcBef>
                <a:spcPct val="0"/>
              </a:spcBef>
              <a:spcAft>
                <a:spcPct val="0"/>
              </a:spcAft>
              <a:buFont typeface="Wingdings" pitchFamily="2" charset="2"/>
              <a:buChar char="Ø"/>
            </a:pPr>
            <a:r>
              <a:rPr lang="ar-SA" sz="3200" b="1" u="sng" dirty="0" smtClean="0">
                <a:solidFill>
                  <a:srgbClr val="0070C0"/>
                </a:solidFill>
                <a:latin typeface="Arabic Typesetting" pitchFamily="66" charset="-78"/>
                <a:cs typeface="Arabic Typesetting" pitchFamily="66" charset="-78"/>
              </a:rPr>
              <a:t>الهدف: </a:t>
            </a:r>
            <a:r>
              <a:rPr lang="ar-SA" sz="3200" dirty="0">
                <a:solidFill>
                  <a:srgbClr val="0070C0"/>
                </a:solidFill>
                <a:latin typeface="Arabic Typesetting" pitchFamily="66" charset="-78"/>
                <a:cs typeface="Arabic Typesetting" pitchFamily="66" charset="-78"/>
              </a:rPr>
              <a:t> </a:t>
            </a:r>
            <a:r>
              <a:rPr lang="ar-SA" sz="3200" dirty="0" smtClean="0">
                <a:latin typeface="Arabic Typesetting" pitchFamily="66" charset="-78"/>
                <a:cs typeface="Arabic Typesetting" pitchFamily="66" charset="-78"/>
              </a:rPr>
              <a:t>اختيار المشروعات التي تزيد الرفاهية العامة أكثر من البدائل التي تنافسها على استخدام موارد معينة.</a:t>
            </a:r>
            <a:br>
              <a:rPr lang="ar-SA" sz="3200" dirty="0" smtClean="0">
                <a:latin typeface="Arabic Typesetting" pitchFamily="66" charset="-78"/>
                <a:cs typeface="Arabic Typesetting" pitchFamily="66" charset="-78"/>
              </a:rPr>
            </a:br>
            <a:endParaRPr lang="ar-SA" sz="3200" dirty="0" smtClean="0">
              <a:latin typeface="Arabic Typesetting" pitchFamily="66" charset="-78"/>
              <a:cs typeface="Arabic Typesetting" pitchFamily="66" charset="-78"/>
            </a:endParaRPr>
          </a:p>
          <a:p>
            <a:pPr marL="457200" indent="-457200" fontAlgn="base">
              <a:spcBef>
                <a:spcPct val="0"/>
              </a:spcBef>
              <a:spcAft>
                <a:spcPct val="0"/>
              </a:spcAft>
              <a:buFont typeface="Wingdings" pitchFamily="2" charset="2"/>
              <a:buChar char="Ø"/>
            </a:pPr>
            <a:r>
              <a:rPr lang="ar-SA" sz="3200" b="1" u="sng" dirty="0" smtClean="0">
                <a:solidFill>
                  <a:srgbClr val="00B050"/>
                </a:solidFill>
                <a:latin typeface="Arabic Typesetting" pitchFamily="66" charset="-78"/>
                <a:cs typeface="Arabic Typesetting" pitchFamily="66" charset="-78"/>
              </a:rPr>
              <a:t>طرق تحديد الجدوى الاقتصادية في حالة الموارد:</a:t>
            </a:r>
            <a:r>
              <a:rPr lang="ar-SA" sz="3200" dirty="0" smtClean="0">
                <a:solidFill>
                  <a:prstClr val="black"/>
                </a:solidFill>
                <a:latin typeface="Arabic Typesetting" pitchFamily="66" charset="-78"/>
                <a:cs typeface="Arabic Typesetting" pitchFamily="66" charset="-78"/>
              </a:rPr>
              <a:t/>
            </a:r>
            <a:br>
              <a:rPr lang="ar-SA" sz="3200" dirty="0" smtClean="0">
                <a:solidFill>
                  <a:prstClr val="black"/>
                </a:solidFill>
                <a:latin typeface="Arabic Typesetting" pitchFamily="66" charset="-78"/>
                <a:cs typeface="Arabic Typesetting" pitchFamily="66" charset="-78"/>
              </a:rPr>
            </a:br>
            <a:r>
              <a:rPr lang="ar-SA" sz="3200" dirty="0" smtClean="0">
                <a:solidFill>
                  <a:prstClr val="black"/>
                </a:solidFill>
                <a:latin typeface="Arabic Typesetting" pitchFamily="66" charset="-78"/>
                <a:cs typeface="Arabic Typesetting" pitchFamily="66" charset="-78"/>
              </a:rPr>
              <a:t>1) فاعلية التكاليف.</a:t>
            </a:r>
            <a:br>
              <a:rPr lang="ar-SA" sz="3200" dirty="0" smtClean="0">
                <a:solidFill>
                  <a:prstClr val="black"/>
                </a:solidFill>
                <a:latin typeface="Arabic Typesetting" pitchFamily="66" charset="-78"/>
                <a:cs typeface="Arabic Typesetting" pitchFamily="66" charset="-78"/>
              </a:rPr>
            </a:br>
            <a:r>
              <a:rPr lang="ar-SA" sz="3200" dirty="0" smtClean="0">
                <a:solidFill>
                  <a:prstClr val="black"/>
                </a:solidFill>
                <a:latin typeface="Arabic Typesetting" pitchFamily="66" charset="-78"/>
                <a:cs typeface="Arabic Typesetting" pitchFamily="66" charset="-78"/>
              </a:rPr>
              <a:t>2) تحليل المخاطرة (</a:t>
            </a:r>
            <a:r>
              <a:rPr lang="en-US" sz="3200" dirty="0" smtClean="0">
                <a:solidFill>
                  <a:prstClr val="black"/>
                </a:solidFill>
                <a:latin typeface="Arabic Typesetting" pitchFamily="66" charset="-78"/>
                <a:cs typeface="Arabic Typesetting" pitchFamily="66" charset="-78"/>
              </a:rPr>
              <a:t>.(Risk Analysis </a:t>
            </a:r>
            <a:br>
              <a:rPr lang="en-US" sz="3200" dirty="0" smtClean="0">
                <a:solidFill>
                  <a:prstClr val="black"/>
                </a:solidFill>
                <a:latin typeface="Arabic Typesetting" pitchFamily="66" charset="-78"/>
                <a:cs typeface="Arabic Typesetting" pitchFamily="66" charset="-78"/>
              </a:rPr>
            </a:br>
            <a:r>
              <a:rPr lang="ar-SA" sz="3200" dirty="0" smtClean="0">
                <a:solidFill>
                  <a:prstClr val="black"/>
                </a:solidFill>
                <a:latin typeface="Arabic Typesetting" pitchFamily="66" charset="-78"/>
                <a:cs typeface="Arabic Typesetting" pitchFamily="66" charset="-78"/>
              </a:rPr>
              <a:t>3) تحليل التكاليف و العائدات.</a:t>
            </a:r>
            <a:br>
              <a:rPr lang="ar-SA" sz="3200" dirty="0" smtClean="0">
                <a:solidFill>
                  <a:prstClr val="black"/>
                </a:solidFill>
                <a:latin typeface="Arabic Typesetting" pitchFamily="66" charset="-78"/>
                <a:cs typeface="Arabic Typesetting" pitchFamily="66" charset="-78"/>
              </a:rPr>
            </a:br>
            <a:r>
              <a:rPr lang="ar-SA" sz="3200" dirty="0" smtClean="0">
                <a:solidFill>
                  <a:prstClr val="black"/>
                </a:solidFill>
                <a:latin typeface="Arabic Typesetting" pitchFamily="66" charset="-78"/>
                <a:cs typeface="Arabic Typesetting" pitchFamily="66" charset="-78"/>
              </a:rPr>
              <a:t/>
            </a:r>
            <a:br>
              <a:rPr lang="ar-SA" sz="3200" dirty="0" smtClean="0">
                <a:solidFill>
                  <a:prstClr val="black"/>
                </a:solidFill>
                <a:latin typeface="Arabic Typesetting" pitchFamily="66" charset="-78"/>
                <a:cs typeface="Arabic Typesetting" pitchFamily="66" charset="-78"/>
              </a:rPr>
            </a:br>
            <a:r>
              <a:rPr lang="ar-SA" sz="3200" dirty="0" smtClean="0">
                <a:solidFill>
                  <a:prstClr val="black"/>
                </a:solidFill>
                <a:latin typeface="Arabic Typesetting" pitchFamily="66" charset="-78"/>
                <a:cs typeface="Arabic Typesetting" pitchFamily="66" charset="-78"/>
              </a:rPr>
              <a:t>- تعد طريقة تحليل التكاليف و العائدات من أهم الطرق و أكثرها استخداماً خاصةً بالنسبة للمشروعات الحكومية لأنها تأخذ في الاعتبار التكاليف و المنافع الاجتماعية. و هي ما سيتم التطرق إليها في بقية الفصل.</a:t>
            </a:r>
          </a:p>
        </p:txBody>
      </p:sp>
    </p:spTree>
    <p:extLst>
      <p:ext uri="{BB962C8B-B14F-4D97-AF65-F5344CB8AC3E}">
        <p14:creationId xmlns:p14="http://schemas.microsoft.com/office/powerpoint/2010/main" val="761099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58872" y="189221"/>
            <a:ext cx="811000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0800" fontAlgn="base">
              <a:spcBef>
                <a:spcPct val="0"/>
              </a:spcBef>
              <a:spcAft>
                <a:spcPct val="0"/>
              </a:spcAft>
            </a:pPr>
            <a:r>
              <a:rPr lang="ar-SA" sz="3200" b="1" u="sng" dirty="0" smtClean="0">
                <a:solidFill>
                  <a:srgbClr val="00B050"/>
                </a:solidFill>
                <a:latin typeface="Arabic Typesetting" pitchFamily="66" charset="-78"/>
                <a:ea typeface="Calibri" pitchFamily="34" charset="0"/>
                <a:cs typeface="Arabic Typesetting" pitchFamily="66" charset="-78"/>
              </a:rPr>
              <a:t>..تحليل العائدات و التكاليف:-</a:t>
            </a:r>
            <a:br>
              <a:rPr lang="ar-SA" sz="3200" b="1" u="sng" dirty="0" smtClean="0">
                <a:solidFill>
                  <a:srgbClr val="00B050"/>
                </a:solidFill>
                <a:latin typeface="Arabic Typesetting" pitchFamily="66" charset="-78"/>
                <a:ea typeface="Calibri" pitchFamily="34" charset="0"/>
                <a:cs typeface="Arabic Typesetting" pitchFamily="66" charset="-78"/>
              </a:rPr>
            </a:br>
            <a:endParaRPr lang="ar-SA" sz="2800" b="1" u="sng" dirty="0">
              <a:solidFill>
                <a:srgbClr val="00B050"/>
              </a:solidFill>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dirty="0" smtClean="0">
                <a:latin typeface="Arabic Typesetting" pitchFamily="66" charset="-78"/>
                <a:ea typeface="Calibri" pitchFamily="34" charset="0"/>
                <a:cs typeface="Arabic Typesetting" pitchFamily="66" charset="-78"/>
              </a:rPr>
              <a:t>بما ان الهدف الأساسي من تنمية الموارد هو تحقيق أقصى عائد منها, فلا بد من أولاً من حصر جميع الاحتمالات و الاختيارات المختلفة لاستخدام تلك الموارد و تحليلها ماليًا و اقتصاديًا, و تقييمها كلًا على حدة, ثم ترتيبها حسب جدواها اعتمادًا على معايير مستخدمة في التقييم. و من ثم يتم الاختيار بناءً على أي المشروعات التي تحقق شرط باريتو للتخصيص الأمثل/ كفاءة باريتو(كفاءة الإنتاج: أي انتاج سلع/خدمات المشروع بأقل تكلفة ممكنة عند الحجم الأمثل، أو كفاءة التخصيص عندما </a:t>
            </a:r>
            <a:r>
              <a:rPr lang="en-US" sz="2800" dirty="0" smtClean="0">
                <a:latin typeface="Arabic Typesetting" pitchFamily="66" charset="-78"/>
                <a:ea typeface="Calibri" pitchFamily="34" charset="0"/>
                <a:cs typeface="Arabic Typesetting" pitchFamily="66" charset="-78"/>
              </a:rPr>
              <a:t>P=MC</a:t>
            </a:r>
            <a:r>
              <a:rPr lang="ar-SA" sz="2800" dirty="0" smtClean="0">
                <a:latin typeface="Arabic Typesetting" pitchFamily="66" charset="-78"/>
                <a:ea typeface="Calibri" pitchFamily="34" charset="0"/>
                <a:cs typeface="Arabic Typesetting" pitchFamily="66" charset="-78"/>
              </a:rPr>
              <a:t> عندما يكون حجم الإنتاج لكل سلعة من السلع أمثل)</a:t>
            </a:r>
            <a:r>
              <a:rPr lang="ar-SA" sz="2400" dirty="0" smtClean="0">
                <a:latin typeface="Arabic Typesetting" pitchFamily="66" charset="-78"/>
                <a:ea typeface="Calibri" pitchFamily="34" charset="0"/>
                <a:cs typeface="Arabic Typesetting" pitchFamily="66" charset="-78"/>
              </a:rPr>
              <a:t/>
            </a:r>
            <a:br>
              <a:rPr lang="ar-SA" sz="2400" dirty="0" smtClean="0">
                <a:latin typeface="Arabic Typesetting" pitchFamily="66" charset="-78"/>
                <a:ea typeface="Calibri" pitchFamily="34" charset="0"/>
                <a:cs typeface="Arabic Typesetting" pitchFamily="66" charset="-78"/>
              </a:rPr>
            </a:br>
            <a:endParaRPr lang="ar-SA" sz="2800" dirty="0" smtClean="0">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dirty="0" smtClean="0">
                <a:latin typeface="Arabic Typesetting" pitchFamily="66" charset="-78"/>
                <a:ea typeface="Calibri" pitchFamily="34" charset="0"/>
                <a:cs typeface="Arabic Typesetting" pitchFamily="66" charset="-78"/>
              </a:rPr>
              <a:t>لشرح طريقة تحليل العائدات و التكاليف يلزم معرفة ما يلي:</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a:r>
            <a:br>
              <a:rPr lang="ar-SA" sz="2800" dirty="0" smtClean="0">
                <a:latin typeface="Arabic Typesetting" pitchFamily="66" charset="-78"/>
                <a:ea typeface="Calibri" pitchFamily="34" charset="0"/>
                <a:cs typeface="Arabic Typesetting" pitchFamily="66" charset="-78"/>
              </a:rPr>
            </a:br>
            <a:r>
              <a:rPr lang="ar-SA" sz="2800" dirty="0" smtClean="0">
                <a:solidFill>
                  <a:srgbClr val="FF0000"/>
                </a:solidFill>
                <a:latin typeface="Arabic Typesetting" pitchFamily="66" charset="-78"/>
                <a:ea typeface="Calibri" pitchFamily="34" charset="0"/>
                <a:cs typeface="Arabic Typesetting" pitchFamily="66" charset="-78"/>
              </a:rPr>
              <a:t>- تعريف المشروع المراد استثمار الموارد المتاحة لإنشائه.</a:t>
            </a:r>
            <a:br>
              <a:rPr lang="ar-SA" sz="2800" dirty="0" smtClean="0">
                <a:solidFill>
                  <a:srgbClr val="FF0000"/>
                </a:solidFill>
                <a:latin typeface="Arabic Typesetting" pitchFamily="66" charset="-78"/>
                <a:ea typeface="Calibri" pitchFamily="34" charset="0"/>
                <a:cs typeface="Arabic Typesetting" pitchFamily="66" charset="-78"/>
              </a:rPr>
            </a:br>
            <a:r>
              <a:rPr lang="ar-SA" sz="2800" dirty="0" smtClean="0">
                <a:solidFill>
                  <a:srgbClr val="FF0000"/>
                </a:solidFill>
                <a:latin typeface="Arabic Typesetting" pitchFamily="66" charset="-78"/>
                <a:ea typeface="Calibri" pitchFamily="34" charset="0"/>
                <a:cs typeface="Arabic Typesetting" pitchFamily="66" charset="-78"/>
              </a:rPr>
              <a:t>- تحديد الهدف من قيام المشروع.</a:t>
            </a:r>
            <a:br>
              <a:rPr lang="ar-SA" sz="2800" dirty="0" smtClean="0">
                <a:solidFill>
                  <a:srgbClr val="FF0000"/>
                </a:solidFill>
                <a:latin typeface="Arabic Typesetting" pitchFamily="66" charset="-78"/>
                <a:ea typeface="Calibri" pitchFamily="34" charset="0"/>
                <a:cs typeface="Arabic Typesetting" pitchFamily="66" charset="-78"/>
              </a:rPr>
            </a:br>
            <a:r>
              <a:rPr lang="ar-SA" sz="2800" dirty="0" smtClean="0">
                <a:solidFill>
                  <a:srgbClr val="FF0000"/>
                </a:solidFill>
                <a:latin typeface="Arabic Typesetting" pitchFamily="66" charset="-78"/>
                <a:ea typeface="Calibri" pitchFamily="34" charset="0"/>
                <a:cs typeface="Arabic Typesetting" pitchFamily="66" charset="-78"/>
              </a:rPr>
              <a:t>- حصر و جمع المعلومات و البيانات المطلوبة لتقييم المشروع.</a:t>
            </a:r>
            <a:br>
              <a:rPr lang="ar-SA" sz="2800" dirty="0" smtClean="0">
                <a:solidFill>
                  <a:srgbClr val="FF0000"/>
                </a:solidFill>
                <a:latin typeface="Arabic Typesetting" pitchFamily="66" charset="-78"/>
                <a:ea typeface="Calibri" pitchFamily="34" charset="0"/>
                <a:cs typeface="Arabic Typesetting" pitchFamily="66" charset="-78"/>
              </a:rPr>
            </a:br>
            <a:r>
              <a:rPr lang="ar-SA" sz="2800" dirty="0" smtClean="0">
                <a:solidFill>
                  <a:srgbClr val="FF0000"/>
                </a:solidFill>
                <a:latin typeface="Arabic Typesetting" pitchFamily="66" charset="-78"/>
                <a:ea typeface="Calibri" pitchFamily="34" charset="0"/>
                <a:cs typeface="Arabic Typesetting" pitchFamily="66" charset="-78"/>
              </a:rPr>
              <a:t>- حساب العائدات و التكاليف الخاصة و الاجتماعية لأهميتها في الجدوى الاقتصادية.</a:t>
            </a:r>
            <a:endParaRPr lang="ar-SA" sz="2800" dirty="0">
              <a:solidFill>
                <a:srgbClr val="FF0000"/>
              </a:solidFill>
              <a:latin typeface="Arabic Typesetting" pitchFamily="66" charset="-78"/>
              <a:ea typeface="Calibri" pitchFamily="34" charset="0"/>
              <a:cs typeface="Arabic Typesetting" pitchFamily="66" charset="-78"/>
            </a:endParaRPr>
          </a:p>
        </p:txBody>
      </p:sp>
    </p:spTree>
    <p:extLst>
      <p:ext uri="{BB962C8B-B14F-4D97-AF65-F5344CB8AC3E}">
        <p14:creationId xmlns:p14="http://schemas.microsoft.com/office/powerpoint/2010/main" val="3783374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51520" y="56818"/>
            <a:ext cx="811000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0800" algn="ctr" fontAlgn="base">
              <a:spcBef>
                <a:spcPct val="0"/>
              </a:spcBef>
              <a:spcAft>
                <a:spcPct val="0"/>
              </a:spcAft>
            </a:pPr>
            <a:r>
              <a:rPr lang="ar-SA" sz="3200" b="1" u="sng" dirty="0" smtClean="0">
                <a:solidFill>
                  <a:srgbClr val="0070C0"/>
                </a:solidFill>
                <a:latin typeface="Arabic Typesetting" pitchFamily="66" charset="-78"/>
                <a:ea typeface="Calibri" pitchFamily="34" charset="0"/>
                <a:cs typeface="Arabic Typesetting" pitchFamily="66" charset="-78"/>
              </a:rPr>
              <a:t>..تحليل العائدات و التكاليف..</a:t>
            </a:r>
            <a:endParaRPr lang="ar-SA" sz="2800" b="1" u="sng" dirty="0">
              <a:solidFill>
                <a:srgbClr val="FF0000"/>
              </a:solidFill>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b="1" u="sng" dirty="0" smtClean="0">
                <a:solidFill>
                  <a:srgbClr val="FF0000"/>
                </a:solidFill>
                <a:latin typeface="Arabic Typesetting" pitchFamily="66" charset="-78"/>
                <a:ea typeface="Calibri" pitchFamily="34" charset="0"/>
                <a:cs typeface="Arabic Typesetting" pitchFamily="66" charset="-78"/>
              </a:rPr>
              <a:t>1_ تعريف المشروع:</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هو خطة أو جزء من خطة تستهدف استثمار موارد اقتصادية و يمكن تحليلها و تقييمها كوحدة مستقلة.</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يمكن تقسيم المشروع إلى أجزاء منفصلة و تحليل كل منها على حدة, إلا إذا كانت اجزاء المشروع متصلة ببعضها البعض.</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لضمان نجاح و واقعية عملية دراسة الجدوى الاقتصادية لأي مشروع لابد من الأخذ في الاعتبار المشروعات القائمة و معرفة التأثير السلبي أو الإيجابي لقيام أي مشروع جديد عليها.</a:t>
            </a:r>
            <a:br>
              <a:rPr lang="ar-SA" sz="2400" dirty="0" smtClean="0">
                <a:latin typeface="Arabic Typesetting" pitchFamily="66" charset="-78"/>
                <a:ea typeface="Calibri" pitchFamily="34" charset="0"/>
                <a:cs typeface="Arabic Typesetting" pitchFamily="66" charset="-78"/>
              </a:rPr>
            </a:br>
            <a:r>
              <a:rPr lang="ar-SA" sz="2400" b="1" dirty="0" smtClean="0">
                <a:solidFill>
                  <a:srgbClr val="FF0000"/>
                </a:solidFill>
                <a:latin typeface="Arabic Typesetting" pitchFamily="66" charset="-78"/>
                <a:ea typeface="Calibri" pitchFamily="34" charset="0"/>
                <a:cs typeface="Arabic Typesetting" pitchFamily="66" charset="-78"/>
              </a:rPr>
              <a:t>السبب: </a:t>
            </a:r>
            <a:r>
              <a:rPr lang="ar-SA" sz="2400" dirty="0" smtClean="0">
                <a:latin typeface="Arabic Typesetting" pitchFamily="66" charset="-78"/>
                <a:ea typeface="Calibri" pitchFamily="34" charset="0"/>
                <a:cs typeface="Arabic Typesetting" pitchFamily="66" charset="-78"/>
              </a:rPr>
              <a:t>أن أغلب المشروعات تتنافس فيما بينها على الموارد الاقتصادية و بالتالي فقيام أي مشروع قد يؤثر تأثيرًا سلبيًا على المشروعات القائمة و تنتج عنه مؤثرات خارجية تضر بها, و هذه المضار تعتبر جزء من التكاليف الاجتماعية للمشروع الجديد مما يتوجب تقديرها ماليًا و تضاف إلى جملة تكاليف المشروع.</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a:r>
            <a:br>
              <a:rPr lang="ar-SA" sz="2400" dirty="0" smtClean="0">
                <a:latin typeface="Arabic Typesetting" pitchFamily="66" charset="-78"/>
                <a:ea typeface="Calibri" pitchFamily="34" charset="0"/>
                <a:cs typeface="Arabic Typesetting" pitchFamily="66" charset="-78"/>
              </a:rPr>
            </a:br>
            <a:r>
              <a:rPr lang="ar-SA" sz="2400" u="sng" dirty="0" smtClean="0">
                <a:latin typeface="Arabic Typesetting" pitchFamily="66" charset="-78"/>
                <a:ea typeface="Calibri" pitchFamily="34" charset="0"/>
                <a:cs typeface="Arabic Typesetting" pitchFamily="66" charset="-78"/>
              </a:rPr>
              <a:t>- أنواع المشروعات:</a:t>
            </a:r>
            <a:r>
              <a:rPr lang="ar-SA" sz="2400" dirty="0" smtClean="0">
                <a:latin typeface="Arabic Typesetting" pitchFamily="66" charset="-78"/>
                <a:ea typeface="Calibri" pitchFamily="34" charset="0"/>
                <a:cs typeface="Arabic Typesetting" pitchFamily="66" charset="-78"/>
              </a:rPr>
              <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قد يكون المشروع سلعيًا: كالمشروعات الزراعية و الصناعية</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و قد يكون المشروع خدميًا: كمشروعات السياحة و الترفيه</a:t>
            </a:r>
            <a:br>
              <a:rPr lang="ar-SA" sz="24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كما أن المشروع قد يكون خاصًا يستهدف تحقيق الربح لأصحابه, أو حكوميًا يستهدف النمو الاقتصادي</a:t>
            </a:r>
            <a:endParaRPr lang="ar-SA" sz="2400" dirty="0">
              <a:solidFill>
                <a:srgbClr val="FF0000"/>
              </a:solidFill>
              <a:latin typeface="Arabic Typesetting" pitchFamily="66" charset="-78"/>
              <a:ea typeface="Calibri" pitchFamily="34" charset="0"/>
              <a:cs typeface="Arabic Typesetting" pitchFamily="66" charset="-78"/>
            </a:endParaRPr>
          </a:p>
        </p:txBody>
      </p:sp>
    </p:spTree>
    <p:extLst>
      <p:ext uri="{BB962C8B-B14F-4D97-AF65-F5344CB8AC3E}">
        <p14:creationId xmlns:p14="http://schemas.microsoft.com/office/powerpoint/2010/main" val="1989233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179512" y="-19414"/>
            <a:ext cx="811000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0800" algn="ctr" fontAlgn="base">
              <a:spcBef>
                <a:spcPct val="0"/>
              </a:spcBef>
              <a:spcAft>
                <a:spcPct val="0"/>
              </a:spcAft>
            </a:pPr>
            <a:endParaRPr lang="ar-SA" sz="2800" b="1" u="sng" dirty="0">
              <a:solidFill>
                <a:srgbClr val="FF0000"/>
              </a:solidFill>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b="1" u="sng" dirty="0">
                <a:solidFill>
                  <a:srgbClr val="FF0000"/>
                </a:solidFill>
                <a:latin typeface="Arabic Typesetting" pitchFamily="66" charset="-78"/>
                <a:ea typeface="Calibri" pitchFamily="34" charset="0"/>
                <a:cs typeface="Arabic Typesetting" pitchFamily="66" charset="-78"/>
              </a:rPr>
              <a:t>2</a:t>
            </a:r>
            <a:r>
              <a:rPr lang="ar-SA" sz="2800" b="1" u="sng" dirty="0" smtClean="0">
                <a:solidFill>
                  <a:srgbClr val="FF0000"/>
                </a:solidFill>
                <a:latin typeface="Arabic Typesetting" pitchFamily="66" charset="-78"/>
                <a:ea typeface="Calibri" pitchFamily="34" charset="0"/>
                <a:cs typeface="Arabic Typesetting" pitchFamily="66" charset="-78"/>
              </a:rPr>
              <a:t>_ المعلومات المطلوبة لتقييم المشروعات:</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b="1" u="sng" dirty="0" smtClean="0">
                <a:solidFill>
                  <a:srgbClr val="FF0000"/>
                </a:solidFill>
                <a:latin typeface="Arabic Typesetting" pitchFamily="66" charset="-78"/>
                <a:ea typeface="Calibri" pitchFamily="34" charset="0"/>
                <a:cs typeface="Arabic Typesetting" pitchFamily="66" charset="-78"/>
              </a:rPr>
              <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من أهم المعلومات و البيانات المطلوبة لتقييم المشروع و تحليله هي ( إيرادات و تكاليف المشروع) لأن الجدوى الاقتصادية للمشروع تعتمد على صافي قيمته الحالية.</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يجب الأخذ في الاعتبار عائدات المشروع و تكاليفه «الاجتماعية» خاصة إذا كانت الحكومة هي التي تقوم بالمشروع و يسمى ذلك </a:t>
            </a:r>
            <a:r>
              <a:rPr lang="ar-SA" sz="2800" u="sng" dirty="0" smtClean="0">
                <a:latin typeface="Arabic Typesetting" pitchFamily="66" charset="-78"/>
                <a:ea typeface="Calibri" pitchFamily="34" charset="0"/>
                <a:cs typeface="Arabic Typesetting" pitchFamily="66" charset="-78"/>
              </a:rPr>
              <a:t>بالتحليل الاقتصادي</a:t>
            </a:r>
            <a:r>
              <a:rPr lang="ar-SA" sz="2800" dirty="0" smtClean="0">
                <a:latin typeface="Arabic Typesetting" pitchFamily="66" charset="-78"/>
                <a:ea typeface="Calibri" pitchFamily="34" charset="0"/>
                <a:cs typeface="Arabic Typesetting" pitchFamily="66" charset="-78"/>
              </a:rPr>
              <a:t>,, أما إذا كان المشروع يخص فردًا يستهدف الربح فقد لا يعتبر كثيرًا للعائدات و التكاليف الاجتماعية و لكنه يهتم بالضرائب التي تعد جزء من التكاليف كما يعتبر للدعم الحكومي كجزء من الإيرادات و يسمى </a:t>
            </a:r>
            <a:r>
              <a:rPr lang="ar-SA" sz="2800" u="sng" dirty="0" smtClean="0">
                <a:latin typeface="Arabic Typesetting" pitchFamily="66" charset="-78"/>
                <a:ea typeface="Calibri" pitchFamily="34" charset="0"/>
                <a:cs typeface="Arabic Typesetting" pitchFamily="66" charset="-78"/>
              </a:rPr>
              <a:t>بالتحليل المالي</a:t>
            </a:r>
            <a:r>
              <a:rPr lang="ar-SA" sz="2800" dirty="0" smtClean="0">
                <a:latin typeface="Arabic Typesetting" pitchFamily="66" charset="-78"/>
                <a:ea typeface="Calibri" pitchFamily="34" charset="0"/>
                <a:cs typeface="Arabic Typesetting" pitchFamily="66" charset="-78"/>
              </a:rPr>
              <a:t>.</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بالنسبة لموقع المشروع: فالمشروعات الخاصة تهتم بموقع المشروع و ما يدر ذلك عليهم من إيرادات أو يقلل عليهم من تكاليف, و المشروعات الحكومية تهتم بتوزيع الدخل و التنمية الاقليمية و قد تغض النظر عن موقع المشروع.</a:t>
            </a:r>
            <a:br>
              <a:rPr lang="ar-SA" sz="2800" dirty="0" smtClean="0">
                <a:latin typeface="Arabic Typesetting" pitchFamily="66" charset="-78"/>
                <a:ea typeface="Calibri" pitchFamily="34" charset="0"/>
                <a:cs typeface="Arabic Typesetting" pitchFamily="66" charset="-78"/>
              </a:rPr>
            </a:br>
            <a:endParaRPr lang="ar-SA" sz="2800" dirty="0">
              <a:solidFill>
                <a:srgbClr val="FF0000"/>
              </a:solidFill>
              <a:latin typeface="Arabic Typesetting" pitchFamily="66" charset="-78"/>
              <a:ea typeface="Calibri" pitchFamily="34" charset="0"/>
              <a:cs typeface="Arabic Typesetting" pitchFamily="66" charset="-78"/>
            </a:endParaRPr>
          </a:p>
        </p:txBody>
      </p:sp>
    </p:spTree>
    <p:extLst>
      <p:ext uri="{BB962C8B-B14F-4D97-AF65-F5344CB8AC3E}">
        <p14:creationId xmlns:p14="http://schemas.microsoft.com/office/powerpoint/2010/main" val="3406642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179512" y="333236"/>
            <a:ext cx="811000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buFont typeface="Arial" pitchFamily="34" charset="0"/>
              <a:buChar char="•"/>
            </a:pPr>
            <a:r>
              <a:rPr lang="ar-SA" sz="2800" b="1" dirty="0" smtClean="0">
                <a:solidFill>
                  <a:srgbClr val="00B050"/>
                </a:solidFill>
                <a:latin typeface="Arabic Typesetting" pitchFamily="66" charset="-78"/>
                <a:ea typeface="Calibri" pitchFamily="34" charset="0"/>
                <a:cs typeface="Arabic Typesetting" pitchFamily="66" charset="-78"/>
              </a:rPr>
              <a:t>المعلومات المطلوبة لتقييم و تحليل المشروع الاستثماري:</a:t>
            </a:r>
            <a:r>
              <a:rPr lang="ar-SA" sz="2800" b="1" u="sng" dirty="0" smtClean="0">
                <a:solidFill>
                  <a:srgbClr val="FF0000"/>
                </a:solidFill>
                <a:latin typeface="Arabic Typesetting" pitchFamily="66" charset="-78"/>
                <a:ea typeface="Calibri" pitchFamily="34" charset="0"/>
                <a:cs typeface="Arabic Typesetting" pitchFamily="66" charset="-78"/>
              </a:rPr>
              <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b="1" u="sng" dirty="0" smtClean="0">
                <a:solidFill>
                  <a:srgbClr val="FF0000"/>
                </a:solidFill>
                <a:latin typeface="Arabic Typesetting" pitchFamily="66" charset="-78"/>
                <a:ea typeface="Calibri" pitchFamily="34" charset="0"/>
                <a:cs typeface="Arabic Typesetting" pitchFamily="66" charset="-78"/>
              </a:rPr>
              <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كل الإيرادات المتوقعة من بيع و إنتاج المشروع: و تشمل الإيرادات على قيمة الآلات و المباني في نهاية عمر المشروع.</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كل تكاليف الموارد و المواد الخام المستخدمة في المشروع: بما في ذلك التكاليف الضمنية و تكلفة الفرصة البديلة و صيانة الآلات و قطع الغيار لكل عام من بداية الانفاق على المشروع و حتى نهاية عمره الافتراضي.</a:t>
            </a:r>
            <a:r>
              <a:rPr lang="ar-SA" sz="2800" dirty="0">
                <a:latin typeface="Arabic Typesetting" pitchFamily="66" charset="-78"/>
                <a:ea typeface="Calibri" pitchFamily="34" charset="0"/>
                <a:cs typeface="Arabic Typesetting" pitchFamily="66" charset="-78"/>
              </a:rPr>
              <a:t/>
            </a:r>
            <a:br>
              <a:rPr lang="ar-SA" sz="2800" dirty="0">
                <a:latin typeface="Arabic Typesetting" pitchFamily="66" charset="-78"/>
                <a:ea typeface="Calibri" pitchFamily="34" charset="0"/>
                <a:cs typeface="Arabic Typesetting" pitchFamily="66" charset="-78"/>
              </a:rPr>
            </a:br>
            <a:endParaRPr lang="ar-SA" sz="2800" dirty="0" smtClean="0">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dirty="0" smtClean="0">
                <a:latin typeface="Arabic Typesetting" pitchFamily="66" charset="-78"/>
                <a:ea typeface="Calibri" pitchFamily="34" charset="0"/>
                <a:cs typeface="Arabic Typesetting" pitchFamily="66" charset="-78"/>
              </a:rPr>
              <a:t>لكي يمكن تقدير الإيرادات لا بد من تقدير الأسعار المتوقعة خلال فترة عمر المشروع, أما بالنسبة للتكاليف و خاصة تكاليف التشغيل فيجب تقديرها أيضاً خلال الفترة الزمنية للمشروع مع الأخذ في الاعتبار التضخم المالي و ما إليه من عوامل تؤدي إلى تغير الأسعار و التكاليف المستقبلية.</a:t>
            </a:r>
            <a:r>
              <a:rPr lang="ar-SA" sz="2800" dirty="0" smtClean="0">
                <a:solidFill>
                  <a:srgbClr val="FF0000"/>
                </a:solidFill>
                <a:latin typeface="Arabic Typesetting" pitchFamily="66" charset="-78"/>
                <a:ea typeface="Calibri" pitchFamily="34" charset="0"/>
                <a:cs typeface="Arabic Typesetting" pitchFamily="66" charset="-78"/>
              </a:rPr>
              <a:t/>
            </a:r>
            <a:br>
              <a:rPr lang="ar-SA" sz="2800" dirty="0" smtClean="0">
                <a:solidFill>
                  <a:srgbClr val="FF0000"/>
                </a:solidFill>
                <a:latin typeface="Arabic Typesetting" pitchFamily="66" charset="-78"/>
                <a:ea typeface="Calibri" pitchFamily="34" charset="0"/>
                <a:cs typeface="Arabic Typesetting" pitchFamily="66" charset="-78"/>
              </a:rPr>
            </a:br>
            <a:endParaRPr lang="ar-SA" sz="2800" dirty="0" smtClean="0">
              <a:solidFill>
                <a:srgbClr val="FF0000"/>
              </a:solidFill>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dirty="0" smtClean="0">
                <a:latin typeface="Arabic Typesetting" pitchFamily="66" charset="-78"/>
                <a:ea typeface="Calibri" pitchFamily="34" charset="0"/>
                <a:cs typeface="Arabic Typesetting" pitchFamily="66" charset="-78"/>
              </a:rPr>
              <a:t>تتأثر تقديرات الأسعار و التكاليف و الإنتاج بعدة عوامل: عوامل فنية و عوامل اقتصادية و عوامل إدارية.</a:t>
            </a:r>
            <a:endParaRPr lang="ar-SA" sz="2800" dirty="0">
              <a:latin typeface="Arabic Typesetting" pitchFamily="66" charset="-78"/>
              <a:ea typeface="Calibri" pitchFamily="34" charset="0"/>
              <a:cs typeface="Arabic Typesetting" pitchFamily="66" charset="-78"/>
            </a:endParaRPr>
          </a:p>
        </p:txBody>
      </p:sp>
    </p:spTree>
    <p:extLst>
      <p:ext uri="{BB962C8B-B14F-4D97-AF65-F5344CB8AC3E}">
        <p14:creationId xmlns:p14="http://schemas.microsoft.com/office/powerpoint/2010/main" val="391316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51520" y="56818"/>
            <a:ext cx="811000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buFont typeface="Arial" pitchFamily="34" charset="0"/>
              <a:buChar char="•"/>
            </a:pPr>
            <a:r>
              <a:rPr lang="ar-SA" sz="2800" b="1" u="sng" dirty="0" smtClean="0">
                <a:solidFill>
                  <a:srgbClr val="FF0000"/>
                </a:solidFill>
                <a:latin typeface="Arabic Typesetting" pitchFamily="66" charset="-78"/>
                <a:ea typeface="Calibri" pitchFamily="34" charset="0"/>
                <a:cs typeface="Arabic Typesetting" pitchFamily="66" charset="-78"/>
              </a:rPr>
              <a:t>العوامل الفنية:</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تؤثر على تقديرات الإنتاج و مدخلاته و يقوم بذلك المتخصصون الفنيون في المشروع.</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إذا كانت التقديرات أعلى مما هي عليه في الواقع, و بالتالي تكون دراسة الجدوى اعتمدت إيرادات أكثر مما سيحدث خللًا فيها و هذا قد يؤدي إلى تنفيذ مشروع غير مجدي اقتصاديًا.</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اما إذا كان الخطأ في التقدير في اتجاه تقليل مدخلات الإنتاج المتوقعة فإن تكاليف المشروع ستكون أقل مما سيحدث فعلًا و بالتالي يتم قبول مشروع غير مجد. و العكس صحيح في الحالتين لأن تقدير قيمة أقل للإيرادات و أعلى للتكاليف بأكثر مما يجب </a:t>
            </a:r>
            <a:r>
              <a:rPr lang="ar-SA" sz="2800" smtClean="0">
                <a:latin typeface="Arabic Typesetting" pitchFamily="66" charset="-78"/>
                <a:ea typeface="Calibri" pitchFamily="34" charset="0"/>
                <a:cs typeface="Arabic Typesetting" pitchFamily="66" charset="-78"/>
              </a:rPr>
              <a:t>قد يؤدي </a:t>
            </a:r>
            <a:r>
              <a:rPr lang="ar-SA" sz="2800" dirty="0" smtClean="0">
                <a:latin typeface="Arabic Typesetting" pitchFamily="66" charset="-78"/>
                <a:ea typeface="Calibri" pitchFamily="34" charset="0"/>
                <a:cs typeface="Arabic Typesetting" pitchFamily="66" charset="-78"/>
              </a:rPr>
              <a:t>إلى رفض مشروع مجدي اقتصاديًا.</a:t>
            </a:r>
            <a:br>
              <a:rPr lang="ar-SA" sz="2800" dirty="0" smtClean="0">
                <a:latin typeface="Arabic Typesetting" pitchFamily="66" charset="-78"/>
                <a:ea typeface="Calibri" pitchFamily="34" charset="0"/>
                <a:cs typeface="Arabic Typesetting" pitchFamily="66" charset="-78"/>
              </a:rPr>
            </a:br>
            <a:endParaRPr lang="ar-SA" sz="2800" dirty="0" smtClean="0">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b="1" u="sng" dirty="0" smtClean="0">
                <a:solidFill>
                  <a:srgbClr val="FF0000"/>
                </a:solidFill>
                <a:latin typeface="Arabic Typesetting" pitchFamily="66" charset="-78"/>
                <a:ea typeface="Calibri" pitchFamily="34" charset="0"/>
                <a:cs typeface="Arabic Typesetting" pitchFamily="66" charset="-78"/>
              </a:rPr>
              <a:t>العوامل الاقتصادية:</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تقديرات خاصة بالأسعار و التكاليف خلال عمر المشروع.</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أي خطأ في هذه التقديرات تؤدي إلى قبول مشروع غير مجدٍ أو رفض مشروع مجدي اقتصادياً.</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لابد من الأخذ في الاعتبار التغيرات و الظروف الاقتصادية التي قد تطرأ خلال عمر المشروع  مثل تغير النظام الاقتصادي و أذواق المستهلكين.</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لابد من اتباع طرق تحليل المخاطرة لتفادي الخطأ في التقديرات.</a:t>
            </a:r>
            <a:endParaRPr lang="ar-SA" sz="2800" b="1" u="sng" dirty="0" smtClean="0">
              <a:solidFill>
                <a:srgbClr val="FF0000"/>
              </a:solidFill>
              <a:latin typeface="Arabic Typesetting" pitchFamily="66" charset="-78"/>
              <a:ea typeface="Calibri" pitchFamily="34" charset="0"/>
              <a:cs typeface="Arabic Typesetting" pitchFamily="66" charset="-78"/>
            </a:endParaRPr>
          </a:p>
        </p:txBody>
      </p:sp>
    </p:spTree>
    <p:extLst>
      <p:ext uri="{BB962C8B-B14F-4D97-AF65-F5344CB8AC3E}">
        <p14:creationId xmlns:p14="http://schemas.microsoft.com/office/powerpoint/2010/main" val="450981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51520" y="230450"/>
            <a:ext cx="811000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fontAlgn="base">
              <a:spcBef>
                <a:spcPct val="0"/>
              </a:spcBef>
              <a:spcAft>
                <a:spcPct val="0"/>
              </a:spcAft>
              <a:buFont typeface="Arial" pitchFamily="34" charset="0"/>
              <a:buChar char="•"/>
            </a:pPr>
            <a:r>
              <a:rPr lang="ar-SA" sz="2800" b="1" u="sng" dirty="0" smtClean="0">
                <a:solidFill>
                  <a:srgbClr val="FF0000"/>
                </a:solidFill>
                <a:latin typeface="Arabic Typesetting" pitchFamily="66" charset="-78"/>
                <a:ea typeface="Calibri" pitchFamily="34" charset="0"/>
                <a:cs typeface="Arabic Typesetting" pitchFamily="66" charset="-78"/>
              </a:rPr>
              <a:t>العوامل الإدارية:</a:t>
            </a:r>
            <a:br>
              <a:rPr lang="ar-SA" sz="2800" b="1" u="sng" dirty="0" smtClean="0">
                <a:solidFill>
                  <a:srgbClr val="FF0000"/>
                </a:solidFill>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من أخطر العوامل التي تؤثر على تحديد جدوى المشروع منذ البداية, لأن الإدارة المتفائلة قد تحدد فترة زمنية لتنفيذ المشروع أقل مما يجب, مما يزيد من تكاليف تنفيذ المشروع بأكثر مما كان متوقعًا و محسوبُا في دراسة الجدوى.</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و هذه المشكلة كثيرًا ما تلازم تقييم المشروعات في الدول النامية.</a:t>
            </a:r>
            <a:r>
              <a:rPr lang="ar-SA" sz="2400" dirty="0" smtClean="0">
                <a:latin typeface="Arabic Typesetting" pitchFamily="66" charset="-78"/>
                <a:ea typeface="Calibri" pitchFamily="34" charset="0"/>
                <a:cs typeface="Arabic Typesetting" pitchFamily="66" charset="-78"/>
              </a:rPr>
              <a:t/>
            </a:r>
            <a:br>
              <a:rPr lang="ar-SA" sz="2400" dirty="0" smtClean="0">
                <a:latin typeface="Arabic Typesetting" pitchFamily="66" charset="-78"/>
                <a:ea typeface="Calibri" pitchFamily="34" charset="0"/>
                <a:cs typeface="Arabic Typesetting" pitchFamily="66" charset="-78"/>
              </a:rPr>
            </a:br>
            <a:endParaRPr lang="ar-SA" sz="2400" dirty="0" smtClean="0">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400" dirty="0" smtClean="0">
                <a:latin typeface="Arabic Typesetting" pitchFamily="66" charset="-78"/>
                <a:ea typeface="Calibri" pitchFamily="34" charset="0"/>
                <a:cs typeface="Arabic Typesetting" pitchFamily="66" charset="-78"/>
              </a:rPr>
              <a:t>يمكن القول بأن كل هذه العوامل الثلاثة قد تؤدي إلى زيادة الإيرادات أو تخفيض التكاليف أو كليهما, فيبدو المشروع أكثر جدوى مما هو عليه في الواقع.</a:t>
            </a:r>
          </a:p>
        </p:txBody>
      </p:sp>
    </p:spTree>
    <p:extLst>
      <p:ext uri="{BB962C8B-B14F-4D97-AF65-F5344CB8AC3E}">
        <p14:creationId xmlns:p14="http://schemas.microsoft.com/office/powerpoint/2010/main" val="3955156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rot="10800000" flipV="1">
            <a:off x="251520" y="188640"/>
            <a:ext cx="811000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50800" algn="ctr" fontAlgn="base">
              <a:spcBef>
                <a:spcPct val="0"/>
              </a:spcBef>
              <a:spcAft>
                <a:spcPct val="0"/>
              </a:spcAft>
            </a:pPr>
            <a:endParaRPr lang="ar-SA" sz="2800" b="1" u="sng" dirty="0">
              <a:solidFill>
                <a:srgbClr val="FF0000"/>
              </a:solidFill>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b="1" u="sng" dirty="0" smtClean="0">
                <a:solidFill>
                  <a:srgbClr val="FF0000"/>
                </a:solidFill>
                <a:latin typeface="Arabic Typesetting" pitchFamily="66" charset="-78"/>
                <a:ea typeface="Calibri" pitchFamily="34" charset="0"/>
                <a:cs typeface="Arabic Typesetting" pitchFamily="66" charset="-78"/>
              </a:rPr>
              <a:t>3- تحليل الحساسية: </a:t>
            </a:r>
            <a:r>
              <a:rPr lang="ar-SA" sz="2800" b="1" dirty="0">
                <a:solidFill>
                  <a:srgbClr val="FF0000"/>
                </a:solidFill>
                <a:latin typeface="Arabic Typesetting" pitchFamily="66" charset="-78"/>
                <a:ea typeface="Calibri" pitchFamily="34" charset="0"/>
                <a:cs typeface="Arabic Typesetting" pitchFamily="66" charset="-78"/>
              </a:rPr>
              <a:t> </a:t>
            </a:r>
            <a:r>
              <a:rPr lang="ar-SA" sz="2800" dirty="0">
                <a:latin typeface="Arabic Typesetting" pitchFamily="66" charset="-78"/>
                <a:ea typeface="Calibri" pitchFamily="34" charset="0"/>
                <a:cs typeface="Arabic Typesetting" pitchFamily="66" charset="-78"/>
              </a:rPr>
              <a:t/>
            </a:r>
            <a:br>
              <a:rPr lang="ar-SA" sz="2800" dirty="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نتيجة للخطأ الذي قد يحدث في تقديرات المشروع, فإنه من الأفضل القيام بتحليل الحساسية و ذلك بالحصول على ثلاثة تقديرات للإيرادات و التكاليف: أقل تقديرات ممكنة, تقديرات متوسطة, أعلى تقديرات ممكنة.. فلو كان تقديرات إيرادات المشروع أقل و تقديرات تكاليفه أعلى </a:t>
            </a:r>
            <a:r>
              <a:rPr lang="ar-SA" sz="2800" smtClean="0">
                <a:latin typeface="Arabic Typesetting" pitchFamily="66" charset="-78"/>
                <a:ea typeface="Calibri" pitchFamily="34" charset="0"/>
                <a:cs typeface="Arabic Typesetting" pitchFamily="66" charset="-78"/>
              </a:rPr>
              <a:t>فإن الثقة </a:t>
            </a:r>
            <a:r>
              <a:rPr lang="ar-SA" sz="2800" dirty="0" smtClean="0">
                <a:latin typeface="Arabic Typesetting" pitchFamily="66" charset="-78"/>
                <a:ea typeface="Calibri" pitchFamily="34" charset="0"/>
                <a:cs typeface="Arabic Typesetting" pitchFamily="66" charset="-78"/>
              </a:rPr>
              <a:t>في جدوى المشروع الاقتصادية تكون أكبر.</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كما يمكن الاستعانة بتقسيم أنواع الخطأ في علم الإحصاء:</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a:t>
            </a:r>
            <a:r>
              <a:rPr lang="ar-SA" sz="2800" b="1" dirty="0" smtClean="0">
                <a:solidFill>
                  <a:srgbClr val="00B050"/>
                </a:solidFill>
                <a:latin typeface="Arabic Typesetting" pitchFamily="66" charset="-78"/>
                <a:ea typeface="Calibri" pitchFamily="34" charset="0"/>
                <a:cs typeface="Arabic Typesetting" pitchFamily="66" charset="-78"/>
              </a:rPr>
              <a:t>خطأ من النوع الأول: عندما نرفض فرضية كان يجب قبولها (عند رفض مشروع مجدي اقتصادياً)</a:t>
            </a:r>
            <a:br>
              <a:rPr lang="ar-SA" sz="2800" b="1" dirty="0" smtClean="0">
                <a:solidFill>
                  <a:srgbClr val="00B050"/>
                </a:solidFill>
                <a:latin typeface="Arabic Typesetting" pitchFamily="66" charset="-78"/>
                <a:ea typeface="Calibri" pitchFamily="34" charset="0"/>
                <a:cs typeface="Arabic Typesetting" pitchFamily="66" charset="-78"/>
              </a:rPr>
            </a:br>
            <a:r>
              <a:rPr lang="ar-SA" sz="2800" b="1" dirty="0" smtClean="0">
                <a:solidFill>
                  <a:srgbClr val="00B050"/>
                </a:solidFill>
                <a:latin typeface="Arabic Typesetting" pitchFamily="66" charset="-78"/>
                <a:ea typeface="Calibri" pitchFamily="34" charset="0"/>
                <a:cs typeface="Arabic Typesetting" pitchFamily="66" charset="-78"/>
              </a:rPr>
              <a:t> خطأ من النوع الثاني: عندما نقبل فرضية كان يجب رفضها (عند قبول مشروع غير مجدي اقتصادياً)</a:t>
            </a:r>
            <a:r>
              <a:rPr lang="ar-SA" sz="2800" b="1" u="sng" dirty="0" smtClean="0">
                <a:solidFill>
                  <a:srgbClr val="00B050"/>
                </a:solidFill>
                <a:latin typeface="Arabic Typesetting" pitchFamily="66" charset="-78"/>
                <a:ea typeface="Calibri" pitchFamily="34" charset="0"/>
                <a:cs typeface="Arabic Typesetting" pitchFamily="66" charset="-78"/>
              </a:rPr>
              <a:t/>
            </a:r>
            <a:br>
              <a:rPr lang="ar-SA" sz="2800" b="1" u="sng" dirty="0" smtClean="0">
                <a:solidFill>
                  <a:srgbClr val="00B050"/>
                </a:solidFill>
                <a:latin typeface="Arabic Typesetting" pitchFamily="66" charset="-78"/>
                <a:ea typeface="Calibri" pitchFamily="34" charset="0"/>
                <a:cs typeface="Arabic Typesetting" pitchFamily="66" charset="-78"/>
              </a:rPr>
            </a:br>
            <a:endParaRPr lang="ar-SA" sz="2800" b="1" u="sng" dirty="0" smtClean="0">
              <a:solidFill>
                <a:srgbClr val="00B050"/>
              </a:solidFill>
              <a:latin typeface="Arabic Typesetting" pitchFamily="66" charset="-78"/>
              <a:ea typeface="Calibri" pitchFamily="34" charset="0"/>
              <a:cs typeface="Arabic Typesetting" pitchFamily="66" charset="-78"/>
            </a:endParaRPr>
          </a:p>
          <a:p>
            <a:pPr marL="457200" indent="-457200" fontAlgn="base">
              <a:spcBef>
                <a:spcPct val="0"/>
              </a:spcBef>
              <a:spcAft>
                <a:spcPct val="0"/>
              </a:spcAft>
              <a:buFont typeface="Arial" pitchFamily="34" charset="0"/>
              <a:buChar char="•"/>
            </a:pPr>
            <a:r>
              <a:rPr lang="ar-SA" sz="2800" b="1" u="sng" dirty="0" smtClean="0">
                <a:solidFill>
                  <a:srgbClr val="FF0000"/>
                </a:solidFill>
                <a:latin typeface="Arabic Typesetting" pitchFamily="66" charset="-78"/>
                <a:ea typeface="Calibri" pitchFamily="34" charset="0"/>
                <a:cs typeface="Arabic Typesetting" pitchFamily="66" charset="-78"/>
              </a:rPr>
              <a:t>4- حسابات التكاليف و العائدات الاجتماعية: </a:t>
            </a:r>
            <a:r>
              <a:rPr lang="ar-SA" sz="2800" dirty="0" smtClean="0">
                <a:solidFill>
                  <a:srgbClr val="FF0000"/>
                </a:solidFill>
                <a:latin typeface="Arabic Typesetting" pitchFamily="66" charset="-78"/>
                <a:ea typeface="Calibri" pitchFamily="34" charset="0"/>
                <a:cs typeface="Arabic Typesetting" pitchFamily="66" charset="-78"/>
              </a:rPr>
              <a:t> </a:t>
            </a:r>
            <a:r>
              <a:rPr lang="ar-SA" sz="2800" dirty="0" smtClean="0">
                <a:latin typeface="Arabic Typesetting" pitchFamily="66" charset="-78"/>
                <a:ea typeface="Calibri" pitchFamily="34" charset="0"/>
                <a:cs typeface="Arabic Typesetting" pitchFamily="66" charset="-78"/>
              </a:rPr>
              <a:t/>
            </a:r>
            <a:br>
              <a:rPr lang="ar-SA" sz="2800" dirty="0" smtClean="0">
                <a:latin typeface="Arabic Typesetting" pitchFamily="66" charset="-78"/>
                <a:ea typeface="Calibri" pitchFamily="34" charset="0"/>
                <a:cs typeface="Arabic Typesetting" pitchFamily="66" charset="-78"/>
              </a:rPr>
            </a:br>
            <a:r>
              <a:rPr lang="ar-SA" sz="2400" dirty="0" smtClean="0">
                <a:latin typeface="Arabic Typesetting" pitchFamily="66" charset="-78"/>
                <a:ea typeface="Calibri" pitchFamily="34" charset="0"/>
                <a:cs typeface="Arabic Typesetting" pitchFamily="66" charset="-78"/>
              </a:rPr>
              <a:t>- كثيراً ما تقدم دراسات الجدوى الاقتصادية دون أخذ التكاليف أو العائدات الاجتماعية في الاعتبار مما ينتج عنه قبول مشروع غير مجدي أو رفض مشروع مجدي اقتصادياً, خاصة في القطاع الخاص, و لكن قد يجبر على ذلك من قبل الدولة</a:t>
            </a:r>
            <a:endParaRPr lang="ar-SA" sz="2800" dirty="0" smtClean="0">
              <a:latin typeface="Arabic Typesetting" pitchFamily="66" charset="-78"/>
              <a:ea typeface="Calibri" pitchFamily="34" charset="0"/>
              <a:cs typeface="Arabic Typesetting" pitchFamily="66" charset="-78"/>
            </a:endParaRPr>
          </a:p>
        </p:txBody>
      </p:sp>
    </p:spTree>
    <p:extLst>
      <p:ext uri="{BB962C8B-B14F-4D97-AF65-F5344CB8AC3E}">
        <p14:creationId xmlns:p14="http://schemas.microsoft.com/office/powerpoint/2010/main" val="676539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064896" cy="6617196"/>
          </a:xfrm>
          <a:prstGeom prst="rect">
            <a:avLst/>
          </a:prstGeom>
        </p:spPr>
        <p:txBody>
          <a:bodyPr wrap="square">
            <a:spAutoFit/>
          </a:bodyPr>
          <a:lstStyle/>
          <a:p>
            <a:r>
              <a:rPr lang="ar-SA" sz="3200" b="1" u="sng" dirty="0">
                <a:solidFill>
                  <a:srgbClr val="FF0000"/>
                </a:solidFill>
                <a:latin typeface="Arabic Typesetting" pitchFamily="66" charset="-78"/>
                <a:ea typeface="Calibri" pitchFamily="34" charset="0"/>
                <a:cs typeface="Arabic Typesetting" pitchFamily="66" charset="-78"/>
              </a:rPr>
              <a:t>5- معايير الجدوى الاقتصادية</a:t>
            </a:r>
            <a:r>
              <a:rPr lang="ar-SA" sz="3200" b="1" u="sng" dirty="0" smtClean="0">
                <a:solidFill>
                  <a:srgbClr val="FF0000"/>
                </a:solidFill>
                <a:latin typeface="Arabic Typesetting" pitchFamily="66" charset="-78"/>
                <a:ea typeface="Calibri" pitchFamily="34" charset="0"/>
                <a:cs typeface="Arabic Typesetting" pitchFamily="66" charset="-78"/>
              </a:rPr>
              <a:t>:</a:t>
            </a:r>
            <a:r>
              <a:rPr lang="ar-SA" sz="3200" b="1" u="sng" dirty="0">
                <a:solidFill>
                  <a:srgbClr val="FF0000"/>
                </a:solidFill>
                <a:latin typeface="Arabic Typesetting" pitchFamily="66" charset="-78"/>
                <a:ea typeface="Calibri" pitchFamily="34" charset="0"/>
                <a:cs typeface="Arabic Typesetting" pitchFamily="66" charset="-78"/>
              </a:rPr>
              <a:t/>
            </a:r>
            <a:br>
              <a:rPr lang="ar-SA" sz="3200" b="1" u="sng" dirty="0">
                <a:solidFill>
                  <a:srgbClr val="FF0000"/>
                </a:solidFill>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صافي القيمة </a:t>
            </a:r>
            <a:r>
              <a:rPr lang="ar-SA" sz="2800" dirty="0" smtClean="0">
                <a:latin typeface="Arabic Typesetting" pitchFamily="66" charset="-78"/>
                <a:ea typeface="Calibri" pitchFamily="34" charset="0"/>
                <a:cs typeface="Arabic Typesetting" pitchFamily="66" charset="-78"/>
              </a:rPr>
              <a:t>الحالية: تعتمد على طرح القيمة الحالية للتكاليف من القيمة الحالية للعائدات لنحصل على صافي القيمة الحالية للمشروع.</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 إذا كانت أكبر من الصفر: فالمشروع يعد مجدي اقتصادياً</a:t>
            </a:r>
            <a:br>
              <a:rPr lang="ar-SA" sz="2800" dirty="0" smtClean="0">
                <a:latin typeface="Arabic Typesetting" pitchFamily="66" charset="-78"/>
                <a:ea typeface="Calibri" pitchFamily="34" charset="0"/>
                <a:cs typeface="Arabic Typesetting" pitchFamily="66" charset="-78"/>
              </a:rPr>
            </a:br>
            <a:r>
              <a:rPr lang="ar-SA" sz="2800" dirty="0" smtClean="0">
                <a:latin typeface="Arabic Typesetting" pitchFamily="66" charset="-78"/>
                <a:ea typeface="Calibri" pitchFamily="34" charset="0"/>
                <a:cs typeface="Arabic Typesetting" pitchFamily="66" charset="-78"/>
              </a:rPr>
              <a:t>    - إذا كانت أقل من الصفر: فالمشروع غير مجدي اقتصادياً</a:t>
            </a:r>
            <a:br>
              <a:rPr lang="ar-SA" sz="2800" dirty="0" smtClean="0">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a:r>
            <a:br>
              <a:rPr lang="ar-SA" sz="2800" dirty="0">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نسبة العائدات </a:t>
            </a:r>
            <a:r>
              <a:rPr lang="ar-SA" sz="2800" dirty="0" smtClean="0">
                <a:latin typeface="Arabic Typesetting" pitchFamily="66" charset="-78"/>
                <a:ea typeface="Calibri" pitchFamily="34" charset="0"/>
                <a:cs typeface="Arabic Typesetting" pitchFamily="66" charset="-78"/>
              </a:rPr>
              <a:t>للتكاليف=القيمة الحالية للعائدات/ القيمة الحالية للتكاليف</a:t>
            </a:r>
          </a:p>
          <a:p>
            <a:r>
              <a:rPr lang="ar-SA" sz="2800" dirty="0" smtClean="0">
                <a:latin typeface="Arabic Typesetting" pitchFamily="66" charset="-78"/>
                <a:ea typeface="Calibri" pitchFamily="34" charset="0"/>
                <a:cs typeface="Arabic Typesetting" pitchFamily="66" charset="-78"/>
              </a:rPr>
              <a:t>يعد المشروع مجدي اقتصادياً إذا كانت النسبة تساوي أو أكبر من الواحد الصحيح, و العكس لو كانت أقل منه.</a:t>
            </a:r>
            <a:br>
              <a:rPr lang="ar-SA" sz="2800" dirty="0" smtClean="0">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a:r>
            <a:br>
              <a:rPr lang="ar-SA" sz="2800" dirty="0">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معدل العائد </a:t>
            </a:r>
            <a:r>
              <a:rPr lang="ar-SA" sz="2800" dirty="0" smtClean="0">
                <a:latin typeface="Arabic Typesetting" pitchFamily="66" charset="-78"/>
                <a:ea typeface="Calibri" pitchFamily="34" charset="0"/>
                <a:cs typeface="Arabic Typesetting" pitchFamily="66" charset="-78"/>
              </a:rPr>
              <a:t>الداخلي: هو سعر الخصم الذي يجعل صافي القيمة الحالية يساوي الصفر(أو: يجعل القيمة </a:t>
            </a:r>
            <a:r>
              <a:rPr lang="ar-SA" sz="2800" smtClean="0">
                <a:latin typeface="Arabic Typesetting" pitchFamily="66" charset="-78"/>
                <a:ea typeface="Calibri" pitchFamily="34" charset="0"/>
                <a:cs typeface="Arabic Typesetting" pitchFamily="66" charset="-78"/>
              </a:rPr>
              <a:t>الحالية للإيرادات </a:t>
            </a:r>
            <a:r>
              <a:rPr lang="ar-SA" sz="2800" dirty="0" smtClean="0">
                <a:latin typeface="Arabic Typesetting" pitchFamily="66" charset="-78"/>
                <a:ea typeface="Calibri" pitchFamily="34" charset="0"/>
                <a:cs typeface="Arabic Typesetting" pitchFamily="66" charset="-78"/>
              </a:rPr>
              <a:t>تساوي القيمة الحالية للتكاليف).</a:t>
            </a:r>
            <a:br>
              <a:rPr lang="ar-SA" sz="2800" dirty="0" smtClean="0">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a:r>
            <a:br>
              <a:rPr lang="ar-SA" sz="2800" dirty="0">
                <a:latin typeface="Arabic Typesetting" pitchFamily="66" charset="-78"/>
                <a:ea typeface="Calibri" pitchFamily="34" charset="0"/>
                <a:cs typeface="Arabic Typesetting" pitchFamily="66" charset="-78"/>
              </a:rPr>
            </a:br>
            <a:r>
              <a:rPr lang="ar-SA" sz="2800" dirty="0">
                <a:latin typeface="Arabic Typesetting" pitchFamily="66" charset="-78"/>
                <a:ea typeface="Calibri" pitchFamily="34" charset="0"/>
                <a:cs typeface="Arabic Typesetting" pitchFamily="66" charset="-78"/>
              </a:rPr>
              <a:t>- </a:t>
            </a:r>
            <a:r>
              <a:rPr lang="ar-SA" sz="2800" dirty="0" smtClean="0">
                <a:latin typeface="Arabic Typesetting" pitchFamily="66" charset="-78"/>
                <a:ea typeface="Calibri" pitchFamily="34" charset="0"/>
                <a:cs typeface="Arabic Typesetting" pitchFamily="66" charset="-78"/>
              </a:rPr>
              <a:t>فترة </a:t>
            </a:r>
            <a:r>
              <a:rPr lang="ar-SA" sz="2800" dirty="0">
                <a:latin typeface="Arabic Typesetting" pitchFamily="66" charset="-78"/>
                <a:ea typeface="Calibri" pitchFamily="34" charset="0"/>
                <a:cs typeface="Arabic Typesetting" pitchFamily="66" charset="-78"/>
              </a:rPr>
              <a:t>استرداد رأس </a:t>
            </a:r>
            <a:r>
              <a:rPr lang="ar-SA" sz="2800" dirty="0" smtClean="0">
                <a:latin typeface="Arabic Typesetting" pitchFamily="66" charset="-78"/>
                <a:ea typeface="Calibri" pitchFamily="34" charset="0"/>
                <a:cs typeface="Arabic Typesetting" pitchFamily="66" charset="-78"/>
              </a:rPr>
              <a:t>المال: كلما كانت القيمة الحالية لصافي الإيرادات عالية في السنوات الأولى لبدء المشروع, قصرت الفترة التي يسترد فيها قيمة تكاليف الإنشاءات.</a:t>
            </a:r>
            <a:endParaRPr lang="ar-SA" sz="2800" dirty="0"/>
          </a:p>
        </p:txBody>
      </p:sp>
    </p:spTree>
    <p:extLst>
      <p:ext uri="{BB962C8B-B14F-4D97-AF65-F5344CB8AC3E}">
        <p14:creationId xmlns:p14="http://schemas.microsoft.com/office/powerpoint/2010/main" val="137589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120" y="30623"/>
            <a:ext cx="2736304" cy="1046440"/>
          </a:xfrm>
          <a:prstGeom prst="rect">
            <a:avLst/>
          </a:prstGeom>
          <a:noFill/>
        </p:spPr>
        <p:txBody>
          <a:bodyPr wrap="square" rtlCol="1">
            <a:spAutoFit/>
          </a:bodyPr>
          <a:lstStyle/>
          <a:p>
            <a:r>
              <a:rPr lang="ar-SA" sz="4400" b="1" u="sng"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rPr>
              <a:t>أولاً: دالة الإنتاج:</a:t>
            </a:r>
            <a:endParaRPr lang="en-US" sz="4400" b="1" u="sng"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a:p>
            <a:endParaRPr lang="ar-SA" dirty="0">
              <a:solidFill>
                <a:prstClr val="black"/>
              </a:solidFill>
            </a:endParaRPr>
          </a:p>
        </p:txBody>
      </p:sp>
      <mc:AlternateContent xmlns:mc="http://schemas.openxmlformats.org/markup-compatibility/2006" xmlns:a14="http://schemas.microsoft.com/office/drawing/2010/main">
        <mc:Choice Requires="a14">
          <p:sp>
            <p:nvSpPr>
              <p:cNvPr id="3" name="TextBox 2"/>
              <p:cNvSpPr txBox="1"/>
              <p:nvPr/>
            </p:nvSpPr>
            <p:spPr>
              <a:xfrm>
                <a:off x="251520" y="908720"/>
                <a:ext cx="8064896" cy="6001643"/>
              </a:xfrm>
              <a:prstGeom prst="rect">
                <a:avLst/>
              </a:prstGeom>
              <a:noFill/>
            </p:spPr>
            <p:txBody>
              <a:bodyPr wrap="square" rtlCol="1">
                <a:spAutoFit/>
              </a:bodyPr>
              <a:lstStyle/>
              <a:p>
                <a:pPr algn="ctr"/>
                <a:r>
                  <a:rPr lang="ar-SA" sz="2400" dirty="0" smtClean="0">
                    <a:solidFill>
                      <a:prstClr val="black"/>
                    </a:solidFill>
                    <a:latin typeface="Arabic Typesetting" pitchFamily="66" charset="-78"/>
                    <a:cs typeface="Arabic Typesetting" pitchFamily="66" charset="-78"/>
                  </a:rPr>
                  <a:t>- وهي العلاقة التي تربط كميّة الإنتاج بالكميّات المستخدمة من كل مورد (عنصر) </a:t>
                </a:r>
                <a:r>
                  <a:rPr lang="ar-SA" sz="2400" dirty="0">
                    <a:solidFill>
                      <a:prstClr val="black"/>
                    </a:solidFill>
                    <a:latin typeface="Arabic Typesetting" pitchFamily="66" charset="-78"/>
                    <a:cs typeface="Arabic Typesetting" pitchFamily="66" charset="-78"/>
                  </a:rPr>
                  <a:t>من موارد الإنتاج، أي العلاقة بين </a:t>
                </a:r>
                <a:endParaRPr lang="ar-SA" sz="2400" dirty="0" smtClean="0">
                  <a:solidFill>
                    <a:prstClr val="black"/>
                  </a:solidFill>
                  <a:latin typeface="Arabic Typesetting" pitchFamily="66" charset="-78"/>
                  <a:cs typeface="Arabic Typesetting" pitchFamily="66" charset="-78"/>
                </a:endParaRPr>
              </a:p>
              <a:p>
                <a:pPr algn="ctr"/>
                <a:r>
                  <a:rPr lang="ar-SA" sz="2400" dirty="0" smtClean="0">
                    <a:solidFill>
                      <a:prstClr val="black"/>
                    </a:solidFill>
                    <a:latin typeface="Arabic Typesetting" pitchFamily="66" charset="-78"/>
                    <a:cs typeface="Arabic Typesetting" pitchFamily="66" charset="-78"/>
                  </a:rPr>
                  <a:t>موارد </a:t>
                </a:r>
                <a:r>
                  <a:rPr lang="ar-SA" sz="2400" dirty="0">
                    <a:solidFill>
                      <a:prstClr val="black"/>
                    </a:solidFill>
                    <a:latin typeface="Arabic Typesetting" pitchFamily="66" charset="-78"/>
                    <a:cs typeface="Arabic Typesetting" pitchFamily="66" charset="-78"/>
                  </a:rPr>
                  <a:t>الإنتاج والإنتاج، ويمكن تمثيلها بالمعادلة</a:t>
                </a:r>
                <a:r>
                  <a:rPr lang="ar-SA" sz="2400" dirty="0" smtClean="0">
                    <a:solidFill>
                      <a:prstClr val="black"/>
                    </a:solidFill>
                    <a:latin typeface="Arabic Typesetting" pitchFamily="66" charset="-78"/>
                    <a:cs typeface="Arabic Typesetting" pitchFamily="66" charset="-78"/>
                  </a:rPr>
                  <a:t>:</a:t>
                </a:r>
              </a:p>
              <a:p>
                <a:pPr algn="ct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cs typeface="Arabic Typesetting" pitchFamily="66" charset="-78"/>
                        </a:rPr>
                        <m:t>𝑸</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𝒇</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𝑲</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𝑳</m:t>
                      </m:r>
                      <m:r>
                        <a:rPr lang="en-US" sz="2400" b="1" i="1" smtClean="0">
                          <a:solidFill>
                            <a:srgbClr val="FF0000"/>
                          </a:solidFill>
                          <a:latin typeface="Cambria Math"/>
                          <a:cs typeface="Arabic Typesetting" pitchFamily="66" charset="-78"/>
                        </a:rPr>
                        <m:t>)</m:t>
                      </m:r>
                    </m:oMath>
                  </m:oMathPara>
                </a14:m>
                <a:endParaRPr lang="en-US" sz="2400" b="1" dirty="0">
                  <a:solidFill>
                    <a:srgbClr val="FF0000"/>
                  </a:solidFill>
                  <a:latin typeface="Arabic Typesetting" pitchFamily="66" charset="-78"/>
                  <a:cs typeface="Arabic Typesetting" pitchFamily="66" charset="-78"/>
                </a:endParaRPr>
              </a:p>
              <a:p>
                <a:pPr algn="ctr"/>
                <a:r>
                  <a:rPr lang="ar-SA" sz="2400" dirty="0" smtClean="0">
                    <a:solidFill>
                      <a:prstClr val="black"/>
                    </a:solidFill>
                    <a:latin typeface="Arabic Typesetting" pitchFamily="66" charset="-78"/>
                    <a:cs typeface="Arabic Typesetting" pitchFamily="66" charset="-78"/>
                  </a:rPr>
                  <a:t>ونستطيع </a:t>
                </a:r>
                <a:r>
                  <a:rPr lang="ar-SA" sz="2400" dirty="0">
                    <a:solidFill>
                      <a:prstClr val="black"/>
                    </a:solidFill>
                    <a:latin typeface="Arabic Typesetting" pitchFamily="66" charset="-78"/>
                    <a:cs typeface="Arabic Typesetting" pitchFamily="66" charset="-78"/>
                  </a:rPr>
                  <a:t>باستخدام هذه العلاقة بين الإنتاج ومدخلاته </a:t>
                </a:r>
                <a:r>
                  <a:rPr lang="ar-SA" sz="2400" b="1" u="sng" dirty="0">
                    <a:solidFill>
                      <a:prstClr val="black"/>
                    </a:solidFill>
                    <a:latin typeface="Arabic Typesetting" pitchFamily="66" charset="-78"/>
                    <a:cs typeface="Arabic Typesetting" pitchFamily="66" charset="-78"/>
                  </a:rPr>
                  <a:t>تحديد حجم الإنتاج الأمثل </a:t>
                </a:r>
                <a:r>
                  <a:rPr lang="ar-SA" sz="2400" dirty="0">
                    <a:solidFill>
                      <a:prstClr val="black"/>
                    </a:solidFill>
                    <a:latin typeface="Arabic Typesetting" pitchFamily="66" charset="-78"/>
                    <a:cs typeface="Arabic Typesetting" pitchFamily="66" charset="-78"/>
                  </a:rPr>
                  <a:t>عندما نستخدم عددًا معيّنًا </a:t>
                </a:r>
                <a:endParaRPr lang="ar-SA" sz="2400" dirty="0" smtClean="0">
                  <a:solidFill>
                    <a:prstClr val="black"/>
                  </a:solidFill>
                  <a:latin typeface="Arabic Typesetting" pitchFamily="66" charset="-78"/>
                  <a:cs typeface="Arabic Typesetting" pitchFamily="66" charset="-78"/>
                </a:endParaRPr>
              </a:p>
              <a:p>
                <a:pPr algn="ctr"/>
                <a:r>
                  <a:rPr lang="ar-SA" sz="2400" dirty="0" smtClean="0">
                    <a:solidFill>
                      <a:prstClr val="black"/>
                    </a:solidFill>
                    <a:latin typeface="Arabic Typesetting" pitchFamily="66" charset="-78"/>
                    <a:cs typeface="Arabic Typesetting" pitchFamily="66" charset="-78"/>
                  </a:rPr>
                  <a:t>من الوحدات من العناصر الإنتاجية.</a:t>
                </a:r>
                <a:endParaRPr lang="en-US" sz="2400" dirty="0">
                  <a:solidFill>
                    <a:prstClr val="black"/>
                  </a:solidFill>
                  <a:latin typeface="Arabic Typesetting" pitchFamily="66" charset="-78"/>
                  <a:cs typeface="Arabic Typesetting" pitchFamily="66" charset="-78"/>
                </a:endParaRPr>
              </a:p>
              <a:p>
                <a:pPr algn="ctr"/>
                <a:r>
                  <a:rPr lang="ar-SA" sz="2400" dirty="0">
                    <a:solidFill>
                      <a:prstClr val="black"/>
                    </a:solidFill>
                    <a:latin typeface="Arabic Typesetting" pitchFamily="66" charset="-78"/>
                    <a:cs typeface="Arabic Typesetting" pitchFamily="66" charset="-78"/>
                  </a:rPr>
                  <a:t>وتظل </a:t>
                </a:r>
                <a:r>
                  <a:rPr lang="ar-SA" sz="2400" dirty="0" smtClean="0">
                    <a:solidFill>
                      <a:prstClr val="black"/>
                    </a:solidFill>
                    <a:latin typeface="Arabic Typesetting" pitchFamily="66" charset="-78"/>
                    <a:cs typeface="Arabic Typesetting" pitchFamily="66" charset="-78"/>
                  </a:rPr>
                  <a:t>هذه العلاقة</a:t>
                </a:r>
                <a:r>
                  <a:rPr lang="ar-SA" sz="2400" u="sng" dirty="0" smtClean="0">
                    <a:solidFill>
                      <a:prstClr val="black"/>
                    </a:solidFill>
                    <a:latin typeface="Arabic Typesetting" pitchFamily="66" charset="-78"/>
                    <a:cs typeface="Arabic Typesetting" pitchFamily="66" charset="-78"/>
                  </a:rPr>
                  <a:t> </a:t>
                </a:r>
                <a:r>
                  <a:rPr lang="ar-SA" sz="2400" u="sng" dirty="0">
                    <a:solidFill>
                      <a:prstClr val="black"/>
                    </a:solidFill>
                    <a:latin typeface="Arabic Typesetting" pitchFamily="66" charset="-78"/>
                    <a:cs typeface="Arabic Typesetting" pitchFamily="66" charset="-78"/>
                  </a:rPr>
                  <a:t>ثابتة إلا إذا حدث تغيّر تقني</a:t>
                </a:r>
                <a:r>
                  <a:rPr lang="ar-SA" sz="2400" dirty="0">
                    <a:solidFill>
                      <a:prstClr val="black"/>
                    </a:solidFill>
                    <a:latin typeface="Arabic Typesetting" pitchFamily="66" charset="-78"/>
                    <a:cs typeface="Arabic Typesetting" pitchFamily="66" charset="-78"/>
                  </a:rPr>
                  <a:t>. وتنقسم مدخلات الإنتاج إلى </a:t>
                </a:r>
                <a:r>
                  <a:rPr lang="ar-SA" sz="2400" b="1" dirty="0">
                    <a:solidFill>
                      <a:prstClr val="black"/>
                    </a:solidFill>
                    <a:latin typeface="Arabic Typesetting" pitchFamily="66" charset="-78"/>
                    <a:cs typeface="Arabic Typesetting" pitchFamily="66" charset="-78"/>
                  </a:rPr>
                  <a:t>مدخلات ثابتة</a:t>
                </a:r>
                <a:r>
                  <a:rPr lang="ar-SA" sz="2400" dirty="0">
                    <a:solidFill>
                      <a:prstClr val="black"/>
                    </a:solidFill>
                    <a:latin typeface="Arabic Typesetting" pitchFamily="66" charset="-78"/>
                    <a:cs typeface="Arabic Typesetting" pitchFamily="66" charset="-78"/>
                  </a:rPr>
                  <a:t> وأخرى </a:t>
                </a:r>
                <a:r>
                  <a:rPr lang="ar-SA" sz="2400" b="1" dirty="0">
                    <a:solidFill>
                      <a:prstClr val="black"/>
                    </a:solidFill>
                    <a:latin typeface="Arabic Typesetting" pitchFamily="66" charset="-78"/>
                    <a:cs typeface="Arabic Typesetting" pitchFamily="66" charset="-78"/>
                  </a:rPr>
                  <a:t>متغيّرة</a:t>
                </a:r>
                <a:r>
                  <a:rPr lang="ar-SA" sz="2400" dirty="0">
                    <a:solidFill>
                      <a:prstClr val="black"/>
                    </a:solidFill>
                    <a:latin typeface="Arabic Typesetting" pitchFamily="66" charset="-78"/>
                    <a:cs typeface="Arabic Typesetting" pitchFamily="66" charset="-78"/>
                  </a:rPr>
                  <a:t>.</a:t>
                </a:r>
                <a:endParaRPr lang="en-US" sz="2400" dirty="0">
                  <a:solidFill>
                    <a:prstClr val="black"/>
                  </a:solidFill>
                  <a:latin typeface="Arabic Typesetting" pitchFamily="66" charset="-78"/>
                  <a:cs typeface="Arabic Typesetting" pitchFamily="66" charset="-78"/>
                </a:endParaRPr>
              </a:p>
              <a:p>
                <a:pPr algn="ctr"/>
                <a:r>
                  <a:rPr lang="ar-SA" sz="2400" dirty="0">
                    <a:solidFill>
                      <a:prstClr val="black"/>
                    </a:solidFill>
                    <a:latin typeface="Arabic Typesetting" pitchFamily="66" charset="-78"/>
                    <a:cs typeface="Arabic Typesetting" pitchFamily="66" charset="-78"/>
                  </a:rPr>
                  <a:t>وعندما يتغيّر عامل إنتاجي واحد وتبقى العوامل الأخرى ثابتة، فإن دالة الإنتاج تصبح كما يلي</a:t>
                </a:r>
                <a:r>
                  <a:rPr lang="ar-SA" sz="2400" dirty="0" smtClean="0">
                    <a:solidFill>
                      <a:prstClr val="black"/>
                    </a:solidFill>
                    <a:latin typeface="Arabic Typesetting" pitchFamily="66" charset="-78"/>
                    <a:cs typeface="Arabic Typesetting" pitchFamily="66" charset="-78"/>
                  </a:rPr>
                  <a:t>:</a:t>
                </a:r>
              </a:p>
              <a:p>
                <a:pPr algn="ct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cs typeface="Arabic Typesetting" pitchFamily="66" charset="-78"/>
                        </a:rPr>
                        <m:t>𝑸</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𝒇</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𝒌</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𝒍</m:t>
                      </m:r>
                      <m:r>
                        <a:rPr lang="en-US" sz="2400" b="1" i="1" smtClean="0">
                          <a:solidFill>
                            <a:srgbClr val="FF0000"/>
                          </a:solidFill>
                          <a:latin typeface="Cambria Math"/>
                          <a:cs typeface="Arabic Typesetting" pitchFamily="66" charset="-78"/>
                        </a:rPr>
                        <m:t>)</m:t>
                      </m:r>
                    </m:oMath>
                  </m:oMathPara>
                </a14:m>
                <a:endParaRPr lang="ar-SA" sz="2400" b="1" dirty="0" smtClean="0">
                  <a:solidFill>
                    <a:srgbClr val="FF0000"/>
                  </a:solidFill>
                  <a:latin typeface="Arabic Typesetting" pitchFamily="66" charset="-78"/>
                  <a:cs typeface="Arabic Typesetting" pitchFamily="66" charset="-78"/>
                </a:endParaRPr>
              </a:p>
              <a:p>
                <a:pPr algn="ctr"/>
                <a:r>
                  <a:rPr lang="ar-SA" sz="2400" dirty="0" smtClean="0">
                    <a:solidFill>
                      <a:prstClr val="black"/>
                    </a:solidFill>
                    <a:latin typeface="Arabic Typesetting" pitchFamily="66" charset="-78"/>
                    <a:cs typeface="Arabic Typesetting" pitchFamily="66" charset="-78"/>
                  </a:rPr>
                  <a:t>ولتحديد </a:t>
                </a:r>
                <a:r>
                  <a:rPr lang="ar-SA" sz="2400" dirty="0">
                    <a:solidFill>
                      <a:prstClr val="black"/>
                    </a:solidFill>
                    <a:latin typeface="Arabic Typesetting" pitchFamily="66" charset="-78"/>
                    <a:cs typeface="Arabic Typesetting" pitchFamily="66" charset="-78"/>
                  </a:rPr>
                  <a:t>حجم التغيّر في الإنتاج عندما يتغيّر حجم المورد المتغيّر، فإن شكل دالة الإنتاج </a:t>
                </a:r>
                <a:r>
                  <a:rPr lang="ar-SA" sz="2400" dirty="0" smtClean="0">
                    <a:solidFill>
                      <a:prstClr val="black"/>
                    </a:solidFill>
                    <a:latin typeface="Arabic Typesetting" pitchFamily="66" charset="-78"/>
                    <a:cs typeface="Arabic Typesetting" pitchFamily="66" charset="-78"/>
                  </a:rPr>
                  <a:t>جبرياً تكون:</a:t>
                </a:r>
              </a:p>
              <a:p>
                <a:pPr algn="ct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cs typeface="Arabic Typesetting" pitchFamily="66" charset="-78"/>
                        </a:rPr>
                        <m:t>𝑸</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𝒂</m:t>
                      </m:r>
                      <m:r>
                        <a:rPr lang="en-US" sz="2400" b="1" i="1" smtClean="0">
                          <a:solidFill>
                            <a:srgbClr val="FF0000"/>
                          </a:solidFill>
                          <a:latin typeface="Cambria Math"/>
                          <a:cs typeface="Arabic Typesetting" pitchFamily="66" charset="-78"/>
                        </a:rPr>
                        <m:t>+</m:t>
                      </m:r>
                      <m:r>
                        <a:rPr lang="en-US" sz="2400" b="1" i="1" smtClean="0">
                          <a:solidFill>
                            <a:srgbClr val="FF0000"/>
                          </a:solidFill>
                          <a:latin typeface="Cambria Math"/>
                          <a:cs typeface="Arabic Typesetting" pitchFamily="66" charset="-78"/>
                        </a:rPr>
                        <m:t>𝒃𝑳</m:t>
                      </m:r>
                    </m:oMath>
                  </m:oMathPara>
                </a14:m>
                <a:endParaRPr lang="en-US" sz="2400" b="1" dirty="0">
                  <a:solidFill>
                    <a:srgbClr val="FF0000"/>
                  </a:solidFill>
                  <a:latin typeface="Arabic Typesetting" pitchFamily="66" charset="-78"/>
                  <a:cs typeface="Arabic Typesetting" pitchFamily="66" charset="-78"/>
                </a:endParaRPr>
              </a:p>
              <a:p>
                <a:pPr algn="ctr"/>
                <a:r>
                  <a:rPr lang="ar-SA" sz="2400" dirty="0" smtClean="0">
                    <a:solidFill>
                      <a:prstClr val="black"/>
                    </a:solidFill>
                    <a:latin typeface="Arabic Typesetting" pitchFamily="66" charset="-78"/>
                    <a:cs typeface="Arabic Typesetting" pitchFamily="66" charset="-78"/>
                  </a:rPr>
                  <a:t>حيث</a:t>
                </a:r>
                <a:r>
                  <a:rPr lang="ar-SA" sz="2400" dirty="0">
                    <a:solidFill>
                      <a:prstClr val="black"/>
                    </a:solidFill>
                    <a:latin typeface="Arabic Typesetting" pitchFamily="66" charset="-78"/>
                    <a:cs typeface="Arabic Typesetting" pitchFamily="66" charset="-78"/>
                  </a:rPr>
                  <a:t>: </a:t>
                </a:r>
                <a:r>
                  <a:rPr lang="en-US" sz="2400" b="1" dirty="0" smtClean="0">
                    <a:solidFill>
                      <a:prstClr val="black"/>
                    </a:solidFill>
                    <a:latin typeface="Arabic Typesetting" pitchFamily="66" charset="-78"/>
                    <a:cs typeface="Arabic Typesetting" pitchFamily="66" charset="-78"/>
                  </a:rPr>
                  <a:t>Q</a:t>
                </a:r>
                <a:r>
                  <a:rPr lang="ar-SA" sz="2400" b="1" dirty="0" smtClean="0">
                    <a:solidFill>
                      <a:prstClr val="black"/>
                    </a:solidFill>
                    <a:latin typeface="Arabic Typesetting" pitchFamily="66" charset="-78"/>
                    <a:cs typeface="Arabic Typesetting" pitchFamily="66" charset="-78"/>
                  </a:rPr>
                  <a:t> </a:t>
                </a:r>
                <a:r>
                  <a:rPr lang="ar-SA" sz="2400" b="1" dirty="0">
                    <a:solidFill>
                      <a:prstClr val="black"/>
                    </a:solidFill>
                    <a:latin typeface="Arabic Typesetting" pitchFamily="66" charset="-78"/>
                    <a:cs typeface="Arabic Typesetting" pitchFamily="66" charset="-78"/>
                  </a:rPr>
                  <a:t>= حجم الإنتاج. 	</a:t>
                </a:r>
                <a:r>
                  <a:rPr lang="ar-SA" sz="2400" b="1" dirty="0" smtClean="0">
                    <a:solidFill>
                      <a:prstClr val="black"/>
                    </a:solidFill>
                    <a:latin typeface="Arabic Typesetting" pitchFamily="66" charset="-78"/>
                    <a:cs typeface="Arabic Typesetting" pitchFamily="66" charset="-78"/>
                  </a:rPr>
                  <a:t> </a:t>
                </a:r>
                <a:r>
                  <a:rPr lang="en-US" sz="2400" b="1" dirty="0" smtClean="0">
                    <a:solidFill>
                      <a:prstClr val="black"/>
                    </a:solidFill>
                    <a:latin typeface="Arabic Typesetting" pitchFamily="66" charset="-78"/>
                    <a:cs typeface="Arabic Typesetting" pitchFamily="66" charset="-78"/>
                  </a:rPr>
                  <a:t>a</a:t>
                </a:r>
                <a:r>
                  <a:rPr lang="ar-SA" sz="2400" b="1" dirty="0" smtClean="0">
                    <a:solidFill>
                      <a:prstClr val="black"/>
                    </a:solidFill>
                    <a:latin typeface="Arabic Typesetting" pitchFamily="66" charset="-78"/>
                    <a:cs typeface="Arabic Typesetting" pitchFamily="66" charset="-78"/>
                  </a:rPr>
                  <a:t> </a:t>
                </a:r>
                <a:r>
                  <a:rPr lang="ar-SA" sz="2400" b="1" dirty="0">
                    <a:solidFill>
                      <a:prstClr val="black"/>
                    </a:solidFill>
                    <a:latin typeface="Arabic Typesetting" pitchFamily="66" charset="-78"/>
                    <a:cs typeface="Arabic Typesetting" pitchFamily="66" charset="-78"/>
                  </a:rPr>
                  <a:t>= كميّة الإنتاج </a:t>
                </a:r>
                <a:r>
                  <a:rPr lang="ar-SA" sz="2400" b="1" dirty="0" smtClean="0">
                    <a:solidFill>
                      <a:prstClr val="black"/>
                    </a:solidFill>
                    <a:latin typeface="Arabic Typesetting" pitchFamily="66" charset="-78"/>
                    <a:cs typeface="Arabic Typesetting" pitchFamily="66" charset="-78"/>
                  </a:rPr>
                  <a:t>الثابتة باستخدام العامل الإنتاجي الثابت.     </a:t>
                </a:r>
                <a:r>
                  <a:rPr lang="en-US" sz="2400" b="1" dirty="0" smtClean="0">
                    <a:solidFill>
                      <a:prstClr val="black"/>
                    </a:solidFill>
                    <a:latin typeface="Arabic Typesetting" pitchFamily="66" charset="-78"/>
                    <a:cs typeface="Arabic Typesetting" pitchFamily="66" charset="-78"/>
                  </a:rPr>
                  <a:t>L</a:t>
                </a:r>
                <a:r>
                  <a:rPr lang="ar-SA" sz="2400" b="1" dirty="0" smtClean="0">
                    <a:solidFill>
                      <a:prstClr val="black"/>
                    </a:solidFill>
                    <a:latin typeface="Arabic Typesetting" pitchFamily="66" charset="-78"/>
                    <a:cs typeface="Arabic Typesetting" pitchFamily="66" charset="-78"/>
                  </a:rPr>
                  <a:t> </a:t>
                </a:r>
                <a:r>
                  <a:rPr lang="ar-SA" sz="2400" b="1" dirty="0">
                    <a:solidFill>
                      <a:prstClr val="black"/>
                    </a:solidFill>
                    <a:latin typeface="Arabic Typesetting" pitchFamily="66" charset="-78"/>
                    <a:cs typeface="Arabic Typesetting" pitchFamily="66" charset="-78"/>
                  </a:rPr>
                  <a:t>= عامل الإنتاج المتغيّر.</a:t>
                </a:r>
                <a:endParaRPr lang="en-US" sz="2400" b="1" dirty="0">
                  <a:solidFill>
                    <a:prstClr val="black"/>
                  </a:solidFill>
                  <a:latin typeface="Arabic Typesetting" pitchFamily="66" charset="-78"/>
                  <a:cs typeface="Arabic Typesetting" pitchFamily="66" charset="-78"/>
                </a:endParaRPr>
              </a:p>
              <a:p>
                <a:pPr algn="ctr"/>
                <a:r>
                  <a:rPr lang="en-US" sz="2400" b="1" dirty="0" smtClean="0">
                    <a:solidFill>
                      <a:prstClr val="black"/>
                    </a:solidFill>
                    <a:latin typeface="Arabic Typesetting" pitchFamily="66" charset="-78"/>
                    <a:cs typeface="Arabic Typesetting" pitchFamily="66" charset="-78"/>
                  </a:rPr>
                  <a:t>b</a:t>
                </a:r>
                <a:r>
                  <a:rPr lang="ar-SA" sz="2400" b="1" dirty="0" smtClean="0">
                    <a:solidFill>
                      <a:prstClr val="black"/>
                    </a:solidFill>
                    <a:latin typeface="Arabic Typesetting" pitchFamily="66" charset="-78"/>
                    <a:cs typeface="Arabic Typesetting" pitchFamily="66" charset="-78"/>
                  </a:rPr>
                  <a:t>= </a:t>
                </a:r>
                <a:r>
                  <a:rPr lang="ar-SA" sz="2400" b="1" dirty="0">
                    <a:solidFill>
                      <a:prstClr val="black"/>
                    </a:solidFill>
                    <a:latin typeface="Arabic Typesetting" pitchFamily="66" charset="-78"/>
                    <a:cs typeface="Arabic Typesetting" pitchFamily="66" charset="-78"/>
                  </a:rPr>
                  <a:t>العلاقة الفنيّة المحددة بين حجم الإنتاج وحجم عامل </a:t>
                </a:r>
                <a:r>
                  <a:rPr lang="ar-SA" sz="2400" b="1" dirty="0" smtClean="0">
                    <a:solidFill>
                      <a:prstClr val="black"/>
                    </a:solidFill>
                    <a:latin typeface="Arabic Typesetting" pitchFamily="66" charset="-78"/>
                    <a:cs typeface="Arabic Typesetting" pitchFamily="66" charset="-78"/>
                  </a:rPr>
                  <a:t>الإنتاج المتغير</a:t>
                </a:r>
                <a:r>
                  <a:rPr lang="ar-SA" sz="2400" dirty="0" smtClean="0">
                    <a:solidFill>
                      <a:prstClr val="black"/>
                    </a:solidFill>
                    <a:latin typeface="Arabic Typesetting" pitchFamily="66" charset="-78"/>
                    <a:cs typeface="Arabic Typesetting" pitchFamily="66" charset="-78"/>
                  </a:rPr>
                  <a:t>، </a:t>
                </a:r>
                <a:r>
                  <a:rPr lang="ar-SA" sz="2400" u="sng" dirty="0">
                    <a:solidFill>
                      <a:prstClr val="black"/>
                    </a:solidFill>
                    <a:latin typeface="Arabic Typesetting" pitchFamily="66" charset="-78"/>
                    <a:cs typeface="Arabic Typesetting" pitchFamily="66" charset="-78"/>
                  </a:rPr>
                  <a:t>وتسمى </a:t>
                </a:r>
                <a:r>
                  <a:rPr lang="ar-SA" sz="2400" u="sng" dirty="0" smtClean="0">
                    <a:solidFill>
                      <a:prstClr val="black"/>
                    </a:solidFill>
                    <a:latin typeface="Arabic Typesetting" pitchFamily="66" charset="-78"/>
                    <a:cs typeface="Arabic Typesetting" pitchFamily="66" charset="-78"/>
                  </a:rPr>
                  <a:t>(</a:t>
                </a:r>
                <a:r>
                  <a:rPr lang="en-US" sz="2400" u="sng" dirty="0" smtClean="0">
                    <a:solidFill>
                      <a:prstClr val="black"/>
                    </a:solidFill>
                    <a:latin typeface="Arabic Typesetting" pitchFamily="66" charset="-78"/>
                    <a:cs typeface="Arabic Typesetting" pitchFamily="66" charset="-78"/>
                  </a:rPr>
                  <a:t>b</a:t>
                </a:r>
                <a:r>
                  <a:rPr lang="ar-SA" sz="2400" u="sng" dirty="0" smtClean="0">
                    <a:solidFill>
                      <a:prstClr val="black"/>
                    </a:solidFill>
                    <a:latin typeface="Arabic Typesetting" pitchFamily="66" charset="-78"/>
                    <a:cs typeface="Arabic Typesetting" pitchFamily="66" charset="-78"/>
                  </a:rPr>
                  <a:t>) </a:t>
                </a:r>
                <a:r>
                  <a:rPr lang="ar-SA" sz="2400" u="sng" dirty="0">
                    <a:solidFill>
                      <a:prstClr val="black"/>
                    </a:solidFill>
                    <a:latin typeface="Arabic Typesetting" pitchFamily="66" charset="-78"/>
                    <a:cs typeface="Arabic Typesetting" pitchFamily="66" charset="-78"/>
                  </a:rPr>
                  <a:t>بالمعامل الفنّي.</a:t>
                </a:r>
                <a:endParaRPr lang="en-US" sz="2400" u="sng" dirty="0">
                  <a:solidFill>
                    <a:prstClr val="black"/>
                  </a:solidFill>
                  <a:latin typeface="Arabic Typesetting" pitchFamily="66" charset="-78"/>
                  <a:cs typeface="Arabic Typesetting" pitchFamily="66" charset="-78"/>
                </a:endParaRPr>
              </a:p>
              <a:p>
                <a:pPr algn="ctr"/>
                <a:r>
                  <a:rPr lang="ar-SA" sz="2400" dirty="0">
                    <a:solidFill>
                      <a:prstClr val="black"/>
                    </a:solidFill>
                    <a:latin typeface="Arabic Typesetting" pitchFamily="66" charset="-78"/>
                    <a:cs typeface="Arabic Typesetting" pitchFamily="66" charset="-78"/>
                  </a:rPr>
                  <a:t>وبما أن طبيعة العلاقة بين حجم الإنتاج ومدخل الإنتاج</a:t>
                </a:r>
                <a:r>
                  <a:rPr lang="ar-SA" sz="2400" u="sng" dirty="0">
                    <a:solidFill>
                      <a:prstClr val="black"/>
                    </a:solidFill>
                    <a:latin typeface="Arabic Typesetting" pitchFamily="66" charset="-78"/>
                    <a:cs typeface="Arabic Typesetting" pitchFamily="66" charset="-78"/>
                  </a:rPr>
                  <a:t> </a:t>
                </a:r>
                <a:r>
                  <a:rPr lang="ar-SA" sz="2400" b="1" u="sng" dirty="0">
                    <a:solidFill>
                      <a:prstClr val="black"/>
                    </a:solidFill>
                    <a:latin typeface="Arabic Typesetting" pitchFamily="66" charset="-78"/>
                    <a:cs typeface="Arabic Typesetting" pitchFamily="66" charset="-78"/>
                  </a:rPr>
                  <a:t>طرديّة</a:t>
                </a:r>
                <a:r>
                  <a:rPr lang="ar-SA" sz="2400" u="sng" dirty="0">
                    <a:solidFill>
                      <a:prstClr val="black"/>
                    </a:solidFill>
                    <a:latin typeface="Arabic Typesetting" pitchFamily="66" charset="-78"/>
                    <a:cs typeface="Arabic Typesetting" pitchFamily="66" charset="-78"/>
                  </a:rPr>
                  <a:t> </a:t>
                </a:r>
                <a:r>
                  <a:rPr lang="ar-SA" sz="2400" dirty="0">
                    <a:solidFill>
                      <a:prstClr val="black"/>
                    </a:solidFill>
                    <a:latin typeface="Arabic Typesetting" pitchFamily="66" charset="-78"/>
                    <a:cs typeface="Arabic Typesetting" pitchFamily="66" charset="-78"/>
                  </a:rPr>
                  <a:t>فإنه كلما ازداد جحم مدخل الإنتاج </a:t>
                </a:r>
                <a:r>
                  <a:rPr lang="ar-SA" sz="2400" dirty="0" smtClean="0">
                    <a:solidFill>
                      <a:prstClr val="black"/>
                    </a:solidFill>
                    <a:latin typeface="Arabic Typesetting" pitchFamily="66" charset="-78"/>
                    <a:cs typeface="Arabic Typesetting" pitchFamily="66" charset="-78"/>
                  </a:rPr>
                  <a:t>(</a:t>
                </a:r>
                <a:r>
                  <a:rPr lang="en-US" sz="2400" dirty="0" smtClean="0">
                    <a:solidFill>
                      <a:prstClr val="black"/>
                    </a:solidFill>
                    <a:latin typeface="Arabic Typesetting" pitchFamily="66" charset="-78"/>
                    <a:cs typeface="Arabic Typesetting" pitchFamily="66" charset="-78"/>
                  </a:rPr>
                  <a:t>L</a:t>
                </a:r>
                <a:r>
                  <a:rPr lang="ar-SA" sz="2400" dirty="0" smtClean="0">
                    <a:solidFill>
                      <a:prstClr val="black"/>
                    </a:solidFill>
                    <a:latin typeface="Arabic Typesetting" pitchFamily="66" charset="-78"/>
                    <a:cs typeface="Arabic Typesetting" pitchFamily="66" charset="-78"/>
                  </a:rPr>
                  <a:t>) </a:t>
                </a:r>
              </a:p>
              <a:p>
                <a:pPr algn="ctr"/>
                <a:r>
                  <a:rPr lang="ar-SA" sz="2400" dirty="0" smtClean="0">
                    <a:solidFill>
                      <a:prstClr val="black"/>
                    </a:solidFill>
                    <a:latin typeface="Arabic Typesetting" pitchFamily="66" charset="-78"/>
                    <a:cs typeface="Arabic Typesetting" pitchFamily="66" charset="-78"/>
                  </a:rPr>
                  <a:t>بوحد </a:t>
                </a:r>
                <a:r>
                  <a:rPr lang="ar-SA" sz="2400" dirty="0">
                    <a:solidFill>
                      <a:prstClr val="black"/>
                    </a:solidFill>
                    <a:latin typeface="Arabic Typesetting" pitchFamily="66" charset="-78"/>
                    <a:cs typeface="Arabic Typesetting" pitchFamily="66" charset="-78"/>
                  </a:rPr>
                  <a:t>واحدة، </a:t>
                </a:r>
                <a:r>
                  <a:rPr lang="ar-SA" sz="2400" dirty="0" smtClean="0">
                    <a:solidFill>
                      <a:prstClr val="black"/>
                    </a:solidFill>
                    <a:latin typeface="Arabic Typesetting" pitchFamily="66" charset="-78"/>
                    <a:cs typeface="Arabic Typesetting" pitchFamily="66" charset="-78"/>
                  </a:rPr>
                  <a:t>ازداد </a:t>
                </a:r>
                <a:r>
                  <a:rPr lang="ar-SA" sz="2400" dirty="0">
                    <a:solidFill>
                      <a:prstClr val="black"/>
                    </a:solidFill>
                    <a:latin typeface="Arabic Typesetting" pitchFamily="66" charset="-78"/>
                    <a:cs typeface="Arabic Typesetting" pitchFamily="66" charset="-78"/>
                  </a:rPr>
                  <a:t>الإنتاج </a:t>
                </a:r>
                <a:r>
                  <a:rPr lang="ar-SA" sz="2400" dirty="0" smtClean="0">
                    <a:solidFill>
                      <a:prstClr val="black"/>
                    </a:solidFill>
                    <a:latin typeface="Arabic Typesetting" pitchFamily="66" charset="-78"/>
                    <a:cs typeface="Arabic Typesetting" pitchFamily="66" charset="-78"/>
                  </a:rPr>
                  <a:t>(</a:t>
                </a:r>
                <a:r>
                  <a:rPr lang="en-US" sz="2400" dirty="0" smtClean="0">
                    <a:solidFill>
                      <a:prstClr val="black"/>
                    </a:solidFill>
                    <a:latin typeface="Arabic Typesetting" pitchFamily="66" charset="-78"/>
                    <a:cs typeface="Arabic Typesetting" pitchFamily="66" charset="-78"/>
                  </a:rPr>
                  <a:t>Q</a:t>
                </a:r>
                <a:r>
                  <a:rPr lang="ar-SA" sz="2400" dirty="0" smtClean="0">
                    <a:solidFill>
                      <a:prstClr val="black"/>
                    </a:solidFill>
                    <a:latin typeface="Arabic Typesetting" pitchFamily="66" charset="-78"/>
                    <a:cs typeface="Arabic Typesetting" pitchFamily="66" charset="-78"/>
                  </a:rPr>
                  <a:t>) </a:t>
                </a:r>
                <a:r>
                  <a:rPr lang="ar-SA" sz="2400" dirty="0">
                    <a:solidFill>
                      <a:prstClr val="black"/>
                    </a:solidFill>
                    <a:latin typeface="Arabic Typesetting" pitchFamily="66" charset="-78"/>
                    <a:cs typeface="Arabic Typesetting" pitchFamily="66" charset="-78"/>
                  </a:rPr>
                  <a:t>بمقدار المعامل الفنّي </a:t>
                </a:r>
                <a:r>
                  <a:rPr lang="ar-SA" sz="2400" dirty="0" smtClean="0">
                    <a:solidFill>
                      <a:prstClr val="black"/>
                    </a:solidFill>
                    <a:latin typeface="Arabic Typesetting" pitchFamily="66" charset="-78"/>
                    <a:cs typeface="Arabic Typesetting" pitchFamily="66" charset="-78"/>
                  </a:rPr>
                  <a:t>(</a:t>
                </a:r>
                <a:r>
                  <a:rPr lang="en-US" sz="2400" dirty="0" smtClean="0">
                    <a:solidFill>
                      <a:prstClr val="black"/>
                    </a:solidFill>
                    <a:latin typeface="Arabic Typesetting" pitchFamily="66" charset="-78"/>
                    <a:cs typeface="Arabic Typesetting" pitchFamily="66" charset="-78"/>
                  </a:rPr>
                  <a:t>b</a:t>
                </a:r>
                <a:r>
                  <a:rPr lang="ar-SA" sz="2400" dirty="0" smtClean="0">
                    <a:solidFill>
                      <a:prstClr val="black"/>
                    </a:solidFill>
                    <a:latin typeface="Arabic Typesetting" pitchFamily="66" charset="-78"/>
                    <a:cs typeface="Arabic Typesetting" pitchFamily="66" charset="-78"/>
                  </a:rPr>
                  <a:t>) إلى أن يبدأ سريان قانون تناقص الغلة و عندها يتناقص الإنتاج الكلي.</a:t>
                </a:r>
                <a:endParaRPr lang="en-US" sz="2400" dirty="0">
                  <a:solidFill>
                    <a:prstClr val="black"/>
                  </a:solidFill>
                  <a:latin typeface="Arabic Typesetting" pitchFamily="66" charset="-78"/>
                  <a:cs typeface="Arabic Typesetting" pitchFamily="66" charset="-78"/>
                </a:endParaRPr>
              </a:p>
              <a:p>
                <a:pPr algn="ctr"/>
                <a:endParaRPr lang="ar-SA" sz="2400" dirty="0">
                  <a:solidFill>
                    <a:prstClr val="black"/>
                  </a:solidFill>
                  <a:latin typeface="Arabic Typesetting" pitchFamily="66" charset="-78"/>
                  <a:cs typeface="Arabic Typesetting" pitchFamily="66" charset="-78"/>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51520" y="908720"/>
                <a:ext cx="8064896" cy="6001643"/>
              </a:xfrm>
              <a:prstGeom prst="rect">
                <a:avLst/>
              </a:prstGeom>
              <a:blipFill rotWithShape="1">
                <a:blip r:embed="rId3"/>
                <a:stretch>
                  <a:fillRect l="-1209" t="-812" r="-605" b="-1320"/>
                </a:stretch>
              </a:blipFill>
            </p:spPr>
            <p:txBody>
              <a:bodyPr/>
              <a:lstStyle/>
              <a:p>
                <a:r>
                  <a:rPr lang="ar-SA">
                    <a:noFill/>
                  </a:rPr>
                  <a:t> </a:t>
                </a:r>
              </a:p>
            </p:txBody>
          </p:sp>
        </mc:Fallback>
      </mc:AlternateContent>
      <p:cxnSp>
        <p:nvCxnSpPr>
          <p:cNvPr id="5" name="رابط مستقيم 4"/>
          <p:cNvCxnSpPr/>
          <p:nvPr/>
        </p:nvCxnSpPr>
        <p:spPr>
          <a:xfrm>
            <a:off x="4499992" y="3573016"/>
            <a:ext cx="14401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14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3"/>
          <p:cNvSpPr txBox="1">
            <a:spLocks/>
          </p:cNvSpPr>
          <p:nvPr/>
        </p:nvSpPr>
        <p:spPr>
          <a:xfrm>
            <a:off x="0" y="476672"/>
            <a:ext cx="8182744" cy="5832648"/>
          </a:xfrm>
          <a:prstGeom prst="rect">
            <a:avLst/>
          </a:prstGeom>
        </p:spPr>
        <p:txBody>
          <a:bodyPr>
            <a:normAutofit/>
          </a:bodyPr>
          <a:lstStyle>
            <a:lvl1pPr marL="342900" indent="-228600" algn="r" defTabSz="914400" rtl="1"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r" defTabSz="914400" rtl="1"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r" defTabSz="914400" rtl="1"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r" defTabSz="914400" rtl="1"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r" defTabSz="914400" rtl="1"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r" defTabSz="914400" rtl="1"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r" defTabSz="914400" rtl="1"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r" defTabSz="914400" rtl="1"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Font typeface="Arial" pitchFamily="34" charset="0"/>
              <a:buNone/>
            </a:pPr>
            <a:r>
              <a:rPr lang="ar-SA" sz="3200" b="1" u="sng" dirty="0" smtClean="0">
                <a:solidFill>
                  <a:srgbClr val="00B050"/>
                </a:solidFill>
                <a:latin typeface="Arabic Typesetting" panose="03020402040406030203" pitchFamily="66" charset="-78"/>
                <a:cs typeface="Arabic Typesetting" panose="03020402040406030203" pitchFamily="66" charset="-78"/>
              </a:rPr>
              <a:t>..إدارة الموارد..</a:t>
            </a:r>
            <a:br>
              <a:rPr lang="ar-SA" sz="3200" b="1" u="sng" dirty="0" smtClean="0">
                <a:solidFill>
                  <a:srgbClr val="00B050"/>
                </a:solidFill>
                <a:latin typeface="Arabic Typesetting" panose="03020402040406030203" pitchFamily="66" charset="-78"/>
                <a:cs typeface="Arabic Typesetting" panose="03020402040406030203" pitchFamily="66" charset="-78"/>
              </a:rPr>
            </a:br>
            <a:endParaRPr lang="en-US" sz="3200" b="1" u="sng" dirty="0" smtClean="0">
              <a:solidFill>
                <a:srgbClr val="00B050"/>
              </a:solidFill>
              <a:latin typeface="Arabic Typesetting" panose="03020402040406030203" pitchFamily="66" charset="-78"/>
              <a:cs typeface="Arabic Typesetting" panose="03020402040406030203" pitchFamily="66" charset="-78"/>
            </a:endParaRPr>
          </a:p>
          <a:p>
            <a:pPr marL="0" indent="0">
              <a:buFont typeface="Arial" pitchFamily="34" charset="0"/>
              <a:buNone/>
            </a:pPr>
            <a:r>
              <a:rPr lang="ar-SA" sz="2400" dirty="0" smtClean="0">
                <a:latin typeface="Arabic Typesetting" panose="03020402040406030203" pitchFamily="66" charset="-78"/>
                <a:cs typeface="Arabic Typesetting" panose="03020402040406030203" pitchFamily="66" charset="-78"/>
              </a:rPr>
              <a:t>إدارة الموارد فهي كيفية استخدام الموارد  المتاحة بحالتها الراهنة بحيث تعطي أقصى رفاهية للمجتمع والأفراد كلاً على حدة  وبمعنى أخر فان إدارة الموارد تعني توجيهها وتخصيصها التخصيص الأمثل والمحافظة عليها وحفظ حقوق الأجيال الحالية والقادمة.</a:t>
            </a:r>
            <a:endParaRPr lang="en-US" sz="2400" dirty="0" smtClean="0">
              <a:latin typeface="Arabic Typesetting" panose="03020402040406030203" pitchFamily="66" charset="-78"/>
              <a:cs typeface="Arabic Typesetting" panose="03020402040406030203" pitchFamily="66" charset="-78"/>
            </a:endParaRPr>
          </a:p>
          <a:p>
            <a:pPr marL="0" indent="0">
              <a:buFont typeface="Arial" pitchFamily="34" charset="0"/>
              <a:buNone/>
            </a:pPr>
            <a:r>
              <a:rPr lang="ar-SA" sz="2400" dirty="0" smtClean="0">
                <a:latin typeface="Arabic Typesetting" panose="03020402040406030203" pitchFamily="66" charset="-78"/>
                <a:cs typeface="Arabic Typesetting" panose="03020402040406030203" pitchFamily="66" charset="-78"/>
              </a:rPr>
              <a:t>من أهم مقومات إدارة </a:t>
            </a:r>
            <a:r>
              <a:rPr lang="ar-SA" sz="2400" smtClean="0">
                <a:latin typeface="Arabic Typesetting" panose="03020402040406030203" pitchFamily="66" charset="-78"/>
                <a:cs typeface="Arabic Typesetting" panose="03020402040406030203" pitchFamily="66" charset="-78"/>
              </a:rPr>
              <a:t>الموارد و رصد </a:t>
            </a:r>
            <a:r>
              <a:rPr lang="ar-SA" sz="2400" dirty="0" smtClean="0">
                <a:latin typeface="Arabic Typesetting" panose="03020402040406030203" pitchFamily="66" charset="-78"/>
                <a:cs typeface="Arabic Typesetting" panose="03020402040406030203" pitchFamily="66" charset="-78"/>
              </a:rPr>
              <a:t>وإحصاء كل الموارد الطبيعية والاقتصادية كما ونوعا بما في ذلك الموارد البشرية والمهارات التي تتمتع بها ومستوياتها التعليمية والتدريبية، فضلا عن مستوى التقنية المتاحة. </a:t>
            </a:r>
            <a:endParaRPr lang="en-US" sz="2400" dirty="0" smtClean="0">
              <a:latin typeface="Arabic Typesetting" panose="03020402040406030203" pitchFamily="66" charset="-78"/>
              <a:cs typeface="Arabic Typesetting" panose="03020402040406030203" pitchFamily="66" charset="-78"/>
            </a:endParaRPr>
          </a:p>
          <a:p>
            <a:pPr marL="0" indent="0">
              <a:buFont typeface="Arial" pitchFamily="34" charset="0"/>
              <a:buNone/>
            </a:pPr>
            <a:r>
              <a:rPr lang="ar-SA" sz="2400" dirty="0" smtClean="0">
                <a:latin typeface="Arabic Typesetting" panose="03020402040406030203" pitchFamily="66" charset="-78"/>
                <a:cs typeface="Arabic Typesetting" panose="03020402040406030203" pitchFamily="66" charset="-78"/>
              </a:rPr>
              <a:t>كما إن إدارة الموارد البشرية تختلف في القطاع العام  عنها في القطاع الخاص وخاصة في الأسس الآتية حسبما يرى كاير ( </a:t>
            </a:r>
            <a:r>
              <a:rPr lang="en-US" sz="2400" dirty="0" err="1" smtClean="0">
                <a:latin typeface="Arabic Typesetting" panose="03020402040406030203" pitchFamily="66" charset="-78"/>
                <a:cs typeface="Arabic Typesetting" panose="03020402040406030203" pitchFamily="66" charset="-78"/>
              </a:rPr>
              <a:t>Cayer</a:t>
            </a:r>
            <a:r>
              <a:rPr lang="en-US" sz="2400" dirty="0" smtClean="0">
                <a:latin typeface="Arabic Typesetting" panose="03020402040406030203" pitchFamily="66" charset="-78"/>
                <a:cs typeface="Arabic Typesetting" panose="03020402040406030203" pitchFamily="66" charset="-78"/>
              </a:rPr>
              <a:t> </a:t>
            </a:r>
            <a:r>
              <a:rPr lang="ar-SA" sz="2400" dirty="0" smtClean="0">
                <a:latin typeface="Arabic Typesetting" panose="03020402040406030203" pitchFamily="66" charset="-78"/>
                <a:cs typeface="Arabic Typesetting" panose="03020402040406030203" pitchFamily="66" charset="-78"/>
              </a:rPr>
              <a:t>) :</a:t>
            </a:r>
            <a:endParaRPr lang="en-US" sz="2400" dirty="0" smtClean="0">
              <a:latin typeface="Arabic Typesetting" panose="03020402040406030203" pitchFamily="66" charset="-78"/>
              <a:cs typeface="Arabic Typesetting" panose="03020402040406030203" pitchFamily="66" charset="-78"/>
            </a:endParaRPr>
          </a:p>
          <a:p>
            <a:r>
              <a:rPr lang="ar-SA" sz="2400" dirty="0" smtClean="0">
                <a:latin typeface="Arabic Typesetting" panose="03020402040406030203" pitchFamily="66" charset="-78"/>
                <a:cs typeface="Arabic Typesetting" panose="03020402040406030203" pitchFamily="66" charset="-78"/>
              </a:rPr>
              <a:t>موظفو القطاع العام يعملون تحت قيود وقوانين كثيرة بالمقارنة بالقطاع الخاص.</a:t>
            </a:r>
            <a:endParaRPr lang="en-US" sz="2400" dirty="0" smtClean="0">
              <a:latin typeface="Arabic Typesetting" panose="03020402040406030203" pitchFamily="66" charset="-78"/>
              <a:cs typeface="Arabic Typesetting" panose="03020402040406030203" pitchFamily="66" charset="-78"/>
            </a:endParaRPr>
          </a:p>
          <a:p>
            <a:r>
              <a:rPr lang="ar-SA" sz="2400" dirty="0" smtClean="0">
                <a:latin typeface="Arabic Typesetting" panose="03020402040406030203" pitchFamily="66" charset="-78"/>
                <a:cs typeface="Arabic Typesetting" panose="03020402040406030203" pitchFamily="66" charset="-78"/>
              </a:rPr>
              <a:t>موظفو القطاع العام ملزمون بخدمة مصالح المجتمع .</a:t>
            </a:r>
            <a:endParaRPr lang="en-US" sz="2400" dirty="0" smtClean="0">
              <a:latin typeface="Arabic Typesetting" panose="03020402040406030203" pitchFamily="66" charset="-78"/>
              <a:cs typeface="Arabic Typesetting" panose="03020402040406030203" pitchFamily="66" charset="-78"/>
            </a:endParaRPr>
          </a:p>
          <a:p>
            <a:r>
              <a:rPr lang="ar-SA" sz="2400" dirty="0" smtClean="0">
                <a:latin typeface="Arabic Typesetting" panose="03020402040406030203" pitchFamily="66" charset="-78"/>
                <a:cs typeface="Arabic Typesetting" panose="03020402040406030203" pitchFamily="66" charset="-78"/>
              </a:rPr>
              <a:t>تختلف إدارة العمال في القطاع العام عن القطاع الخاص .</a:t>
            </a:r>
            <a:endParaRPr lang="en-US" sz="2400" dirty="0" smtClean="0">
              <a:latin typeface="Arabic Typesetting" panose="03020402040406030203" pitchFamily="66" charset="-78"/>
              <a:cs typeface="Arabic Typesetting" panose="03020402040406030203" pitchFamily="66" charset="-78"/>
            </a:endParaRPr>
          </a:p>
          <a:p>
            <a:r>
              <a:rPr lang="ar-SA" sz="2400" dirty="0" smtClean="0">
                <a:latin typeface="Arabic Typesetting" panose="03020402040406030203" pitchFamily="66" charset="-78"/>
                <a:cs typeface="Arabic Typesetting" panose="03020402040406030203" pitchFamily="66" charset="-78"/>
              </a:rPr>
              <a:t>يوثر الوضع السياسي على موظفي القطاع العام أكثر مما يؤثر على القطاع الخاص.</a:t>
            </a:r>
            <a:endParaRPr lang="en-US" sz="2400" dirty="0" smtClean="0">
              <a:latin typeface="Arabic Typesetting" panose="03020402040406030203" pitchFamily="66" charset="-78"/>
              <a:cs typeface="Arabic Typesetting" panose="03020402040406030203" pitchFamily="66" charset="-78"/>
            </a:endParaRPr>
          </a:p>
          <a:p>
            <a:pPr marL="0" indent="0">
              <a:buFont typeface="Arial" pitchFamily="34" charset="0"/>
              <a:buNone/>
            </a:pPr>
            <a:endParaRPr lang="ar-SA" dirty="0"/>
          </a:p>
        </p:txBody>
      </p:sp>
    </p:spTree>
    <p:extLst>
      <p:ext uri="{BB962C8B-B14F-4D97-AF65-F5344CB8AC3E}">
        <p14:creationId xmlns:p14="http://schemas.microsoft.com/office/powerpoint/2010/main" val="554052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43608" y="0"/>
            <a:ext cx="734481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Arial" pitchFamily="34" charset="0"/>
              <a:buChar char="•"/>
            </a:pPr>
            <a:r>
              <a:rPr lang="ar-SA" sz="3200" dirty="0" smtClean="0">
                <a:solidFill>
                  <a:prstClr val="black"/>
                </a:solidFill>
                <a:latin typeface="Arabic Typesetting" pitchFamily="66" charset="-78"/>
                <a:ea typeface="Calibri" pitchFamily="34" charset="0"/>
                <a:cs typeface="Arabic Typesetting" pitchFamily="66" charset="-78"/>
              </a:rPr>
              <a:t> و الشكل </a:t>
            </a:r>
            <a:r>
              <a:rPr lang="ar-SA" sz="3200" dirty="0">
                <a:solidFill>
                  <a:prstClr val="black"/>
                </a:solidFill>
                <a:latin typeface="Arabic Typesetting" pitchFamily="66" charset="-78"/>
                <a:ea typeface="Calibri" pitchFamily="34" charset="0"/>
                <a:cs typeface="Arabic Typesetting" pitchFamily="66" charset="-78"/>
              </a:rPr>
              <a:t>ا</a:t>
            </a:r>
            <a:r>
              <a:rPr lang="ar-SA" sz="3200" dirty="0" smtClean="0">
                <a:solidFill>
                  <a:prstClr val="black"/>
                </a:solidFill>
                <a:latin typeface="Arabic Typesetting" pitchFamily="66" charset="-78"/>
                <a:ea typeface="Calibri" pitchFamily="34" charset="0"/>
                <a:cs typeface="Arabic Typesetting" pitchFamily="66" charset="-78"/>
              </a:rPr>
              <a:t>لتالي يمثّل دالة الإنتاج بيانيّاً </a:t>
            </a:r>
            <a:r>
              <a:rPr lang="ar-SA" sz="3200" u="sng" dirty="0" smtClean="0">
                <a:solidFill>
                  <a:prstClr val="black"/>
                </a:solidFill>
                <a:latin typeface="Arabic Typesetting" pitchFamily="66" charset="-78"/>
                <a:ea typeface="Calibri" pitchFamily="34" charset="0"/>
                <a:cs typeface="Arabic Typesetting" pitchFamily="66" charset="-78"/>
              </a:rPr>
              <a:t>والتي توضح العلاقة الفنيّة بين الإنتاج ( في حال إنتاج سلعة واحدة) ومدخل الإنتاج المتغيّر بافتراض ثبات مدخلات الإنتاج الأخرى</a:t>
            </a:r>
            <a:r>
              <a:rPr lang="ar-SA" sz="3200" dirty="0" smtClean="0">
                <a:solidFill>
                  <a:prstClr val="black"/>
                </a:solidFill>
                <a:latin typeface="Arabic Typesetting" pitchFamily="66" charset="-78"/>
                <a:ea typeface="Calibri" pitchFamily="34" charset="0"/>
                <a:cs typeface="Arabic Typesetting" pitchFamily="66" charset="-78"/>
              </a:rPr>
              <a:t>. فنلاحظ انه </a:t>
            </a:r>
            <a:r>
              <a:rPr lang="ar-SA" sz="3200" b="1" dirty="0" smtClean="0">
                <a:solidFill>
                  <a:prstClr val="black"/>
                </a:solidFill>
                <a:latin typeface="Arabic Typesetting" pitchFamily="66" charset="-78"/>
                <a:ea typeface="Calibri" pitchFamily="34" charset="0"/>
                <a:cs typeface="Arabic Typesetting" pitchFamily="66" charset="-78"/>
              </a:rPr>
              <a:t>يتزايد الانتاج أولا بمعدل متزايد ثم يبدأ يتزايد بمعدل متناقص الى أن يصل الى أقصى انتاج. بعد ذلك المزيد من استخدام عنصر (مدخل) الانتاج المتغير يؤدي الى تخفيض الانتاج.  يخضع </a:t>
            </a:r>
          </a:p>
          <a:p>
            <a:pPr fontAlgn="base">
              <a:spcBef>
                <a:spcPct val="0"/>
              </a:spcBef>
              <a:spcAft>
                <a:spcPct val="0"/>
              </a:spcAft>
            </a:pPr>
            <a:r>
              <a:rPr lang="ar-SA" sz="3200" b="1" dirty="0" smtClean="0">
                <a:solidFill>
                  <a:prstClr val="black"/>
                </a:solidFill>
                <a:latin typeface="Arabic Typesetting" pitchFamily="66" charset="-78"/>
                <a:ea typeface="Calibri" pitchFamily="34" charset="0"/>
                <a:cs typeface="Arabic Typesetting" pitchFamily="66" charset="-78"/>
              </a:rPr>
              <a:t>لقانون تناقص الغلة (</a:t>
            </a:r>
            <a:r>
              <a:rPr lang="ar-SA" sz="2400" b="1" dirty="0" smtClean="0">
                <a:solidFill>
                  <a:srgbClr val="FF0000"/>
                </a:solidFill>
                <a:latin typeface="Arabic Typesetting" pitchFamily="66" charset="-78"/>
                <a:ea typeface="Calibri" pitchFamily="34" charset="0"/>
                <a:cs typeface="Arabic Typesetting" pitchFamily="66" charset="-78"/>
              </a:rPr>
              <a:t>يرجى</a:t>
            </a:r>
            <a:br>
              <a:rPr lang="ar-SA" sz="2400" b="1" dirty="0" smtClean="0">
                <a:solidFill>
                  <a:srgbClr val="FF0000"/>
                </a:solidFill>
                <a:latin typeface="Arabic Typesetting" pitchFamily="66" charset="-78"/>
                <a:ea typeface="Calibri" pitchFamily="34" charset="0"/>
                <a:cs typeface="Arabic Typesetting" pitchFamily="66" charset="-78"/>
              </a:rPr>
            </a:br>
            <a:r>
              <a:rPr lang="ar-SA" sz="2400" b="1" dirty="0" smtClean="0">
                <a:solidFill>
                  <a:srgbClr val="FF0000"/>
                </a:solidFill>
                <a:latin typeface="Arabic Typesetting" pitchFamily="66" charset="-78"/>
                <a:ea typeface="Calibri" pitchFamily="34" charset="0"/>
                <a:cs typeface="Arabic Typesetting" pitchFamily="66" charset="-78"/>
              </a:rPr>
              <a:t>الرجوع إلى مبادئ </a:t>
            </a:r>
          </a:p>
          <a:p>
            <a:pPr fontAlgn="base">
              <a:spcBef>
                <a:spcPct val="0"/>
              </a:spcBef>
              <a:spcAft>
                <a:spcPct val="0"/>
              </a:spcAft>
            </a:pPr>
            <a:r>
              <a:rPr lang="ar-SA" sz="2400" b="1" dirty="0" smtClean="0">
                <a:solidFill>
                  <a:srgbClr val="FF0000"/>
                </a:solidFill>
                <a:latin typeface="Arabic Typesetting" pitchFamily="66" charset="-78"/>
                <a:ea typeface="Calibri" pitchFamily="34" charset="0"/>
                <a:cs typeface="Arabic Typesetting" pitchFamily="66" charset="-78"/>
              </a:rPr>
              <a:t>الاقتصاد الجزئي لتفاصيل أكثر</a:t>
            </a:r>
            <a:r>
              <a:rPr lang="ar-SA" sz="3200" b="1" dirty="0" smtClean="0">
                <a:solidFill>
                  <a:prstClr val="black"/>
                </a:solidFill>
                <a:latin typeface="Arabic Typesetting" pitchFamily="66" charset="-78"/>
                <a:ea typeface="Calibri" pitchFamily="34" charset="0"/>
                <a:cs typeface="Arabic Typesetting" pitchFamily="66" charset="-78"/>
              </a:rPr>
              <a:t>)</a:t>
            </a:r>
            <a:r>
              <a:rPr lang="ar-SA" sz="3200" dirty="0" smtClean="0">
                <a:solidFill>
                  <a:prstClr val="black"/>
                </a:solidFill>
                <a:latin typeface="Arabic Typesetting" pitchFamily="66" charset="-78"/>
                <a:ea typeface="Calibri" pitchFamily="34" charset="0"/>
                <a:cs typeface="Arabic Typesetting" pitchFamily="66" charset="-78"/>
              </a:rPr>
              <a:t>.</a:t>
            </a:r>
          </a:p>
          <a:p>
            <a:pPr fontAlgn="base">
              <a:spcBef>
                <a:spcPct val="0"/>
              </a:spcBef>
              <a:spcAft>
                <a:spcPct val="0"/>
              </a:spcAft>
            </a:pPr>
            <a:endParaRPr lang="ar-SA" sz="3200" dirty="0" smtClean="0">
              <a:solidFill>
                <a:prstClr val="black"/>
              </a:solidFill>
              <a:latin typeface="Arabic Typesetting" pitchFamily="66" charset="-78"/>
              <a:cs typeface="Arabic Typesetting" pitchFamily="66" charset="-78"/>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0602"/>
            <a:ext cx="6012160" cy="4657398"/>
          </a:xfrm>
          <a:prstGeom prst="rect">
            <a:avLst/>
          </a:prstGeom>
        </p:spPr>
      </p:pic>
    </p:spTree>
    <p:extLst>
      <p:ext uri="{BB962C8B-B14F-4D97-AF65-F5344CB8AC3E}">
        <p14:creationId xmlns:p14="http://schemas.microsoft.com/office/powerpoint/2010/main" val="102192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329" y="332656"/>
            <a:ext cx="7000337" cy="990600"/>
          </a:xfrm>
          <a:prstGeom prst="rect">
            <a:avLst/>
          </a:prstGeom>
          <a:solidFill>
            <a:schemeClr val="bg1"/>
          </a:solidFill>
          <a:ln>
            <a:solidFill>
              <a:schemeClr val="bg1"/>
            </a:solidFill>
            <a:prstDash val="dashDot"/>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1"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SA" sz="4400" b="1" u="sng" dirty="0" smtClean="0">
                <a:solidFill>
                  <a:srgbClr val="00B0F0"/>
                </a:solidFill>
              </a:rPr>
              <a:t>منحنيات الإنتاج:</a:t>
            </a:r>
            <a:endParaRPr lang="ar-SA" sz="4400" b="1" u="sng" dirty="0">
              <a:solidFill>
                <a:srgbClr val="00B0F0"/>
              </a:solidFill>
            </a:endParaRPr>
          </a:p>
        </p:txBody>
      </p:sp>
      <p:grpSp>
        <p:nvGrpSpPr>
          <p:cNvPr id="2" name="Group 8"/>
          <p:cNvGrpSpPr/>
          <p:nvPr/>
        </p:nvGrpSpPr>
        <p:grpSpPr>
          <a:xfrm>
            <a:off x="2736416" y="1874716"/>
            <a:ext cx="4882371" cy="4363551"/>
            <a:chOff x="1314795" y="1672330"/>
            <a:chExt cx="4882371" cy="4363551"/>
          </a:xfrm>
        </p:grpSpPr>
        <p:sp>
          <p:nvSpPr>
            <p:cNvPr id="10" name="Arc 9"/>
            <p:cNvSpPr/>
            <p:nvPr/>
          </p:nvSpPr>
          <p:spPr>
            <a:xfrm rot="6599829">
              <a:off x="1711392" y="1275733"/>
              <a:ext cx="2095254" cy="2888448"/>
            </a:xfrm>
            <a:prstGeom prst="arc">
              <a:avLst>
                <a:gd name="adj1" fmla="val 15901613"/>
                <a:gd name="adj2" fmla="val 19545842"/>
              </a:avLst>
            </a:prstGeom>
            <a:ln>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solidFill>
                  <a:prstClr val="black"/>
                </a:solidFill>
              </a:endParaRPr>
            </a:p>
          </p:txBody>
        </p:sp>
        <p:sp>
          <p:nvSpPr>
            <p:cNvPr id="11" name="Arc 10"/>
            <p:cNvSpPr/>
            <p:nvPr/>
          </p:nvSpPr>
          <p:spPr>
            <a:xfrm rot="248252">
              <a:off x="3954950" y="2122705"/>
              <a:ext cx="2242216" cy="3913176"/>
            </a:xfrm>
            <a:prstGeom prst="arc">
              <a:avLst>
                <a:gd name="adj1" fmla="val 13364534"/>
                <a:gd name="adj2" fmla="val 17459188"/>
              </a:avLst>
            </a:prstGeom>
            <a:ln>
              <a:solidFill>
                <a:schemeClr val="tx1">
                  <a:lumMod val="65000"/>
                  <a:lumOff val="35000"/>
                </a:schemeClr>
              </a:solidFill>
            </a:ln>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solidFill>
                  <a:prstClr val="black"/>
                </a:solidFill>
              </a:endParaRPr>
            </a:p>
          </p:txBody>
        </p:sp>
      </p:grpSp>
      <p:grpSp>
        <p:nvGrpSpPr>
          <p:cNvPr id="6" name="Group 11"/>
          <p:cNvGrpSpPr/>
          <p:nvPr/>
        </p:nvGrpSpPr>
        <p:grpSpPr>
          <a:xfrm>
            <a:off x="4456293" y="2188137"/>
            <a:ext cx="3666357" cy="3600400"/>
            <a:chOff x="3057499" y="1988840"/>
            <a:chExt cx="3666357" cy="3600400"/>
          </a:xfrm>
        </p:grpSpPr>
        <p:cxnSp>
          <p:nvCxnSpPr>
            <p:cNvPr id="13" name="Straight Connector 12"/>
            <p:cNvCxnSpPr/>
            <p:nvPr/>
          </p:nvCxnSpPr>
          <p:spPr>
            <a:xfrm>
              <a:off x="3059832" y="1988840"/>
              <a:ext cx="0" cy="187220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3059832" y="4293096"/>
              <a:ext cx="0" cy="1296144"/>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flipH="1">
              <a:off x="3057499" y="5085184"/>
              <a:ext cx="3664024"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3059832" y="3861048"/>
              <a:ext cx="3664024" cy="0"/>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21"/>
          <p:cNvGrpSpPr/>
          <p:nvPr/>
        </p:nvGrpSpPr>
        <p:grpSpPr>
          <a:xfrm>
            <a:off x="4871498" y="4462093"/>
            <a:ext cx="2404668" cy="1224992"/>
            <a:chOff x="3428260" y="4323062"/>
            <a:chExt cx="2404668" cy="1224992"/>
          </a:xfrm>
        </p:grpSpPr>
        <p:cxnSp>
          <p:nvCxnSpPr>
            <p:cNvPr id="29" name="Straight Connector 28"/>
            <p:cNvCxnSpPr/>
            <p:nvPr/>
          </p:nvCxnSpPr>
          <p:spPr>
            <a:xfrm flipV="1">
              <a:off x="3428260" y="4323062"/>
              <a:ext cx="720080" cy="50405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4139952" y="4323918"/>
              <a:ext cx="1692976" cy="1224136"/>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grpSp>
      <p:grpSp>
        <p:nvGrpSpPr>
          <p:cNvPr id="12" name="Group 30"/>
          <p:cNvGrpSpPr/>
          <p:nvPr/>
        </p:nvGrpSpPr>
        <p:grpSpPr>
          <a:xfrm>
            <a:off x="5598484" y="2368374"/>
            <a:ext cx="1079356" cy="3124269"/>
            <a:chOff x="4140716" y="2207085"/>
            <a:chExt cx="1079356" cy="2878099"/>
          </a:xfrm>
        </p:grpSpPr>
        <p:cxnSp>
          <p:nvCxnSpPr>
            <p:cNvPr id="36" name="Straight Connector 35"/>
            <p:cNvCxnSpPr/>
            <p:nvPr/>
          </p:nvCxnSpPr>
          <p:spPr>
            <a:xfrm>
              <a:off x="4140716" y="3055875"/>
              <a:ext cx="0" cy="1872208"/>
            </a:xfrm>
            <a:prstGeom prst="line">
              <a:avLst/>
            </a:prstGeom>
            <a:ln w="19050">
              <a:solidFill>
                <a:schemeClr val="bg1">
                  <a:lumMod val="50000"/>
                </a:schemeClr>
              </a:solidFill>
              <a:prstDash val="dash"/>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5220072" y="2207085"/>
              <a:ext cx="0" cy="2878099"/>
            </a:xfrm>
            <a:prstGeom prst="line">
              <a:avLst/>
            </a:prstGeom>
            <a:ln w="19050">
              <a:solidFill>
                <a:schemeClr val="bg1">
                  <a:lumMod val="50000"/>
                </a:schemeClr>
              </a:solidFill>
              <a:prstDash val="dash"/>
            </a:ln>
          </p:spPr>
          <p:style>
            <a:lnRef idx="2">
              <a:schemeClr val="dk1"/>
            </a:lnRef>
            <a:fillRef idx="0">
              <a:schemeClr val="dk1"/>
            </a:fillRef>
            <a:effectRef idx="1">
              <a:schemeClr val="dk1"/>
            </a:effectRef>
            <a:fontRef idx="minor">
              <a:schemeClr val="tx1"/>
            </a:fontRef>
          </p:style>
        </p:cxnSp>
      </p:grpSp>
      <p:cxnSp>
        <p:nvCxnSpPr>
          <p:cNvPr id="3" name="Straight Connector 2"/>
          <p:cNvCxnSpPr/>
          <p:nvPr/>
        </p:nvCxnSpPr>
        <p:spPr>
          <a:xfrm flipV="1">
            <a:off x="4885845" y="4588396"/>
            <a:ext cx="821006" cy="389223"/>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cxnSp>
        <p:nvCxnSpPr>
          <p:cNvPr id="38" name="Straight Connector 37"/>
          <p:cNvCxnSpPr/>
          <p:nvPr/>
        </p:nvCxnSpPr>
        <p:spPr>
          <a:xfrm>
            <a:off x="5713757" y="4577991"/>
            <a:ext cx="1899925" cy="507079"/>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45" name="TextBox 44"/>
          <p:cNvSpPr txBox="1"/>
          <p:nvPr/>
        </p:nvSpPr>
        <p:spPr>
          <a:xfrm>
            <a:off x="7523129" y="4800279"/>
            <a:ext cx="594556" cy="369332"/>
          </a:xfrm>
          <a:prstGeom prst="rect">
            <a:avLst/>
          </a:prstGeom>
          <a:noFill/>
        </p:spPr>
        <p:txBody>
          <a:bodyPr wrap="square" rtlCol="1">
            <a:spAutoFit/>
          </a:bodyPr>
          <a:lstStyle/>
          <a:p>
            <a:r>
              <a:rPr lang="en-US" b="1" dirty="0" smtClean="0">
                <a:solidFill>
                  <a:srgbClr val="00B050"/>
                </a:solidFill>
              </a:rPr>
              <a:t>AP</a:t>
            </a:r>
            <a:endParaRPr lang="ar-SA" b="1" dirty="0">
              <a:solidFill>
                <a:srgbClr val="00B050"/>
              </a:solidFill>
            </a:endParaRPr>
          </a:p>
        </p:txBody>
      </p:sp>
      <p:sp>
        <p:nvSpPr>
          <p:cNvPr id="46" name="TextBox 45"/>
          <p:cNvSpPr txBox="1"/>
          <p:nvPr/>
        </p:nvSpPr>
        <p:spPr>
          <a:xfrm>
            <a:off x="7160259" y="5597426"/>
            <a:ext cx="594556" cy="369332"/>
          </a:xfrm>
          <a:prstGeom prst="rect">
            <a:avLst/>
          </a:prstGeom>
          <a:noFill/>
        </p:spPr>
        <p:txBody>
          <a:bodyPr wrap="square" rtlCol="1">
            <a:spAutoFit/>
          </a:bodyPr>
          <a:lstStyle/>
          <a:p>
            <a:r>
              <a:rPr lang="en-US" b="1" dirty="0" smtClean="0">
                <a:solidFill>
                  <a:srgbClr val="FF0000"/>
                </a:solidFill>
              </a:rPr>
              <a:t>MP</a:t>
            </a:r>
            <a:endParaRPr lang="ar-SA" b="1" dirty="0">
              <a:solidFill>
                <a:srgbClr val="FF0000"/>
              </a:solidFill>
            </a:endParaRPr>
          </a:p>
        </p:txBody>
      </p:sp>
      <p:sp>
        <p:nvSpPr>
          <p:cNvPr id="47" name="TextBox 46"/>
          <p:cNvSpPr txBox="1"/>
          <p:nvPr/>
        </p:nvSpPr>
        <p:spPr>
          <a:xfrm>
            <a:off x="7160259" y="2686114"/>
            <a:ext cx="594556" cy="369332"/>
          </a:xfrm>
          <a:prstGeom prst="rect">
            <a:avLst/>
          </a:prstGeom>
          <a:noFill/>
        </p:spPr>
        <p:txBody>
          <a:bodyPr wrap="square" rtlCol="1">
            <a:spAutoFit/>
          </a:bodyPr>
          <a:lstStyle/>
          <a:p>
            <a:r>
              <a:rPr lang="en-US" b="1" dirty="0" smtClean="0">
                <a:solidFill>
                  <a:prstClr val="black">
                    <a:lumMod val="65000"/>
                    <a:lumOff val="35000"/>
                  </a:prstClr>
                </a:solidFill>
              </a:rPr>
              <a:t>TP</a:t>
            </a:r>
            <a:endParaRPr lang="ar-SA" b="1" dirty="0">
              <a:solidFill>
                <a:prstClr val="black">
                  <a:lumMod val="65000"/>
                  <a:lumOff val="35000"/>
                </a:prstClr>
              </a:solidFill>
            </a:endParaRPr>
          </a:p>
        </p:txBody>
      </p:sp>
      <p:sp>
        <p:nvSpPr>
          <p:cNvPr id="48" name="TextBox 47"/>
          <p:cNvSpPr txBox="1"/>
          <p:nvPr/>
        </p:nvSpPr>
        <p:spPr>
          <a:xfrm>
            <a:off x="3932537" y="1991267"/>
            <a:ext cx="4536504" cy="3416320"/>
          </a:xfrm>
          <a:prstGeom prst="rect">
            <a:avLst/>
          </a:prstGeom>
          <a:noFill/>
        </p:spPr>
        <p:txBody>
          <a:bodyPr wrap="square" rtlCol="1">
            <a:spAutoFit/>
          </a:bodyPr>
          <a:lstStyle/>
          <a:p>
            <a:pPr algn="l"/>
            <a:r>
              <a:rPr lang="en-US" b="1" dirty="0" smtClean="0">
                <a:solidFill>
                  <a:prstClr val="black"/>
                </a:solidFill>
              </a:rPr>
              <a:t>TP</a:t>
            </a:r>
          </a:p>
          <a:p>
            <a:endParaRPr lang="en-US" b="1" dirty="0">
              <a:solidFill>
                <a:prstClr val="black"/>
              </a:solidFill>
            </a:endParaRPr>
          </a:p>
          <a:p>
            <a:endParaRPr lang="en-US" b="1" dirty="0" smtClean="0">
              <a:solidFill>
                <a:prstClr val="black"/>
              </a:solidFill>
            </a:endParaRPr>
          </a:p>
          <a:p>
            <a:endParaRPr lang="en-US" b="1" dirty="0">
              <a:solidFill>
                <a:prstClr val="black"/>
              </a:solidFill>
            </a:endParaRPr>
          </a:p>
          <a:p>
            <a:endParaRPr lang="en-US" b="1" dirty="0" smtClean="0">
              <a:solidFill>
                <a:prstClr val="black"/>
              </a:solidFill>
            </a:endParaRPr>
          </a:p>
          <a:p>
            <a:endParaRPr lang="en-US" b="1" dirty="0">
              <a:solidFill>
                <a:prstClr val="black"/>
              </a:solidFill>
            </a:endParaRPr>
          </a:p>
          <a:p>
            <a:endParaRPr lang="en-US" b="1" dirty="0" smtClean="0">
              <a:solidFill>
                <a:prstClr val="black"/>
              </a:solidFill>
            </a:endParaRPr>
          </a:p>
          <a:p>
            <a:r>
              <a:rPr lang="en-US" b="1" dirty="0" smtClean="0">
                <a:solidFill>
                  <a:prstClr val="black"/>
                </a:solidFill>
              </a:rPr>
              <a:t>L</a:t>
            </a:r>
          </a:p>
          <a:p>
            <a:pPr algn="l"/>
            <a:r>
              <a:rPr lang="en-US" b="1" dirty="0" smtClean="0">
                <a:solidFill>
                  <a:prstClr val="black"/>
                </a:solidFill>
              </a:rPr>
              <a:t>MP</a:t>
            </a:r>
          </a:p>
          <a:p>
            <a:pPr algn="l"/>
            <a:r>
              <a:rPr lang="en-US" b="1" dirty="0" smtClean="0">
                <a:solidFill>
                  <a:prstClr val="black"/>
                </a:solidFill>
              </a:rPr>
              <a:t>AP</a:t>
            </a:r>
          </a:p>
          <a:p>
            <a:endParaRPr lang="en-US" b="1" dirty="0">
              <a:solidFill>
                <a:prstClr val="black"/>
              </a:solidFill>
            </a:endParaRPr>
          </a:p>
          <a:p>
            <a:r>
              <a:rPr lang="en-US" b="1" dirty="0" smtClean="0">
                <a:solidFill>
                  <a:prstClr val="black"/>
                </a:solidFill>
              </a:rPr>
              <a:t>L</a:t>
            </a:r>
          </a:p>
        </p:txBody>
      </p:sp>
      <p:sp>
        <p:nvSpPr>
          <p:cNvPr id="49" name="TextBox 48"/>
          <p:cNvSpPr txBox="1"/>
          <p:nvPr/>
        </p:nvSpPr>
        <p:spPr>
          <a:xfrm>
            <a:off x="4922346" y="4243507"/>
            <a:ext cx="759966" cy="276999"/>
          </a:xfrm>
          <a:prstGeom prst="rect">
            <a:avLst/>
          </a:prstGeom>
          <a:noFill/>
        </p:spPr>
        <p:txBody>
          <a:bodyPr wrap="square" rtlCol="1">
            <a:spAutoFit/>
          </a:bodyPr>
          <a:lstStyle/>
          <a:p>
            <a:r>
              <a:rPr lang="en-US" sz="1200" b="1" dirty="0" smtClean="0">
                <a:solidFill>
                  <a:srgbClr val="FF0000"/>
                </a:solidFill>
              </a:rPr>
              <a:t>Max MP</a:t>
            </a:r>
            <a:endParaRPr lang="ar-SA" sz="1200" b="1" dirty="0">
              <a:solidFill>
                <a:srgbClr val="FF0000"/>
              </a:solidFill>
            </a:endParaRPr>
          </a:p>
        </p:txBody>
      </p:sp>
      <p:sp>
        <p:nvSpPr>
          <p:cNvPr id="50" name="TextBox 49"/>
          <p:cNvSpPr txBox="1"/>
          <p:nvPr/>
        </p:nvSpPr>
        <p:spPr>
          <a:xfrm>
            <a:off x="5748915" y="4398308"/>
            <a:ext cx="759966" cy="276999"/>
          </a:xfrm>
          <a:prstGeom prst="rect">
            <a:avLst/>
          </a:prstGeom>
          <a:noFill/>
        </p:spPr>
        <p:txBody>
          <a:bodyPr wrap="square" rtlCol="1">
            <a:spAutoFit/>
          </a:bodyPr>
          <a:lstStyle/>
          <a:p>
            <a:r>
              <a:rPr lang="en-US" sz="1200" b="1" dirty="0" smtClean="0">
                <a:solidFill>
                  <a:srgbClr val="00B050"/>
                </a:solidFill>
              </a:rPr>
              <a:t>Max AP</a:t>
            </a:r>
            <a:endParaRPr lang="ar-SA" sz="1200" b="1" dirty="0">
              <a:solidFill>
                <a:srgbClr val="00B050"/>
              </a:solidFill>
            </a:endParaRPr>
          </a:p>
        </p:txBody>
      </p:sp>
      <p:sp>
        <p:nvSpPr>
          <p:cNvPr id="51" name="TextBox 50"/>
          <p:cNvSpPr txBox="1"/>
          <p:nvPr/>
        </p:nvSpPr>
        <p:spPr>
          <a:xfrm>
            <a:off x="6487577" y="2061600"/>
            <a:ext cx="759966" cy="276999"/>
          </a:xfrm>
          <a:prstGeom prst="rect">
            <a:avLst/>
          </a:prstGeom>
          <a:noFill/>
        </p:spPr>
        <p:txBody>
          <a:bodyPr wrap="square" rtlCol="1">
            <a:spAutoFit/>
          </a:bodyPr>
          <a:lstStyle/>
          <a:p>
            <a:r>
              <a:rPr lang="en-US" sz="1200" b="1" dirty="0" smtClean="0">
                <a:solidFill>
                  <a:prstClr val="black">
                    <a:lumMod val="65000"/>
                    <a:lumOff val="35000"/>
                  </a:prstClr>
                </a:solidFill>
              </a:rPr>
              <a:t>Max TP</a:t>
            </a:r>
            <a:endParaRPr lang="ar-SA" sz="1200" b="1" dirty="0">
              <a:solidFill>
                <a:prstClr val="black">
                  <a:lumMod val="65000"/>
                  <a:lumOff val="35000"/>
                </a:prstClr>
              </a:solidFill>
            </a:endParaRPr>
          </a:p>
        </p:txBody>
      </p:sp>
      <p:sp>
        <p:nvSpPr>
          <p:cNvPr id="52" name="TextBox 51"/>
          <p:cNvSpPr txBox="1"/>
          <p:nvPr/>
        </p:nvSpPr>
        <p:spPr>
          <a:xfrm>
            <a:off x="6288305" y="5436171"/>
            <a:ext cx="759966" cy="276999"/>
          </a:xfrm>
          <a:prstGeom prst="rect">
            <a:avLst/>
          </a:prstGeom>
          <a:noFill/>
        </p:spPr>
        <p:txBody>
          <a:bodyPr wrap="square" rtlCol="1">
            <a:spAutoFit/>
          </a:bodyPr>
          <a:lstStyle/>
          <a:p>
            <a:r>
              <a:rPr lang="en-US" sz="1200" b="1" dirty="0" smtClean="0">
                <a:solidFill>
                  <a:srgbClr val="FF0000"/>
                </a:solidFill>
              </a:rPr>
              <a:t>MP= 0</a:t>
            </a:r>
            <a:endParaRPr lang="ar-SA" sz="1200" b="1" dirty="0">
              <a:solidFill>
                <a:srgbClr val="FF0000"/>
              </a:solidFill>
            </a:endParaRPr>
          </a:p>
        </p:txBody>
      </p:sp>
      <p:grpSp>
        <p:nvGrpSpPr>
          <p:cNvPr id="17" name="Group 55"/>
          <p:cNvGrpSpPr/>
          <p:nvPr/>
        </p:nvGrpSpPr>
        <p:grpSpPr>
          <a:xfrm>
            <a:off x="5422423" y="3049324"/>
            <a:ext cx="901453" cy="523220"/>
            <a:chOff x="632077" y="3009557"/>
            <a:chExt cx="901453" cy="523220"/>
          </a:xfrm>
        </p:grpSpPr>
        <p:sp>
          <p:nvSpPr>
            <p:cNvPr id="54" name="Oval 53"/>
            <p:cNvSpPr/>
            <p:nvPr/>
          </p:nvSpPr>
          <p:spPr>
            <a:xfrm>
              <a:off x="769731" y="3196500"/>
              <a:ext cx="103247" cy="9665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solidFill>
                  <a:prstClr val="white"/>
                </a:solidFill>
              </a:endParaRPr>
            </a:p>
          </p:txBody>
        </p:sp>
        <p:sp>
          <p:nvSpPr>
            <p:cNvPr id="55" name="TextBox 54"/>
            <p:cNvSpPr txBox="1"/>
            <p:nvPr/>
          </p:nvSpPr>
          <p:spPr>
            <a:xfrm>
              <a:off x="632077" y="3009557"/>
              <a:ext cx="901453" cy="523220"/>
            </a:xfrm>
            <a:prstGeom prst="rect">
              <a:avLst/>
            </a:prstGeom>
            <a:noFill/>
          </p:spPr>
          <p:txBody>
            <a:bodyPr wrap="square" rtlCol="1">
              <a:spAutoFit/>
            </a:bodyPr>
            <a:lstStyle/>
            <a:p>
              <a:pPr algn="ctr"/>
              <a:r>
                <a:rPr lang="ar-SA" sz="1400" b="1" dirty="0" smtClean="0">
                  <a:solidFill>
                    <a:prstClr val="black"/>
                  </a:solidFill>
                </a:rPr>
                <a:t>نقطة </a:t>
              </a:r>
            </a:p>
            <a:p>
              <a:pPr algn="ctr"/>
              <a:r>
                <a:rPr lang="ar-SA" sz="1400" b="1" dirty="0" smtClean="0">
                  <a:solidFill>
                    <a:prstClr val="black"/>
                  </a:solidFill>
                </a:rPr>
                <a:t>الانقلاب</a:t>
              </a:r>
              <a:endParaRPr lang="ar-SA" sz="1400" b="1" dirty="0">
                <a:solidFill>
                  <a:prstClr val="black"/>
                </a:solidFill>
              </a:endParaRPr>
            </a:p>
          </p:txBody>
        </p:sp>
      </p:grpSp>
      <p:sp>
        <p:nvSpPr>
          <p:cNvPr id="89" name="Rectangle 88"/>
          <p:cNvSpPr/>
          <p:nvPr/>
        </p:nvSpPr>
        <p:spPr>
          <a:xfrm>
            <a:off x="601216" y="2920771"/>
            <a:ext cx="2960224" cy="2045378"/>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indent="806450">
              <a:lnSpc>
                <a:spcPct val="150000"/>
              </a:lnSpc>
            </a:pPr>
            <a:r>
              <a:rPr lang="ar-SA" b="1" dirty="0" smtClean="0">
                <a:solidFill>
                  <a:prstClr val="black"/>
                </a:solidFill>
              </a:rPr>
              <a:t>منحنى الإنتاج الكلي</a:t>
            </a:r>
          </a:p>
          <a:p>
            <a:pPr indent="806450">
              <a:lnSpc>
                <a:spcPct val="150000"/>
              </a:lnSpc>
            </a:pPr>
            <a:r>
              <a:rPr lang="ar-SA" b="1" dirty="0" smtClean="0">
                <a:solidFill>
                  <a:prstClr val="black"/>
                </a:solidFill>
              </a:rPr>
              <a:t>منحنى الإنتاج الحدي</a:t>
            </a:r>
          </a:p>
          <a:p>
            <a:pPr indent="806450">
              <a:lnSpc>
                <a:spcPct val="150000"/>
              </a:lnSpc>
            </a:pPr>
            <a:r>
              <a:rPr lang="ar-SA" b="1" dirty="0" smtClean="0">
                <a:solidFill>
                  <a:prstClr val="black"/>
                </a:solidFill>
              </a:rPr>
              <a:t>منحنى الإنتاج المتوسط</a:t>
            </a:r>
            <a:endParaRPr lang="ar-SA" b="1" dirty="0">
              <a:solidFill>
                <a:prstClr val="black"/>
              </a:solidFill>
            </a:endParaRPr>
          </a:p>
        </p:txBody>
      </p:sp>
      <p:cxnSp>
        <p:nvCxnSpPr>
          <p:cNvPr id="91" name="Straight Connector 90"/>
          <p:cNvCxnSpPr/>
          <p:nvPr/>
        </p:nvCxnSpPr>
        <p:spPr>
          <a:xfrm flipH="1">
            <a:off x="2836325" y="3554723"/>
            <a:ext cx="371097" cy="0"/>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a:xfrm flipH="1">
            <a:off x="2836325" y="4005064"/>
            <a:ext cx="37109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3" name="Straight Connector 92"/>
          <p:cNvCxnSpPr/>
          <p:nvPr/>
        </p:nvCxnSpPr>
        <p:spPr>
          <a:xfrm flipH="1">
            <a:off x="2836325" y="4398308"/>
            <a:ext cx="371097" cy="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534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left)">
                                      <p:cBhvr>
                                        <p:cTn id="57" dur="500"/>
                                        <p:tgtEl>
                                          <p:spTgt spid="5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left)">
                                      <p:cBhvr>
                                        <p:cTn id="62" dur="500"/>
                                        <p:tgtEl>
                                          <p:spTgt spid="3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99592" y="114300"/>
            <a:ext cx="7139136" cy="9906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l" defTabSz="914400" rtl="1"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ar-SA" sz="4400" b="1" dirty="0" smtClean="0">
                <a:solidFill>
                  <a:srgbClr val="00B0F0"/>
                </a:solidFill>
              </a:rPr>
              <a:t>مراحل الإنتاج</a:t>
            </a:r>
            <a:endParaRPr lang="ar-SA" sz="4400" b="1" dirty="0">
              <a:solidFill>
                <a:srgbClr val="00B0F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89527326"/>
              </p:ext>
            </p:extLst>
          </p:nvPr>
        </p:nvGraphicFramePr>
        <p:xfrm>
          <a:off x="143578" y="1104900"/>
          <a:ext cx="8136763" cy="4123290"/>
        </p:xfrm>
        <a:graphic>
          <a:graphicData uri="http://schemas.openxmlformats.org/drawingml/2006/table">
            <a:tbl>
              <a:tblPr rtl="1" firstRow="1" firstCol="1" bandRow="1">
                <a:tableStyleId>{5C22544A-7EE6-4342-B048-85BDC9FD1C3A}</a:tableStyleId>
              </a:tblPr>
              <a:tblGrid>
                <a:gridCol w="4048903"/>
                <a:gridCol w="1608076"/>
                <a:gridCol w="2479784"/>
              </a:tblGrid>
              <a:tr h="1374430">
                <a:tc>
                  <a:txBody>
                    <a:bodyPr/>
                    <a:lstStyle/>
                    <a:p>
                      <a:pPr algn="ctr" rtl="1">
                        <a:spcAft>
                          <a:spcPts val="0"/>
                        </a:spcAft>
                      </a:pPr>
                      <a:r>
                        <a:rPr lang="ar-SA" sz="2400" b="1" dirty="0">
                          <a:solidFill>
                            <a:schemeClr val="accent5">
                              <a:lumMod val="75000"/>
                            </a:schemeClr>
                          </a:solidFill>
                          <a:effectLst>
                            <a:outerShdw blurRad="38100" dist="38100" dir="2700000" algn="tl">
                              <a:srgbClr val="000000">
                                <a:alpha val="43137"/>
                              </a:srgbClr>
                            </a:outerShdw>
                          </a:effectLst>
                        </a:rPr>
                        <a:t>مرحلة الانتاج الأولى</a:t>
                      </a:r>
                      <a:endParaRPr lang="en-US" sz="2400" b="1" dirty="0">
                        <a:solidFill>
                          <a:schemeClr val="accent5">
                            <a:lumMod val="75000"/>
                          </a:schemeClr>
                        </a:solidFill>
                        <a:effectLst>
                          <a:outerShdw blurRad="38100" dist="38100" dir="2700000" algn="tl">
                            <a:srgbClr val="000000">
                              <a:alpha val="43137"/>
                            </a:srgbClr>
                          </a:outerShdw>
                        </a:effectLst>
                      </a:endParaRPr>
                    </a:p>
                    <a:p>
                      <a:pPr algn="ctr" rtl="1">
                        <a:spcAft>
                          <a:spcPts val="0"/>
                        </a:spcAft>
                      </a:pPr>
                      <a:r>
                        <a:rPr lang="ar-SA" sz="1800" b="1" dirty="0" smtClean="0">
                          <a:solidFill>
                            <a:sysClr val="windowText" lastClr="000000"/>
                          </a:solidFill>
                          <a:effectLst/>
                        </a:rPr>
                        <a:t>[ من </a:t>
                      </a:r>
                      <a:r>
                        <a:rPr lang="ar-SA" sz="1800" b="1" dirty="0">
                          <a:solidFill>
                            <a:sysClr val="windowText" lastClr="000000"/>
                          </a:solidFill>
                          <a:effectLst/>
                        </a:rPr>
                        <a:t>البداية </a:t>
                      </a:r>
                      <a:r>
                        <a:rPr lang="ar-SA" sz="1800" b="1" u="sng" dirty="0">
                          <a:solidFill>
                            <a:sysClr val="windowText" lastClr="000000"/>
                          </a:solidFill>
                          <a:effectLst/>
                        </a:rPr>
                        <a:t>إلى</a:t>
                      </a:r>
                      <a:r>
                        <a:rPr lang="ar-SA" sz="1800" b="1" dirty="0">
                          <a:solidFill>
                            <a:sysClr val="windowText" lastClr="000000"/>
                          </a:solidFill>
                          <a:effectLst/>
                        </a:rPr>
                        <a:t> </a:t>
                      </a:r>
                      <a:r>
                        <a:rPr lang="en-US" sz="1800" b="1" dirty="0">
                          <a:solidFill>
                            <a:srgbClr val="00B050"/>
                          </a:solidFill>
                          <a:effectLst/>
                        </a:rPr>
                        <a:t>AP</a:t>
                      </a:r>
                      <a:r>
                        <a:rPr lang="en-US" sz="1800" b="1" dirty="0">
                          <a:solidFill>
                            <a:sysClr val="windowText" lastClr="000000"/>
                          </a:solidFill>
                          <a:effectLst/>
                        </a:rPr>
                        <a:t>=</a:t>
                      </a:r>
                      <a:r>
                        <a:rPr lang="en-US" sz="1800" b="1" dirty="0">
                          <a:solidFill>
                            <a:srgbClr val="FF0000"/>
                          </a:solidFill>
                          <a:effectLst/>
                        </a:rPr>
                        <a:t>MP</a:t>
                      </a:r>
                      <a:r>
                        <a:rPr lang="ar-SA" sz="1800" b="1" dirty="0">
                          <a:solidFill>
                            <a:sysClr val="windowText" lastClr="000000"/>
                          </a:solidFill>
                          <a:effectLst/>
                        </a:rPr>
                        <a:t> وذلك عند </a:t>
                      </a:r>
                      <a:r>
                        <a:rPr lang="en-US" sz="1800" b="1" dirty="0">
                          <a:solidFill>
                            <a:srgbClr val="00B050"/>
                          </a:solidFill>
                          <a:effectLst/>
                        </a:rPr>
                        <a:t>Max AP</a:t>
                      </a:r>
                      <a:r>
                        <a:rPr lang="ar-SA" sz="1800" b="1" dirty="0">
                          <a:solidFill>
                            <a:srgbClr val="00B050"/>
                          </a:solidFill>
                          <a:effectLst/>
                        </a:rPr>
                        <a:t> </a:t>
                      </a:r>
                      <a:r>
                        <a:rPr lang="ar-SA" sz="1800" b="1" dirty="0">
                          <a:solidFill>
                            <a:sysClr val="windowText" lastClr="000000"/>
                          </a:solidFill>
                          <a:effectLst/>
                        </a:rPr>
                        <a:t>]</a:t>
                      </a:r>
                      <a:endParaRPr lang="en-US" sz="18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spcAft>
                          <a:spcPts val="0"/>
                        </a:spcAft>
                      </a:pPr>
                      <a:r>
                        <a:rPr lang="en-US" sz="2000" b="1" dirty="0" smtClean="0">
                          <a:solidFill>
                            <a:schemeClr val="tx1">
                              <a:lumMod val="75000"/>
                              <a:lumOff val="25000"/>
                            </a:schemeClr>
                          </a:solidFill>
                          <a:effectLst/>
                        </a:rPr>
                        <a:t>TP</a:t>
                      </a:r>
                      <a:r>
                        <a:rPr lang="ar-SA" sz="2000" b="1" dirty="0" smtClean="0">
                          <a:solidFill>
                            <a:schemeClr val="tx1">
                              <a:lumMod val="75000"/>
                              <a:lumOff val="25000"/>
                            </a:schemeClr>
                          </a:solidFill>
                          <a:effectLst/>
                        </a:rPr>
                        <a:t> يزداد</a:t>
                      </a:r>
                      <a:endParaRPr lang="en-US" sz="2000" b="1" dirty="0" smtClean="0">
                        <a:solidFill>
                          <a:schemeClr val="tx1">
                            <a:lumMod val="75000"/>
                            <a:lumOff val="25000"/>
                          </a:schemeClr>
                        </a:solidFill>
                        <a:effectLst/>
                      </a:endParaRPr>
                    </a:p>
                    <a:p>
                      <a:pPr algn="ctr" rtl="1">
                        <a:spcAft>
                          <a:spcPts val="0"/>
                        </a:spcAft>
                      </a:pPr>
                      <a:r>
                        <a:rPr lang="ar-SA" sz="2000" b="1" dirty="0" smtClean="0">
                          <a:solidFill>
                            <a:sysClr val="windowText" lastClr="000000"/>
                          </a:solidFill>
                          <a:effectLst/>
                        </a:rPr>
                        <a:t> </a:t>
                      </a:r>
                      <a:r>
                        <a:rPr lang="en-US" sz="2000" b="1" dirty="0" smtClean="0">
                          <a:solidFill>
                            <a:sysClr val="windowText" lastClr="000000"/>
                          </a:solidFill>
                          <a:effectLst/>
                        </a:rPr>
                        <a:t> </a:t>
                      </a:r>
                      <a:r>
                        <a:rPr lang="en-US" sz="2000" b="1" dirty="0" smtClean="0">
                          <a:solidFill>
                            <a:srgbClr val="00B050"/>
                          </a:solidFill>
                          <a:effectLst/>
                        </a:rPr>
                        <a:t>AP </a:t>
                      </a:r>
                      <a:r>
                        <a:rPr lang="ar-SA" sz="2000" b="1" dirty="0" smtClean="0">
                          <a:solidFill>
                            <a:srgbClr val="00B050"/>
                          </a:solidFill>
                          <a:effectLst/>
                        </a:rPr>
                        <a:t>يزداد</a:t>
                      </a:r>
                      <a:endParaRPr lang="en-US" sz="2000" b="1" dirty="0" smtClean="0">
                        <a:solidFill>
                          <a:srgbClr val="00B050"/>
                        </a:solidFill>
                        <a:effectLst/>
                      </a:endParaRPr>
                    </a:p>
                    <a:p>
                      <a:pPr algn="ctr" rtl="1">
                        <a:spcAft>
                          <a:spcPts val="0"/>
                        </a:spcAft>
                      </a:pPr>
                      <a:r>
                        <a:rPr lang="ar-SA" sz="2000" b="1" dirty="0" smtClean="0">
                          <a:solidFill>
                            <a:sysClr val="windowText" lastClr="000000"/>
                          </a:solidFill>
                          <a:effectLst/>
                        </a:rPr>
                        <a:t> </a:t>
                      </a:r>
                      <a:r>
                        <a:rPr lang="en-US" sz="2000" b="1" dirty="0">
                          <a:solidFill>
                            <a:srgbClr val="FF0000"/>
                          </a:solidFill>
                          <a:effectLst/>
                        </a:rPr>
                        <a:t>MP </a:t>
                      </a:r>
                      <a:r>
                        <a:rPr lang="ar-SA" sz="2000" b="1" dirty="0">
                          <a:solidFill>
                            <a:srgbClr val="FF0000"/>
                          </a:solidFill>
                          <a:effectLst/>
                        </a:rPr>
                        <a:t> موجب</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spcAft>
                          <a:spcPts val="0"/>
                        </a:spcAft>
                      </a:pPr>
                      <a:r>
                        <a:rPr lang="ar-SA" sz="2000" b="1" dirty="0">
                          <a:solidFill>
                            <a:sysClr val="windowText" lastClr="000000"/>
                          </a:solidFill>
                          <a:effectLst/>
                        </a:rPr>
                        <a:t>من الأفضل زيادة </a:t>
                      </a:r>
                      <a:r>
                        <a:rPr lang="en-US" sz="2000" b="1" dirty="0">
                          <a:solidFill>
                            <a:sysClr val="windowText" lastClr="000000"/>
                          </a:solidFill>
                          <a:effectLst/>
                        </a:rPr>
                        <a:t>L</a:t>
                      </a:r>
                      <a:r>
                        <a:rPr lang="ar-SA" sz="2000" b="1" dirty="0">
                          <a:solidFill>
                            <a:sysClr val="windowText" lastClr="000000"/>
                          </a:solidFill>
                          <a:effectLst/>
                        </a:rPr>
                        <a:t> لأن ما يضيفه العامل في المتوسط </a:t>
                      </a:r>
                      <a:r>
                        <a:rPr lang="ar-SA" sz="2000" b="1" dirty="0" smtClean="0">
                          <a:solidFill>
                            <a:sysClr val="windowText" lastClr="000000"/>
                          </a:solidFill>
                          <a:effectLst/>
                        </a:rPr>
                        <a:t>للإنتاج </a:t>
                      </a:r>
                      <a:r>
                        <a:rPr lang="ar-SA" sz="2000" b="1" dirty="0">
                          <a:solidFill>
                            <a:sysClr val="windowText" lastClr="000000"/>
                          </a:solidFill>
                          <a:effectLst/>
                        </a:rPr>
                        <a:t>يتزايد</a:t>
                      </a:r>
                      <a:endParaRPr lang="en-US" sz="20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74430">
                <a:tc>
                  <a:txBody>
                    <a:bodyPr/>
                    <a:lstStyle/>
                    <a:p>
                      <a:pPr algn="ctr" rtl="1">
                        <a:spcAft>
                          <a:spcPts val="0"/>
                        </a:spcAft>
                      </a:pPr>
                      <a:r>
                        <a:rPr lang="ar-SA" sz="2400" b="1" dirty="0">
                          <a:solidFill>
                            <a:schemeClr val="accent5">
                              <a:lumMod val="75000"/>
                            </a:schemeClr>
                          </a:solidFill>
                          <a:effectLst>
                            <a:outerShdw blurRad="38100" dist="38100" dir="2700000" algn="tl">
                              <a:srgbClr val="000000">
                                <a:alpha val="43137"/>
                              </a:srgbClr>
                            </a:outerShdw>
                          </a:effectLst>
                        </a:rPr>
                        <a:t>مرحلة الانتاج الثانية</a:t>
                      </a:r>
                      <a:endParaRPr lang="en-US" sz="2400" b="1" dirty="0">
                        <a:solidFill>
                          <a:schemeClr val="accent5">
                            <a:lumMod val="75000"/>
                          </a:schemeClr>
                        </a:solidFill>
                        <a:effectLst>
                          <a:outerShdw blurRad="38100" dist="38100" dir="2700000" algn="tl">
                            <a:srgbClr val="000000">
                              <a:alpha val="43137"/>
                            </a:srgbClr>
                          </a:outerShdw>
                        </a:effectLst>
                      </a:endParaRPr>
                    </a:p>
                    <a:p>
                      <a:pPr algn="ctr" rtl="1">
                        <a:spcAft>
                          <a:spcPts val="0"/>
                        </a:spcAft>
                      </a:pPr>
                      <a:r>
                        <a:rPr lang="ar-SA" sz="1800" b="1" dirty="0">
                          <a:solidFill>
                            <a:sysClr val="windowText" lastClr="000000"/>
                          </a:solidFill>
                          <a:effectLst/>
                        </a:rPr>
                        <a:t>[تمتد من </a:t>
                      </a:r>
                      <a:r>
                        <a:rPr lang="en-US" sz="1800" b="1" dirty="0">
                          <a:solidFill>
                            <a:srgbClr val="00B050"/>
                          </a:solidFill>
                          <a:effectLst/>
                        </a:rPr>
                        <a:t>AP</a:t>
                      </a:r>
                      <a:r>
                        <a:rPr lang="en-US" sz="1800" b="1" dirty="0">
                          <a:solidFill>
                            <a:sysClr val="windowText" lastClr="000000"/>
                          </a:solidFill>
                          <a:effectLst/>
                        </a:rPr>
                        <a:t>=</a:t>
                      </a:r>
                      <a:r>
                        <a:rPr lang="en-US" sz="1800" b="1" dirty="0">
                          <a:solidFill>
                            <a:srgbClr val="FF0000"/>
                          </a:solidFill>
                          <a:effectLst/>
                        </a:rPr>
                        <a:t>MP</a:t>
                      </a:r>
                      <a:r>
                        <a:rPr lang="ar-SA" sz="1800" b="1" dirty="0">
                          <a:solidFill>
                            <a:sysClr val="windowText" lastClr="000000"/>
                          </a:solidFill>
                          <a:effectLst/>
                        </a:rPr>
                        <a:t> عند </a:t>
                      </a:r>
                      <a:r>
                        <a:rPr lang="en-US" sz="1800" b="1" dirty="0" smtClean="0">
                          <a:solidFill>
                            <a:sysClr val="windowText" lastClr="000000"/>
                          </a:solidFill>
                          <a:effectLst/>
                        </a:rPr>
                        <a:t> </a:t>
                      </a:r>
                      <a:r>
                        <a:rPr lang="en-US" sz="1800" b="1" dirty="0" smtClean="0">
                          <a:solidFill>
                            <a:srgbClr val="00B050"/>
                          </a:solidFill>
                          <a:effectLst/>
                        </a:rPr>
                        <a:t>Max AP</a:t>
                      </a:r>
                      <a:r>
                        <a:rPr lang="ar-SA" sz="1800" b="1" u="sng" dirty="0" smtClean="0">
                          <a:solidFill>
                            <a:sysClr val="windowText" lastClr="000000"/>
                          </a:solidFill>
                          <a:effectLst/>
                        </a:rPr>
                        <a:t>إلى</a:t>
                      </a:r>
                      <a:r>
                        <a:rPr lang="en-US" sz="1800" b="1" dirty="0" smtClean="0">
                          <a:solidFill>
                            <a:schemeClr val="tx1">
                              <a:lumMod val="75000"/>
                              <a:lumOff val="25000"/>
                            </a:schemeClr>
                          </a:solidFill>
                          <a:effectLst/>
                        </a:rPr>
                        <a:t>Max TP </a:t>
                      </a:r>
                      <a:endParaRPr lang="ar-SA" sz="1800" b="1" dirty="0" smtClean="0">
                        <a:solidFill>
                          <a:schemeClr val="tx1">
                            <a:lumMod val="75000"/>
                            <a:lumOff val="25000"/>
                          </a:schemeClr>
                        </a:solidFill>
                        <a:effectLst/>
                      </a:endParaRPr>
                    </a:p>
                    <a:p>
                      <a:pPr algn="ctr" rtl="1">
                        <a:spcAft>
                          <a:spcPts val="0"/>
                        </a:spcAft>
                      </a:pPr>
                      <a:r>
                        <a:rPr lang="ar-SA" sz="1800" b="1" dirty="0" smtClean="0">
                          <a:solidFill>
                            <a:sysClr val="windowText" lastClr="000000"/>
                          </a:solidFill>
                          <a:effectLst/>
                        </a:rPr>
                        <a:t>عند </a:t>
                      </a:r>
                      <a:r>
                        <a:rPr lang="en-US" sz="1800" b="1" dirty="0" smtClean="0">
                          <a:solidFill>
                            <a:srgbClr val="FF0000"/>
                          </a:solidFill>
                          <a:effectLst/>
                        </a:rPr>
                        <a:t>MP=0</a:t>
                      </a:r>
                      <a:r>
                        <a:rPr lang="ar-SA" sz="1800" b="1" dirty="0" smtClean="0">
                          <a:solidFill>
                            <a:srgbClr val="FF0000"/>
                          </a:solidFill>
                          <a:effectLst/>
                        </a:rPr>
                        <a:t> </a:t>
                      </a:r>
                      <a:r>
                        <a:rPr lang="ar-SA" sz="1800" b="1" dirty="0" smtClean="0">
                          <a:solidFill>
                            <a:sysClr val="windowText" lastClr="000000"/>
                          </a:solidFill>
                          <a:effectLst/>
                        </a:rPr>
                        <a:t>]</a:t>
                      </a:r>
                      <a:endParaRPr lang="en-US" sz="18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spcAft>
                          <a:spcPts val="0"/>
                        </a:spcAft>
                      </a:pPr>
                      <a:r>
                        <a:rPr lang="en-US" sz="2000" b="1" dirty="0">
                          <a:solidFill>
                            <a:schemeClr val="tx1">
                              <a:lumMod val="75000"/>
                              <a:lumOff val="25000"/>
                            </a:schemeClr>
                          </a:solidFill>
                          <a:effectLst/>
                        </a:rPr>
                        <a:t>TP</a:t>
                      </a:r>
                      <a:r>
                        <a:rPr lang="ar-SA" sz="2000" b="1" dirty="0">
                          <a:solidFill>
                            <a:schemeClr val="tx1">
                              <a:lumMod val="75000"/>
                              <a:lumOff val="25000"/>
                            </a:schemeClr>
                          </a:solidFill>
                          <a:effectLst/>
                        </a:rPr>
                        <a:t> يزداد</a:t>
                      </a:r>
                      <a:endParaRPr lang="en-US" sz="2000" b="1" dirty="0">
                        <a:solidFill>
                          <a:schemeClr val="tx1">
                            <a:lumMod val="75000"/>
                            <a:lumOff val="25000"/>
                          </a:schemeClr>
                        </a:solidFill>
                        <a:effectLst/>
                      </a:endParaRPr>
                    </a:p>
                    <a:p>
                      <a:pPr algn="ctr" rtl="1">
                        <a:spcAft>
                          <a:spcPts val="0"/>
                        </a:spcAft>
                      </a:pPr>
                      <a:r>
                        <a:rPr lang="ar-SA" sz="2000" b="1" dirty="0">
                          <a:solidFill>
                            <a:sysClr val="windowText" lastClr="000000"/>
                          </a:solidFill>
                          <a:effectLst/>
                        </a:rPr>
                        <a:t> </a:t>
                      </a:r>
                      <a:r>
                        <a:rPr lang="en-US" sz="2000" b="1" dirty="0" smtClean="0">
                          <a:solidFill>
                            <a:srgbClr val="00B050"/>
                          </a:solidFill>
                          <a:effectLst/>
                        </a:rPr>
                        <a:t>AP</a:t>
                      </a:r>
                      <a:r>
                        <a:rPr lang="ar-SA" sz="2000" b="1" dirty="0" smtClean="0">
                          <a:solidFill>
                            <a:srgbClr val="00B050"/>
                          </a:solidFill>
                          <a:effectLst/>
                        </a:rPr>
                        <a:t> يتناقص</a:t>
                      </a:r>
                      <a:endParaRPr lang="en-US" sz="2000" b="1" dirty="0">
                        <a:solidFill>
                          <a:srgbClr val="00B050"/>
                        </a:solidFill>
                        <a:effectLst/>
                      </a:endParaRPr>
                    </a:p>
                    <a:p>
                      <a:pPr algn="ctr" rtl="1">
                        <a:spcAft>
                          <a:spcPts val="0"/>
                        </a:spcAft>
                      </a:pPr>
                      <a:r>
                        <a:rPr lang="ar-SA" sz="2000" b="1" dirty="0">
                          <a:solidFill>
                            <a:sysClr val="windowText" lastClr="000000"/>
                          </a:solidFill>
                          <a:effectLst/>
                        </a:rPr>
                        <a:t> </a:t>
                      </a:r>
                      <a:r>
                        <a:rPr lang="en-US" sz="2000" b="1" dirty="0">
                          <a:solidFill>
                            <a:srgbClr val="FF0000"/>
                          </a:solidFill>
                          <a:effectLst/>
                        </a:rPr>
                        <a:t>MP </a:t>
                      </a:r>
                      <a:r>
                        <a:rPr lang="ar-SA" sz="2000" b="1" dirty="0">
                          <a:solidFill>
                            <a:srgbClr val="FF0000"/>
                          </a:solidFill>
                          <a:effectLst/>
                        </a:rPr>
                        <a:t> موجب</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spcAft>
                          <a:spcPts val="0"/>
                        </a:spcAft>
                      </a:pPr>
                      <a:r>
                        <a:rPr lang="ar-SA" sz="2000" b="1" dirty="0">
                          <a:solidFill>
                            <a:sysClr val="windowText" lastClr="000000"/>
                          </a:solidFill>
                          <a:effectLst/>
                        </a:rPr>
                        <a:t>هذه هي المرحلة الاقتصادية</a:t>
                      </a:r>
                      <a:endParaRPr lang="en-US" sz="20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374430">
                <a:tc>
                  <a:txBody>
                    <a:bodyPr/>
                    <a:lstStyle/>
                    <a:p>
                      <a:pPr algn="ctr" rtl="1">
                        <a:spcAft>
                          <a:spcPts val="0"/>
                        </a:spcAft>
                      </a:pPr>
                      <a:r>
                        <a:rPr lang="ar-SA" sz="2400" b="1" dirty="0">
                          <a:solidFill>
                            <a:schemeClr val="accent5">
                              <a:lumMod val="75000"/>
                            </a:schemeClr>
                          </a:solidFill>
                          <a:effectLst>
                            <a:outerShdw blurRad="38100" dist="38100" dir="2700000" algn="tl">
                              <a:srgbClr val="000000">
                                <a:alpha val="43137"/>
                              </a:srgbClr>
                            </a:outerShdw>
                          </a:effectLst>
                        </a:rPr>
                        <a:t>مرحلة الانتاج الثالثة</a:t>
                      </a:r>
                      <a:endParaRPr lang="en-US" sz="2400" b="1" dirty="0">
                        <a:solidFill>
                          <a:schemeClr val="accent5">
                            <a:lumMod val="75000"/>
                          </a:schemeClr>
                        </a:solidFill>
                        <a:effectLst>
                          <a:outerShdw blurRad="38100" dist="38100" dir="2700000" algn="tl">
                            <a:srgbClr val="000000">
                              <a:alpha val="43137"/>
                            </a:srgbClr>
                          </a:outerShdw>
                        </a:effectLst>
                      </a:endParaRPr>
                    </a:p>
                    <a:p>
                      <a:pPr algn="ctr" rtl="1">
                        <a:spcAft>
                          <a:spcPts val="0"/>
                        </a:spcAft>
                      </a:pPr>
                      <a:r>
                        <a:rPr lang="ar-SA" sz="1800" b="1" dirty="0" smtClean="0">
                          <a:solidFill>
                            <a:sysClr val="windowText" lastClr="000000"/>
                          </a:solidFill>
                          <a:effectLst/>
                        </a:rPr>
                        <a:t>[ من </a:t>
                      </a:r>
                      <a:r>
                        <a:rPr lang="en-US" sz="1800" b="1" dirty="0" err="1">
                          <a:solidFill>
                            <a:schemeClr val="tx1">
                              <a:lumMod val="75000"/>
                              <a:lumOff val="25000"/>
                            </a:schemeClr>
                          </a:solidFill>
                          <a:effectLst/>
                        </a:rPr>
                        <a:t>MaxTP</a:t>
                      </a:r>
                      <a:r>
                        <a:rPr lang="ar-SA" sz="1800" b="1" dirty="0">
                          <a:solidFill>
                            <a:schemeClr val="tx1">
                              <a:lumMod val="75000"/>
                              <a:lumOff val="25000"/>
                            </a:schemeClr>
                          </a:solidFill>
                          <a:effectLst/>
                        </a:rPr>
                        <a:t> </a:t>
                      </a:r>
                      <a:r>
                        <a:rPr lang="ar-SA" sz="1800" b="1" dirty="0" smtClean="0">
                          <a:solidFill>
                            <a:sysClr val="windowText" lastClr="000000"/>
                          </a:solidFill>
                          <a:effectLst/>
                        </a:rPr>
                        <a:t>وعندها</a:t>
                      </a:r>
                      <a:r>
                        <a:rPr lang="en-US" sz="1800" b="1" dirty="0" smtClean="0">
                          <a:solidFill>
                            <a:srgbClr val="FF0000"/>
                          </a:solidFill>
                          <a:effectLst/>
                        </a:rPr>
                        <a:t>MP=0</a:t>
                      </a:r>
                      <a:r>
                        <a:rPr lang="en-US" sz="1800" b="1" dirty="0" smtClean="0">
                          <a:solidFill>
                            <a:sysClr val="windowText" lastClr="000000"/>
                          </a:solidFill>
                          <a:effectLst/>
                        </a:rPr>
                        <a:t> </a:t>
                      </a:r>
                      <a:r>
                        <a:rPr lang="ar-SA" sz="1800" b="1" dirty="0" smtClean="0">
                          <a:solidFill>
                            <a:sysClr val="windowText" lastClr="000000"/>
                          </a:solidFill>
                          <a:effectLst/>
                        </a:rPr>
                        <a:t> </a:t>
                      </a:r>
                      <a:r>
                        <a:rPr lang="ar-SA" sz="1800" b="1" u="sng" dirty="0" smtClean="0">
                          <a:solidFill>
                            <a:sysClr val="windowText" lastClr="000000"/>
                          </a:solidFill>
                          <a:effectLst/>
                        </a:rPr>
                        <a:t>إلى</a:t>
                      </a:r>
                      <a:r>
                        <a:rPr lang="ar-SA" sz="1800" b="1" dirty="0" smtClean="0">
                          <a:solidFill>
                            <a:sysClr val="windowText" lastClr="000000"/>
                          </a:solidFill>
                          <a:effectLst/>
                        </a:rPr>
                        <a:t> الأخير ]</a:t>
                      </a:r>
                      <a:endParaRPr lang="en-US" sz="18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3810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spcAft>
                          <a:spcPts val="0"/>
                        </a:spcAft>
                      </a:pPr>
                      <a:r>
                        <a:rPr lang="en-US" sz="2000" b="1" dirty="0">
                          <a:solidFill>
                            <a:schemeClr val="tx1">
                              <a:lumMod val="75000"/>
                              <a:lumOff val="25000"/>
                            </a:schemeClr>
                          </a:solidFill>
                          <a:effectLst/>
                        </a:rPr>
                        <a:t>TP</a:t>
                      </a:r>
                      <a:r>
                        <a:rPr lang="ar-SA" sz="2000" b="1" dirty="0">
                          <a:solidFill>
                            <a:schemeClr val="tx1">
                              <a:lumMod val="75000"/>
                              <a:lumOff val="25000"/>
                            </a:schemeClr>
                          </a:solidFill>
                          <a:effectLst/>
                        </a:rPr>
                        <a:t> </a:t>
                      </a:r>
                      <a:r>
                        <a:rPr lang="ar-SA" sz="2000" b="1" dirty="0" smtClean="0">
                          <a:solidFill>
                            <a:schemeClr val="tx1">
                              <a:lumMod val="75000"/>
                              <a:lumOff val="25000"/>
                            </a:schemeClr>
                          </a:solidFill>
                          <a:effectLst/>
                        </a:rPr>
                        <a:t>يتناقص</a:t>
                      </a:r>
                    </a:p>
                    <a:p>
                      <a:pPr algn="ctr" rtl="1">
                        <a:spcAft>
                          <a:spcPts val="0"/>
                        </a:spcAft>
                      </a:pPr>
                      <a:r>
                        <a:rPr lang="en-US" sz="2000" b="1" dirty="0" smtClean="0">
                          <a:solidFill>
                            <a:sysClr val="windowText" lastClr="000000"/>
                          </a:solidFill>
                          <a:effectLst/>
                        </a:rPr>
                        <a:t> </a:t>
                      </a:r>
                      <a:r>
                        <a:rPr lang="en-US" sz="2000" b="1" dirty="0" smtClean="0">
                          <a:solidFill>
                            <a:srgbClr val="00B050"/>
                          </a:solidFill>
                          <a:effectLst/>
                        </a:rPr>
                        <a:t>AP</a:t>
                      </a:r>
                      <a:r>
                        <a:rPr lang="ar-SA" sz="2000" b="1" dirty="0" smtClean="0">
                          <a:solidFill>
                            <a:srgbClr val="00B050"/>
                          </a:solidFill>
                          <a:effectLst/>
                        </a:rPr>
                        <a:t>يتناقص</a:t>
                      </a:r>
                      <a:endParaRPr lang="en-US" sz="2000" b="1" dirty="0">
                        <a:solidFill>
                          <a:srgbClr val="00B050"/>
                        </a:solidFill>
                        <a:effectLst/>
                      </a:endParaRPr>
                    </a:p>
                    <a:p>
                      <a:pPr algn="ctr" rtl="1">
                        <a:spcAft>
                          <a:spcPts val="0"/>
                        </a:spcAft>
                      </a:pPr>
                      <a:r>
                        <a:rPr lang="ar-SA" sz="2000" b="1" dirty="0">
                          <a:solidFill>
                            <a:sysClr val="windowText" lastClr="000000"/>
                          </a:solidFill>
                          <a:effectLst/>
                        </a:rPr>
                        <a:t> </a:t>
                      </a:r>
                      <a:r>
                        <a:rPr lang="en-US" sz="2000" b="1" dirty="0">
                          <a:solidFill>
                            <a:srgbClr val="FF0000"/>
                          </a:solidFill>
                          <a:effectLst/>
                        </a:rPr>
                        <a:t>MP </a:t>
                      </a:r>
                      <a:r>
                        <a:rPr lang="ar-SA" sz="2000" b="1" dirty="0">
                          <a:solidFill>
                            <a:srgbClr val="FF0000"/>
                          </a:solidFill>
                          <a:effectLst/>
                        </a:rPr>
                        <a:t> سالب</a:t>
                      </a:r>
                      <a:endParaRPr lang="en-US" sz="2000" b="1" dirty="0">
                        <a:solidFill>
                          <a:srgbClr val="FF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1">
                        <a:spcAft>
                          <a:spcPts val="0"/>
                        </a:spcAft>
                      </a:pPr>
                      <a:r>
                        <a:rPr lang="ar-SA" sz="2000" b="1" dirty="0">
                          <a:solidFill>
                            <a:sysClr val="windowText" lastClr="000000"/>
                          </a:solidFill>
                          <a:effectLst/>
                        </a:rPr>
                        <a:t>غير اقتصادية، لأن تخفيض </a:t>
                      </a:r>
                      <a:r>
                        <a:rPr lang="en-US" sz="2000" b="1" dirty="0">
                          <a:solidFill>
                            <a:sysClr val="windowText" lastClr="000000"/>
                          </a:solidFill>
                          <a:effectLst/>
                        </a:rPr>
                        <a:t>L</a:t>
                      </a:r>
                      <a:r>
                        <a:rPr lang="ar-SA" sz="2000" b="1" dirty="0">
                          <a:solidFill>
                            <a:sysClr val="windowText" lastClr="000000"/>
                          </a:solidFill>
                          <a:effectLst/>
                        </a:rPr>
                        <a:t> يؤدي الى زيادة الانتاج </a:t>
                      </a:r>
                      <a:r>
                        <a:rPr lang="en-US" sz="2000" b="1" dirty="0">
                          <a:solidFill>
                            <a:sysClr val="windowText" lastClr="000000"/>
                          </a:solidFill>
                          <a:effectLst/>
                        </a:rPr>
                        <a:t>TP</a:t>
                      </a:r>
                      <a:endParaRPr lang="en-US" sz="2000" b="1" dirty="0">
                        <a:solidFill>
                          <a:sysClr val="windowText" lastClr="000000"/>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3810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3" name="مربع نص 2"/>
          <p:cNvSpPr txBox="1"/>
          <p:nvPr/>
        </p:nvSpPr>
        <p:spPr>
          <a:xfrm>
            <a:off x="107504" y="5733256"/>
            <a:ext cx="8136904" cy="1200329"/>
          </a:xfrm>
          <a:prstGeom prst="rect">
            <a:avLst/>
          </a:prstGeom>
          <a:noFill/>
        </p:spPr>
        <p:txBody>
          <a:bodyPr wrap="square" rtlCol="1">
            <a:spAutoFit/>
          </a:bodyPr>
          <a:lstStyle/>
          <a:p>
            <a:r>
              <a:rPr lang="ar-SA" sz="3600" dirty="0" smtClean="0">
                <a:solidFill>
                  <a:srgbClr val="FF0000"/>
                </a:solidFill>
              </a:rPr>
              <a:t>* يرجى الاستناد إلى 101 قصد بالنسبة لمراحل الغلة </a:t>
            </a:r>
            <a:r>
              <a:rPr lang="ar-SA" sz="3600" dirty="0" smtClean="0">
                <a:solidFill>
                  <a:srgbClr val="FF0000"/>
                </a:solidFill>
                <a:sym typeface="Wingdings" pitchFamily="2" charset="2"/>
              </a:rPr>
              <a:t></a:t>
            </a:r>
            <a:r>
              <a:rPr lang="ar-SA" sz="3600" dirty="0" smtClean="0">
                <a:solidFill>
                  <a:srgbClr val="FF0000"/>
                </a:solidFill>
              </a:rPr>
              <a:t> </a:t>
            </a:r>
            <a:endParaRPr lang="ar-SA" sz="3600" dirty="0">
              <a:solidFill>
                <a:srgbClr val="FF0000"/>
              </a:solidFill>
            </a:endParaRPr>
          </a:p>
        </p:txBody>
      </p:sp>
    </p:spTree>
    <p:extLst>
      <p:ext uri="{BB962C8B-B14F-4D97-AF65-F5344CB8AC3E}">
        <p14:creationId xmlns:p14="http://schemas.microsoft.com/office/powerpoint/2010/main" val="372290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مستطيل 1"/>
              <p:cNvSpPr/>
              <p:nvPr/>
            </p:nvSpPr>
            <p:spPr>
              <a:xfrm>
                <a:off x="179512" y="206580"/>
                <a:ext cx="8208912" cy="6444841"/>
              </a:xfrm>
              <a:prstGeom prst="rect">
                <a:avLst/>
              </a:prstGeom>
            </p:spPr>
            <p:txBody>
              <a:bodyPr wrap="square">
                <a:spAutoFit/>
              </a:bodyPr>
              <a:lstStyle/>
              <a:p>
                <a:pPr lvl="0" algn="ctr" fontAlgn="base">
                  <a:spcBef>
                    <a:spcPct val="0"/>
                  </a:spcBef>
                  <a:spcAft>
                    <a:spcPct val="0"/>
                  </a:spcAft>
                </a:pPr>
                <a:r>
                  <a:rPr lang="ar-SA" sz="2800" dirty="0" smtClean="0">
                    <a:solidFill>
                      <a:prstClr val="black"/>
                    </a:solidFill>
                    <a:latin typeface="Arabic Typesetting" pitchFamily="66" charset="-78"/>
                    <a:ea typeface="Calibri" pitchFamily="34" charset="0"/>
                    <a:cs typeface="Arabic Typesetting" pitchFamily="66" charset="-78"/>
                  </a:rPr>
                  <a:t>- و هذه </a:t>
                </a:r>
                <a:r>
                  <a:rPr lang="ar-SA" sz="2800" u="sng" dirty="0">
                    <a:solidFill>
                      <a:prstClr val="black"/>
                    </a:solidFill>
                    <a:latin typeface="Arabic Typesetting" pitchFamily="66" charset="-78"/>
                    <a:ea typeface="Calibri" pitchFamily="34" charset="0"/>
                    <a:cs typeface="Arabic Typesetting" pitchFamily="66" charset="-78"/>
                  </a:rPr>
                  <a:t>العلاقة </a:t>
                </a:r>
                <a:r>
                  <a:rPr lang="ar-SA" sz="2800" u="sng" dirty="0" smtClean="0">
                    <a:solidFill>
                      <a:prstClr val="black"/>
                    </a:solidFill>
                    <a:latin typeface="Arabic Typesetting" pitchFamily="66" charset="-78"/>
                    <a:ea typeface="Calibri" pitchFamily="34" charset="0"/>
                    <a:cs typeface="Arabic Typesetting" pitchFamily="66" charset="-78"/>
                  </a:rPr>
                  <a:t>الفنيّة (دالة الإنتاج)</a:t>
                </a:r>
                <a:r>
                  <a:rPr lang="ar-SA" sz="2800" dirty="0" smtClean="0">
                    <a:solidFill>
                      <a:prstClr val="black"/>
                    </a:solidFill>
                    <a:latin typeface="Arabic Typesetting" pitchFamily="66" charset="-78"/>
                    <a:ea typeface="Calibri" pitchFamily="34" charset="0"/>
                    <a:cs typeface="Arabic Typesetting" pitchFamily="66" charset="-78"/>
                  </a:rPr>
                  <a:t> تفيدنا </a:t>
                </a:r>
                <a:r>
                  <a:rPr lang="ar-SA" sz="2800" dirty="0">
                    <a:solidFill>
                      <a:prstClr val="black"/>
                    </a:solidFill>
                    <a:latin typeface="Arabic Typesetting" pitchFamily="66" charset="-78"/>
                    <a:ea typeface="Calibri" pitchFamily="34" charset="0"/>
                    <a:cs typeface="Arabic Typesetting" pitchFamily="66" charset="-78"/>
                  </a:rPr>
                  <a:t>في تحديد حجم مدخل الإنتاج الذي يحقق أقصى إنتاج ممكن، إلا أنها ليست كافية وذلك لأنه لا بد من معرفة </a:t>
                </a:r>
                <a:r>
                  <a:rPr lang="ar-SA" sz="2800" u="sng" dirty="0">
                    <a:solidFill>
                      <a:prstClr val="black"/>
                    </a:solidFill>
                    <a:latin typeface="Arabic Typesetting" pitchFamily="66" charset="-78"/>
                    <a:ea typeface="Calibri" pitchFamily="34" charset="0"/>
                    <a:cs typeface="Arabic Typesetting" pitchFamily="66" charset="-78"/>
                  </a:rPr>
                  <a:t>العلاقة الاقتصادية </a:t>
                </a:r>
                <a:r>
                  <a:rPr lang="ar-SA" sz="2800" dirty="0">
                    <a:solidFill>
                      <a:prstClr val="black"/>
                    </a:solidFill>
                    <a:latin typeface="Arabic Typesetting" pitchFamily="66" charset="-78"/>
                    <a:ea typeface="Calibri" pitchFamily="34" charset="0"/>
                    <a:cs typeface="Arabic Typesetting" pitchFamily="66" charset="-78"/>
                  </a:rPr>
                  <a:t>السائدة في السوق والمتمثلة في سعر الإنتاج (لكي نتمكن من تحديد الإيرادات)، وأسعار مدخلات الإنتاج (لكي نتمكن من تحديد</a:t>
                </a:r>
              </a:p>
              <a:p>
                <a:pPr lvl="0" algn="ctr" fontAlgn="base">
                  <a:spcBef>
                    <a:spcPct val="0"/>
                  </a:spcBef>
                  <a:spcAft>
                    <a:spcPct val="0"/>
                  </a:spcAft>
                </a:pPr>
                <a:r>
                  <a:rPr lang="ar-SA" sz="2800" dirty="0">
                    <a:solidFill>
                      <a:prstClr val="black"/>
                    </a:solidFill>
                    <a:latin typeface="Arabic Typesetting" pitchFamily="66" charset="-78"/>
                    <a:ea typeface="Calibri" pitchFamily="34" charset="0"/>
                    <a:cs typeface="Arabic Typesetting" pitchFamily="66" charset="-78"/>
                  </a:rPr>
                  <a:t> تكاليف الإنتاج)، ومن ثم نستطيع تحديد الربح أو الخسارة عند وحدات الإنتاج المثلى وهي التي يتحقق عندها أقصى ربح أو أقل خسارة.</a:t>
                </a:r>
                <a:endParaRPr lang="en-US" sz="2800" dirty="0">
                  <a:solidFill>
                    <a:prstClr val="black"/>
                  </a:solidFill>
                  <a:latin typeface="Arabic Typesetting" pitchFamily="66" charset="-78"/>
                  <a:cs typeface="Arabic Typesetting" pitchFamily="66" charset="-78"/>
                </a:endParaRPr>
              </a:p>
              <a:p>
                <a:pPr lvl="0" algn="ctr" eaLnBrk="0" fontAlgn="base" hangingPunct="0">
                  <a:spcBef>
                    <a:spcPct val="0"/>
                  </a:spcBef>
                  <a:spcAft>
                    <a:spcPct val="0"/>
                  </a:spcAft>
                </a:pPr>
                <a:r>
                  <a:rPr lang="ar-SA" sz="2800" dirty="0">
                    <a:solidFill>
                      <a:prstClr val="black"/>
                    </a:solidFill>
                    <a:latin typeface="Arabic Typesetting" pitchFamily="66" charset="-78"/>
                    <a:ea typeface="Calibri" pitchFamily="34" charset="0"/>
                    <a:cs typeface="Arabic Typesetting" pitchFamily="66" charset="-78"/>
                  </a:rPr>
                  <a:t>وبالتالي يكون:   </a:t>
                </a:r>
              </a:p>
              <a:p>
                <a:pPr lvl="0" algn="ctr" eaLnBrk="0" fontAlgn="base" hangingPunct="0">
                  <a:spcBef>
                    <a:spcPct val="0"/>
                  </a:spcBef>
                  <a:spcAft>
                    <a:spcPct val="0"/>
                  </a:spcAft>
                </a:pPr>
                <a:r>
                  <a:rPr lang="ar-SA" sz="2800" dirty="0">
                    <a:solidFill>
                      <a:srgbClr val="FF0000"/>
                    </a:solidFill>
                    <a:latin typeface="Arabic Typesetting" pitchFamily="66" charset="-78"/>
                    <a:ea typeface="Calibri" pitchFamily="34" charset="0"/>
                    <a:cs typeface="Arabic Typesetting" pitchFamily="66" charset="-78"/>
                  </a:rPr>
                  <a:t> </a:t>
                </a:r>
                <a:r>
                  <a:rPr lang="ar-SA" sz="2800" b="1" dirty="0">
                    <a:solidFill>
                      <a:srgbClr val="FF0000"/>
                    </a:solidFill>
                    <a:latin typeface="Arabic Typesetting" pitchFamily="66" charset="-78"/>
                    <a:ea typeface="Calibri" pitchFamily="34" charset="0"/>
                    <a:cs typeface="Arabic Typesetting" pitchFamily="66" charset="-78"/>
                  </a:rPr>
                  <a:t>الربح = الإيرادات - التكاليف</a:t>
                </a:r>
                <a:endParaRPr lang="ar-SA" sz="2800" dirty="0">
                  <a:solidFill>
                    <a:srgbClr val="FF0000"/>
                  </a:solidFill>
                  <a:latin typeface="Arabic Typesetting" pitchFamily="66" charset="-78"/>
                  <a:ea typeface="Calibri" pitchFamily="34" charset="0"/>
                  <a:cs typeface="Arabic Typesetting" pitchFamily="66" charset="-78"/>
                </a:endParaRPr>
              </a:p>
              <a:p>
                <a:pPr lvl="0" eaLnBrk="0" fontAlgn="base" hangingPunct="0">
                  <a:spcBef>
                    <a:spcPct val="0"/>
                  </a:spcBef>
                  <a:spcAft>
                    <a:spcPct val="0"/>
                  </a:spcAft>
                </a:pPr>
                <a:r>
                  <a:rPr lang="ar-SA" sz="2800" b="1" dirty="0" smtClean="0">
                    <a:solidFill>
                      <a:srgbClr val="0070C0"/>
                    </a:solidFill>
                    <a:latin typeface="Arabic Typesetting" pitchFamily="66" charset="-78"/>
                    <a:ea typeface="Calibri" pitchFamily="34" charset="0"/>
                    <a:cs typeface="Arabic Typesetting" pitchFamily="66" charset="-78"/>
                  </a:rPr>
                  <a:t>     ويتحقق أقصى ربح عندما تكون نسبة التغيّر في الربح إلى التغيّرفي الإنتاج مساوية للصفر, أي:      </a:t>
                </a:r>
                <a14:m>
                  <m:oMath xmlns:m="http://schemas.openxmlformats.org/officeDocument/2006/math">
                    <m:f>
                      <m:fPr>
                        <m:ctrlPr>
                          <a:rPr lang="ar-SA" sz="2800" b="1" i="1">
                            <a:solidFill>
                              <a:srgbClr val="0070C0"/>
                            </a:solidFill>
                            <a:latin typeface="Cambria Math" panose="02040503050406030204" pitchFamily="18" charset="0"/>
                            <a:cs typeface="Arabic Typesetting" pitchFamily="66" charset="-78"/>
                          </a:rPr>
                        </m:ctrlPr>
                      </m:fPr>
                      <m:num>
                        <m:r>
                          <a:rPr lang="ar-SA" sz="2800" b="1" i="1">
                            <a:solidFill>
                              <a:srgbClr val="0070C0"/>
                            </a:solidFill>
                            <a:latin typeface="Cambria Math"/>
                            <a:cs typeface="Arabic Typesetting" pitchFamily="66" charset="-78"/>
                          </a:rPr>
                          <m:t>الربح</m:t>
                        </m:r>
                        <m:r>
                          <a:rPr lang="ar-SA" sz="2800" b="1" i="1">
                            <a:solidFill>
                              <a:srgbClr val="0070C0"/>
                            </a:solidFill>
                            <a:latin typeface="Cambria Math"/>
                            <a:cs typeface="Arabic Typesetting" pitchFamily="66" charset="-78"/>
                          </a:rPr>
                          <m:t>∆ </m:t>
                        </m:r>
                      </m:num>
                      <m:den>
                        <m:r>
                          <a:rPr lang="ar-SA" sz="2800" b="1" i="1">
                            <a:solidFill>
                              <a:srgbClr val="0070C0"/>
                            </a:solidFill>
                            <a:latin typeface="Cambria Math"/>
                            <a:cs typeface="Arabic Typesetting" pitchFamily="66" charset="-78"/>
                          </a:rPr>
                          <m:t>الإنتاج</m:t>
                        </m:r>
                        <m:r>
                          <a:rPr lang="ar-SA" sz="2800" b="1" i="1">
                            <a:solidFill>
                              <a:srgbClr val="0070C0"/>
                            </a:solidFill>
                            <a:latin typeface="Cambria Math"/>
                            <a:cs typeface="Arabic Typesetting" pitchFamily="66" charset="-78"/>
                          </a:rPr>
                          <m:t>∆</m:t>
                        </m:r>
                      </m:den>
                    </m:f>
                  </m:oMath>
                </a14:m>
                <a:r>
                  <a:rPr lang="ar-SA" sz="2800" b="1" dirty="0">
                    <a:solidFill>
                      <a:srgbClr val="0070C0"/>
                    </a:solidFill>
                    <a:latin typeface="Arabic Typesetting" pitchFamily="66" charset="-78"/>
                    <a:cs typeface="Arabic Typesetting" pitchFamily="66" charset="-78"/>
                  </a:rPr>
                  <a:t> = </a:t>
                </a:r>
                <a14:m>
                  <m:oMath xmlns:m="http://schemas.openxmlformats.org/officeDocument/2006/math">
                    <m:f>
                      <m:fPr>
                        <m:ctrlPr>
                          <a:rPr lang="ar-SA" sz="2800" b="1" i="1">
                            <a:solidFill>
                              <a:srgbClr val="0070C0"/>
                            </a:solidFill>
                            <a:latin typeface="Cambria Math" panose="02040503050406030204" pitchFamily="18" charset="0"/>
                            <a:cs typeface="Arabic Typesetting" pitchFamily="66" charset="-78"/>
                          </a:rPr>
                        </m:ctrlPr>
                      </m:fPr>
                      <m:num>
                        <m:r>
                          <a:rPr lang="ar-SA" sz="2800" b="1" i="1">
                            <a:solidFill>
                              <a:srgbClr val="0070C0"/>
                            </a:solidFill>
                            <a:latin typeface="Cambria Math"/>
                            <a:cs typeface="Arabic Typesetting" pitchFamily="66" charset="-78"/>
                          </a:rPr>
                          <m:t> </m:t>
                        </m:r>
                        <m:r>
                          <a:rPr lang="ar-SA" sz="2800" b="1" i="1">
                            <a:solidFill>
                              <a:srgbClr val="0070C0"/>
                            </a:solidFill>
                            <a:latin typeface="Cambria Math"/>
                            <a:cs typeface="Arabic Typesetting" pitchFamily="66" charset="-78"/>
                          </a:rPr>
                          <m:t>الإيرادات</m:t>
                        </m:r>
                        <m:r>
                          <a:rPr lang="ar-SA" sz="2800" b="1" i="1">
                            <a:solidFill>
                              <a:srgbClr val="0070C0"/>
                            </a:solidFill>
                            <a:latin typeface="Cambria Math"/>
                            <a:cs typeface="Arabic Typesetting" pitchFamily="66" charset="-78"/>
                          </a:rPr>
                          <m:t>∆</m:t>
                        </m:r>
                      </m:num>
                      <m:den>
                        <m:r>
                          <a:rPr lang="ar-SA" sz="2800" b="1" i="1">
                            <a:solidFill>
                              <a:srgbClr val="0070C0"/>
                            </a:solidFill>
                            <a:latin typeface="Cambria Math"/>
                            <a:cs typeface="Arabic Typesetting" pitchFamily="66" charset="-78"/>
                          </a:rPr>
                          <m:t> </m:t>
                        </m:r>
                        <m:r>
                          <a:rPr lang="ar-SA" sz="2800" b="1" i="1">
                            <a:solidFill>
                              <a:srgbClr val="0070C0"/>
                            </a:solidFill>
                            <a:latin typeface="Cambria Math"/>
                            <a:cs typeface="Arabic Typesetting" pitchFamily="66" charset="-78"/>
                          </a:rPr>
                          <m:t>الإنتاج</m:t>
                        </m:r>
                        <m:r>
                          <a:rPr lang="ar-SA" sz="2800" b="1" i="1">
                            <a:solidFill>
                              <a:srgbClr val="0070C0"/>
                            </a:solidFill>
                            <a:latin typeface="Cambria Math"/>
                            <a:cs typeface="Arabic Typesetting" pitchFamily="66" charset="-78"/>
                          </a:rPr>
                          <m:t>∆</m:t>
                        </m:r>
                      </m:den>
                    </m:f>
                  </m:oMath>
                </a14:m>
                <a:r>
                  <a:rPr lang="ar-SA" sz="2800" b="1" dirty="0">
                    <a:solidFill>
                      <a:srgbClr val="0070C0"/>
                    </a:solidFill>
                    <a:latin typeface="Arabic Typesetting" pitchFamily="66" charset="-78"/>
                    <a:cs typeface="Arabic Typesetting" pitchFamily="66" charset="-78"/>
                  </a:rPr>
                  <a:t> - </a:t>
                </a:r>
                <a14:m>
                  <m:oMath xmlns:m="http://schemas.openxmlformats.org/officeDocument/2006/math">
                    <m:f>
                      <m:fPr>
                        <m:ctrlPr>
                          <a:rPr lang="ar-SA" sz="2800" b="1" i="1">
                            <a:solidFill>
                              <a:srgbClr val="0070C0"/>
                            </a:solidFill>
                            <a:latin typeface="Cambria Math" panose="02040503050406030204" pitchFamily="18" charset="0"/>
                            <a:cs typeface="Arabic Typesetting" pitchFamily="66" charset="-78"/>
                          </a:rPr>
                        </m:ctrlPr>
                      </m:fPr>
                      <m:num>
                        <m:r>
                          <a:rPr lang="ar-SA" sz="2800" b="1" i="1">
                            <a:solidFill>
                              <a:srgbClr val="0070C0"/>
                            </a:solidFill>
                            <a:latin typeface="Cambria Math"/>
                            <a:cs typeface="Arabic Typesetting" pitchFamily="66" charset="-78"/>
                          </a:rPr>
                          <m:t>التكاليف</m:t>
                        </m:r>
                        <m:r>
                          <a:rPr lang="ar-SA" sz="2800" b="1" i="1">
                            <a:solidFill>
                              <a:srgbClr val="0070C0"/>
                            </a:solidFill>
                            <a:latin typeface="Cambria Math"/>
                            <a:cs typeface="Arabic Typesetting" pitchFamily="66" charset="-78"/>
                          </a:rPr>
                          <m:t>∆</m:t>
                        </m:r>
                      </m:num>
                      <m:den>
                        <m:r>
                          <a:rPr lang="ar-SA" sz="2800" b="1" i="1">
                            <a:solidFill>
                              <a:srgbClr val="0070C0"/>
                            </a:solidFill>
                            <a:latin typeface="Cambria Math"/>
                            <a:cs typeface="Arabic Typesetting" pitchFamily="66" charset="-78"/>
                          </a:rPr>
                          <m:t>الإنتاج</m:t>
                        </m:r>
                        <m:r>
                          <a:rPr lang="ar-SA" sz="2800" b="1" i="1">
                            <a:solidFill>
                              <a:srgbClr val="0070C0"/>
                            </a:solidFill>
                            <a:latin typeface="Cambria Math"/>
                            <a:cs typeface="Arabic Typesetting" pitchFamily="66" charset="-78"/>
                          </a:rPr>
                          <m:t>∆</m:t>
                        </m:r>
                      </m:den>
                    </m:f>
                  </m:oMath>
                </a14:m>
                <a:r>
                  <a:rPr lang="ar-SA" sz="2800" b="1" dirty="0">
                    <a:solidFill>
                      <a:srgbClr val="0070C0"/>
                    </a:solidFill>
                    <a:latin typeface="Arabic Typesetting" pitchFamily="66" charset="-78"/>
                    <a:cs typeface="Arabic Typesetting" pitchFamily="66" charset="-78"/>
                  </a:rPr>
                  <a:t> = </a:t>
                </a:r>
                <a:r>
                  <a:rPr lang="ar-SA" sz="2800" b="1" dirty="0" smtClean="0">
                    <a:solidFill>
                      <a:srgbClr val="0070C0"/>
                    </a:solidFill>
                    <a:latin typeface="Arabic Typesetting" pitchFamily="66" charset="-78"/>
                    <a:cs typeface="Arabic Typesetting" pitchFamily="66" charset="-78"/>
                  </a:rPr>
                  <a:t>صفر</a:t>
                </a:r>
                <a:br>
                  <a:rPr lang="ar-SA" sz="2800" b="1" dirty="0" smtClean="0">
                    <a:solidFill>
                      <a:srgbClr val="0070C0"/>
                    </a:solidFill>
                    <a:latin typeface="Arabic Typesetting" pitchFamily="66" charset="-78"/>
                    <a:cs typeface="Arabic Typesetting" pitchFamily="66" charset="-78"/>
                  </a:rPr>
                </a:br>
                <a:r>
                  <a:rPr lang="ar-SA" sz="2800" b="1" dirty="0" smtClean="0">
                    <a:solidFill>
                      <a:srgbClr val="0070C0"/>
                    </a:solidFill>
                    <a:latin typeface="Arabic Typesetting" pitchFamily="66" charset="-78"/>
                    <a:cs typeface="Arabic Typesetting" pitchFamily="66" charset="-78"/>
                  </a:rPr>
                  <a:t> و يتضح أنه عند الإنتاج الذي يحقق أقصى ربح فإن: </a:t>
                </a:r>
                <a14:m>
                  <m:oMath xmlns:m="http://schemas.openxmlformats.org/officeDocument/2006/math">
                    <m:f>
                      <m:fPr>
                        <m:ctrlPr>
                          <a:rPr lang="ar-SA" sz="2800" b="1" i="1">
                            <a:solidFill>
                              <a:srgbClr val="0070C0"/>
                            </a:solidFill>
                            <a:latin typeface="Cambria Math" panose="02040503050406030204" pitchFamily="18" charset="0"/>
                            <a:cs typeface="Arabic Typesetting" pitchFamily="66" charset="-78"/>
                          </a:rPr>
                        </m:ctrlPr>
                      </m:fPr>
                      <m:num>
                        <m:r>
                          <a:rPr lang="ar-SA" sz="2800" b="1" i="1">
                            <a:solidFill>
                              <a:srgbClr val="0070C0"/>
                            </a:solidFill>
                            <a:latin typeface="Cambria Math"/>
                            <a:cs typeface="Arabic Typesetting" pitchFamily="66" charset="-78"/>
                          </a:rPr>
                          <m:t> </m:t>
                        </m:r>
                        <m:r>
                          <a:rPr lang="ar-SA" sz="2800" b="1" i="1">
                            <a:solidFill>
                              <a:srgbClr val="0070C0"/>
                            </a:solidFill>
                            <a:latin typeface="Cambria Math"/>
                            <a:cs typeface="Arabic Typesetting" pitchFamily="66" charset="-78"/>
                          </a:rPr>
                          <m:t>الإيرادات</m:t>
                        </m:r>
                        <m:r>
                          <a:rPr lang="ar-SA" sz="2800" b="1" i="1">
                            <a:solidFill>
                              <a:srgbClr val="0070C0"/>
                            </a:solidFill>
                            <a:latin typeface="Cambria Math"/>
                            <a:cs typeface="Arabic Typesetting" pitchFamily="66" charset="-78"/>
                          </a:rPr>
                          <m:t>∆</m:t>
                        </m:r>
                      </m:num>
                      <m:den>
                        <m:r>
                          <a:rPr lang="ar-SA" sz="2800" b="1" i="1">
                            <a:solidFill>
                              <a:srgbClr val="0070C0"/>
                            </a:solidFill>
                            <a:latin typeface="Cambria Math"/>
                            <a:cs typeface="Arabic Typesetting" pitchFamily="66" charset="-78"/>
                          </a:rPr>
                          <m:t> </m:t>
                        </m:r>
                        <m:r>
                          <a:rPr lang="ar-SA" sz="2800" b="1" i="1">
                            <a:solidFill>
                              <a:srgbClr val="0070C0"/>
                            </a:solidFill>
                            <a:latin typeface="Cambria Math"/>
                            <a:cs typeface="Arabic Typesetting" pitchFamily="66" charset="-78"/>
                          </a:rPr>
                          <m:t>الإنتاج</m:t>
                        </m:r>
                        <m:r>
                          <a:rPr lang="ar-SA" sz="2800" b="1" i="1">
                            <a:solidFill>
                              <a:srgbClr val="0070C0"/>
                            </a:solidFill>
                            <a:latin typeface="Cambria Math"/>
                            <a:cs typeface="Arabic Typesetting" pitchFamily="66" charset="-78"/>
                          </a:rPr>
                          <m:t>∆</m:t>
                        </m:r>
                      </m:den>
                    </m:f>
                  </m:oMath>
                </a14:m>
                <a:r>
                  <a:rPr lang="ar-SA" sz="2800" b="1" dirty="0" smtClean="0">
                    <a:solidFill>
                      <a:srgbClr val="0070C0"/>
                    </a:solidFill>
                    <a:latin typeface="Arabic Typesetting" pitchFamily="66" charset="-78"/>
                    <a:cs typeface="Arabic Typesetting" pitchFamily="66" charset="-78"/>
                  </a:rPr>
                  <a:t> =  </a:t>
                </a:r>
                <a14:m>
                  <m:oMath xmlns:m="http://schemas.openxmlformats.org/officeDocument/2006/math">
                    <m:f>
                      <m:fPr>
                        <m:ctrlPr>
                          <a:rPr lang="ar-SA" sz="2800" b="1" i="1">
                            <a:solidFill>
                              <a:srgbClr val="0070C0"/>
                            </a:solidFill>
                            <a:latin typeface="Cambria Math" panose="02040503050406030204" pitchFamily="18" charset="0"/>
                            <a:cs typeface="Arabic Typesetting" pitchFamily="66" charset="-78"/>
                          </a:rPr>
                        </m:ctrlPr>
                      </m:fPr>
                      <m:num>
                        <m:r>
                          <a:rPr lang="ar-SA" sz="2800" b="1" i="1">
                            <a:solidFill>
                              <a:srgbClr val="0070C0"/>
                            </a:solidFill>
                            <a:latin typeface="Cambria Math"/>
                            <a:cs typeface="Arabic Typesetting" pitchFamily="66" charset="-78"/>
                          </a:rPr>
                          <m:t>التكاليف</m:t>
                        </m:r>
                        <m:r>
                          <a:rPr lang="ar-SA" sz="2800" b="1" i="1">
                            <a:solidFill>
                              <a:srgbClr val="0070C0"/>
                            </a:solidFill>
                            <a:latin typeface="Cambria Math"/>
                            <a:cs typeface="Arabic Typesetting" pitchFamily="66" charset="-78"/>
                          </a:rPr>
                          <m:t>∆</m:t>
                        </m:r>
                      </m:num>
                      <m:den>
                        <m:r>
                          <a:rPr lang="ar-SA" sz="2800" b="1" i="1">
                            <a:solidFill>
                              <a:srgbClr val="0070C0"/>
                            </a:solidFill>
                            <a:latin typeface="Cambria Math"/>
                            <a:cs typeface="Arabic Typesetting" pitchFamily="66" charset="-78"/>
                          </a:rPr>
                          <m:t>الإنتاج</m:t>
                        </m:r>
                        <m:r>
                          <a:rPr lang="ar-SA" sz="2800" b="1" i="1">
                            <a:solidFill>
                              <a:srgbClr val="0070C0"/>
                            </a:solidFill>
                            <a:latin typeface="Cambria Math"/>
                            <a:cs typeface="Arabic Typesetting" pitchFamily="66" charset="-78"/>
                          </a:rPr>
                          <m:t>∆</m:t>
                        </m:r>
                      </m:den>
                    </m:f>
                  </m:oMath>
                </a14:m>
                <a:endParaRPr lang="ar-SA" sz="2800" b="1" dirty="0" smtClean="0">
                  <a:solidFill>
                    <a:srgbClr val="0070C0"/>
                  </a:solidFill>
                  <a:latin typeface="Arabic Typesetting" pitchFamily="66" charset="-78"/>
                  <a:cs typeface="Arabic Typesetting" pitchFamily="66" charset="-78"/>
                </a:endParaRPr>
              </a:p>
              <a:p>
                <a:pPr lvl="0" eaLnBrk="0" fontAlgn="base" hangingPunct="0">
                  <a:spcBef>
                    <a:spcPct val="0"/>
                  </a:spcBef>
                  <a:spcAft>
                    <a:spcPct val="0"/>
                  </a:spcAft>
                </a:pPr>
                <a:endParaRPr lang="ar-SA" sz="2800" b="1" dirty="0">
                  <a:solidFill>
                    <a:srgbClr val="0070C0"/>
                  </a:solidFill>
                  <a:latin typeface="Arabic Typesetting" pitchFamily="66" charset="-78"/>
                  <a:cs typeface="Arabic Typesetting" pitchFamily="66" charset="-78"/>
                </a:endParaRPr>
              </a:p>
              <a:p>
                <a:pPr lvl="0" eaLnBrk="0" fontAlgn="base" hangingPunct="0">
                  <a:spcBef>
                    <a:spcPct val="0"/>
                  </a:spcBef>
                  <a:spcAft>
                    <a:spcPct val="0"/>
                  </a:spcAft>
                </a:pPr>
                <a:r>
                  <a:rPr lang="ar-SA" sz="2800" b="1" dirty="0" smtClean="0">
                    <a:solidFill>
                      <a:srgbClr val="0070C0"/>
                    </a:solidFill>
                    <a:latin typeface="Arabic Typesetting" pitchFamily="66" charset="-78"/>
                    <a:cs typeface="Arabic Typesetting" pitchFamily="66" charset="-78"/>
                  </a:rPr>
                  <a:t>أي أن: </a:t>
                </a:r>
                <a:r>
                  <a:rPr lang="en-US" sz="2800" b="1" dirty="0" smtClean="0">
                    <a:solidFill>
                      <a:srgbClr val="0070C0"/>
                    </a:solidFill>
                    <a:latin typeface="Arabic Typesetting" pitchFamily="66" charset="-78"/>
                    <a:cs typeface="Arabic Typesetting" pitchFamily="66" charset="-78"/>
                  </a:rPr>
                  <a:t>MR = MC </a:t>
                </a:r>
                <a:r>
                  <a:rPr lang="ar-SA" sz="2800" b="1" dirty="0" smtClean="0">
                    <a:solidFill>
                      <a:srgbClr val="0070C0"/>
                    </a:solidFill>
                    <a:latin typeface="Arabic Typesetting" pitchFamily="66" charset="-78"/>
                    <a:cs typeface="Arabic Typesetting" pitchFamily="66" charset="-78"/>
                  </a:rPr>
                  <a:t> و بما أن </a:t>
                </a:r>
                <a:r>
                  <a:rPr lang="en-US" sz="2800" b="1" dirty="0" smtClean="0">
                    <a:solidFill>
                      <a:srgbClr val="0070C0"/>
                    </a:solidFill>
                    <a:latin typeface="Arabic Typesetting" pitchFamily="66" charset="-78"/>
                    <a:cs typeface="Arabic Typesetting" pitchFamily="66" charset="-78"/>
                  </a:rPr>
                  <a:t>MR </a:t>
                </a:r>
                <a:r>
                  <a:rPr lang="ar-SA" sz="2800" b="1" dirty="0" smtClean="0">
                    <a:solidFill>
                      <a:srgbClr val="0070C0"/>
                    </a:solidFill>
                    <a:latin typeface="Arabic Typesetting" pitchFamily="66" charset="-78"/>
                    <a:cs typeface="Arabic Typesetting" pitchFamily="66" charset="-78"/>
                  </a:rPr>
                  <a:t> يساوي </a:t>
                </a:r>
                <a:r>
                  <a:rPr lang="en-US" sz="2800" b="1" dirty="0" smtClean="0">
                    <a:solidFill>
                      <a:srgbClr val="0070C0"/>
                    </a:solidFill>
                    <a:latin typeface="Arabic Typesetting" pitchFamily="66" charset="-78"/>
                    <a:cs typeface="Arabic Typesetting" pitchFamily="66" charset="-78"/>
                  </a:rPr>
                  <a:t>P</a:t>
                </a:r>
                <a:r>
                  <a:rPr lang="ar-SA" sz="2800" b="1" dirty="0" smtClean="0">
                    <a:solidFill>
                      <a:srgbClr val="0070C0"/>
                    </a:solidFill>
                    <a:latin typeface="Arabic Typesetting" pitchFamily="66" charset="-78"/>
                    <a:cs typeface="Arabic Typesetting" pitchFamily="66" charset="-78"/>
                  </a:rPr>
                  <a:t> في المنافسة التامة فإن أقصى ربح يتحقق عندما </a:t>
                </a:r>
                <a:r>
                  <a:rPr lang="en-US" sz="2800" b="1" dirty="0" smtClean="0">
                    <a:solidFill>
                      <a:srgbClr val="0070C0"/>
                    </a:solidFill>
                    <a:latin typeface="Arabic Typesetting" pitchFamily="66" charset="-78"/>
                    <a:cs typeface="Arabic Typesetting" pitchFamily="66" charset="-78"/>
                  </a:rPr>
                  <a:t> P=MR=MC</a:t>
                </a:r>
                <a:endParaRPr lang="ar-SA" sz="2800" b="1" dirty="0">
                  <a:solidFill>
                    <a:srgbClr val="0070C0"/>
                  </a:solidFill>
                  <a:latin typeface="Arabic Typesetting" pitchFamily="66" charset="-78"/>
                  <a:cs typeface="Arabic Typesetting" pitchFamily="66" charset="-78"/>
                </a:endParaRPr>
              </a:p>
            </p:txBody>
          </p:sp>
        </mc:Choice>
        <mc:Fallback xmlns="">
          <p:sp>
            <p:nvSpPr>
              <p:cNvPr id="2" name="مستطيل 1"/>
              <p:cNvSpPr>
                <a:spLocks noRot="1" noChangeAspect="1" noMove="1" noResize="1" noEditPoints="1" noAdjustHandles="1" noChangeArrowheads="1" noChangeShapeType="1" noTextEdit="1"/>
              </p:cNvSpPr>
              <p:nvPr/>
            </p:nvSpPr>
            <p:spPr>
              <a:xfrm>
                <a:off x="179512" y="206580"/>
                <a:ext cx="8208912" cy="6444841"/>
              </a:xfrm>
              <a:prstGeom prst="rect">
                <a:avLst/>
              </a:prstGeom>
              <a:blipFill rotWithShape="1">
                <a:blip r:embed="rId2"/>
                <a:stretch>
                  <a:fillRect l="-1633" t="-946" r="-1559" b="-1703"/>
                </a:stretch>
              </a:blipFill>
            </p:spPr>
            <p:txBody>
              <a:bodyPr/>
              <a:lstStyle/>
              <a:p>
                <a:r>
                  <a:rPr lang="ar-SA">
                    <a:noFill/>
                  </a:rPr>
                  <a:t> </a:t>
                </a:r>
              </a:p>
            </p:txBody>
          </p:sp>
        </mc:Fallback>
      </mc:AlternateContent>
    </p:spTree>
    <p:extLst>
      <p:ext uri="{BB962C8B-B14F-4D97-AF65-F5344CB8AC3E}">
        <p14:creationId xmlns:p14="http://schemas.microsoft.com/office/powerpoint/2010/main" val="152094731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جاور">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2877</Words>
  <Application>Microsoft Office PowerPoint</Application>
  <PresentationFormat>عرض على الشاشة (3:4)‏</PresentationFormat>
  <Paragraphs>317</Paragraphs>
  <Slides>50</Slides>
  <Notes>3</Notes>
  <HiddenSlides>0</HiddenSlides>
  <MMClips>0</MMClips>
  <ScaleCrop>false</ScaleCrop>
  <HeadingPairs>
    <vt:vector size="6" baseType="variant">
      <vt:variant>
        <vt:lpstr>الخطوط المستخدمة</vt:lpstr>
      </vt:variant>
      <vt:variant>
        <vt:i4>9</vt:i4>
      </vt:variant>
      <vt:variant>
        <vt:lpstr>نسق</vt:lpstr>
      </vt:variant>
      <vt:variant>
        <vt:i4>2</vt:i4>
      </vt:variant>
      <vt:variant>
        <vt:lpstr>عناوين الشرائح</vt:lpstr>
      </vt:variant>
      <vt:variant>
        <vt:i4>50</vt:i4>
      </vt:variant>
    </vt:vector>
  </HeadingPairs>
  <TitlesOfParts>
    <vt:vector size="61" baseType="lpstr">
      <vt:lpstr>Andalus</vt:lpstr>
      <vt:lpstr>Arabic Typesetting</vt:lpstr>
      <vt:lpstr>Arial</vt:lpstr>
      <vt:lpstr>Calibri</vt:lpstr>
      <vt:lpstr>Cambria</vt:lpstr>
      <vt:lpstr>Cambria Math</vt:lpstr>
      <vt:lpstr>Symbol</vt:lpstr>
      <vt:lpstr>Times New Roman</vt:lpstr>
      <vt:lpstr>Wingdings</vt:lpstr>
      <vt:lpstr>سمة Office</vt:lpstr>
      <vt:lpstr>تجاور</vt:lpstr>
      <vt:lpstr>     الفصل الخامس  الأسس الإقتصاديّة لاستخدام الموارد</vt:lpstr>
      <vt:lpstr> * سنتعرف في هذا الفصل على أهم الأسس الاقتصادية في استخدام الموارد: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الفصل الخامس  الأسس الإقتصاديّة لاستخدام الموارد</dc:title>
  <dc:creator>user</dc:creator>
  <cp:lastModifiedBy>Lolwah Binsaeed</cp:lastModifiedBy>
  <cp:revision>194</cp:revision>
  <dcterms:created xsi:type="dcterms:W3CDTF">2015-11-29T06:08:29Z</dcterms:created>
  <dcterms:modified xsi:type="dcterms:W3CDTF">2019-03-28T11:32:34Z</dcterms:modified>
</cp:coreProperties>
</file>