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7B392-A19E-44D1-A0F5-76F28959502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23A16CF-86F2-4400-BF80-462F6BD67368}">
      <dgm:prSet phldrT="[نص]"/>
      <dgm:spPr/>
      <dgm:t>
        <a:bodyPr/>
        <a:lstStyle/>
        <a:p>
          <a:pPr rtl="1"/>
          <a:r>
            <a:rPr lang="ar-SA" dirty="0" smtClean="0"/>
            <a:t>1</a:t>
          </a:r>
          <a:endParaRPr lang="ar-SA" dirty="0"/>
        </a:p>
      </dgm:t>
    </dgm:pt>
    <dgm:pt modelId="{D90D0FF5-8348-49CC-8AC3-EAEABAAD073E}" type="parTrans" cxnId="{A1CE1844-6A3D-458F-9017-35FB073605E7}">
      <dgm:prSet/>
      <dgm:spPr/>
      <dgm:t>
        <a:bodyPr/>
        <a:lstStyle/>
        <a:p>
          <a:pPr rtl="1"/>
          <a:endParaRPr lang="ar-SA"/>
        </a:p>
      </dgm:t>
    </dgm:pt>
    <dgm:pt modelId="{BF014D44-E3D4-4266-B710-D231C88F7E09}" type="sibTrans" cxnId="{A1CE1844-6A3D-458F-9017-35FB073605E7}">
      <dgm:prSet/>
      <dgm:spPr/>
      <dgm:t>
        <a:bodyPr/>
        <a:lstStyle/>
        <a:p>
          <a:pPr rtl="1"/>
          <a:endParaRPr lang="ar-SA"/>
        </a:p>
      </dgm:t>
    </dgm:pt>
    <dgm:pt modelId="{7F7060F8-E635-476C-9FF1-85289B9285BA}">
      <dgm:prSet phldrT="[نص]"/>
      <dgm:spPr/>
      <dgm:t>
        <a:bodyPr/>
        <a:lstStyle/>
        <a:p>
          <a:pPr rtl="1"/>
          <a:r>
            <a:rPr lang="ar-SA" dirty="0" smtClean="0"/>
            <a:t>إعداد مسير الرواتب </a:t>
          </a:r>
          <a:r>
            <a:rPr lang="ar-SA" dirty="0" err="1" smtClean="0"/>
            <a:t>والاجور</a:t>
          </a:r>
          <a:r>
            <a:rPr lang="ar-SA" dirty="0" smtClean="0"/>
            <a:t> الخاص بالمنشاة </a:t>
          </a:r>
          <a:endParaRPr lang="ar-SA" dirty="0"/>
        </a:p>
      </dgm:t>
    </dgm:pt>
    <dgm:pt modelId="{5D94CAF2-6F32-40B1-9958-0AEE8BC815D8}" type="parTrans" cxnId="{60673544-1C6C-47DA-93C5-13234036FFB8}">
      <dgm:prSet/>
      <dgm:spPr/>
      <dgm:t>
        <a:bodyPr/>
        <a:lstStyle/>
        <a:p>
          <a:pPr rtl="1"/>
          <a:endParaRPr lang="ar-SA"/>
        </a:p>
      </dgm:t>
    </dgm:pt>
    <dgm:pt modelId="{B482107C-60D0-4883-B28E-FFB2D3F4A0EB}" type="sibTrans" cxnId="{60673544-1C6C-47DA-93C5-13234036FFB8}">
      <dgm:prSet/>
      <dgm:spPr/>
      <dgm:t>
        <a:bodyPr/>
        <a:lstStyle/>
        <a:p>
          <a:pPr rtl="1"/>
          <a:endParaRPr lang="ar-SA"/>
        </a:p>
      </dgm:t>
    </dgm:pt>
    <dgm:pt modelId="{5D9BC2B4-B2F5-4E35-B322-0A07BD0E4A5E}">
      <dgm:prSet phldrT="[نص]"/>
      <dgm:spPr/>
      <dgm:t>
        <a:bodyPr/>
        <a:lstStyle/>
        <a:p>
          <a:pPr rtl="1"/>
          <a:r>
            <a:rPr lang="ar-SA" dirty="0" smtClean="0"/>
            <a:t>قيد إثبات الرواتب والأجور التي تخص الفترة</a:t>
          </a:r>
          <a:endParaRPr lang="ar-SA" dirty="0"/>
        </a:p>
      </dgm:t>
    </dgm:pt>
    <dgm:pt modelId="{E7CB9F4E-8FFA-406B-9C73-C278FD9AE184}" type="parTrans" cxnId="{3EED8057-8C46-4E22-A91D-C840416F9E34}">
      <dgm:prSet/>
      <dgm:spPr/>
      <dgm:t>
        <a:bodyPr/>
        <a:lstStyle/>
        <a:p>
          <a:pPr rtl="1"/>
          <a:endParaRPr lang="ar-SA"/>
        </a:p>
      </dgm:t>
    </dgm:pt>
    <dgm:pt modelId="{64109DCC-0876-491C-B65A-A0FA23746D80}" type="sibTrans" cxnId="{3EED8057-8C46-4E22-A91D-C840416F9E34}">
      <dgm:prSet/>
      <dgm:spPr/>
      <dgm:t>
        <a:bodyPr/>
        <a:lstStyle/>
        <a:p>
          <a:pPr rtl="1"/>
          <a:endParaRPr lang="ar-SA"/>
        </a:p>
      </dgm:t>
    </dgm:pt>
    <dgm:pt modelId="{A088D40B-7C58-48AD-8468-44666A1FA088}">
      <dgm:prSet phldrT="[نص]"/>
      <dgm:spPr/>
      <dgm:t>
        <a:bodyPr/>
        <a:lstStyle/>
        <a:p>
          <a:pPr rtl="1"/>
          <a:r>
            <a:rPr lang="ar-SA" dirty="0" smtClean="0"/>
            <a:t>2</a:t>
          </a:r>
          <a:endParaRPr lang="ar-SA" dirty="0"/>
        </a:p>
      </dgm:t>
    </dgm:pt>
    <dgm:pt modelId="{A6406878-D317-4E3C-847C-1AD38B6CF4F0}" type="parTrans" cxnId="{224B1240-5183-4376-B15D-AAB07CE3D2EC}">
      <dgm:prSet/>
      <dgm:spPr/>
      <dgm:t>
        <a:bodyPr/>
        <a:lstStyle/>
        <a:p>
          <a:pPr rtl="1"/>
          <a:endParaRPr lang="ar-SA"/>
        </a:p>
      </dgm:t>
    </dgm:pt>
    <dgm:pt modelId="{19C6B210-1FDC-4E31-8A29-F83508F35E80}" type="sibTrans" cxnId="{224B1240-5183-4376-B15D-AAB07CE3D2EC}">
      <dgm:prSet/>
      <dgm:spPr/>
      <dgm:t>
        <a:bodyPr/>
        <a:lstStyle/>
        <a:p>
          <a:pPr rtl="1"/>
          <a:endParaRPr lang="ar-SA"/>
        </a:p>
      </dgm:t>
    </dgm:pt>
    <dgm:pt modelId="{940FD8B4-9C42-48AC-B4B8-B67590479221}">
      <dgm:prSet phldrT="[نص]"/>
      <dgm:spPr/>
      <dgm:t>
        <a:bodyPr/>
        <a:lstStyle/>
        <a:p>
          <a:pPr rtl="1"/>
          <a:r>
            <a:rPr lang="ar-SA" dirty="0" smtClean="0"/>
            <a:t>قيد إثبات حصة صاحب العمل في التأمينات </a:t>
          </a:r>
          <a:r>
            <a:rPr lang="ar-SA" dirty="0" err="1" smtClean="0"/>
            <a:t>الإجتماعيه</a:t>
          </a:r>
          <a:endParaRPr lang="ar-SA" dirty="0"/>
        </a:p>
      </dgm:t>
    </dgm:pt>
    <dgm:pt modelId="{F608E47F-A133-44AC-9A20-1E55C7FBE8E0}" type="parTrans" cxnId="{9697FCED-7087-477E-8A6C-61530D3F3C05}">
      <dgm:prSet/>
      <dgm:spPr/>
      <dgm:t>
        <a:bodyPr/>
        <a:lstStyle/>
        <a:p>
          <a:pPr rtl="1"/>
          <a:endParaRPr lang="ar-SA"/>
        </a:p>
      </dgm:t>
    </dgm:pt>
    <dgm:pt modelId="{6E4777AF-B4DE-45A0-B909-D4D07E30AC9C}" type="sibTrans" cxnId="{9697FCED-7087-477E-8A6C-61530D3F3C05}">
      <dgm:prSet/>
      <dgm:spPr/>
      <dgm:t>
        <a:bodyPr/>
        <a:lstStyle/>
        <a:p>
          <a:pPr rtl="1"/>
          <a:endParaRPr lang="ar-SA"/>
        </a:p>
      </dgm:t>
    </dgm:pt>
    <dgm:pt modelId="{3316D31D-4B19-4388-9BA2-29B3CEC62B20}">
      <dgm:prSet phldrT="[نص]"/>
      <dgm:spPr/>
      <dgm:t>
        <a:bodyPr/>
        <a:lstStyle/>
        <a:p>
          <a:pPr rtl="1"/>
          <a:r>
            <a:rPr lang="ar-SA" dirty="0" smtClean="0"/>
            <a:t>قيد الدفع لمؤسسة التأمينات </a:t>
          </a:r>
          <a:r>
            <a:rPr lang="ar-SA" dirty="0" err="1" smtClean="0"/>
            <a:t>الإجتماعيه</a:t>
          </a:r>
          <a:r>
            <a:rPr lang="ar-SA" dirty="0" smtClean="0"/>
            <a:t>(التسديد)</a:t>
          </a:r>
          <a:endParaRPr lang="ar-SA" dirty="0"/>
        </a:p>
      </dgm:t>
    </dgm:pt>
    <dgm:pt modelId="{B55A3EB3-2E0C-48F7-A7D8-8A4C85E48D22}" type="parTrans" cxnId="{5660A3EA-8D41-4E6B-81D6-4A337D8ECF88}">
      <dgm:prSet/>
      <dgm:spPr/>
      <dgm:t>
        <a:bodyPr/>
        <a:lstStyle/>
        <a:p>
          <a:pPr rtl="1"/>
          <a:endParaRPr lang="ar-SA"/>
        </a:p>
      </dgm:t>
    </dgm:pt>
    <dgm:pt modelId="{3B35DD0A-CCDA-4C07-87A1-DA221B83817B}" type="sibTrans" cxnId="{5660A3EA-8D41-4E6B-81D6-4A337D8ECF88}">
      <dgm:prSet/>
      <dgm:spPr/>
      <dgm:t>
        <a:bodyPr/>
        <a:lstStyle/>
        <a:p>
          <a:pPr rtl="1"/>
          <a:endParaRPr lang="ar-SA"/>
        </a:p>
      </dgm:t>
    </dgm:pt>
    <dgm:pt modelId="{737CC5D7-AF78-4BB2-8F8C-BF70FF745C5D}">
      <dgm:prSet phldrT="[نص]"/>
      <dgm:spPr/>
      <dgm:t>
        <a:bodyPr/>
        <a:lstStyle/>
        <a:p>
          <a:pPr rtl="1"/>
          <a:r>
            <a:rPr lang="ar-SA" dirty="0" smtClean="0"/>
            <a:t>3</a:t>
          </a:r>
          <a:endParaRPr lang="ar-SA" dirty="0"/>
        </a:p>
      </dgm:t>
    </dgm:pt>
    <dgm:pt modelId="{35B23FC8-9F97-4878-B321-324082B63F91}" type="parTrans" cxnId="{4AA8F47A-F382-4038-8144-2475852F20BD}">
      <dgm:prSet/>
      <dgm:spPr/>
      <dgm:t>
        <a:bodyPr/>
        <a:lstStyle/>
        <a:p>
          <a:pPr rtl="1"/>
          <a:endParaRPr lang="ar-SA"/>
        </a:p>
      </dgm:t>
    </dgm:pt>
    <dgm:pt modelId="{93EA0010-2E6F-4DDC-BD6D-66D36662D2A2}" type="sibTrans" cxnId="{4AA8F47A-F382-4038-8144-2475852F20BD}">
      <dgm:prSet/>
      <dgm:spPr/>
      <dgm:t>
        <a:bodyPr/>
        <a:lstStyle/>
        <a:p>
          <a:pPr rtl="1"/>
          <a:endParaRPr lang="ar-SA"/>
        </a:p>
      </dgm:t>
    </dgm:pt>
    <dgm:pt modelId="{C213CEC7-AF52-4172-9207-46BFD043E037}">
      <dgm:prSet phldrT="[نص]"/>
      <dgm:spPr/>
      <dgm:t>
        <a:bodyPr/>
        <a:lstStyle/>
        <a:p>
          <a:pPr rtl="1"/>
          <a:r>
            <a:rPr lang="ar-SA" dirty="0" smtClean="0"/>
            <a:t>معالجة مكافأة نهاية </a:t>
          </a:r>
          <a:r>
            <a:rPr lang="ar-SA" dirty="0" err="1" smtClean="0"/>
            <a:t>الخدمه</a:t>
          </a:r>
          <a:r>
            <a:rPr lang="ar-SA" dirty="0" smtClean="0"/>
            <a:t>.</a:t>
          </a:r>
          <a:endParaRPr lang="ar-SA" dirty="0"/>
        </a:p>
      </dgm:t>
    </dgm:pt>
    <dgm:pt modelId="{B4853F4B-9833-467B-B321-1C1C3BA609BD}" type="parTrans" cxnId="{0E174E4F-F91C-46DD-B5F1-52517C44D516}">
      <dgm:prSet/>
      <dgm:spPr/>
      <dgm:t>
        <a:bodyPr/>
        <a:lstStyle/>
        <a:p>
          <a:pPr rtl="1"/>
          <a:endParaRPr lang="ar-SA"/>
        </a:p>
      </dgm:t>
    </dgm:pt>
    <dgm:pt modelId="{8DE615D3-1B21-40ED-824E-658522EC1269}" type="sibTrans" cxnId="{0E174E4F-F91C-46DD-B5F1-52517C44D516}">
      <dgm:prSet/>
      <dgm:spPr/>
      <dgm:t>
        <a:bodyPr/>
        <a:lstStyle/>
        <a:p>
          <a:pPr rtl="1"/>
          <a:endParaRPr lang="ar-SA"/>
        </a:p>
      </dgm:t>
    </dgm:pt>
    <dgm:pt modelId="{ECAD6737-0681-4A94-B6E5-780E11AD5111}">
      <dgm:prSet phldrT="[نص]" phldr="1"/>
      <dgm:spPr/>
      <dgm:t>
        <a:bodyPr/>
        <a:lstStyle/>
        <a:p>
          <a:pPr rtl="1"/>
          <a:endParaRPr lang="ar-SA"/>
        </a:p>
      </dgm:t>
    </dgm:pt>
    <dgm:pt modelId="{710F7583-2F00-464D-A61D-78F7352F994C}" type="parTrans" cxnId="{6A774FFF-6F6A-481B-B1F5-333AB0671789}">
      <dgm:prSet/>
      <dgm:spPr/>
      <dgm:t>
        <a:bodyPr/>
        <a:lstStyle/>
        <a:p>
          <a:pPr rtl="1"/>
          <a:endParaRPr lang="ar-SA"/>
        </a:p>
      </dgm:t>
    </dgm:pt>
    <dgm:pt modelId="{659572C4-B834-4DE9-B60C-EEA5939FB39C}" type="sibTrans" cxnId="{6A774FFF-6F6A-481B-B1F5-333AB0671789}">
      <dgm:prSet/>
      <dgm:spPr/>
      <dgm:t>
        <a:bodyPr/>
        <a:lstStyle/>
        <a:p>
          <a:pPr rtl="1"/>
          <a:endParaRPr lang="ar-SA"/>
        </a:p>
      </dgm:t>
    </dgm:pt>
    <dgm:pt modelId="{BF289E31-6B1D-42F0-B2E8-27E8B600A1A3}" type="pres">
      <dgm:prSet presAssocID="{B2A7B392-A19E-44D1-A0F5-76F289595022}" presName="linearFlow" presStyleCnt="0">
        <dgm:presLayoutVars>
          <dgm:dir/>
          <dgm:animLvl val="lvl"/>
          <dgm:resizeHandles val="exact"/>
        </dgm:presLayoutVars>
      </dgm:prSet>
      <dgm:spPr/>
    </dgm:pt>
    <dgm:pt modelId="{AE83E815-E2F6-486F-BB39-F9C0287563CE}" type="pres">
      <dgm:prSet presAssocID="{723A16CF-86F2-4400-BF80-462F6BD67368}" presName="composite" presStyleCnt="0"/>
      <dgm:spPr/>
    </dgm:pt>
    <dgm:pt modelId="{4A8A9C37-2B0C-45CB-8CFA-F43890A01523}" type="pres">
      <dgm:prSet presAssocID="{723A16CF-86F2-4400-BF80-462F6BD6736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6437FC4-5A24-422C-8D89-A48C45132D2A}" type="pres">
      <dgm:prSet presAssocID="{723A16CF-86F2-4400-BF80-462F6BD6736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722B4A5-E66D-4BF4-9FF3-4E022F829900}" type="pres">
      <dgm:prSet presAssocID="{BF014D44-E3D4-4266-B710-D231C88F7E09}" presName="sp" presStyleCnt="0"/>
      <dgm:spPr/>
    </dgm:pt>
    <dgm:pt modelId="{66612AC3-4B6A-480F-AE69-19F57E193B26}" type="pres">
      <dgm:prSet presAssocID="{A088D40B-7C58-48AD-8468-44666A1FA088}" presName="composite" presStyleCnt="0"/>
      <dgm:spPr/>
    </dgm:pt>
    <dgm:pt modelId="{198B4996-406C-4FB7-AB16-84B549C08147}" type="pres">
      <dgm:prSet presAssocID="{A088D40B-7C58-48AD-8468-44666A1FA088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8162DC3-3E54-4632-9A23-DDC37E46325C}" type="pres">
      <dgm:prSet presAssocID="{A088D40B-7C58-48AD-8468-44666A1FA08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BE5D60-D2C5-495B-883C-7F27BCBFC18E}" type="pres">
      <dgm:prSet presAssocID="{19C6B210-1FDC-4E31-8A29-F83508F35E80}" presName="sp" presStyleCnt="0"/>
      <dgm:spPr/>
    </dgm:pt>
    <dgm:pt modelId="{B0D608B9-2780-47AE-8105-2F04FBC8E8B6}" type="pres">
      <dgm:prSet presAssocID="{737CC5D7-AF78-4BB2-8F8C-BF70FF745C5D}" presName="composite" presStyleCnt="0"/>
      <dgm:spPr/>
    </dgm:pt>
    <dgm:pt modelId="{118E060B-6D25-44EC-A0B7-EFD4C15B6075}" type="pres">
      <dgm:prSet presAssocID="{737CC5D7-AF78-4BB2-8F8C-BF70FF745C5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E9E6E57-F08C-439A-BFAA-BD8C1A7A3E27}" type="pres">
      <dgm:prSet presAssocID="{737CC5D7-AF78-4BB2-8F8C-BF70FF745C5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697FCED-7087-477E-8A6C-61530D3F3C05}" srcId="{A088D40B-7C58-48AD-8468-44666A1FA088}" destId="{940FD8B4-9C42-48AC-B4B8-B67590479221}" srcOrd="0" destOrd="0" parTransId="{F608E47F-A133-44AC-9A20-1E55C7FBE8E0}" sibTransId="{6E4777AF-B4DE-45A0-B909-D4D07E30AC9C}"/>
    <dgm:cxn modelId="{4D749FDA-FE8C-4E21-81A6-E31F155F969B}" type="presOf" srcId="{B2A7B392-A19E-44D1-A0F5-76F289595022}" destId="{BF289E31-6B1D-42F0-B2E8-27E8B600A1A3}" srcOrd="0" destOrd="0" presId="urn:microsoft.com/office/officeart/2005/8/layout/chevron2"/>
    <dgm:cxn modelId="{6A774FFF-6F6A-481B-B1F5-333AB0671789}" srcId="{737CC5D7-AF78-4BB2-8F8C-BF70FF745C5D}" destId="{ECAD6737-0681-4A94-B6E5-780E11AD5111}" srcOrd="1" destOrd="0" parTransId="{710F7583-2F00-464D-A61D-78F7352F994C}" sibTransId="{659572C4-B834-4DE9-B60C-EEA5939FB39C}"/>
    <dgm:cxn modelId="{163ADAC8-E518-45DF-BCDB-BE92646AFCA3}" type="presOf" srcId="{C213CEC7-AF52-4172-9207-46BFD043E037}" destId="{7E9E6E57-F08C-439A-BFAA-BD8C1A7A3E27}" srcOrd="0" destOrd="0" presId="urn:microsoft.com/office/officeart/2005/8/layout/chevron2"/>
    <dgm:cxn modelId="{4AA8F47A-F382-4038-8144-2475852F20BD}" srcId="{B2A7B392-A19E-44D1-A0F5-76F289595022}" destId="{737CC5D7-AF78-4BB2-8F8C-BF70FF745C5D}" srcOrd="2" destOrd="0" parTransId="{35B23FC8-9F97-4878-B321-324082B63F91}" sibTransId="{93EA0010-2E6F-4DDC-BD6D-66D36662D2A2}"/>
    <dgm:cxn modelId="{579E1077-D454-4437-B28D-23D1437655F9}" type="presOf" srcId="{737CC5D7-AF78-4BB2-8F8C-BF70FF745C5D}" destId="{118E060B-6D25-44EC-A0B7-EFD4C15B6075}" srcOrd="0" destOrd="0" presId="urn:microsoft.com/office/officeart/2005/8/layout/chevron2"/>
    <dgm:cxn modelId="{224B1240-5183-4376-B15D-AAB07CE3D2EC}" srcId="{B2A7B392-A19E-44D1-A0F5-76F289595022}" destId="{A088D40B-7C58-48AD-8468-44666A1FA088}" srcOrd="1" destOrd="0" parTransId="{A6406878-D317-4E3C-847C-1AD38B6CF4F0}" sibTransId="{19C6B210-1FDC-4E31-8A29-F83508F35E80}"/>
    <dgm:cxn modelId="{5660A3EA-8D41-4E6B-81D6-4A337D8ECF88}" srcId="{A088D40B-7C58-48AD-8468-44666A1FA088}" destId="{3316D31D-4B19-4388-9BA2-29B3CEC62B20}" srcOrd="1" destOrd="0" parTransId="{B55A3EB3-2E0C-48F7-A7D8-8A4C85E48D22}" sibTransId="{3B35DD0A-CCDA-4C07-87A1-DA221B83817B}"/>
    <dgm:cxn modelId="{F71B6C94-9627-450D-BA99-486B662C2689}" type="presOf" srcId="{940FD8B4-9C42-48AC-B4B8-B67590479221}" destId="{B8162DC3-3E54-4632-9A23-DDC37E46325C}" srcOrd="0" destOrd="0" presId="urn:microsoft.com/office/officeart/2005/8/layout/chevron2"/>
    <dgm:cxn modelId="{26F066AA-55D7-4737-9F6B-C3FB3BC6DB85}" type="presOf" srcId="{723A16CF-86F2-4400-BF80-462F6BD67368}" destId="{4A8A9C37-2B0C-45CB-8CFA-F43890A01523}" srcOrd="0" destOrd="0" presId="urn:microsoft.com/office/officeart/2005/8/layout/chevron2"/>
    <dgm:cxn modelId="{60673544-1C6C-47DA-93C5-13234036FFB8}" srcId="{723A16CF-86F2-4400-BF80-462F6BD67368}" destId="{7F7060F8-E635-476C-9FF1-85289B9285BA}" srcOrd="0" destOrd="0" parTransId="{5D94CAF2-6F32-40B1-9958-0AEE8BC815D8}" sibTransId="{B482107C-60D0-4883-B28E-FFB2D3F4A0EB}"/>
    <dgm:cxn modelId="{99C734BB-FED8-4A45-B30E-5427CE39AB24}" type="presOf" srcId="{3316D31D-4B19-4388-9BA2-29B3CEC62B20}" destId="{B8162DC3-3E54-4632-9A23-DDC37E46325C}" srcOrd="0" destOrd="1" presId="urn:microsoft.com/office/officeart/2005/8/layout/chevron2"/>
    <dgm:cxn modelId="{B2775882-19E7-4615-8901-A6A22743FD31}" type="presOf" srcId="{A088D40B-7C58-48AD-8468-44666A1FA088}" destId="{198B4996-406C-4FB7-AB16-84B549C08147}" srcOrd="0" destOrd="0" presId="urn:microsoft.com/office/officeart/2005/8/layout/chevron2"/>
    <dgm:cxn modelId="{0E174E4F-F91C-46DD-B5F1-52517C44D516}" srcId="{737CC5D7-AF78-4BB2-8F8C-BF70FF745C5D}" destId="{C213CEC7-AF52-4172-9207-46BFD043E037}" srcOrd="0" destOrd="0" parTransId="{B4853F4B-9833-467B-B321-1C1C3BA609BD}" sibTransId="{8DE615D3-1B21-40ED-824E-658522EC1269}"/>
    <dgm:cxn modelId="{3EED8057-8C46-4E22-A91D-C840416F9E34}" srcId="{723A16CF-86F2-4400-BF80-462F6BD67368}" destId="{5D9BC2B4-B2F5-4E35-B322-0A07BD0E4A5E}" srcOrd="1" destOrd="0" parTransId="{E7CB9F4E-8FFA-406B-9C73-C278FD9AE184}" sibTransId="{64109DCC-0876-491C-B65A-A0FA23746D80}"/>
    <dgm:cxn modelId="{F19187F4-D1C5-4FC6-8E3F-4D80CF3B8CF1}" type="presOf" srcId="{7F7060F8-E635-476C-9FF1-85289B9285BA}" destId="{C6437FC4-5A24-422C-8D89-A48C45132D2A}" srcOrd="0" destOrd="0" presId="urn:microsoft.com/office/officeart/2005/8/layout/chevron2"/>
    <dgm:cxn modelId="{51AAC41D-D227-4F4A-BDDF-BB19CA0614CF}" type="presOf" srcId="{5D9BC2B4-B2F5-4E35-B322-0A07BD0E4A5E}" destId="{C6437FC4-5A24-422C-8D89-A48C45132D2A}" srcOrd="0" destOrd="1" presId="urn:microsoft.com/office/officeart/2005/8/layout/chevron2"/>
    <dgm:cxn modelId="{A1CE1844-6A3D-458F-9017-35FB073605E7}" srcId="{B2A7B392-A19E-44D1-A0F5-76F289595022}" destId="{723A16CF-86F2-4400-BF80-462F6BD67368}" srcOrd="0" destOrd="0" parTransId="{D90D0FF5-8348-49CC-8AC3-EAEABAAD073E}" sibTransId="{BF014D44-E3D4-4266-B710-D231C88F7E09}"/>
    <dgm:cxn modelId="{2EDC5663-EE11-4A4D-B401-6A626637BD29}" type="presOf" srcId="{ECAD6737-0681-4A94-B6E5-780E11AD5111}" destId="{7E9E6E57-F08C-439A-BFAA-BD8C1A7A3E27}" srcOrd="0" destOrd="1" presId="urn:microsoft.com/office/officeart/2005/8/layout/chevron2"/>
    <dgm:cxn modelId="{1A8BBC63-B01C-4151-9231-8A5EFD60BBBA}" type="presParOf" srcId="{BF289E31-6B1D-42F0-B2E8-27E8B600A1A3}" destId="{AE83E815-E2F6-486F-BB39-F9C0287563CE}" srcOrd="0" destOrd="0" presId="urn:microsoft.com/office/officeart/2005/8/layout/chevron2"/>
    <dgm:cxn modelId="{4E49CEFB-506C-48C0-8536-11F8252C039B}" type="presParOf" srcId="{AE83E815-E2F6-486F-BB39-F9C0287563CE}" destId="{4A8A9C37-2B0C-45CB-8CFA-F43890A01523}" srcOrd="0" destOrd="0" presId="urn:microsoft.com/office/officeart/2005/8/layout/chevron2"/>
    <dgm:cxn modelId="{536F2F0D-419B-4509-BF8B-608E65BD2C02}" type="presParOf" srcId="{AE83E815-E2F6-486F-BB39-F9C0287563CE}" destId="{C6437FC4-5A24-422C-8D89-A48C45132D2A}" srcOrd="1" destOrd="0" presId="urn:microsoft.com/office/officeart/2005/8/layout/chevron2"/>
    <dgm:cxn modelId="{DB653400-2485-4A27-A5CF-9ADA41561B21}" type="presParOf" srcId="{BF289E31-6B1D-42F0-B2E8-27E8B600A1A3}" destId="{7722B4A5-E66D-4BF4-9FF3-4E022F829900}" srcOrd="1" destOrd="0" presId="urn:microsoft.com/office/officeart/2005/8/layout/chevron2"/>
    <dgm:cxn modelId="{75870792-39BD-4C86-AF83-932BF359397A}" type="presParOf" srcId="{BF289E31-6B1D-42F0-B2E8-27E8B600A1A3}" destId="{66612AC3-4B6A-480F-AE69-19F57E193B26}" srcOrd="2" destOrd="0" presId="urn:microsoft.com/office/officeart/2005/8/layout/chevron2"/>
    <dgm:cxn modelId="{F67E94C5-374A-4773-8900-7914B1546031}" type="presParOf" srcId="{66612AC3-4B6A-480F-AE69-19F57E193B26}" destId="{198B4996-406C-4FB7-AB16-84B549C08147}" srcOrd="0" destOrd="0" presId="urn:microsoft.com/office/officeart/2005/8/layout/chevron2"/>
    <dgm:cxn modelId="{2773A877-1305-4DD3-BA99-752234AE81CB}" type="presParOf" srcId="{66612AC3-4B6A-480F-AE69-19F57E193B26}" destId="{B8162DC3-3E54-4632-9A23-DDC37E46325C}" srcOrd="1" destOrd="0" presId="urn:microsoft.com/office/officeart/2005/8/layout/chevron2"/>
    <dgm:cxn modelId="{5D255A9A-53F6-43D8-9873-765EDB3FE09F}" type="presParOf" srcId="{BF289E31-6B1D-42F0-B2E8-27E8B600A1A3}" destId="{86BE5D60-D2C5-495B-883C-7F27BCBFC18E}" srcOrd="3" destOrd="0" presId="urn:microsoft.com/office/officeart/2005/8/layout/chevron2"/>
    <dgm:cxn modelId="{C485CB73-7213-492F-AF6D-D0CD9C06FA0E}" type="presParOf" srcId="{BF289E31-6B1D-42F0-B2E8-27E8B600A1A3}" destId="{B0D608B9-2780-47AE-8105-2F04FBC8E8B6}" srcOrd="4" destOrd="0" presId="urn:microsoft.com/office/officeart/2005/8/layout/chevron2"/>
    <dgm:cxn modelId="{DA6B81D1-EE19-407F-A0A1-93DF31C8EC47}" type="presParOf" srcId="{B0D608B9-2780-47AE-8105-2F04FBC8E8B6}" destId="{118E060B-6D25-44EC-A0B7-EFD4C15B6075}" srcOrd="0" destOrd="0" presId="urn:microsoft.com/office/officeart/2005/8/layout/chevron2"/>
    <dgm:cxn modelId="{C54C619F-F817-4A10-900D-F694F843F1FC}" type="presParOf" srcId="{B0D608B9-2780-47AE-8105-2F04FBC8E8B6}" destId="{7E9E6E57-F08C-439A-BFAA-BD8C1A7A3E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8A9C37-2B0C-45CB-8CFA-F43890A0152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1</a:t>
          </a:r>
          <a:endParaRPr lang="ar-SA" sz="3400" kern="1200" dirty="0"/>
        </a:p>
      </dsp:txBody>
      <dsp:txXfrm rot="5400000">
        <a:off x="-245635" y="246082"/>
        <a:ext cx="1637567" cy="1146297"/>
      </dsp:txXfrm>
    </dsp:sp>
    <dsp:sp modelId="{C6437FC4-5A24-422C-8D89-A48C45132D2A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إعداد مسير الرواتب </a:t>
          </a:r>
          <a:r>
            <a:rPr lang="ar-SA" sz="3000" kern="1200" dirty="0" err="1" smtClean="0"/>
            <a:t>والاجور</a:t>
          </a:r>
          <a:r>
            <a:rPr lang="ar-SA" sz="3000" kern="1200" dirty="0" smtClean="0"/>
            <a:t> الخاص بالمنشاة 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قيد إثبات الرواتب والأجور التي تخص الفترة</a:t>
          </a:r>
          <a:endParaRPr lang="ar-SA" sz="3000" kern="1200" dirty="0"/>
        </a:p>
      </dsp:txBody>
      <dsp:txXfrm rot="5400000">
        <a:off x="4155739" y="-3008994"/>
        <a:ext cx="1064418" cy="7083302"/>
      </dsp:txXfrm>
    </dsp:sp>
    <dsp:sp modelId="{198B4996-406C-4FB7-AB16-84B549C0814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2</a:t>
          </a:r>
          <a:endParaRPr lang="ar-SA" sz="3400" kern="1200" dirty="0"/>
        </a:p>
      </dsp:txBody>
      <dsp:txXfrm rot="5400000">
        <a:off x="-245635" y="1689832"/>
        <a:ext cx="1637567" cy="1146297"/>
      </dsp:txXfrm>
    </dsp:sp>
    <dsp:sp modelId="{B8162DC3-3E54-4632-9A23-DDC37E46325C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قيد إثبات حصة صاحب العمل في التأمينات </a:t>
          </a:r>
          <a:r>
            <a:rPr lang="ar-SA" sz="3000" kern="1200" dirty="0" err="1" smtClean="0"/>
            <a:t>الإجتماعيه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قيد الدفع لمؤسسة التأمينات </a:t>
          </a:r>
          <a:r>
            <a:rPr lang="ar-SA" sz="3000" kern="1200" dirty="0" err="1" smtClean="0"/>
            <a:t>الإجتماعيه</a:t>
          </a:r>
          <a:r>
            <a:rPr lang="ar-SA" sz="3000" kern="1200" dirty="0" smtClean="0"/>
            <a:t>(التسديد)</a:t>
          </a:r>
          <a:endParaRPr lang="ar-SA" sz="3000" kern="1200" dirty="0"/>
        </a:p>
      </dsp:txBody>
      <dsp:txXfrm rot="5400000">
        <a:off x="4155739" y="-1565244"/>
        <a:ext cx="1064418" cy="7083302"/>
      </dsp:txXfrm>
    </dsp:sp>
    <dsp:sp modelId="{118E060B-6D25-44EC-A0B7-EFD4C15B6075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3</a:t>
          </a:r>
          <a:endParaRPr lang="ar-SA" sz="3400" kern="1200" dirty="0"/>
        </a:p>
      </dsp:txBody>
      <dsp:txXfrm rot="5400000">
        <a:off x="-245635" y="3133582"/>
        <a:ext cx="1637567" cy="1146297"/>
      </dsp:txXfrm>
    </dsp:sp>
    <dsp:sp modelId="{7E9E6E57-F08C-439A-BFAA-BD8C1A7A3E27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000" kern="1200" dirty="0" smtClean="0"/>
            <a:t>معالجة مكافأة نهاية </a:t>
          </a:r>
          <a:r>
            <a:rPr lang="ar-SA" sz="3000" kern="1200" dirty="0" err="1" smtClean="0"/>
            <a:t>الخدمه</a:t>
          </a:r>
          <a:r>
            <a:rPr lang="ar-SA" sz="3000" kern="1200" dirty="0" smtClean="0"/>
            <a:t>.</a:t>
          </a:r>
          <a:endParaRPr lang="ar-SA" sz="3000" kern="1200" dirty="0"/>
        </a:p>
        <a:p>
          <a:pPr marL="285750" lvl="1" indent="-285750" algn="r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000" kern="120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121C-D103-45CF-986B-8742350DE7AB}" type="datetimeFigureOut">
              <a:rPr lang="ar-SA" smtClean="0"/>
              <a:t>16/10/1432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646B-3FDE-49C4-B13C-B5E6D6B1727D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772400" cy="1470025"/>
          </a:xfrm>
        </p:spPr>
        <p:txBody>
          <a:bodyPr/>
          <a:lstStyle/>
          <a:p>
            <a:r>
              <a:rPr lang="ar-SA" b="1" dirty="0"/>
              <a:t>أولا: الفصل الحادي عشر ( محاسبة الرواتب و الأجور)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064896" cy="4581128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>
                <a:solidFill>
                  <a:schemeClr val="tx1"/>
                </a:solidFill>
              </a:rPr>
              <a:t>مقدمة الفصل: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بند الرواتب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الأجور يعتبر من البنود التي تؤثر في صافي ربح المنشأة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ar-SA" b="1" dirty="0">
                <a:solidFill>
                  <a:schemeClr val="tx1"/>
                </a:solidFill>
              </a:rPr>
              <a:t>أهداف </a:t>
            </a:r>
            <a:r>
              <a:rPr lang="ar-SA" b="1" dirty="0" err="1">
                <a:solidFill>
                  <a:schemeClr val="tx1"/>
                </a:solidFill>
              </a:rPr>
              <a:t>و</a:t>
            </a:r>
            <a:r>
              <a:rPr lang="ar-SA" b="1" dirty="0">
                <a:solidFill>
                  <a:schemeClr val="tx1"/>
                </a:solidFill>
              </a:rPr>
              <a:t> الغرض من دراسة الفصل: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ar-SA" dirty="0">
                <a:solidFill>
                  <a:schemeClr val="tx1"/>
                </a:solidFill>
              </a:rPr>
              <a:t>كيفية محاسبة الرواتب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الأجور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إظهارها في التقارير المالية 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ar-SA" dirty="0">
                <a:solidFill>
                  <a:schemeClr val="tx1"/>
                </a:solidFill>
              </a:rPr>
              <a:t>كيفية إعداد مسير الرواتب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الأجور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ar-SA" dirty="0">
                <a:solidFill>
                  <a:schemeClr val="tx1"/>
                </a:solidFill>
              </a:rPr>
              <a:t>كيفية معالجة اشتراك صاحب العمل في التأمينات الاجتماعية( وفقا لنظام العمل </a:t>
            </a:r>
            <a:r>
              <a:rPr lang="ar-SA" dirty="0" err="1">
                <a:solidFill>
                  <a:schemeClr val="tx1"/>
                </a:solidFill>
              </a:rPr>
              <a:t>و</a:t>
            </a:r>
            <a:r>
              <a:rPr lang="ar-SA" dirty="0">
                <a:solidFill>
                  <a:schemeClr val="tx1"/>
                </a:solidFill>
              </a:rPr>
              <a:t> العمال)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ar-SA" dirty="0">
                <a:solidFill>
                  <a:schemeClr val="tx1"/>
                </a:solidFill>
              </a:rPr>
              <a:t>كيفية معالجة مكافأة نهاية الخدمة</a:t>
            </a:r>
            <a:endParaRPr lang="en-US" dirty="0">
              <a:solidFill>
                <a:schemeClr val="tx1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. </a:t>
            </a:r>
            <a:r>
              <a:rPr lang="ar-SA" b="1" dirty="0"/>
              <a:t>عند الدفع لمؤسسة التأمينات الاجتماعية ( التسديد</a:t>
            </a:r>
            <a:r>
              <a:rPr lang="ar-SA" b="1" dirty="0" smtClean="0"/>
              <a:t>):</a:t>
            </a:r>
            <a:endParaRPr lang="en-US" dirty="0"/>
          </a:p>
          <a:p>
            <a:r>
              <a:rPr lang="ar-SA" b="1" dirty="0"/>
              <a:t>حصة العامل في التأمينات الاجتماعية + حصة صاحب العمل في التأمينات الاجتماعية </a:t>
            </a:r>
            <a:endParaRPr lang="en-US" dirty="0"/>
          </a:p>
          <a:p>
            <a:r>
              <a:rPr lang="ar-SA" dirty="0"/>
              <a:t> ×××  من </a:t>
            </a:r>
            <a:r>
              <a:rPr lang="ar-SA" dirty="0" err="1"/>
              <a:t>ح</a:t>
            </a:r>
            <a:r>
              <a:rPr lang="ar-SA" dirty="0"/>
              <a:t>/ المؤسسة العامة للتأمينات الاجتماعية                         ×××  إلى ح/ البنك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ثالثا: مكافأة نهاية الخدمة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 </a:t>
            </a:r>
            <a:endParaRPr lang="en-US" dirty="0"/>
          </a:p>
          <a:p>
            <a:pPr lvl="0"/>
            <a:r>
              <a:rPr lang="ar-SA" dirty="0"/>
              <a:t>تحسب بواقع مرتب نصف شهر عن كل سنة عمل لمن لم يتجاوز مدة خدمته خمس </a:t>
            </a:r>
            <a:r>
              <a:rPr lang="ar-SA" dirty="0" smtClean="0"/>
              <a:t>سنوات.</a:t>
            </a:r>
            <a:endParaRPr lang="en-US" dirty="0"/>
          </a:p>
          <a:p>
            <a:pPr lvl="0"/>
            <a:r>
              <a:rPr lang="ar-SA" dirty="0"/>
              <a:t>و مرتب شهر كامل عن كل سنة عمل لمن يتجاوز مدة خدمته خمس </a:t>
            </a:r>
            <a:r>
              <a:rPr lang="ar-SA" dirty="0" smtClean="0"/>
              <a:t>سنوات.</a:t>
            </a:r>
            <a:endParaRPr lang="en-US" dirty="0"/>
          </a:p>
          <a:p>
            <a:pPr lvl="0"/>
            <a:r>
              <a:rPr lang="ar-SA" dirty="0"/>
              <a:t>يتخذ الأجر الأخير أساس لحساب </a:t>
            </a:r>
            <a:r>
              <a:rPr lang="ar-SA" dirty="0" smtClean="0"/>
              <a:t>المكافأة.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المعالجة المحاسبية لمكافأة نهاية الخدمة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تشمل</a:t>
            </a:r>
            <a:r>
              <a:rPr lang="ar-SA" b="1" u="sng" dirty="0"/>
              <a:t>:</a:t>
            </a:r>
            <a:endParaRPr lang="en-US" dirty="0"/>
          </a:p>
          <a:p>
            <a:r>
              <a:rPr lang="ar-SA" b="1" u="sng" dirty="0"/>
              <a:t>1). تقدير المكافأة </a:t>
            </a:r>
            <a:r>
              <a:rPr lang="ar-SA" b="1" u="sng" dirty="0" err="1"/>
              <a:t>و</a:t>
            </a:r>
            <a:r>
              <a:rPr lang="ar-SA" b="1" u="sng" dirty="0"/>
              <a:t> معالجتها محاسبيا في كل سنة مالية:</a:t>
            </a:r>
            <a:endParaRPr lang="en-US" dirty="0"/>
          </a:p>
          <a:p>
            <a:pPr lvl="0"/>
            <a:r>
              <a:rPr lang="ar-SA" dirty="0"/>
              <a:t>لا بد </a:t>
            </a:r>
            <a:r>
              <a:rPr lang="ar-SA" b="1" dirty="0"/>
              <a:t>للمنشأة</a:t>
            </a:r>
            <a:r>
              <a:rPr lang="ar-SA" dirty="0"/>
              <a:t> أن تحسب مكافأة نهاية الخدمة التي تخص السنة موضوع المحاسبة </a:t>
            </a:r>
            <a:r>
              <a:rPr lang="ar-SA" dirty="0" err="1"/>
              <a:t>و</a:t>
            </a:r>
            <a:r>
              <a:rPr lang="ar-SA" dirty="0"/>
              <a:t> إضافتها على مصاريف الفترة</a:t>
            </a:r>
            <a:endParaRPr lang="en-US" dirty="0"/>
          </a:p>
          <a:p>
            <a:pPr lvl="0"/>
            <a:r>
              <a:rPr lang="ar-SA" dirty="0"/>
              <a:t>زيادة مخصص مكافأة نهاية الخدمة بنفس المبلغ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/>
              <a:t>2). </a:t>
            </a:r>
            <a:r>
              <a:rPr lang="ar-SA" b="1" u="sng" dirty="0"/>
              <a:t>دفع مكافأة نهاية الخدمة</a:t>
            </a:r>
            <a:endParaRPr lang="en-US" dirty="0"/>
          </a:p>
          <a:p>
            <a:pPr lvl="0"/>
            <a:r>
              <a:rPr lang="ar-SA" dirty="0"/>
              <a:t>تستحق مكافأة نهاية الخدمة عندما يترك الموظف أو العامل العمل في المنشأة</a:t>
            </a:r>
            <a:endParaRPr lang="en-US" dirty="0"/>
          </a:p>
          <a:p>
            <a:pPr lvl="0"/>
            <a:r>
              <a:rPr lang="ar-SA" dirty="0"/>
              <a:t>يجعل حساب المخصص مدينا بالمبالغ </a:t>
            </a:r>
            <a:r>
              <a:rPr lang="ar-SA" dirty="0" err="1"/>
              <a:t>و</a:t>
            </a:r>
            <a:r>
              <a:rPr lang="ar-SA" dirty="0"/>
              <a:t> حساب النقدية دائنا بما دفع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3). </a:t>
            </a:r>
            <a:r>
              <a:rPr lang="ar-SA" b="1" dirty="0"/>
              <a:t>إظهار مكافأة نهاية الخدمة في قائمة المركز المالي:</a:t>
            </a:r>
            <a:endParaRPr lang="en-US" dirty="0"/>
          </a:p>
          <a:p>
            <a:pPr lvl="0"/>
            <a:r>
              <a:rPr lang="ar-SA" dirty="0"/>
              <a:t>يظهر ضمن </a:t>
            </a:r>
            <a:r>
              <a:rPr lang="ar-SA" dirty="0" err="1"/>
              <a:t>مطلوباتها</a:t>
            </a:r>
            <a:r>
              <a:rPr lang="ar-SA" dirty="0"/>
              <a:t> طويلة الأجل في قائمة المركز المالي</a:t>
            </a:r>
            <a:endParaRPr lang="en-US" dirty="0"/>
          </a:p>
          <a:p>
            <a:pPr lvl="0"/>
            <a:r>
              <a:rPr lang="ar-SA" dirty="0"/>
              <a:t>إذا كان جزءا من الالتزام بدفع مكافأة نهاية الخدمة سيتم خلال اقل من سنة فان ذلك الجزء سيظهر  ضمن المطلوبات قصيرة الأجل.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أولا: مفهوم مصاريف الرواتب  </a:t>
            </a:r>
            <a:r>
              <a:rPr lang="ar-SA" b="1" u="sng" dirty="0" err="1"/>
              <a:t>و</a:t>
            </a:r>
            <a:r>
              <a:rPr lang="ar-SA" b="1" u="sng" dirty="0"/>
              <a:t> الأجور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ar-SA" dirty="0"/>
              <a:t>ما يحمل إيراد السنة من مصاريف مقابل الحصول على الخدمة التي قدمت للمنشأة في شكل عمل.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الفرق بين الرواتب </a:t>
            </a:r>
            <a:r>
              <a:rPr lang="ar-SA" b="1" dirty="0" err="1"/>
              <a:t>و</a:t>
            </a:r>
            <a:r>
              <a:rPr lang="ar-SA" b="1" dirty="0"/>
              <a:t> الأجور</a:t>
            </a:r>
            <a:r>
              <a:rPr lang="ar-SA" b="1" dirty="0" smtClean="0"/>
              <a:t>:</a:t>
            </a:r>
            <a:endParaRPr lang="en-US" dirty="0"/>
          </a:p>
          <a:p>
            <a:r>
              <a:rPr lang="ar-SA" b="1" dirty="0" smtClean="0"/>
              <a:t>الرواتب:</a:t>
            </a:r>
            <a:endParaRPr lang="en-US" dirty="0" smtClean="0"/>
          </a:p>
          <a:p>
            <a:r>
              <a:rPr lang="ar-SA" dirty="0" err="1" smtClean="0"/>
              <a:t>مايدفع</a:t>
            </a:r>
            <a:r>
              <a:rPr lang="ar-SA" dirty="0" smtClean="0"/>
              <a:t> لمن يعمل  في المنشأة بصفه دائمة(الموظف)</a:t>
            </a:r>
          </a:p>
          <a:p>
            <a:r>
              <a:rPr lang="ar-SA" dirty="0" smtClean="0"/>
              <a:t>تدفع على أساس شهري.     </a:t>
            </a:r>
            <a:endParaRPr lang="en-US" dirty="0"/>
          </a:p>
          <a:p>
            <a:r>
              <a:rPr lang="ar-SA" b="1" dirty="0" smtClean="0"/>
              <a:t>الأجور:</a:t>
            </a:r>
            <a:endParaRPr lang="en-US" dirty="0"/>
          </a:p>
          <a:p>
            <a:r>
              <a:rPr lang="ar-SA" dirty="0" smtClean="0"/>
              <a:t>ما </a:t>
            </a:r>
            <a:r>
              <a:rPr lang="ar-SA" dirty="0"/>
              <a:t>يدفع لمن يعمل في المنشأة بصفة مؤقتة (العمال).</a:t>
            </a:r>
            <a:endParaRPr lang="en-US" dirty="0"/>
          </a:p>
          <a:p>
            <a:r>
              <a:rPr lang="ar-SA" dirty="0" smtClean="0"/>
              <a:t>تدفع </a:t>
            </a:r>
            <a:r>
              <a:rPr lang="ar-SA" dirty="0"/>
              <a:t>كل أسبوع ( و تحسب على أساس ساعات العمل أو على أساس القطعة المنتجة.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 smtClean="0"/>
              <a:t>أ). ما يتضمنه بند الرواتب </a:t>
            </a:r>
            <a:r>
              <a:rPr lang="ar-SA" b="1" u="sng" dirty="0" err="1" smtClean="0"/>
              <a:t>و</a:t>
            </a:r>
            <a:r>
              <a:rPr lang="ar-SA" b="1" u="sng" dirty="0" smtClean="0"/>
              <a:t> الأجور: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يتضمن </a:t>
            </a:r>
            <a:r>
              <a:rPr lang="ar-SA" dirty="0"/>
              <a:t>ما يصرف للعامل أو الموظف في شكل نقدي أو عيني مقابل تأدية العمل للمنشأة  </a:t>
            </a:r>
            <a:r>
              <a:rPr lang="ar-SA" dirty="0" err="1"/>
              <a:t>و</a:t>
            </a:r>
            <a:r>
              <a:rPr lang="ar-SA" dirty="0"/>
              <a:t> ما تتحمله المنشأة من نفقات في سبيل الحصول على العمل.</a:t>
            </a:r>
            <a:endParaRPr lang="en-US" dirty="0"/>
          </a:p>
          <a:p>
            <a:r>
              <a:rPr lang="ar-SA" b="1" u="sng" dirty="0"/>
              <a:t>ويشمل ما يلي:</a:t>
            </a:r>
            <a:endParaRPr lang="en-US" dirty="0"/>
          </a:p>
          <a:p>
            <a:r>
              <a:rPr lang="ar-SA" dirty="0"/>
              <a:t>            الراتب الأساسي</a:t>
            </a:r>
            <a:endParaRPr lang="en-US" dirty="0"/>
          </a:p>
          <a:p>
            <a:r>
              <a:rPr lang="ar-SA" dirty="0"/>
              <a:t>           +  </a:t>
            </a:r>
            <a:r>
              <a:rPr lang="en-US" dirty="0"/>
              <a:t>}</a:t>
            </a:r>
            <a:r>
              <a:rPr lang="ar-SA" dirty="0"/>
              <a:t>جميع البدلات (مثل بدل السكن ، بدل النقل، بدل غلاء المعيشة....</a:t>
            </a:r>
            <a:r>
              <a:rPr lang="en-US" dirty="0"/>
              <a:t>{</a:t>
            </a:r>
            <a:r>
              <a:rPr lang="ar-SA" dirty="0"/>
              <a:t> </a:t>
            </a:r>
            <a:endParaRPr lang="en-US" dirty="0"/>
          </a:p>
          <a:p>
            <a:r>
              <a:rPr lang="ar-SA" dirty="0"/>
              <a:t>           + حصة صاحب العمل من التأمينات الاجتماعية ( سواء كان للمساهمة في المعاش التقاعدي أو التعويض من  الأضرار التي تصيب العامل أثناء العمل) </a:t>
            </a:r>
            <a:endParaRPr lang="en-US" dirty="0"/>
          </a:p>
          <a:p>
            <a:r>
              <a:rPr lang="ar-SA" dirty="0"/>
              <a:t>           </a:t>
            </a:r>
            <a:r>
              <a:rPr lang="ar-SA" dirty="0" smtClean="0"/>
              <a:t>+ مبلغ </a:t>
            </a:r>
            <a:r>
              <a:rPr lang="ar-SA" dirty="0"/>
              <a:t>مكافئة نهاية </a:t>
            </a:r>
            <a:r>
              <a:rPr lang="ar-SA" dirty="0" smtClean="0"/>
              <a:t>الخدمة                                                   =</a:t>
            </a:r>
          </a:p>
          <a:p>
            <a:r>
              <a:rPr lang="ar-SA" b="1" dirty="0"/>
              <a:t> </a:t>
            </a:r>
            <a:r>
              <a:rPr lang="ar-SA" b="1" dirty="0" smtClean="0"/>
              <a:t>                 </a:t>
            </a:r>
            <a:r>
              <a:rPr lang="ar-SA" b="1" dirty="0"/>
              <a:t>إجمالي الراتب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 smtClean="0"/>
              <a:t>ب). ما يخصم من الراتب أو الأجر ( الحسميات):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9</a:t>
            </a:r>
            <a:r>
              <a:rPr lang="ar-SA" dirty="0"/>
              <a:t>% من راتب الموظف السعودي (قسط التأمينات الاجتماعية) (دائما تحسم مادام الموظف سعودي</a:t>
            </a:r>
            <a:r>
              <a:rPr lang="ar-SA" dirty="0" smtClean="0"/>
              <a:t>)</a:t>
            </a:r>
          </a:p>
          <a:p>
            <a:pPr lvl="0"/>
            <a:r>
              <a:rPr lang="ar-SA" dirty="0" smtClean="0"/>
              <a:t>2% قسط الـتأمين ضد المخاطر.</a:t>
            </a:r>
            <a:endParaRPr lang="en-US" dirty="0"/>
          </a:p>
          <a:p>
            <a:pPr lvl="0"/>
            <a:r>
              <a:rPr lang="ar-SA" dirty="0" err="1"/>
              <a:t>حسميات</a:t>
            </a:r>
            <a:r>
              <a:rPr lang="ar-SA" dirty="0"/>
              <a:t> أخرى (أقساط، اشتراكات ، غرامات، سلف .....) تختلف من شركة </a:t>
            </a:r>
            <a:r>
              <a:rPr lang="ar-SA" dirty="0" smtClean="0"/>
              <a:t>وأخرى.</a:t>
            </a:r>
          </a:p>
          <a:p>
            <a:pPr lvl="0"/>
            <a:r>
              <a:rPr lang="ar-SA" dirty="0" smtClean="0"/>
              <a:t>صافي الراتب = مجمل الراتب – إجمالي الحسميات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ثانيا: ضبط وقت الموظف أو العامل: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من الوسائل التي </a:t>
            </a:r>
            <a:r>
              <a:rPr lang="ar-SA" dirty="0" smtClean="0"/>
              <a:t>تستخدم:</a:t>
            </a:r>
          </a:p>
          <a:p>
            <a:r>
              <a:rPr lang="ar-SA" dirty="0" smtClean="0"/>
              <a:t>1). </a:t>
            </a:r>
            <a:r>
              <a:rPr lang="ar-SA" dirty="0"/>
              <a:t>ورقة </a:t>
            </a:r>
            <a:r>
              <a:rPr lang="ar-SA" dirty="0" err="1"/>
              <a:t>و</a:t>
            </a:r>
            <a:r>
              <a:rPr lang="ar-SA" dirty="0"/>
              <a:t> قلم رصاص </a:t>
            </a:r>
            <a:endParaRPr lang="en-US" dirty="0"/>
          </a:p>
          <a:p>
            <a:r>
              <a:rPr lang="ar-SA" dirty="0"/>
              <a:t>2). سجل يكتب </a:t>
            </a:r>
            <a:r>
              <a:rPr lang="ar-SA" dirty="0" err="1"/>
              <a:t>به</a:t>
            </a:r>
            <a:r>
              <a:rPr lang="ar-SA" dirty="0"/>
              <a:t> أسماء الموظفين </a:t>
            </a:r>
            <a:r>
              <a:rPr lang="ar-SA" dirty="0" err="1"/>
              <a:t>و</a:t>
            </a:r>
            <a:r>
              <a:rPr lang="ar-SA" dirty="0"/>
              <a:t> العمال وقت الدخول </a:t>
            </a:r>
            <a:r>
              <a:rPr lang="ar-SA" dirty="0" err="1"/>
              <a:t>و</a:t>
            </a:r>
            <a:r>
              <a:rPr lang="ar-SA" dirty="0"/>
              <a:t> وقت الخروج. </a:t>
            </a:r>
            <a:endParaRPr lang="en-US" dirty="0"/>
          </a:p>
          <a:p>
            <a:r>
              <a:rPr lang="ar-SA" dirty="0"/>
              <a:t>3). آلة ضبط الوقت (ساعة + بطاقات بأسماء من يعمل من الموظفين)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الخطوات الأساسية لإعداد بند الرواتب </a:t>
            </a:r>
            <a:r>
              <a:rPr lang="ar-SA" b="1" dirty="0" err="1"/>
              <a:t>و</a:t>
            </a:r>
            <a:r>
              <a:rPr lang="ar-SA" b="1" dirty="0"/>
              <a:t> الأجور: 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u="sng" dirty="0"/>
              <a:t>أولا: مسير الرواتب </a:t>
            </a:r>
            <a:r>
              <a:rPr lang="ar-SA" b="1" u="sng" dirty="0" err="1"/>
              <a:t>و</a:t>
            </a:r>
            <a:r>
              <a:rPr lang="ar-SA" b="1" u="sng" dirty="0"/>
              <a:t> الأجور</a:t>
            </a:r>
            <a:r>
              <a:rPr lang="ar-SA" dirty="0"/>
              <a:t> :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هو كشف أو بيان تفصيلي لمعلومات تخص راتب كل موظف</a:t>
            </a:r>
            <a:endParaRPr lang="en-US" dirty="0"/>
          </a:p>
          <a:p>
            <a:r>
              <a:rPr lang="ar-SA" b="1" dirty="0" smtClean="0"/>
              <a:t>إجمالي </a:t>
            </a:r>
            <a:r>
              <a:rPr lang="ar-SA" b="1" dirty="0"/>
              <a:t>استحقاق </a:t>
            </a:r>
            <a:r>
              <a:rPr lang="ar-SA" b="1" dirty="0" smtClean="0"/>
              <a:t>الموظف:</a:t>
            </a:r>
          </a:p>
          <a:p>
            <a:r>
              <a:rPr lang="en-US" dirty="0" smtClean="0"/>
              <a:t> </a:t>
            </a:r>
            <a:r>
              <a:rPr lang="ar-SA" dirty="0"/>
              <a:t>معدل أجر الساعة العادية × مجموع عدد الساعات العادية</a:t>
            </a:r>
            <a:endParaRPr lang="en-US" dirty="0"/>
          </a:p>
          <a:p>
            <a:r>
              <a:rPr lang="ar-SA" dirty="0" smtClean="0"/>
              <a:t>معدل </a:t>
            </a:r>
            <a:r>
              <a:rPr lang="ar-SA" dirty="0"/>
              <a:t>أجر الساعة الإضافية × مجموع عدد الساعات الإضافية (إذا لم يذكر في السؤال  معدل أجر الساعة الإضافية بالتالي تحسب معدل الساعة الإضافية 150% من أجر الساعة العادية)</a:t>
            </a:r>
            <a:r>
              <a:rPr lang="en-US" dirty="0" smtClean="0"/>
              <a:t> </a:t>
            </a:r>
            <a:endParaRPr lang="en-US" dirty="0"/>
          </a:p>
          <a:p>
            <a:r>
              <a:rPr lang="ar-SA" b="1" dirty="0" smtClean="0"/>
              <a:t>إجمالي  </a:t>
            </a:r>
            <a:r>
              <a:rPr lang="ar-SA" b="1" dirty="0" err="1" smtClean="0"/>
              <a:t>الحسميات</a:t>
            </a:r>
            <a:r>
              <a:rPr lang="ar-SA" b="1" dirty="0" smtClean="0"/>
              <a:t>:</a:t>
            </a:r>
          </a:p>
          <a:p>
            <a:r>
              <a:rPr lang="ar-SA" b="1" dirty="0" smtClean="0"/>
              <a:t> </a:t>
            </a:r>
            <a:r>
              <a:rPr lang="en-US" dirty="0"/>
              <a:t>}</a:t>
            </a:r>
            <a:r>
              <a:rPr lang="ar-SA" dirty="0"/>
              <a:t>منها قسط التأمينات الاجتماعية ، الحسميات المتكررة ، أخرى ( الحسميات الغير متكررة)</a:t>
            </a:r>
            <a:r>
              <a:rPr lang="en-US" dirty="0"/>
              <a:t>{ </a:t>
            </a:r>
            <a:endParaRPr lang="ar-SA" dirty="0" smtClean="0"/>
          </a:p>
          <a:p>
            <a:r>
              <a:rPr lang="ar-SA" b="1" dirty="0" smtClean="0"/>
              <a:t>صافي </a:t>
            </a:r>
            <a:r>
              <a:rPr lang="ar-SA" b="1" dirty="0"/>
              <a:t>استحقاق الموظف (المبلغ المدفوع) </a:t>
            </a:r>
            <a:r>
              <a:rPr lang="ar-SA" b="1" dirty="0" smtClean="0"/>
              <a:t>=</a:t>
            </a:r>
            <a:r>
              <a:rPr lang="ar-SA" dirty="0" smtClean="0"/>
              <a:t> </a:t>
            </a:r>
            <a:r>
              <a:rPr lang="ar-SA" dirty="0"/>
              <a:t>حاصل طرح </a:t>
            </a:r>
            <a:r>
              <a:rPr lang="en-US" dirty="0"/>
              <a:t>} </a:t>
            </a:r>
            <a:r>
              <a:rPr lang="en-US" dirty="0" smtClean="0"/>
              <a:t>                    </a:t>
            </a:r>
            <a:r>
              <a:rPr lang="ar-SA" dirty="0" smtClean="0"/>
              <a:t>إجمالي </a:t>
            </a:r>
            <a:r>
              <a:rPr lang="ar-SA" dirty="0"/>
              <a:t>استحقاق </a:t>
            </a:r>
            <a:r>
              <a:rPr lang="ar-SA" dirty="0" smtClean="0"/>
              <a:t>- </a:t>
            </a:r>
            <a:r>
              <a:rPr lang="ar-SA" dirty="0"/>
              <a:t>إجمالي  </a:t>
            </a:r>
            <a:r>
              <a:rPr lang="ar-SA" dirty="0" smtClean="0"/>
              <a:t>الحسميات </a:t>
            </a:r>
            <a:r>
              <a:rPr lang="en-US" dirty="0"/>
              <a:t>{</a:t>
            </a:r>
          </a:p>
          <a:p>
            <a:r>
              <a:rPr lang="ar-SA" dirty="0" smtClean="0"/>
              <a:t>يقسم </a:t>
            </a:r>
            <a:r>
              <a:rPr lang="ar-SA" dirty="0"/>
              <a:t>الجانب المدين إلى أنواع المصاريف الرئيسية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ثانيا: القيود المحاسبية للرواتب </a:t>
            </a:r>
            <a:r>
              <a:rPr lang="ar-SA" b="1" u="sng" dirty="0" err="1"/>
              <a:t>و</a:t>
            </a:r>
            <a:r>
              <a:rPr lang="ar-SA" b="1" u="sng" dirty="0"/>
              <a:t> الأجور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 smtClean="0"/>
              <a:t>. </a:t>
            </a:r>
            <a:r>
              <a:rPr lang="ar-SA" b="1" dirty="0"/>
              <a:t>قيد إثبات الرواتب </a:t>
            </a:r>
            <a:r>
              <a:rPr lang="ar-SA" b="1" dirty="0" err="1"/>
              <a:t>و</a:t>
            </a:r>
            <a:r>
              <a:rPr lang="ar-SA" b="1" dirty="0"/>
              <a:t> الأجور خلال الفترة </a:t>
            </a:r>
            <a:r>
              <a:rPr lang="ar-SA" b="1" dirty="0" smtClean="0"/>
              <a:t>:</a:t>
            </a:r>
            <a:endParaRPr lang="en-US" dirty="0"/>
          </a:p>
          <a:p>
            <a:r>
              <a:rPr lang="ar-SA" b="1" dirty="0" smtClean="0"/>
              <a:t>             من </a:t>
            </a:r>
            <a:r>
              <a:rPr lang="ar-SA" b="1" dirty="0"/>
              <a:t>مذكورين</a:t>
            </a:r>
            <a:endParaRPr lang="en-US" dirty="0"/>
          </a:p>
          <a:p>
            <a:r>
              <a:rPr lang="ar-SA" b="1" dirty="0"/>
              <a:t>  </a:t>
            </a:r>
            <a:endParaRPr lang="en-US" dirty="0"/>
          </a:p>
          <a:p>
            <a:r>
              <a:rPr lang="ar-SA" dirty="0"/>
              <a:t>     ××× </a:t>
            </a:r>
            <a:r>
              <a:rPr lang="ar-SA" dirty="0" err="1"/>
              <a:t>ح</a:t>
            </a:r>
            <a:r>
              <a:rPr lang="ar-SA" dirty="0"/>
              <a:t>/ مصاريف الرواتب </a:t>
            </a:r>
            <a:r>
              <a:rPr lang="ar-SA" dirty="0" err="1"/>
              <a:t>و</a:t>
            </a:r>
            <a:r>
              <a:rPr lang="ar-SA" dirty="0"/>
              <a:t> الأجور الصناعية</a:t>
            </a:r>
            <a:r>
              <a:rPr lang="en-US" dirty="0" smtClean="0"/>
              <a:t> </a:t>
            </a:r>
            <a:r>
              <a:rPr lang="ar-SA" dirty="0"/>
              <a:t>    </a:t>
            </a:r>
            <a:r>
              <a:rPr lang="ar-SA" dirty="0" smtClean="0"/>
              <a:t>                                 ××× </a:t>
            </a:r>
            <a:r>
              <a:rPr lang="ar-SA" dirty="0" err="1"/>
              <a:t>ح</a:t>
            </a:r>
            <a:r>
              <a:rPr lang="ar-SA" dirty="0"/>
              <a:t>/ مصاريف الرواتب </a:t>
            </a:r>
            <a:r>
              <a:rPr lang="ar-SA" dirty="0" err="1"/>
              <a:t>و</a:t>
            </a:r>
            <a:r>
              <a:rPr lang="ar-SA" dirty="0"/>
              <a:t> الأجور </a:t>
            </a:r>
            <a:r>
              <a:rPr lang="ar-SA" dirty="0" err="1"/>
              <a:t>البيعية</a:t>
            </a:r>
            <a:r>
              <a:rPr lang="ar-SA" dirty="0"/>
              <a:t> </a:t>
            </a:r>
            <a:endParaRPr lang="en-US" dirty="0"/>
          </a:p>
          <a:p>
            <a:r>
              <a:rPr lang="ar-SA" dirty="0"/>
              <a:t>     ××× </a:t>
            </a:r>
            <a:r>
              <a:rPr lang="ar-SA" dirty="0" err="1"/>
              <a:t>ح</a:t>
            </a:r>
            <a:r>
              <a:rPr lang="ar-SA" dirty="0"/>
              <a:t>/ مصاريف الرواتب </a:t>
            </a:r>
            <a:r>
              <a:rPr lang="ar-SA" dirty="0" err="1"/>
              <a:t>و</a:t>
            </a:r>
            <a:r>
              <a:rPr lang="ar-SA" dirty="0"/>
              <a:t> الأجور الإدارية </a:t>
            </a:r>
            <a:r>
              <a:rPr lang="ar-SA" dirty="0" err="1"/>
              <a:t>و</a:t>
            </a:r>
            <a:r>
              <a:rPr lang="ar-SA" dirty="0"/>
              <a:t> العامة</a:t>
            </a:r>
            <a:endParaRPr lang="en-US" dirty="0"/>
          </a:p>
          <a:p>
            <a:r>
              <a:rPr lang="ar-SA" b="1" dirty="0"/>
              <a:t>                               إلى مذكورين</a:t>
            </a:r>
            <a:endParaRPr lang="en-US" dirty="0"/>
          </a:p>
          <a:p>
            <a:r>
              <a:rPr lang="ar-SA" dirty="0"/>
              <a:t>                                  ××× </a:t>
            </a:r>
            <a:r>
              <a:rPr lang="ar-SA" dirty="0" err="1"/>
              <a:t>ح</a:t>
            </a:r>
            <a:r>
              <a:rPr lang="ar-SA" dirty="0"/>
              <a:t>/  البنك ( المبلغ المدفوع أو المتمم)  </a:t>
            </a:r>
            <a:endParaRPr lang="en-US" dirty="0"/>
          </a:p>
          <a:p>
            <a:r>
              <a:rPr lang="ar-SA" dirty="0" smtClean="0"/>
              <a:t>                                 ××× </a:t>
            </a:r>
            <a:r>
              <a:rPr lang="ar-SA" dirty="0" err="1"/>
              <a:t>ح</a:t>
            </a:r>
            <a:r>
              <a:rPr lang="ar-SA" dirty="0"/>
              <a:t>/ المؤسسة العامة للتأمينات الاجتماعية</a:t>
            </a:r>
            <a:r>
              <a:rPr lang="en-US" dirty="0" smtClean="0"/>
              <a:t> </a:t>
            </a:r>
            <a:r>
              <a:rPr lang="ar-SA" dirty="0" smtClean="0"/>
              <a:t>                                                                   ×× ح</a:t>
            </a:r>
            <a:r>
              <a:rPr lang="ar-SA" dirty="0"/>
              <a:t>/ لجنة رعاية أسر مجاهدي و شهداء فلسطين</a:t>
            </a:r>
            <a:endParaRPr lang="en-US" dirty="0"/>
          </a:p>
          <a:p>
            <a:r>
              <a:rPr lang="ar-SA" dirty="0"/>
              <a:t>                                  ××× </a:t>
            </a:r>
            <a:r>
              <a:rPr lang="ar-SA" dirty="0" err="1"/>
              <a:t>ح</a:t>
            </a:r>
            <a:r>
              <a:rPr lang="ar-SA" dirty="0"/>
              <a:t>/ سلف موظفين</a:t>
            </a:r>
            <a:endParaRPr lang="en-US" dirty="0"/>
          </a:p>
          <a:p>
            <a:r>
              <a:rPr lang="ar-SA" dirty="0"/>
              <a:t>           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ar-SA" b="1" dirty="0"/>
              <a:t>قيد إثبات حصة صاحب العمل في التأمينات الاجتماعية (ما دفعته المنشأة خلال الفترة)</a:t>
            </a:r>
            <a:endParaRPr lang="en-US" dirty="0"/>
          </a:p>
          <a:p>
            <a:r>
              <a:rPr lang="ar-SA" dirty="0" smtClean="0"/>
              <a:t>                من مذكورين</a:t>
            </a:r>
            <a:endParaRPr lang="en-US" dirty="0"/>
          </a:p>
          <a:p>
            <a:r>
              <a:rPr lang="ar-SA" dirty="0"/>
              <a:t>      ح/ مصاريف الرواتب </a:t>
            </a:r>
            <a:r>
              <a:rPr lang="ar-SA" dirty="0" err="1"/>
              <a:t>و</a:t>
            </a:r>
            <a:r>
              <a:rPr lang="ar-SA" dirty="0"/>
              <a:t> الأجور الصناعية</a:t>
            </a:r>
            <a:r>
              <a:rPr lang="en-US" dirty="0" smtClean="0"/>
              <a:t> </a:t>
            </a:r>
            <a:r>
              <a:rPr lang="ar-SA" dirty="0"/>
              <a:t>      </a:t>
            </a:r>
            <a:r>
              <a:rPr lang="ar-SA" dirty="0" smtClean="0"/>
              <a:t>                   ح</a:t>
            </a:r>
            <a:r>
              <a:rPr lang="ar-SA" dirty="0"/>
              <a:t>/ مصاريف الرواتب </a:t>
            </a:r>
            <a:r>
              <a:rPr lang="ar-SA" dirty="0" err="1"/>
              <a:t>و</a:t>
            </a:r>
            <a:r>
              <a:rPr lang="ar-SA" dirty="0"/>
              <a:t> الأجور </a:t>
            </a:r>
            <a:r>
              <a:rPr lang="ar-SA" dirty="0" err="1"/>
              <a:t>البيعية</a:t>
            </a:r>
            <a:r>
              <a:rPr lang="ar-SA" dirty="0"/>
              <a:t> </a:t>
            </a:r>
            <a:endParaRPr lang="en-US" dirty="0"/>
          </a:p>
          <a:p>
            <a:r>
              <a:rPr lang="ar-SA" dirty="0"/>
              <a:t>       ح/ مصاريف الرواتب </a:t>
            </a:r>
            <a:r>
              <a:rPr lang="ar-SA" dirty="0" err="1"/>
              <a:t>و</a:t>
            </a:r>
            <a:r>
              <a:rPr lang="ar-SA" dirty="0"/>
              <a:t> الأجور الإدارية </a:t>
            </a:r>
            <a:r>
              <a:rPr lang="ar-SA" dirty="0" err="1"/>
              <a:t>و</a:t>
            </a:r>
            <a:r>
              <a:rPr lang="ar-SA" dirty="0"/>
              <a:t> العامة</a:t>
            </a:r>
            <a:endParaRPr lang="en-US" dirty="0"/>
          </a:p>
          <a:p>
            <a:r>
              <a:rPr lang="ar-SA" dirty="0"/>
              <a:t>                               إلى مذكورين</a:t>
            </a:r>
            <a:endParaRPr lang="en-US" dirty="0"/>
          </a:p>
          <a:p>
            <a:r>
              <a:rPr lang="ar-SA" dirty="0"/>
              <a:t>                     </a:t>
            </a:r>
            <a:r>
              <a:rPr lang="ar-SA" dirty="0" smtClean="0"/>
              <a:t> </a:t>
            </a:r>
            <a:r>
              <a:rPr lang="ar-SA" dirty="0"/>
              <a:t>ح/ المؤسسة العامة </a:t>
            </a:r>
            <a:r>
              <a:rPr lang="ar-SA" dirty="0" smtClean="0"/>
              <a:t>للتأمينات الاجتماعية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744</Words>
  <Application>Microsoft Office PowerPoint</Application>
  <PresentationFormat>عرض على الشاشة (3:4)‏</PresentationFormat>
  <Paragraphs>91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أولا: الفصل الحادي عشر ( محاسبة الرواتب و الأجور)</vt:lpstr>
      <vt:lpstr>أولا: مفهوم مصاريف الرواتب  و الأجور </vt:lpstr>
      <vt:lpstr>أ). ما يتضمنه بند الرواتب و الأجور:</vt:lpstr>
      <vt:lpstr>ب). ما يخصم من الراتب أو الأجر ( الحسميات): </vt:lpstr>
      <vt:lpstr>ثانيا: ضبط وقت الموظف أو العامل: </vt:lpstr>
      <vt:lpstr>الخطوات الأساسية لإعداد بند الرواتب و الأجور: </vt:lpstr>
      <vt:lpstr>أولا: مسير الرواتب و الأجور :  </vt:lpstr>
      <vt:lpstr>ثانيا: القيود المحاسبية للرواتب و الأجور</vt:lpstr>
      <vt:lpstr>الشريحة 9</vt:lpstr>
      <vt:lpstr>الشريحة 10</vt:lpstr>
      <vt:lpstr>ثالثا: مكافأة نهاية الخدمة </vt:lpstr>
      <vt:lpstr>المعالجة المحاسبية لمكافأة نهاية الخدمة</vt:lpstr>
      <vt:lpstr>الشريحة 13</vt:lpstr>
      <vt:lpstr>الشريحة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أولا: الفصل الحادي عشر ( محاسبة الرواتب و الأجور)</dc:title>
  <dc:creator>Amal alfawaz</dc:creator>
  <cp:lastModifiedBy>Amal alfawaz</cp:lastModifiedBy>
  <cp:revision>2</cp:revision>
  <dcterms:created xsi:type="dcterms:W3CDTF">2011-09-14T13:46:26Z</dcterms:created>
  <dcterms:modified xsi:type="dcterms:W3CDTF">2011-09-14T14:50:42Z</dcterms:modified>
</cp:coreProperties>
</file>