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4800" dirty="0" smtClean="0"/>
              <a:t>العوامل الثقافية و الاجتماعية وسلوك المستهلك</a:t>
            </a:r>
            <a:endParaRPr lang="ar-SA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الثقافة وسلوك المستهلك</a:t>
            </a:r>
          </a:p>
          <a:p>
            <a:r>
              <a:rPr lang="ar-SA" dirty="0" smtClean="0"/>
              <a:t>الطبقة الاجتماعية وسلوك المستهلك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4333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الطبقات الاجتماعية الوسطى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90" y="1270000"/>
            <a:ext cx="8596312" cy="2620437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92" y="3890437"/>
            <a:ext cx="8506710" cy="295275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4038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الطبقات الاجتماعية الدنيا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384300"/>
            <a:ext cx="8461203" cy="5194300"/>
          </a:xfrm>
        </p:spPr>
      </p:pic>
    </p:spTree>
    <p:extLst>
      <p:ext uri="{BB962C8B-B14F-4D97-AF65-F5344CB8AC3E}">
        <p14:creationId xmlns:p14="http://schemas.microsoft.com/office/powerpoint/2010/main" val="370879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تحديد الصفة الاجتماعية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تحديد الطبقة الاجتماعية للفرد هي مقياس لتحديد مكانته الاجتماعية</a:t>
            </a:r>
          </a:p>
          <a:p>
            <a:r>
              <a:rPr lang="ar-SA" dirty="0" smtClean="0"/>
              <a:t>الطبقة الاجتماعية ذات طبيعة هيكلية</a:t>
            </a:r>
          </a:p>
          <a:p>
            <a:r>
              <a:rPr lang="ar-SA" dirty="0" smtClean="0"/>
              <a:t>الطبقة الاجتماعية أساس طبيعي لتجزئة السوق</a:t>
            </a:r>
          </a:p>
          <a:p>
            <a:r>
              <a:rPr lang="ar-SA" dirty="0" smtClean="0"/>
              <a:t>الطبقة الاجتماعية والانماط السلوكية للأفراد</a:t>
            </a:r>
          </a:p>
          <a:p>
            <a:r>
              <a:rPr lang="ar-SA" dirty="0" smtClean="0"/>
              <a:t>ان الافراد الذين ينتمون لطبقة ما يميلون لتبني معتقدات حضارية وثقافية واحدة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857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الطبقة الاجتماعية والنمط الاستهلاكي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هناك علاقة طردية بين الصفة الاجتماعية للفرد وبين طبيعة وخصائص السلع والخدمات التي يريد الحصول عليها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2489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قياس الطبقات الاجتماعية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طريقة الحكم الشخصي</a:t>
            </a:r>
          </a:p>
          <a:p>
            <a:r>
              <a:rPr lang="ar-SA" dirty="0" smtClean="0"/>
              <a:t>طريقة الحكم على الآخرين</a:t>
            </a:r>
          </a:p>
          <a:p>
            <a:r>
              <a:rPr lang="ar-SA" dirty="0" smtClean="0"/>
              <a:t>طرق القياس الموضوعي</a:t>
            </a:r>
          </a:p>
          <a:p>
            <a:pPr>
              <a:buFontTx/>
              <a:buChar char="-"/>
            </a:pPr>
            <a:r>
              <a:rPr lang="ar-SA" dirty="0" smtClean="0"/>
              <a:t>طرق القياس ذات المتغير الواحد ( الوظيفة ، الدخل, المستوى التعليمي, )</a:t>
            </a:r>
          </a:p>
          <a:p>
            <a:pPr>
              <a:buFontTx/>
              <a:buChar char="-"/>
            </a:pPr>
            <a:r>
              <a:rPr lang="ar-SA" dirty="0" smtClean="0"/>
              <a:t>طرق القياس ذات المتغيرات المتعددة (مؤشر </a:t>
            </a:r>
            <a:r>
              <a:rPr lang="ar-SA" dirty="0" err="1" smtClean="0"/>
              <a:t>وارنر</a:t>
            </a:r>
            <a:r>
              <a:rPr lang="ar-SA" dirty="0" smtClean="0"/>
              <a:t> ، مؤشر </a:t>
            </a:r>
            <a:r>
              <a:rPr lang="ar-SA" dirty="0" err="1" smtClean="0"/>
              <a:t>هولنجزهد</a:t>
            </a:r>
            <a:r>
              <a:rPr lang="ar-SA" dirty="0" smtClean="0"/>
              <a:t> ، مؤشر </a:t>
            </a:r>
            <a:r>
              <a:rPr lang="ar-SA" dirty="0" err="1" smtClean="0"/>
              <a:t>كولمان</a:t>
            </a:r>
            <a:r>
              <a:rPr lang="ar-SA" dirty="0" smtClean="0"/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95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إعداد الاستراتيجية التسويقية للطبقات </a:t>
            </a:r>
            <a:r>
              <a:rPr lang="ar-SA" dirty="0" err="1" smtClean="0"/>
              <a:t>الأجتماعية</a:t>
            </a:r>
            <a:r>
              <a:rPr lang="ar-SA" dirty="0" smtClean="0"/>
              <a:t>: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1" y="1714500"/>
            <a:ext cx="8001000" cy="4686300"/>
          </a:xfrm>
        </p:spPr>
      </p:pic>
    </p:spTree>
    <p:extLst>
      <p:ext uri="{BB962C8B-B14F-4D97-AF65-F5344CB8AC3E}">
        <p14:creationId xmlns:p14="http://schemas.microsoft.com/office/powerpoint/2010/main" val="20780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الثقافة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ar-SA" dirty="0" smtClean="0"/>
              <a:t>هي مجموعة القيم والأفكار والفلسفات والاتجاهات والرموز التراكمية والمتطورة مع تطور الأمة والتي تحدد الأنماط السلوكية </a:t>
            </a:r>
            <a:r>
              <a:rPr lang="ar-SA" dirty="0" err="1" smtClean="0"/>
              <a:t>لافرادها</a:t>
            </a:r>
            <a:r>
              <a:rPr lang="ar-SA" dirty="0" smtClean="0"/>
              <a:t> وتميزهم عن الأمم الأخرى</a:t>
            </a:r>
          </a:p>
          <a:p>
            <a:endParaRPr lang="ar-SA" dirty="0"/>
          </a:p>
          <a:p>
            <a:r>
              <a:rPr lang="ar-SA" dirty="0" smtClean="0"/>
              <a:t>تتكون الثقافة من عنصرين:</a:t>
            </a:r>
          </a:p>
          <a:p>
            <a:pPr>
              <a:buFontTx/>
              <a:buChar char="-"/>
            </a:pPr>
            <a:r>
              <a:rPr lang="ar-SA" dirty="0" smtClean="0"/>
              <a:t>العنصر المعنوي</a:t>
            </a:r>
          </a:p>
          <a:p>
            <a:pPr>
              <a:buFontTx/>
              <a:buChar char="-"/>
            </a:pPr>
            <a:r>
              <a:rPr lang="ar-SA" dirty="0" smtClean="0"/>
              <a:t>العنصر المادي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133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الثقافة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اشباع الرغبات والحاجات الإنسانية العليا باستمرار</a:t>
            </a:r>
          </a:p>
          <a:p>
            <a:r>
              <a:rPr lang="ar-SA" dirty="0" smtClean="0"/>
              <a:t>إمكانية تعلم الثقافة (التعلم الرسمي، غير الرسمي، التقني والأكاديمي)</a:t>
            </a:r>
          </a:p>
          <a:p>
            <a:r>
              <a:rPr lang="ar-SA" dirty="0" smtClean="0"/>
              <a:t>مشاركة الأفراد في تطوير ووضع الثقافة لمجتمعهم</a:t>
            </a:r>
          </a:p>
          <a:p>
            <a:r>
              <a:rPr lang="ar-SA" dirty="0" smtClean="0"/>
              <a:t>ديناميكية الثقافة وتطورها باستمرار</a:t>
            </a:r>
          </a:p>
          <a:p>
            <a:r>
              <a:rPr lang="ar-SA" dirty="0" smtClean="0"/>
              <a:t>توارث الثقافة عبر الأجيال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276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الثقافة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الثقافة العامة: تحدد أنماط السلوك العام لأبناء الأمة، كما تحدد الشكل العام للعلاقات والتقاليد والأعراف والقيم </a:t>
            </a:r>
            <a:r>
              <a:rPr lang="ar-SA" dirty="0" err="1" smtClean="0"/>
              <a:t>الأجتماعية</a:t>
            </a:r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الثقافة الفرعية : تشمل الثقافة الفرعية مجموعة القيم والأفكار التي تحدد نمط سلوك الأقليات داخل الثقافة الأصلية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381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عناصر الثقافة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الثقافة المادية : تشمل كلٍّ من التكنولوجيا </a:t>
            </a:r>
            <a:r>
              <a:rPr lang="ar-SA" dirty="0" err="1" smtClean="0"/>
              <a:t>والأقتصاد</a:t>
            </a:r>
            <a:endParaRPr lang="ar-SA" dirty="0" smtClean="0"/>
          </a:p>
          <a:p>
            <a:r>
              <a:rPr lang="ar-SA" dirty="0" smtClean="0"/>
              <a:t>المؤسسات </a:t>
            </a:r>
            <a:r>
              <a:rPr lang="ar-SA" dirty="0" err="1" smtClean="0"/>
              <a:t>الأجتماعية</a:t>
            </a:r>
            <a:r>
              <a:rPr lang="ar-SA" dirty="0" smtClean="0"/>
              <a:t> : وتشمل الأسرة والجماعات المرجعية والطبقة الاجتماعية</a:t>
            </a:r>
          </a:p>
          <a:p>
            <a:r>
              <a:rPr lang="ar-SA" dirty="0" smtClean="0"/>
              <a:t>النظام العقائدي: يشمل المعتقدات الدينية ويعد العنصر الأهم في نظام القيم الاجتماعية</a:t>
            </a:r>
          </a:p>
          <a:p>
            <a:r>
              <a:rPr lang="ar-SA" dirty="0" smtClean="0"/>
              <a:t>التوجهات الفنية والإبداعية السائدة: كالرسم والتصوير والموسيقى والفلكلور</a:t>
            </a:r>
          </a:p>
          <a:p>
            <a:r>
              <a:rPr lang="ar-SA" dirty="0" smtClean="0"/>
              <a:t>اللغة: وتشمل المصطلحات والمفردات اللغوية والامثال والاشعار المستخدمة في التعبير والاتصال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1866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دور الثقافة في الاستراتيجية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41501"/>
            <a:ext cx="8596668" cy="4199862"/>
          </a:xfrm>
        </p:spPr>
        <p:txBody>
          <a:bodyPr/>
          <a:lstStyle/>
          <a:p>
            <a:r>
              <a:rPr lang="ar-SA" dirty="0" smtClean="0"/>
              <a:t>اكتساب وتعلم الثقافة</a:t>
            </a:r>
          </a:p>
          <a:p>
            <a:r>
              <a:rPr lang="ar-SA" dirty="0" smtClean="0"/>
              <a:t>السلوك الطقسي</a:t>
            </a:r>
          </a:p>
          <a:p>
            <a:r>
              <a:rPr lang="ar-SA" dirty="0" smtClean="0"/>
              <a:t>المشاركة في الثقافة</a:t>
            </a:r>
          </a:p>
          <a:p>
            <a:r>
              <a:rPr lang="ar-SA" dirty="0" smtClean="0"/>
              <a:t>حركية الثقافة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837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أثر الثقافة على سلوك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تحديد الهيكل الاستهلاكي والفلسفة الاستهلاكية للمجتمع</a:t>
            </a:r>
          </a:p>
          <a:p>
            <a:r>
              <a:rPr lang="ar-SA" dirty="0" smtClean="0"/>
              <a:t>تحديد نوعية السلع والخدمات المسوقة داخل المجتمع</a:t>
            </a:r>
          </a:p>
          <a:p>
            <a:r>
              <a:rPr lang="ar-SA" dirty="0" smtClean="0"/>
              <a:t>تحديد الأسباب التي من اجلها يتم الشراء</a:t>
            </a:r>
          </a:p>
          <a:p>
            <a:r>
              <a:rPr lang="ar-SA" dirty="0" smtClean="0"/>
              <a:t>تأثر عملية القرار </a:t>
            </a:r>
            <a:r>
              <a:rPr lang="ar-SA" dirty="0" err="1" smtClean="0"/>
              <a:t>الشرائي</a:t>
            </a:r>
            <a:r>
              <a:rPr lang="ar-SA" dirty="0" smtClean="0"/>
              <a:t> بثقافة المجتمع</a:t>
            </a:r>
          </a:p>
          <a:p>
            <a:r>
              <a:rPr lang="ar-SA" dirty="0" smtClean="0"/>
              <a:t>صياغة أساليب الاتصال بين الافراد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66387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الطبقة الاجتماعية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16101"/>
            <a:ext cx="8596668" cy="4225262"/>
          </a:xfrm>
        </p:spPr>
        <p:txBody>
          <a:bodyPr/>
          <a:lstStyle/>
          <a:p>
            <a:r>
              <a:rPr lang="ar-SA" dirty="0" smtClean="0"/>
              <a:t>هي تلك الطبقة التي ينتمي اليها المستهلك والمتمثلة بمجموعة من الأشخاص يجمعها قاسم مشترك من العادات والتقاليد والقيم والمفاهيم والاهتمامات والانماط المعيشية وهذه المجموعة تمارس انماطاً سلوكية متقاربة.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047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الطبقات الاجتماعية العليا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1" y="1384300"/>
            <a:ext cx="9055100" cy="5473700"/>
          </a:xfrm>
        </p:spPr>
      </p:pic>
    </p:spTree>
    <p:extLst>
      <p:ext uri="{BB962C8B-B14F-4D97-AF65-F5344CB8AC3E}">
        <p14:creationId xmlns:p14="http://schemas.microsoft.com/office/powerpoint/2010/main" val="41341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1832</TotalTime>
  <Words>377</Words>
  <Application>Microsoft Office PowerPoint</Application>
  <PresentationFormat>ملء الشاشة</PresentationFormat>
  <Paragraphs>56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Arial</vt:lpstr>
      <vt:lpstr>Tahoma</vt:lpstr>
      <vt:lpstr>Trebuchet MS</vt:lpstr>
      <vt:lpstr>Wingdings 3</vt:lpstr>
      <vt:lpstr>واجهة</vt:lpstr>
      <vt:lpstr>العوامل الثقافية و الاجتماعية وسلوك المستهلك</vt:lpstr>
      <vt:lpstr>مفهوم الثقافة</vt:lpstr>
      <vt:lpstr>خصائص الثقافة</vt:lpstr>
      <vt:lpstr>أنواع الثقافة</vt:lpstr>
      <vt:lpstr>عناصر الثقافة</vt:lpstr>
      <vt:lpstr>دور الثقافة في الاستراتيجية التسويقية</vt:lpstr>
      <vt:lpstr>أثر الثقافة على سلوك المستهلك</vt:lpstr>
      <vt:lpstr>مفهوم الطبقة الاجتماعية</vt:lpstr>
      <vt:lpstr>خصائص الطبقات الاجتماعية العليا</vt:lpstr>
      <vt:lpstr>خصائص الطبقات الاجتماعية الوسطى</vt:lpstr>
      <vt:lpstr>خصائص الطبقات الاجتماعية الدنيا</vt:lpstr>
      <vt:lpstr>أهمية تحديد الصفة الاجتماعية</vt:lpstr>
      <vt:lpstr>الطبقة الاجتماعية والنمط الاستهلاكي</vt:lpstr>
      <vt:lpstr>طرق قياس الطبقات الاجتماعية</vt:lpstr>
      <vt:lpstr>إعداد الاستراتيجية التسويقية للطبقات الأجتماعية: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الثقافية و الاجتماعية وسلوك المستهلك</dc:title>
  <dc:creator>user</dc:creator>
  <cp:lastModifiedBy>user</cp:lastModifiedBy>
  <cp:revision>14</cp:revision>
  <dcterms:created xsi:type="dcterms:W3CDTF">2018-10-19T09:00:47Z</dcterms:created>
  <dcterms:modified xsi:type="dcterms:W3CDTF">2018-10-20T15:33:00Z</dcterms:modified>
</cp:coreProperties>
</file>