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r">
              <a:defRPr sz="6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9861-A0BC-4BB1-ABAA-5A36276CEA52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A0D0BCC-79BC-4D56-9C72-2A9E0EA194B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0689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9861-A0BC-4BB1-ABAA-5A36276CEA52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D0BCC-79BC-4D56-9C72-2A9E0EA194BA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3135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r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9861-A0BC-4BB1-ABAA-5A36276CEA52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D0BCC-79BC-4D56-9C72-2A9E0EA194B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5028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9861-A0BC-4BB1-ABAA-5A36276CEA52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D0BCC-79BC-4D56-9C72-2A9E0EA194BA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1781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r"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9861-A0BC-4BB1-ABAA-5A36276CEA52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D0BCC-79BC-4D56-9C72-2A9E0EA194B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1416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9861-A0BC-4BB1-ABAA-5A36276CEA52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D0BCC-79BC-4D56-9C72-2A9E0EA194BA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9886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9861-A0BC-4BB1-ABAA-5A36276CEA52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D0BCC-79BC-4D56-9C72-2A9E0EA194BA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727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9861-A0BC-4BB1-ABAA-5A36276CEA52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D0BCC-79BC-4D56-9C72-2A9E0EA194BA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5422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9861-A0BC-4BB1-ABAA-5A36276CEA52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D0BCC-79BC-4D56-9C72-2A9E0EA19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9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r">
              <a:defRPr sz="2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9861-A0BC-4BB1-ABAA-5A36276CEA52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D0BCC-79BC-4D56-9C72-2A9E0EA194BA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551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r">
              <a:defRPr/>
            </a:lvl1pPr>
          </a:lstStyle>
          <a:p>
            <a:fld id="{E6899861-A0BC-4BB1-ABAA-5A36276CEA52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D0BCC-79BC-4D56-9C72-2A9E0EA194BA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7515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99861-A0BC-4BB1-ABAA-5A36276CEA52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A0D0BCC-79BC-4D56-9C72-2A9E0EA194B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481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smtClean="0"/>
              <a:t>الاعاقات الحسية والتواصلية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4000" dirty="0" smtClean="0">
                <a:solidFill>
                  <a:schemeClr val="accent5">
                    <a:lumMod val="75000"/>
                  </a:schemeClr>
                </a:solidFill>
              </a:rPr>
              <a:t>الإعاقة السمعية والبصرية</a:t>
            </a:r>
            <a:endParaRPr lang="en-US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179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ar-SA" sz="3600" b="1" u="sng" dirty="0"/>
              <a:t>اضطرابات التواصل :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800" b="1" dirty="0"/>
              <a:t>تأخذ اضطرابات التواصل شكلين أساسيين هما:</a:t>
            </a:r>
            <a:endParaRPr lang="en-US" sz="2800" dirty="0"/>
          </a:p>
          <a:p>
            <a:pPr lvl="0"/>
            <a:r>
              <a:rPr lang="ar-SA" sz="2800" b="1" dirty="0"/>
              <a:t>بالنسبة </a:t>
            </a:r>
            <a:r>
              <a:rPr lang="ar-SA" sz="2800" b="1" u="sng" dirty="0"/>
              <a:t>لاضطرابات الكلام</a:t>
            </a:r>
            <a:r>
              <a:rPr lang="ar-SA" sz="2800" b="1" dirty="0"/>
              <a:t> فهي تصنف ضمن ثلاث فئات رئيسية وهي:</a:t>
            </a:r>
            <a:endParaRPr lang="en-US" sz="2800" dirty="0"/>
          </a:p>
          <a:p>
            <a:r>
              <a:rPr lang="ar-SA" sz="2800" dirty="0"/>
              <a:t>1- اضطرابات اللفظ وتشمل الابدال والاضافة والحذف والتشويه.</a:t>
            </a:r>
            <a:endParaRPr lang="en-US" sz="2800" dirty="0"/>
          </a:p>
          <a:p>
            <a:r>
              <a:rPr lang="ar-SA" sz="2800" dirty="0"/>
              <a:t>2-  اضطرابات الطلاقة أو الانسياب الكلامي وتشمل التأتأة أو الكلام بسرعة فائقة.</a:t>
            </a:r>
            <a:endParaRPr lang="en-US" sz="2800" dirty="0"/>
          </a:p>
          <a:p>
            <a:r>
              <a:rPr lang="ar-SA" sz="2800" dirty="0"/>
              <a:t>3-  اضطرابات الصوت وتشمل الخنة الانفية والبحة الشديدة.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271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ar-SA" b="1" dirty="0"/>
              <a:t>وبالنسبة </a:t>
            </a:r>
            <a:r>
              <a:rPr lang="ar-SA" b="1" u="sng" dirty="0"/>
              <a:t>للاضطرابات اللغوية</a:t>
            </a:r>
            <a:r>
              <a:rPr lang="ar-SA" b="1" dirty="0"/>
              <a:t> فهي تشمل 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dirty="0"/>
              <a:t>1- الاضطرابات اللغوية النمائية.   </a:t>
            </a:r>
            <a:endParaRPr lang="ar-SA" sz="3600" dirty="0" smtClean="0"/>
          </a:p>
          <a:p>
            <a:r>
              <a:rPr lang="ar-SA" sz="3600" dirty="0"/>
              <a:t> </a:t>
            </a:r>
            <a:r>
              <a:rPr lang="ar-SA" sz="3600" dirty="0" smtClean="0"/>
              <a:t>2- </a:t>
            </a:r>
            <a:r>
              <a:rPr lang="ar-SA" sz="3600" dirty="0"/>
              <a:t>الاضطرابات اللغوية التعليمية.       </a:t>
            </a:r>
            <a:endParaRPr lang="ar-SA" sz="3600" dirty="0" smtClean="0"/>
          </a:p>
          <a:p>
            <a:r>
              <a:rPr lang="ar-SA" sz="3600" dirty="0" smtClean="0"/>
              <a:t> </a:t>
            </a:r>
            <a:r>
              <a:rPr lang="ar-SA" sz="3600" dirty="0"/>
              <a:t>3- الحبسة الكلامية (</a:t>
            </a:r>
            <a:r>
              <a:rPr lang="ar-SA" sz="3600" dirty="0" err="1"/>
              <a:t>الافيزيا</a:t>
            </a:r>
            <a:r>
              <a:rPr lang="ar-SA" sz="3600" dirty="0"/>
              <a:t>).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7318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ar-SA" b="1" u="sng" dirty="0"/>
              <a:t>الاعتبارات الخاصة بتعليم الاطفال ذوي الاضطرابات الكلامية واللغوية :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SA" sz="2400" dirty="0"/>
              <a:t>1- احالة الاطفال الذين يبدون اية صعوبات كلامية او لغوية الى اخصائي علاج نطق /لغة.</a:t>
            </a:r>
            <a:endParaRPr lang="en-US" sz="2400" dirty="0"/>
          </a:p>
          <a:p>
            <a:r>
              <a:rPr lang="ar-SA" sz="2400" dirty="0"/>
              <a:t>2- مساعدة اخصائي علاج النطق /اللغة على تنفيذ الخطط العلاجية والبرامج التدريبية لهؤلاء الاطفال.</a:t>
            </a:r>
            <a:endParaRPr lang="en-US" sz="2400" dirty="0"/>
          </a:p>
          <a:p>
            <a:r>
              <a:rPr lang="ar-SA" sz="2400" dirty="0"/>
              <a:t>3- تشجيع الاطفال الاخرين في الصف على تفهم خصائص الاطفال ذوي الصعوبات الكلامية واللغوية.</a:t>
            </a:r>
            <a:endParaRPr lang="en-US" sz="2400" dirty="0"/>
          </a:p>
          <a:p>
            <a:r>
              <a:rPr lang="ar-SA" sz="2400" dirty="0"/>
              <a:t>4- ازالة وتخفيف مظاهر التنافس والتوتر في حجرة الصف.</a:t>
            </a:r>
            <a:endParaRPr lang="en-US" sz="2400" dirty="0"/>
          </a:p>
          <a:p>
            <a:r>
              <a:rPr lang="ar-SA" sz="2400" dirty="0"/>
              <a:t>5- تدعيم وتعزيز المهارات الكلامية واللغوية الجديدة التي يكتسبها الاطفال.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74630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ar-SA" sz="3600" b="1" u="sng" dirty="0"/>
              <a:t>أساليب التدريب</a:t>
            </a:r>
            <a:r>
              <a:rPr lang="en-US" sz="3600" b="1" u="sng" dirty="0"/>
              <a:t>: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SA" sz="2400" b="1" dirty="0"/>
              <a:t>-تنظيم </a:t>
            </a:r>
            <a:r>
              <a:rPr lang="ar-SA" sz="2400" b="1" dirty="0" err="1"/>
              <a:t>البيئه</a:t>
            </a:r>
            <a:r>
              <a:rPr lang="ar-SA" sz="2400" b="1" dirty="0"/>
              <a:t> على نحو </a:t>
            </a:r>
            <a:r>
              <a:rPr lang="ar-SA" sz="2400" b="1" dirty="0" err="1"/>
              <a:t>يهيء</a:t>
            </a:r>
            <a:r>
              <a:rPr lang="ar-SA" sz="2400" b="1" dirty="0"/>
              <a:t> الفرص لتطوير المهارات </a:t>
            </a:r>
            <a:r>
              <a:rPr lang="ar-SA" sz="2400" b="1" dirty="0" err="1"/>
              <a:t>اللغويه</a:t>
            </a:r>
            <a:r>
              <a:rPr lang="ar-SA" sz="2400" b="1" dirty="0"/>
              <a:t> من خلال:</a:t>
            </a:r>
            <a:endParaRPr lang="en-US" sz="2400" b="1" dirty="0"/>
          </a:p>
          <a:p>
            <a:pPr lvl="0"/>
            <a:r>
              <a:rPr lang="ar-SA" sz="2400" dirty="0"/>
              <a:t>توفير عدة مراكز تعليميه مثيره للاهتمام.</a:t>
            </a:r>
            <a:endParaRPr lang="en-US" sz="2400" dirty="0"/>
          </a:p>
          <a:p>
            <a:pPr lvl="0"/>
            <a:r>
              <a:rPr lang="ar-SA" sz="2400" dirty="0"/>
              <a:t>خلق توازن بين النشاطات التي يقررها المعلم وتلك التي يقوم بها الطالب .</a:t>
            </a:r>
            <a:endParaRPr lang="en-US" sz="2400" dirty="0"/>
          </a:p>
          <a:p>
            <a:pPr lvl="0"/>
            <a:r>
              <a:rPr lang="ar-SA" sz="2400" dirty="0"/>
              <a:t>عرض المواد والأدوات والنشاطات التي يستمتع بها الطالب .</a:t>
            </a:r>
            <a:endParaRPr lang="en-US" sz="2400" dirty="0"/>
          </a:p>
          <a:p>
            <a:pPr lvl="0"/>
            <a:r>
              <a:rPr lang="ar-SA" sz="2400" dirty="0" smtClean="0"/>
              <a:t> </a:t>
            </a:r>
            <a:r>
              <a:rPr lang="ar-SA" sz="2400" dirty="0"/>
              <a:t>ينظمون تفاعلاتهم </a:t>
            </a:r>
            <a:r>
              <a:rPr lang="ar-SA" sz="2400" dirty="0" err="1"/>
              <a:t>الشخصيه</a:t>
            </a:r>
            <a:r>
              <a:rPr lang="ar-SA" sz="2400" dirty="0"/>
              <a:t> مع الأطفال .</a:t>
            </a:r>
            <a:endParaRPr lang="en-US" sz="2400" dirty="0"/>
          </a:p>
          <a:p>
            <a:pPr lvl="0"/>
            <a:r>
              <a:rPr lang="ar-SA" sz="2400" dirty="0"/>
              <a:t>  </a:t>
            </a:r>
            <a:r>
              <a:rPr lang="ar-SA" sz="2400" dirty="0" smtClean="0"/>
              <a:t>يتابعون </a:t>
            </a:r>
            <a:r>
              <a:rPr lang="ar-SA" sz="2400" dirty="0"/>
              <a:t>على نحو دوري مدى ملائمه </a:t>
            </a:r>
            <a:r>
              <a:rPr lang="ar-SA" sz="2400" dirty="0" smtClean="0"/>
              <a:t>:</a:t>
            </a:r>
            <a:r>
              <a:rPr lang="ar-SA" sz="2400" dirty="0"/>
              <a:t> </a:t>
            </a:r>
            <a:r>
              <a:rPr lang="ar-SA" sz="2400" dirty="0" smtClean="0"/>
              <a:t>الترتيبات </a:t>
            </a:r>
            <a:r>
              <a:rPr lang="ar-SA" sz="2400" dirty="0" err="1"/>
              <a:t>البيئيه</a:t>
            </a:r>
            <a:r>
              <a:rPr lang="ar-SA" sz="2400" dirty="0"/>
              <a:t> </a:t>
            </a:r>
            <a:r>
              <a:rPr lang="ar-SA" sz="2400" dirty="0" smtClean="0"/>
              <a:t>، سلوكهم الشخصي ، سلوك </a:t>
            </a:r>
            <a:r>
              <a:rPr lang="ar-SA" sz="2400" dirty="0"/>
              <a:t>الأطفال.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0286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3600" b="1" dirty="0" err="1"/>
              <a:t>الاعاقه</a:t>
            </a:r>
            <a:r>
              <a:rPr lang="ar-SA" sz="3600" b="1" dirty="0"/>
              <a:t> البصرية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800" b="1" dirty="0"/>
              <a:t>فقدان البصر الكلي : </a:t>
            </a:r>
            <a:r>
              <a:rPr lang="ar-SA" sz="2800" dirty="0"/>
              <a:t>تكون حدة بصره اقل من ٢٠/٢٠٠ او اذا كان مجال بصره </a:t>
            </a:r>
            <a:r>
              <a:rPr lang="ar-SA" sz="2800" dirty="0" err="1"/>
              <a:t>لايتعدى</a:t>
            </a:r>
            <a:r>
              <a:rPr lang="ar-SA" sz="2800" dirty="0"/>
              <a:t> ٢٠ درجه .ومن </a:t>
            </a:r>
            <a:r>
              <a:rPr lang="ar-SA" sz="2800" dirty="0" err="1"/>
              <a:t>الناحيه</a:t>
            </a:r>
            <a:r>
              <a:rPr lang="ar-SA" sz="2800" dirty="0"/>
              <a:t> </a:t>
            </a:r>
            <a:r>
              <a:rPr lang="ar-SA" sz="2800" dirty="0" err="1"/>
              <a:t>التربويه</a:t>
            </a:r>
            <a:r>
              <a:rPr lang="ar-SA" sz="2800" dirty="0"/>
              <a:t> الطفل يعتبر كفيفا اذا لم يكن </a:t>
            </a:r>
            <a:r>
              <a:rPr lang="ar-SA" sz="2800" dirty="0" err="1"/>
              <a:t>بأستطاعته</a:t>
            </a:r>
            <a:r>
              <a:rPr lang="ar-SA" sz="2800" dirty="0"/>
              <a:t> التعلم من خلال </a:t>
            </a:r>
            <a:r>
              <a:rPr lang="ar-SA" sz="2800" dirty="0" err="1"/>
              <a:t>حاسه</a:t>
            </a:r>
            <a:r>
              <a:rPr lang="ar-SA" sz="2800" dirty="0"/>
              <a:t> بصره واعتمد على طريقه بريل .</a:t>
            </a:r>
            <a:endParaRPr lang="en-US" sz="2800" dirty="0"/>
          </a:p>
          <a:p>
            <a:endParaRPr lang="ar-SA" sz="2800" b="1" dirty="0" smtClean="0"/>
          </a:p>
          <a:p>
            <a:r>
              <a:rPr lang="ar-SA" sz="2800" b="1" dirty="0" smtClean="0"/>
              <a:t>فقدان </a:t>
            </a:r>
            <a:r>
              <a:rPr lang="ar-SA" sz="2800" b="1" dirty="0"/>
              <a:t>البصر الجزئي (الضعف البصري ): </a:t>
            </a:r>
            <a:r>
              <a:rPr lang="ar-SA" sz="2800" dirty="0"/>
              <a:t>تكون حدة بصره تتراوح بين ٢٠/٧٠-٢٠/٢٠٠ . وهو حاله ضعف </a:t>
            </a:r>
            <a:r>
              <a:rPr lang="ar-SA" sz="2800" dirty="0" err="1"/>
              <a:t>لاتمنع</a:t>
            </a:r>
            <a:r>
              <a:rPr lang="ar-SA" sz="2800" dirty="0"/>
              <a:t> الطفل من استخدام بصره كاملا .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54097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ar-SA" sz="3600" b="1" u="sng" dirty="0"/>
              <a:t>الأسباب </a:t>
            </a:r>
            <a:r>
              <a:rPr lang="ar-SA" sz="3600" b="1" u="sng" dirty="0" err="1"/>
              <a:t>الرئيسيه</a:t>
            </a:r>
            <a:r>
              <a:rPr lang="ar-SA" sz="3600" b="1" u="sng" dirty="0"/>
              <a:t> </a:t>
            </a:r>
            <a:r>
              <a:rPr lang="ar-SA" sz="3600" b="1" u="sng" dirty="0" err="1"/>
              <a:t>للاعاقه</a:t>
            </a:r>
            <a:r>
              <a:rPr lang="ar-SA" sz="3600" b="1" u="sng" dirty="0"/>
              <a:t> </a:t>
            </a:r>
            <a:r>
              <a:rPr lang="ar-SA" sz="3600" b="1" u="sng" dirty="0" err="1"/>
              <a:t>البصريه</a:t>
            </a:r>
            <a:r>
              <a:rPr lang="ar-SA" sz="3600" b="1" u="sng" dirty="0"/>
              <a:t> :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200" dirty="0"/>
              <a:t>أخطاء الانكسار مثل قصر النظر وطول النظر.</a:t>
            </a:r>
            <a:endParaRPr lang="en-US" sz="3200" dirty="0"/>
          </a:p>
          <a:p>
            <a:r>
              <a:rPr lang="ar-SA" sz="3200" dirty="0"/>
              <a:t>اعتلال </a:t>
            </a:r>
            <a:r>
              <a:rPr lang="ar-SA" sz="3200" dirty="0" err="1"/>
              <a:t>الشبكيه</a:t>
            </a:r>
            <a:r>
              <a:rPr lang="ar-SA" sz="3200" dirty="0"/>
              <a:t> الناتج عن السكري .</a:t>
            </a:r>
            <a:endParaRPr lang="en-US" sz="3200" dirty="0"/>
          </a:p>
          <a:p>
            <a:r>
              <a:rPr lang="ar-SA" sz="3200" dirty="0"/>
              <a:t>الماء الأبيض.</a:t>
            </a:r>
            <a:endParaRPr lang="en-US" sz="3200" dirty="0"/>
          </a:p>
          <a:p>
            <a:r>
              <a:rPr lang="ar-SA" sz="3200" dirty="0" smtClean="0"/>
              <a:t> الماء </a:t>
            </a:r>
            <a:r>
              <a:rPr lang="ar-SA" sz="3200" dirty="0"/>
              <a:t>الأسود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87713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ar-SA" sz="3600" b="1" u="sng" dirty="0"/>
              <a:t>نماذج التدخل اللغوي العلاجي :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200" dirty="0"/>
              <a:t>نموذج التعلم العرضي.</a:t>
            </a:r>
            <a:endParaRPr lang="en-US" sz="3200" dirty="0"/>
          </a:p>
          <a:p>
            <a:r>
              <a:rPr lang="ar-SA" sz="3200" dirty="0"/>
              <a:t>نموذج التفاعل التواصلي.</a:t>
            </a:r>
            <a:endParaRPr lang="en-US" sz="3200" dirty="0"/>
          </a:p>
          <a:p>
            <a:r>
              <a:rPr lang="ar-SA" sz="3200" dirty="0"/>
              <a:t>المعاني </a:t>
            </a:r>
            <a:r>
              <a:rPr lang="ar-SA" sz="3200" dirty="0" err="1"/>
              <a:t>المتعدده</a:t>
            </a:r>
            <a:r>
              <a:rPr lang="ar-SA" sz="3200" dirty="0"/>
              <a:t> .</a:t>
            </a:r>
            <a:endParaRPr lang="en-US" sz="3200" dirty="0"/>
          </a:p>
          <a:p>
            <a:r>
              <a:rPr lang="ar-SA" sz="3200" dirty="0"/>
              <a:t>تسهيل عمليه الاسترجاع .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15532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ar-SA" sz="3600" b="1" u="sng" dirty="0"/>
              <a:t>الاعتبارات </a:t>
            </a:r>
            <a:r>
              <a:rPr lang="ar-SA" sz="3600" b="1" u="sng" dirty="0" err="1"/>
              <a:t>الخاصه</a:t>
            </a:r>
            <a:r>
              <a:rPr lang="ar-SA" sz="3600" b="1" u="sng" dirty="0"/>
              <a:t> بتعليم الأطفال المعوقين بصريا :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800" dirty="0" smtClean="0"/>
              <a:t>تخصيص </a:t>
            </a:r>
            <a:r>
              <a:rPr lang="ar-SA" sz="2800" dirty="0"/>
              <a:t>مكان واسع لخزن </a:t>
            </a:r>
            <a:r>
              <a:rPr lang="ar-SA" sz="2800" dirty="0" err="1"/>
              <a:t>الاجهزه</a:t>
            </a:r>
            <a:r>
              <a:rPr lang="ar-SA" sz="2800" dirty="0"/>
              <a:t> </a:t>
            </a:r>
            <a:r>
              <a:rPr lang="ar-SA" sz="2800" dirty="0" err="1"/>
              <a:t>الخاصه</a:t>
            </a:r>
            <a:r>
              <a:rPr lang="ar-SA" sz="2800"/>
              <a:t> </a:t>
            </a:r>
            <a:r>
              <a:rPr lang="ar-SA" sz="2800" smtClean="0"/>
              <a:t>وآلة </a:t>
            </a:r>
            <a:r>
              <a:rPr lang="ar-SA" sz="2800" dirty="0"/>
              <a:t>بريل والكتب </a:t>
            </a:r>
            <a:r>
              <a:rPr lang="ar-SA" sz="2800" dirty="0" err="1"/>
              <a:t>المكبره</a:t>
            </a:r>
            <a:r>
              <a:rPr lang="ar-SA" sz="2800" dirty="0"/>
              <a:t> .</a:t>
            </a:r>
            <a:endParaRPr lang="en-US" sz="2800" dirty="0"/>
          </a:p>
          <a:p>
            <a:r>
              <a:rPr lang="ar-SA" sz="2800" dirty="0"/>
              <a:t>تخصيص مقعد واسع نسبيا يستطيع الطفل وضع آلة بريل والأدوات الأخرى عليه.</a:t>
            </a:r>
            <a:endParaRPr lang="en-US" sz="2800" dirty="0"/>
          </a:p>
          <a:p>
            <a:r>
              <a:rPr lang="ar-SA" sz="2800" dirty="0" err="1"/>
              <a:t>المحافظه</a:t>
            </a:r>
            <a:r>
              <a:rPr lang="ar-SA" sz="2800" dirty="0"/>
              <a:t> على مستوى جيد من </a:t>
            </a:r>
            <a:r>
              <a:rPr lang="ar-SA" sz="2800" dirty="0" err="1"/>
              <a:t>الاضاءه</a:t>
            </a:r>
            <a:r>
              <a:rPr lang="ar-SA" sz="2800" dirty="0"/>
              <a:t> في غرفه الصف وتوفير مصادر اضاءه اضافيه عند الحاجه.</a:t>
            </a:r>
            <a:endParaRPr lang="en-US" sz="2800" dirty="0"/>
          </a:p>
          <a:p>
            <a:r>
              <a:rPr lang="ar-SA" sz="2800" dirty="0" smtClean="0"/>
              <a:t>السماح </a:t>
            </a:r>
            <a:r>
              <a:rPr lang="ar-SA" sz="2800" dirty="0"/>
              <a:t>للطفل بالجلوس في المكان الذي يمكنه من </a:t>
            </a:r>
            <a:r>
              <a:rPr lang="ar-SA" sz="2800" dirty="0" err="1"/>
              <a:t>المشاركه</a:t>
            </a:r>
            <a:r>
              <a:rPr lang="ar-SA" sz="2800" dirty="0"/>
              <a:t> في </a:t>
            </a:r>
            <a:r>
              <a:rPr lang="ar-SA" sz="2800" dirty="0" err="1"/>
              <a:t>الانشطه</a:t>
            </a:r>
            <a:r>
              <a:rPr lang="ar-SA" sz="2800" dirty="0"/>
              <a:t> </a:t>
            </a:r>
            <a:r>
              <a:rPr lang="ar-SA" sz="2800" dirty="0" err="1"/>
              <a:t>الصفيه</a:t>
            </a:r>
            <a:r>
              <a:rPr lang="ar-SA" sz="2800" dirty="0"/>
              <a:t> .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6807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تشمل الإعاقة السمعية كلا من الصمم والضعف السمعي.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SA" sz="3200" dirty="0" smtClean="0"/>
              <a:t>الأصم </a:t>
            </a:r>
            <a:r>
              <a:rPr lang="ar-SA" sz="3200" dirty="0"/>
              <a:t>: هو الشخص الذي يعاني من فقدان سمعي يزيد عن 90 </a:t>
            </a:r>
            <a:r>
              <a:rPr lang="ar-SA" sz="3200" dirty="0" err="1"/>
              <a:t>ديسبل</a:t>
            </a:r>
            <a:r>
              <a:rPr lang="ar-SA" sz="3200" dirty="0"/>
              <a:t>.</a:t>
            </a:r>
            <a:endParaRPr lang="en-US" sz="3200" dirty="0"/>
          </a:p>
          <a:p>
            <a:pPr lvl="0"/>
            <a:r>
              <a:rPr lang="ar-SA" sz="3200" dirty="0"/>
              <a:t>ضعيف السمع : هو الشخص الذي يتراوح مدى الفقدان السمعي لديه 25-90 </a:t>
            </a:r>
            <a:r>
              <a:rPr lang="ar-SA" sz="3200" dirty="0" err="1"/>
              <a:t>ديسبل</a:t>
            </a:r>
            <a:r>
              <a:rPr lang="ar-SA" sz="3200" dirty="0"/>
              <a:t>.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70398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ar-SA" sz="3600" b="1" u="sng" dirty="0"/>
              <a:t>تصنيفات الإعاقة السمعية :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b="1" dirty="0"/>
              <a:t>- تبعاً لعمر الفرد عند حدوث الفقدان السمعي الى :</a:t>
            </a:r>
            <a:endParaRPr lang="en-US" sz="3600" dirty="0"/>
          </a:p>
          <a:p>
            <a:r>
              <a:rPr lang="ar-SA" sz="3600" dirty="0"/>
              <a:t>   أ- اعاقة قبل تطور اللغة.     </a:t>
            </a:r>
            <a:endParaRPr lang="ar-SA" sz="3600" dirty="0" smtClean="0"/>
          </a:p>
          <a:p>
            <a:r>
              <a:rPr lang="ar-SA" sz="3600" dirty="0" smtClean="0"/>
              <a:t> </a:t>
            </a:r>
            <a:r>
              <a:rPr lang="ar-SA" sz="3600" dirty="0"/>
              <a:t>  ب- اعاقة بعد تطور اللغة.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41680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SA" sz="3200" b="1" dirty="0"/>
              <a:t>2- تبعاً لموقع الإصابة الى :</a:t>
            </a:r>
            <a:endParaRPr lang="en-US" sz="3200" dirty="0"/>
          </a:p>
          <a:p>
            <a:r>
              <a:rPr lang="ar-SA" sz="3200" dirty="0"/>
              <a:t>   أ- فقدان سمعي توصيلي</a:t>
            </a:r>
            <a:r>
              <a:rPr lang="ar-SA" sz="3200" dirty="0" smtClean="0"/>
              <a:t>.</a:t>
            </a:r>
            <a:r>
              <a:rPr lang="ar-SA" sz="3200" dirty="0"/>
              <a:t>      </a:t>
            </a:r>
            <a:endParaRPr lang="ar-SA" sz="3200" dirty="0" smtClean="0"/>
          </a:p>
          <a:p>
            <a:r>
              <a:rPr lang="ar-SA" sz="3200" dirty="0"/>
              <a:t>    ب- فقدان سمعي حسي عصبي.          </a:t>
            </a:r>
            <a:endParaRPr lang="ar-SA" sz="3200" dirty="0" smtClean="0"/>
          </a:p>
          <a:p>
            <a:r>
              <a:rPr lang="ar-SA" sz="3200" dirty="0"/>
              <a:t>  ج- فقدان سمعي مركزي.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61199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*وتصنف الاعاقات السمعية تبعاً لمدى الفقدان السمعي الى الفئات التالية: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SA" sz="3200" dirty="0"/>
              <a:t>إعاقة سمعية بسيطة (25-40 </a:t>
            </a:r>
            <a:r>
              <a:rPr lang="ar-SA" sz="3200" dirty="0" err="1"/>
              <a:t>ديسبل</a:t>
            </a:r>
            <a:r>
              <a:rPr lang="ar-SA" sz="3200" dirty="0"/>
              <a:t>)</a:t>
            </a:r>
            <a:endParaRPr lang="en-US" sz="3200" dirty="0"/>
          </a:p>
          <a:p>
            <a:pPr lvl="0"/>
            <a:r>
              <a:rPr lang="ar-SA" sz="3200" dirty="0"/>
              <a:t>إعاقة سمعية متوسطة (40-65 </a:t>
            </a:r>
            <a:r>
              <a:rPr lang="ar-SA" sz="3200" dirty="0" err="1"/>
              <a:t>ديسبل</a:t>
            </a:r>
            <a:r>
              <a:rPr lang="ar-SA" sz="3200" dirty="0"/>
              <a:t>)</a:t>
            </a:r>
            <a:endParaRPr lang="en-US" sz="3200" dirty="0"/>
          </a:p>
          <a:p>
            <a:pPr lvl="0"/>
            <a:r>
              <a:rPr lang="ar-SA" sz="3200" dirty="0"/>
              <a:t>إعاقة سمعية شديدة (65-90 </a:t>
            </a:r>
            <a:r>
              <a:rPr lang="ar-SA" sz="3200" dirty="0" err="1"/>
              <a:t>ديسبل</a:t>
            </a:r>
            <a:r>
              <a:rPr lang="ar-SA" sz="3200" dirty="0"/>
              <a:t>)</a:t>
            </a:r>
            <a:endParaRPr lang="en-US" sz="3200" dirty="0"/>
          </a:p>
          <a:p>
            <a:pPr lvl="0"/>
            <a:r>
              <a:rPr lang="ar-SA" sz="3200" dirty="0"/>
              <a:t>إعاقة سمعية شديدة جداً (أكثر من 90 </a:t>
            </a:r>
            <a:r>
              <a:rPr lang="ar-SA" sz="3200" dirty="0" err="1"/>
              <a:t>ديسبل</a:t>
            </a:r>
            <a:r>
              <a:rPr lang="ar-SA" sz="3200" dirty="0"/>
              <a:t>)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70836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ar-SA" sz="3600" b="1" u="sng" dirty="0"/>
              <a:t>أسباب الإعاقة السمعية :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SA" sz="3200" b="1" dirty="0"/>
              <a:t>الحالات الولادية : </a:t>
            </a:r>
            <a:r>
              <a:rPr lang="ar-SA" sz="3200" dirty="0"/>
              <a:t>قد تكون وراثية ،وقد </a:t>
            </a:r>
            <a:r>
              <a:rPr lang="ar-SA" sz="3200" dirty="0" err="1"/>
              <a:t>لاتكون</a:t>
            </a:r>
            <a:r>
              <a:rPr lang="ar-SA" sz="3200" dirty="0"/>
              <a:t> وراثية بل ناجمة عن عوامل أخرى ومن أكثرها شيوعاً وخطورة الحصبة الألمانية.</a:t>
            </a:r>
            <a:endParaRPr lang="en-US" sz="3200" dirty="0"/>
          </a:p>
          <a:p>
            <a:pPr lvl="0"/>
            <a:r>
              <a:rPr lang="ar-SA" sz="3200" b="1" dirty="0"/>
              <a:t>الحالات المكتسبة : </a:t>
            </a:r>
            <a:r>
              <a:rPr lang="ar-SA" sz="3200" dirty="0"/>
              <a:t>فهي تعود لجملة من الأسباب من أهمها التهاب السحايا والخداج وعدم توافق العامل الريزيسي والتهاب الاذن الوسطى وتناول العقاقير الطبية و غير ذلك.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55414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ar-SA" sz="3600" b="1" u="sng" dirty="0"/>
              <a:t>الوقاية من الإعاقة السمعية :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ar-SA" sz="2800" b="1" dirty="0"/>
              <a:t>وتنفذ الاجراءات الوقائية عموماً على ثلاث مستويات:</a:t>
            </a:r>
            <a:endParaRPr lang="en-US" sz="2800" dirty="0"/>
          </a:p>
          <a:p>
            <a:r>
              <a:rPr lang="ar-SA" sz="2800" b="1" dirty="0"/>
              <a:t>المستوى الأول: </a:t>
            </a:r>
            <a:r>
              <a:rPr lang="ar-SA" sz="2800" dirty="0"/>
              <a:t>يهدف (الوقاية الاولية) </a:t>
            </a:r>
            <a:r>
              <a:rPr lang="ar-SA" sz="2800" dirty="0" err="1"/>
              <a:t>الحيولة</a:t>
            </a:r>
            <a:r>
              <a:rPr lang="ar-SA" sz="2800" dirty="0"/>
              <a:t> دون حدوث حالة ضعف سمعي لدى الاطفال.</a:t>
            </a:r>
            <a:endParaRPr lang="en-US" sz="2800" dirty="0"/>
          </a:p>
          <a:p>
            <a:r>
              <a:rPr lang="ar-SA" sz="2800" b="1" dirty="0"/>
              <a:t>المستوى الثاني: </a:t>
            </a:r>
            <a:r>
              <a:rPr lang="ar-SA" sz="2800" dirty="0"/>
              <a:t>يهدف الى الكشف المبكر عن الضعف والتدخل المبكر الذي من شأنه أن يحول دون تطور الضعف الى عجز.</a:t>
            </a:r>
            <a:endParaRPr lang="en-US" sz="2800" dirty="0"/>
          </a:p>
          <a:p>
            <a:r>
              <a:rPr lang="ar-SA" sz="2800" b="1" dirty="0"/>
              <a:t>المستوى الثالث: </a:t>
            </a:r>
            <a:r>
              <a:rPr lang="ar-SA" sz="2800" dirty="0"/>
              <a:t>تهدف الى منع حدوث المضاعفات المحتملة لحالة العجز حتى لا يتحول العجز الى اعاقة .  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56854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ar-SA" sz="3600" b="1" u="sng" dirty="0"/>
              <a:t>طرق التواصل :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SA" sz="3600" b="1" dirty="0"/>
              <a:t>الطريقة الشفهية/ السمعية : </a:t>
            </a:r>
            <a:r>
              <a:rPr lang="ar-SA" sz="3600" dirty="0"/>
              <a:t>وتشمل تطوير مهارات الاستماع والكلام ومهارات قراءة الشفاه.</a:t>
            </a:r>
            <a:endParaRPr lang="en-US" sz="3600" dirty="0"/>
          </a:p>
          <a:p>
            <a:pPr lvl="0"/>
            <a:r>
              <a:rPr lang="ar-SA" sz="3600" b="1" dirty="0"/>
              <a:t>الطريقة اليدوية/ الاشارية </a:t>
            </a:r>
            <a:r>
              <a:rPr lang="ar-SA" sz="3600" dirty="0"/>
              <a:t>: تشمل توظيف الابجدية </a:t>
            </a:r>
            <a:r>
              <a:rPr lang="ar-SA" sz="3600" dirty="0" err="1"/>
              <a:t>الاصابعية</a:t>
            </a:r>
            <a:r>
              <a:rPr lang="ar-SA" sz="3600" dirty="0"/>
              <a:t> ولغة الاشارة.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78576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ar-SA" sz="3600" b="1" u="sng" dirty="0"/>
              <a:t>الاعتبارات الخاصة بتعليم الاطفال المعوقين سمعياً : 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SA" sz="3200" dirty="0"/>
              <a:t>1- أن يكون مقعد الطفل قريباً من المعلم أو موقع النشاط التعليمي.</a:t>
            </a:r>
            <a:endParaRPr lang="en-US" sz="3200" dirty="0"/>
          </a:p>
          <a:p>
            <a:r>
              <a:rPr lang="ar-SA" sz="3200" dirty="0"/>
              <a:t>2- أن يكون الطفل وجها لوجه أمام المعلم.</a:t>
            </a:r>
            <a:endParaRPr lang="en-US" sz="3200" dirty="0"/>
          </a:p>
          <a:p>
            <a:r>
              <a:rPr lang="ar-SA" sz="3200" dirty="0"/>
              <a:t>3- أن يجلس المترجم في حال توفره </a:t>
            </a:r>
            <a:r>
              <a:rPr lang="ar-SA" sz="3200" dirty="0" err="1"/>
              <a:t>قريباًمن</a:t>
            </a:r>
            <a:r>
              <a:rPr lang="ar-SA" sz="3200" dirty="0"/>
              <a:t> الطفل.</a:t>
            </a:r>
            <a:endParaRPr lang="en-US" sz="3200" dirty="0"/>
          </a:p>
          <a:p>
            <a:r>
              <a:rPr lang="ar-SA" sz="3200" dirty="0"/>
              <a:t>4- كتابة أسماء الاشياء الموجودة في الصف.</a:t>
            </a:r>
            <a:endParaRPr lang="en-US" sz="3200" dirty="0"/>
          </a:p>
          <a:p>
            <a:r>
              <a:rPr lang="ar-SA" sz="3200" dirty="0"/>
              <a:t>5- تزويد الطفل بالمعينات والادوات المكيفة الخاصة.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1022948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TM10001114[[fn=معرض]]</Template>
  <TotalTime>176</TotalTime>
  <Words>672</Words>
  <Application>Microsoft Office PowerPoint</Application>
  <PresentationFormat>شاشة عريضة</PresentationFormat>
  <Paragraphs>77</Paragraphs>
  <Slides>17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21" baseType="lpstr">
      <vt:lpstr>Arial</vt:lpstr>
      <vt:lpstr>Gill Sans MT</vt:lpstr>
      <vt:lpstr>Times New Roman</vt:lpstr>
      <vt:lpstr>Gallery</vt:lpstr>
      <vt:lpstr>الاعاقات الحسية والتواصلية </vt:lpstr>
      <vt:lpstr>تشمل الإعاقة السمعية كلا من الصمم والضعف السمعي. </vt:lpstr>
      <vt:lpstr>تصنيفات الإعاقة السمعية : </vt:lpstr>
      <vt:lpstr>عرض تقديمي في PowerPoint</vt:lpstr>
      <vt:lpstr>*وتصنف الاعاقات السمعية تبعاً لمدى الفقدان السمعي الى الفئات التالية: </vt:lpstr>
      <vt:lpstr>أسباب الإعاقة السمعية : </vt:lpstr>
      <vt:lpstr>الوقاية من الإعاقة السمعية : </vt:lpstr>
      <vt:lpstr>طرق التواصل : </vt:lpstr>
      <vt:lpstr>الاعتبارات الخاصة بتعليم الاطفال المعوقين سمعياً :  </vt:lpstr>
      <vt:lpstr>اضطرابات التواصل : </vt:lpstr>
      <vt:lpstr>وبالنسبة للاضطرابات اللغوية فهي تشمل : </vt:lpstr>
      <vt:lpstr>الاعتبارات الخاصة بتعليم الاطفال ذوي الاضطرابات الكلامية واللغوية : </vt:lpstr>
      <vt:lpstr>أساليب التدريب: </vt:lpstr>
      <vt:lpstr>الاعاقه البصرية </vt:lpstr>
      <vt:lpstr>الأسباب الرئيسيه للاعاقه البصريه : </vt:lpstr>
      <vt:lpstr>نماذج التدخل اللغوي العلاجي : </vt:lpstr>
      <vt:lpstr>الاعتبارات الخاصه بتعليم الأطفال المعوقين بصريا 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الاعاقات الحسية والتواصلية </dc:title>
  <dc:creator>user</dc:creator>
  <cp:lastModifiedBy>user</cp:lastModifiedBy>
  <cp:revision>4</cp:revision>
  <dcterms:created xsi:type="dcterms:W3CDTF">2018-10-17T17:00:43Z</dcterms:created>
  <dcterms:modified xsi:type="dcterms:W3CDTF">2018-10-18T05:17:21Z</dcterms:modified>
</cp:coreProperties>
</file>