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نمط فاتح 2 - تميي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0A1B5D5-9B99-4C35-A422-299274C87663}" styleName="نمط متوسط 1 - تميي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عملية اتخاذ القرار </a:t>
            </a:r>
            <a:r>
              <a:rPr lang="ar-SA" dirty="0" err="1" smtClean="0"/>
              <a:t>الشرائي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321267"/>
          </a:xfrm>
        </p:spPr>
        <p:txBody>
          <a:bodyPr>
            <a:normAutofit fontScale="92500" lnSpcReduction="20000"/>
          </a:bodyPr>
          <a:lstStyle/>
          <a:p>
            <a:r>
              <a:rPr lang="ar-SA" dirty="0" smtClean="0"/>
              <a:t>يهدف هذا الفصل الى:</a:t>
            </a:r>
          </a:p>
          <a:p>
            <a:r>
              <a:rPr lang="ar-SA" dirty="0" smtClean="0"/>
              <a:t>التعريف بعملية اتخاذ القرار </a:t>
            </a:r>
            <a:r>
              <a:rPr lang="ar-SA" dirty="0" err="1" smtClean="0"/>
              <a:t>الشرائي</a:t>
            </a:r>
            <a:r>
              <a:rPr lang="ar-SA" dirty="0" smtClean="0"/>
              <a:t> وانواعه</a:t>
            </a:r>
          </a:p>
          <a:p>
            <a:r>
              <a:rPr lang="ar-SA" dirty="0" smtClean="0"/>
              <a:t>دراسة القرار في مرحلة </a:t>
            </a:r>
            <a:r>
              <a:rPr lang="ar-SA" dirty="0" err="1" smtClean="0"/>
              <a:t>ماقبل</a:t>
            </a:r>
            <a:r>
              <a:rPr lang="ar-SA" dirty="0" smtClean="0"/>
              <a:t>, اثناء وبعد الشراء</a:t>
            </a:r>
          </a:p>
          <a:p>
            <a:r>
              <a:rPr lang="ar-SA" dirty="0" smtClean="0"/>
              <a:t>عرض الوسائل التي يستخدمها المستهلك في عملية اتخاذ القرار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03135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ماهية عملية اتخاذ القرار </a:t>
            </a:r>
            <a:r>
              <a:rPr lang="ar-SA" dirty="0" err="1" smtClean="0"/>
              <a:t>الشرائي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هي العملية العقلانية التي تهدف للوصول للسعر المنطقي العادل والانفاق الاستهلاكي المتوازن واشباع الحاجات على اكمل وجه.</a:t>
            </a:r>
          </a:p>
          <a:p>
            <a:pPr marL="0" indent="0">
              <a:buNone/>
            </a:pPr>
            <a:endParaRPr lang="ar-SA" dirty="0" smtClean="0"/>
          </a:p>
          <a:p>
            <a:r>
              <a:rPr lang="ar-SA" dirty="0" smtClean="0"/>
              <a:t>يتناول القرار </a:t>
            </a:r>
            <a:r>
              <a:rPr lang="ar-SA" dirty="0" err="1" smtClean="0"/>
              <a:t>الشرائي</a:t>
            </a:r>
            <a:r>
              <a:rPr lang="ar-SA" dirty="0" smtClean="0"/>
              <a:t> عدد من المواضيع :</a:t>
            </a:r>
          </a:p>
          <a:p>
            <a:pPr>
              <a:buFontTx/>
              <a:buChar char="-"/>
            </a:pPr>
            <a:r>
              <a:rPr lang="ar-SA" dirty="0" smtClean="0"/>
              <a:t>قرارات تتعلق بتخصيص الموارد </a:t>
            </a:r>
            <a:r>
              <a:rPr lang="ar-SA" dirty="0" err="1" smtClean="0"/>
              <a:t>المتاحه</a:t>
            </a:r>
            <a:r>
              <a:rPr lang="ar-SA" dirty="0" smtClean="0"/>
              <a:t> بين أوجه الانفاق المختلفة</a:t>
            </a:r>
          </a:p>
          <a:p>
            <a:pPr>
              <a:buFontTx/>
              <a:buChar char="-"/>
            </a:pPr>
            <a:r>
              <a:rPr lang="ar-SA" dirty="0" smtClean="0"/>
              <a:t>قرارات شراء المنتجات المفضلة لديه دون غيرها</a:t>
            </a:r>
          </a:p>
          <a:p>
            <a:pPr>
              <a:buFontTx/>
              <a:buChar char="-"/>
            </a:pPr>
            <a:r>
              <a:rPr lang="ar-SA" dirty="0" smtClean="0"/>
              <a:t>قرارات تتعلق </a:t>
            </a:r>
            <a:r>
              <a:rPr lang="ar-SA" dirty="0" err="1" smtClean="0"/>
              <a:t>بولاءه</a:t>
            </a:r>
            <a:r>
              <a:rPr lang="ar-SA" dirty="0" smtClean="0"/>
              <a:t> لماركات محدده دون غيرها</a:t>
            </a:r>
          </a:p>
          <a:p>
            <a:pPr>
              <a:buFontTx/>
              <a:buChar char="-"/>
            </a:pPr>
            <a:r>
              <a:rPr lang="ar-SA" dirty="0" smtClean="0"/>
              <a:t>قرارات تتعلق بشرائه من محلات تجارية معينه دون غيرها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692962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مراحل اتخاذ القرار </a:t>
            </a:r>
            <a:r>
              <a:rPr lang="ar-SA" dirty="0" err="1" smtClean="0"/>
              <a:t>الشرائي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5680323"/>
              </p:ext>
            </p:extLst>
          </p:nvPr>
        </p:nvGraphicFramePr>
        <p:xfrm>
          <a:off x="677863" y="2160588"/>
          <a:ext cx="8596312" cy="317849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101975"/>
                <a:gridCol w="5494337"/>
              </a:tblGrid>
              <a:tr h="582612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المراحل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الخطوات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 rowSpan="4"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1- مرحلة </a:t>
                      </a:r>
                      <a:r>
                        <a:rPr lang="ar-SA" dirty="0" err="1" smtClean="0"/>
                        <a:t>ماقبل</a:t>
                      </a:r>
                      <a:r>
                        <a:rPr lang="ar-SA" dirty="0" smtClean="0"/>
                        <a:t> الشراء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الشعور بالمشكلة(</a:t>
                      </a:r>
                      <a:r>
                        <a:rPr lang="ar-SA" baseline="0" dirty="0" smtClean="0"/>
                        <a:t> تغيرات في الوضع الحالي أو المرغوب)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البحث عن المعلومات (داخلية وخارجية)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تقييم البدائل المتاحة</a:t>
                      </a:r>
                      <a:r>
                        <a:rPr lang="ar-SA" baseline="0" dirty="0" smtClean="0"/>
                        <a:t> (معايير مهمة ومعايير حاسمة)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اختيار البديل الأفضل (خمس أساليب للاختيار)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2- مرحلة الشراء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الشراء الفعلي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3- مرحلة </a:t>
                      </a:r>
                      <a:r>
                        <a:rPr lang="ar-SA" dirty="0" err="1" smtClean="0"/>
                        <a:t>مابعد</a:t>
                      </a:r>
                      <a:r>
                        <a:rPr lang="ar-SA" dirty="0" smtClean="0"/>
                        <a:t> الشراء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تقييم المنتج أثناء الاستهلاك وبعده (الرضا وعدم الرضا)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التخلص من المنتج</a:t>
                      </a:r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9540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الخطوة 4</a:t>
            </a:r>
            <a:endParaRPr lang="ar-SA" dirty="0"/>
          </a:p>
        </p:txBody>
      </p:sp>
      <p:pic>
        <p:nvPicPr>
          <p:cNvPr id="6" name="عنصر نائب للمحتوى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91735" y="4875701"/>
            <a:ext cx="1993565" cy="560881"/>
          </a:xfrm>
          <a:prstGeom prst="rect">
            <a:avLst/>
          </a:prstGeom>
        </p:spPr>
      </p:pic>
      <p:sp>
        <p:nvSpPr>
          <p:cNvPr id="4" name="مستطيل 3"/>
          <p:cNvSpPr/>
          <p:nvPr/>
        </p:nvSpPr>
        <p:spPr>
          <a:xfrm>
            <a:off x="3822700" y="1207292"/>
            <a:ext cx="3270081" cy="546100"/>
          </a:xfrm>
          <a:prstGeom prst="rect">
            <a:avLst/>
          </a:prstGeom>
        </p:spPr>
        <p:style>
          <a:lnRef idx="1">
            <a:schemeClr val="accen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أساليب اختيار البديل الافضل</a:t>
            </a:r>
            <a:endParaRPr lang="ar-SA" dirty="0"/>
          </a:p>
        </p:txBody>
      </p:sp>
      <p:pic>
        <p:nvPicPr>
          <p:cNvPr id="7" name="صورة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7582" y="4011610"/>
            <a:ext cx="1993565" cy="560881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7582" y="3147516"/>
            <a:ext cx="1993565" cy="560881"/>
          </a:xfrm>
          <a:prstGeom prst="rect">
            <a:avLst/>
          </a:prstGeom>
        </p:spPr>
      </p:pic>
      <p:pic>
        <p:nvPicPr>
          <p:cNvPr id="9" name="صورة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0616" y="3999953"/>
            <a:ext cx="1993565" cy="560881"/>
          </a:xfrm>
          <a:prstGeom prst="rect">
            <a:avLst/>
          </a:prstGeom>
        </p:spPr>
      </p:pic>
      <p:pic>
        <p:nvPicPr>
          <p:cNvPr id="10" name="صورة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0730" y="3147517"/>
            <a:ext cx="1993565" cy="560881"/>
          </a:xfrm>
          <a:prstGeom prst="rect">
            <a:avLst/>
          </a:prstGeom>
        </p:spPr>
      </p:pic>
      <p:pic>
        <p:nvPicPr>
          <p:cNvPr id="11" name="صورة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019" y="2094457"/>
            <a:ext cx="1993565" cy="560881"/>
          </a:xfrm>
          <a:prstGeom prst="rect">
            <a:avLst/>
          </a:prstGeom>
        </p:spPr>
      </p:pic>
      <p:pic>
        <p:nvPicPr>
          <p:cNvPr id="12" name="صورة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2552" y="2108198"/>
            <a:ext cx="1993565" cy="560881"/>
          </a:xfrm>
          <a:prstGeom prst="rect">
            <a:avLst/>
          </a:prstGeom>
        </p:spPr>
      </p:pic>
      <p:pic>
        <p:nvPicPr>
          <p:cNvPr id="13" name="صورة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4434" y="2095498"/>
            <a:ext cx="1993565" cy="560881"/>
          </a:xfrm>
          <a:prstGeom prst="rect">
            <a:avLst/>
          </a:prstGeom>
        </p:spPr>
      </p:pic>
      <p:pic>
        <p:nvPicPr>
          <p:cNvPr id="14" name="صورة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7582" y="2095498"/>
            <a:ext cx="1993565" cy="560881"/>
          </a:xfrm>
          <a:prstGeom prst="rect">
            <a:avLst/>
          </a:prstGeom>
        </p:spPr>
      </p:pic>
      <p:pic>
        <p:nvPicPr>
          <p:cNvPr id="15" name="صورة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9817" y="2095500"/>
            <a:ext cx="1993565" cy="560881"/>
          </a:xfrm>
          <a:prstGeom prst="rect">
            <a:avLst/>
          </a:prstGeom>
        </p:spPr>
      </p:pic>
      <p:sp>
        <p:nvSpPr>
          <p:cNvPr id="17" name="مربع نص 16"/>
          <p:cNvSpPr txBox="1"/>
          <p:nvPr/>
        </p:nvSpPr>
        <p:spPr>
          <a:xfrm>
            <a:off x="9930730" y="2094457"/>
            <a:ext cx="194377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1600" dirty="0" smtClean="0"/>
              <a:t>اهتمام كبير بالشراء</a:t>
            </a:r>
            <a:endParaRPr lang="ar-SA" sz="1600" dirty="0"/>
          </a:p>
        </p:txBody>
      </p:sp>
      <p:sp>
        <p:nvSpPr>
          <p:cNvPr id="18" name="مربع نص 17"/>
          <p:cNvSpPr txBox="1"/>
          <p:nvPr/>
        </p:nvSpPr>
        <p:spPr>
          <a:xfrm>
            <a:off x="7397582" y="2082800"/>
            <a:ext cx="1987718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1600" dirty="0" smtClean="0"/>
              <a:t>اهتمام قليل بالشراء</a:t>
            </a:r>
            <a:endParaRPr lang="ar-SA" sz="1600" dirty="0"/>
          </a:p>
        </p:txBody>
      </p:sp>
      <p:sp>
        <p:nvSpPr>
          <p:cNvPr id="19" name="مربع نص 18"/>
          <p:cNvSpPr txBox="1"/>
          <p:nvPr/>
        </p:nvSpPr>
        <p:spPr>
          <a:xfrm>
            <a:off x="4915067" y="2082800"/>
            <a:ext cx="1937085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1600" dirty="0" smtClean="0"/>
              <a:t>اختيار تجريبي</a:t>
            </a:r>
            <a:endParaRPr lang="ar-SA" sz="1600" dirty="0"/>
          </a:p>
        </p:txBody>
      </p:sp>
      <p:sp>
        <p:nvSpPr>
          <p:cNvPr id="20" name="مربع نص 19"/>
          <p:cNvSpPr txBox="1"/>
          <p:nvPr/>
        </p:nvSpPr>
        <p:spPr>
          <a:xfrm>
            <a:off x="2397376" y="2094457"/>
            <a:ext cx="200317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1400" dirty="0" smtClean="0"/>
              <a:t>الاختيار بين المنتجات الغير بديلة</a:t>
            </a:r>
            <a:endParaRPr lang="ar-SA" sz="1400" dirty="0"/>
          </a:p>
        </p:txBody>
      </p:sp>
      <p:sp>
        <p:nvSpPr>
          <p:cNvPr id="21" name="مربع نص 20"/>
          <p:cNvSpPr txBox="1"/>
          <p:nvPr/>
        </p:nvSpPr>
        <p:spPr>
          <a:xfrm>
            <a:off x="139700" y="2082800"/>
            <a:ext cx="19812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1400" dirty="0" smtClean="0"/>
              <a:t>الاختيار بين المحلات التجارية</a:t>
            </a:r>
            <a:endParaRPr lang="ar-SA" sz="1400" dirty="0"/>
          </a:p>
        </p:txBody>
      </p:sp>
      <p:pic>
        <p:nvPicPr>
          <p:cNvPr id="22" name="صورة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8587" y="3190304"/>
            <a:ext cx="1993565" cy="560881"/>
          </a:xfrm>
          <a:prstGeom prst="rect">
            <a:avLst/>
          </a:prstGeom>
        </p:spPr>
      </p:pic>
      <p:pic>
        <p:nvPicPr>
          <p:cNvPr id="23" name="صورة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8586" y="3953001"/>
            <a:ext cx="1993565" cy="560881"/>
          </a:xfrm>
          <a:prstGeom prst="rect">
            <a:avLst/>
          </a:prstGeom>
        </p:spPr>
      </p:pic>
      <p:pic>
        <p:nvPicPr>
          <p:cNvPr id="24" name="صورة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8586" y="4875701"/>
            <a:ext cx="1993565" cy="560881"/>
          </a:xfrm>
          <a:prstGeom prst="rect">
            <a:avLst/>
          </a:prstGeom>
        </p:spPr>
      </p:pic>
      <p:sp>
        <p:nvSpPr>
          <p:cNvPr id="25" name="مربع نص 24"/>
          <p:cNvSpPr txBox="1"/>
          <p:nvPr/>
        </p:nvSpPr>
        <p:spPr>
          <a:xfrm>
            <a:off x="9930730" y="3147516"/>
            <a:ext cx="196265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dirty="0" smtClean="0"/>
              <a:t>أسلوب تعويضي</a:t>
            </a:r>
            <a:endParaRPr lang="ar-SA" dirty="0"/>
          </a:p>
        </p:txBody>
      </p:sp>
      <p:sp>
        <p:nvSpPr>
          <p:cNvPr id="26" name="مربع نص 25"/>
          <p:cNvSpPr txBox="1"/>
          <p:nvPr/>
        </p:nvSpPr>
        <p:spPr>
          <a:xfrm>
            <a:off x="9930730" y="4007984"/>
            <a:ext cx="199356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dirty="0" smtClean="0"/>
              <a:t>أسلوب مرحلي</a:t>
            </a:r>
            <a:endParaRPr lang="ar-SA" dirty="0"/>
          </a:p>
        </p:txBody>
      </p:sp>
      <p:sp>
        <p:nvSpPr>
          <p:cNvPr id="27" name="مربع نص 26"/>
          <p:cNvSpPr txBox="1"/>
          <p:nvPr/>
        </p:nvSpPr>
        <p:spPr>
          <a:xfrm>
            <a:off x="7391735" y="3147516"/>
            <a:ext cx="199356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dirty="0" smtClean="0"/>
              <a:t>أسلوب شمولي</a:t>
            </a:r>
            <a:endParaRPr lang="ar-SA" dirty="0"/>
          </a:p>
        </p:txBody>
      </p:sp>
      <p:sp>
        <p:nvSpPr>
          <p:cNvPr id="28" name="مربع نص 27"/>
          <p:cNvSpPr txBox="1"/>
          <p:nvPr/>
        </p:nvSpPr>
        <p:spPr>
          <a:xfrm>
            <a:off x="7391735" y="3999953"/>
            <a:ext cx="199356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dirty="0" smtClean="0"/>
              <a:t>أسلوب الحذف</a:t>
            </a:r>
            <a:endParaRPr lang="ar-SA" dirty="0"/>
          </a:p>
        </p:txBody>
      </p:sp>
      <p:sp>
        <p:nvSpPr>
          <p:cNvPr id="29" name="مربع نص 28"/>
          <p:cNvSpPr txBox="1"/>
          <p:nvPr/>
        </p:nvSpPr>
        <p:spPr>
          <a:xfrm>
            <a:off x="7391735" y="4875701"/>
            <a:ext cx="199356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dirty="0" smtClean="0"/>
              <a:t>أسلوب التكرار</a:t>
            </a:r>
            <a:endParaRPr lang="ar-SA" dirty="0"/>
          </a:p>
        </p:txBody>
      </p:sp>
      <p:sp>
        <p:nvSpPr>
          <p:cNvPr id="31" name="مربع نص 30"/>
          <p:cNvSpPr txBox="1"/>
          <p:nvPr/>
        </p:nvSpPr>
        <p:spPr>
          <a:xfrm>
            <a:off x="4858586" y="3227022"/>
            <a:ext cx="199356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dirty="0" smtClean="0"/>
              <a:t>الولاء للماركة</a:t>
            </a:r>
            <a:endParaRPr lang="ar-SA" dirty="0"/>
          </a:p>
        </p:txBody>
      </p:sp>
      <p:sp>
        <p:nvSpPr>
          <p:cNvPr id="32" name="مربع نص 31"/>
          <p:cNvSpPr txBox="1"/>
          <p:nvPr/>
        </p:nvSpPr>
        <p:spPr>
          <a:xfrm>
            <a:off x="4858586" y="3953001"/>
            <a:ext cx="197952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dirty="0" smtClean="0"/>
              <a:t>الشعور الايجابي</a:t>
            </a:r>
            <a:endParaRPr lang="ar-SA" dirty="0"/>
          </a:p>
        </p:txBody>
      </p:sp>
      <p:cxnSp>
        <p:nvCxnSpPr>
          <p:cNvPr id="47" name="رابط كسهم مستقيم 46"/>
          <p:cNvCxnSpPr/>
          <p:nvPr/>
        </p:nvCxnSpPr>
        <p:spPr>
          <a:xfrm flipV="1">
            <a:off x="6159500" y="5143500"/>
            <a:ext cx="0" cy="126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مربع نص 49"/>
          <p:cNvSpPr txBox="1"/>
          <p:nvPr/>
        </p:nvSpPr>
        <p:spPr>
          <a:xfrm>
            <a:off x="4858586" y="4870529"/>
            <a:ext cx="197952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dirty="0" smtClean="0"/>
              <a:t>الشعور الاندفاعي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555202277"/>
      </p:ext>
    </p:extLst>
  </p:cSld>
  <p:clrMapOvr>
    <a:masterClrMapping/>
  </p:clrMapOvr>
</p:sld>
</file>

<file path=ppt/theme/theme1.xml><?xml version="1.0" encoding="utf-8"?>
<a:theme xmlns:a="http://schemas.openxmlformats.org/drawingml/2006/main" name="واجهة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1065</TotalTime>
  <Words>200</Words>
  <Application>Microsoft Office PowerPoint</Application>
  <PresentationFormat>ملء الشاشة</PresentationFormat>
  <Paragraphs>41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Arial</vt:lpstr>
      <vt:lpstr>Tahoma</vt:lpstr>
      <vt:lpstr>Trebuchet MS</vt:lpstr>
      <vt:lpstr>Wingdings 3</vt:lpstr>
      <vt:lpstr>واجهة</vt:lpstr>
      <vt:lpstr>عملية اتخاذ القرار الشرائي</vt:lpstr>
      <vt:lpstr>ماهية عملية اتخاذ القرار الشرائي</vt:lpstr>
      <vt:lpstr>مراحل اتخاذ القرار الشرائي</vt:lpstr>
      <vt:lpstr>الخطوة 4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عملية اتخاذ القرار الشرائي</dc:title>
  <dc:creator>user</dc:creator>
  <cp:lastModifiedBy>user</cp:lastModifiedBy>
  <cp:revision>6</cp:revision>
  <dcterms:created xsi:type="dcterms:W3CDTF">2018-09-14T20:21:27Z</dcterms:created>
  <dcterms:modified xsi:type="dcterms:W3CDTF">2018-09-15T14:07:11Z</dcterms:modified>
</cp:coreProperties>
</file>