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96261-7F35-432C-9C32-3AA7DB60E3D4}" type="datetimeFigureOut">
              <a:rPr lang="ar-SA" smtClean="0"/>
              <a:t>28/11/33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353F-F40F-4C9B-8FED-F391303DFAA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96261-7F35-432C-9C32-3AA7DB60E3D4}" type="datetimeFigureOut">
              <a:rPr lang="ar-SA" smtClean="0"/>
              <a:t>28/11/33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353F-F40F-4C9B-8FED-F391303DFAA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96261-7F35-432C-9C32-3AA7DB60E3D4}" type="datetimeFigureOut">
              <a:rPr lang="ar-SA" smtClean="0"/>
              <a:t>28/11/33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353F-F40F-4C9B-8FED-F391303DFAA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96261-7F35-432C-9C32-3AA7DB60E3D4}" type="datetimeFigureOut">
              <a:rPr lang="ar-SA" smtClean="0"/>
              <a:t>28/11/33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353F-F40F-4C9B-8FED-F391303DFAA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96261-7F35-432C-9C32-3AA7DB60E3D4}" type="datetimeFigureOut">
              <a:rPr lang="ar-SA" smtClean="0"/>
              <a:t>28/11/33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353F-F40F-4C9B-8FED-F391303DFAAF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96261-7F35-432C-9C32-3AA7DB60E3D4}" type="datetimeFigureOut">
              <a:rPr lang="ar-SA" smtClean="0"/>
              <a:t>28/11/33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353F-F40F-4C9B-8FED-F391303DFAA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96261-7F35-432C-9C32-3AA7DB60E3D4}" type="datetimeFigureOut">
              <a:rPr lang="ar-SA" smtClean="0"/>
              <a:t>28/11/33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353F-F40F-4C9B-8FED-F391303DFAA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96261-7F35-432C-9C32-3AA7DB60E3D4}" type="datetimeFigureOut">
              <a:rPr lang="ar-SA" smtClean="0"/>
              <a:t>28/11/33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353F-F40F-4C9B-8FED-F391303DFAA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96261-7F35-432C-9C32-3AA7DB60E3D4}" type="datetimeFigureOut">
              <a:rPr lang="ar-SA" smtClean="0"/>
              <a:t>28/11/33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353F-F40F-4C9B-8FED-F391303DFAAF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96261-7F35-432C-9C32-3AA7DB60E3D4}" type="datetimeFigureOut">
              <a:rPr lang="ar-SA" smtClean="0"/>
              <a:t>28/11/33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353F-F40F-4C9B-8FED-F391303DFAA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96261-7F35-432C-9C32-3AA7DB60E3D4}" type="datetimeFigureOut">
              <a:rPr lang="ar-SA" smtClean="0"/>
              <a:t>28/11/33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353F-F40F-4C9B-8FED-F391303DFAA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496261-7F35-432C-9C32-3AA7DB60E3D4}" type="datetimeFigureOut">
              <a:rPr lang="ar-SA" smtClean="0"/>
              <a:t>28/11/33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1B353F-F40F-4C9B-8FED-F391303DFAAF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المحاضرة الخامسة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ar-SA" sz="11500" b="1" dirty="0" smtClean="0"/>
              <a:t>الفروض</a:t>
            </a:r>
            <a:endParaRPr lang="ar-SA" sz="115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أهمية استخدام الفروض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1- توجه جهد الباحث في جمع المعلومات المتصلة بالفروض.</a:t>
            </a:r>
          </a:p>
          <a:p>
            <a:r>
              <a:rPr lang="ar-SA" b="1" dirty="0" smtClean="0"/>
              <a:t>2- تحدد الإجراءات والأساليب المناسبة لاختبار الحلول المقترحة.</a:t>
            </a:r>
          </a:p>
          <a:p>
            <a:r>
              <a:rPr lang="ar-SA" b="1" dirty="0" smtClean="0"/>
              <a:t>3- تقدم تفسيراً للعلاقات بين المتغيرات .</a:t>
            </a:r>
          </a:p>
          <a:p>
            <a:r>
              <a:rPr lang="ar-SA" b="1" dirty="0" smtClean="0"/>
              <a:t>4- تمدنا بفروض أخرى وتكشف عن الحاجة إلى أبحاث أخرى جديدة.</a:t>
            </a:r>
            <a:endParaRPr lang="ar-S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طبيعة الفروض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الفروض هي حلول مؤقتة أو تفسيرات مؤقتة يضعها الباحث لحل مشكلة البحث, فهو إجابة محتملة لأسئلة البحث.</a:t>
            </a:r>
          </a:p>
          <a:p>
            <a:r>
              <a:rPr lang="ar-SA" b="1" dirty="0" smtClean="0"/>
              <a:t>وتمثل الفروض علاقة بين متغيرين متغير مستقل, والآخر تابع.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والعلاقة بين المتغيرات إما أن تكون:</a:t>
            </a:r>
          </a:p>
          <a:p>
            <a:r>
              <a:rPr lang="ar-SA" b="1" dirty="0" smtClean="0"/>
              <a:t>علاقة طردية.</a:t>
            </a:r>
          </a:p>
          <a:p>
            <a:r>
              <a:rPr lang="ar-SA" b="1" dirty="0" smtClean="0"/>
              <a:t>علاقة عكسية.</a:t>
            </a:r>
            <a:endParaRPr lang="ar-SA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أنواع الفروض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يمكن أن تصاغ الفروض بطريقتين: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1- الفروض المباشرة: </a:t>
            </a:r>
            <a:r>
              <a:rPr lang="ar-SA" b="1" dirty="0" smtClean="0"/>
              <a:t>طريقة توضح وجود العلاقة بين المتغيرين.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2- الفروض الصفرية: </a:t>
            </a:r>
            <a:r>
              <a:rPr lang="ar-SA" b="1" dirty="0" smtClean="0"/>
              <a:t>تنفي وجود العلاقة فتسمى فروضاً صفرية.</a:t>
            </a:r>
          </a:p>
          <a:p>
            <a:r>
              <a:rPr lang="ar-SA" b="1" dirty="0" smtClean="0"/>
              <a:t>والفرض الصفري أكثر سهولة لأنه أكثر تحديداً وبالتالي يمكن قياسه والتحقق من صدقه.</a:t>
            </a:r>
            <a:endParaRPr lang="ar-S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الفروض وعلاقتها بالحقائق والنظريات والقوانين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1- الفروض تتحول إلى حقائق بمجرد وجود أدلة كافية على صحتها.</a:t>
            </a:r>
          </a:p>
          <a:p>
            <a:r>
              <a:rPr lang="ar-SA" b="1" dirty="0" smtClean="0"/>
              <a:t>2- تتشابه الفروض مع النظريات في كونهما تصورات ذهنية لعلاقة ما, إلا أن مجال النظرية أكثر سعة من الفروض ( النظرية بعد إثباتها أكثر قدرة من الفرض على تفسير الظواهر).</a:t>
            </a:r>
          </a:p>
          <a:p>
            <a:r>
              <a:rPr lang="ar-SA" b="1" dirty="0" smtClean="0"/>
              <a:t>3- القانون يمثل علاقة ثابتة بين متغيرين أو أكثر, فهو أكثر ثقة من النظرية والفروض.</a:t>
            </a:r>
          </a:p>
          <a:p>
            <a:endParaRPr lang="ar-SA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بناء الفروض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مزايا يتمتع </a:t>
            </a:r>
            <a:r>
              <a:rPr lang="ar-SA" sz="3600" b="1" dirty="0" err="1" smtClean="0">
                <a:solidFill>
                  <a:srgbClr val="FF0000"/>
                </a:solidFill>
              </a:rPr>
              <a:t>بها</a:t>
            </a:r>
            <a:r>
              <a:rPr lang="ar-SA" sz="3600" b="1" dirty="0" smtClean="0">
                <a:solidFill>
                  <a:srgbClr val="FF0000"/>
                </a:solidFill>
              </a:rPr>
              <a:t> الباحث في عملية بناء الفروض:</a:t>
            </a:r>
          </a:p>
          <a:p>
            <a:r>
              <a:rPr lang="ar-SA" b="1" dirty="0" smtClean="0"/>
              <a:t>1- المعرفة الواسعة.</a:t>
            </a:r>
          </a:p>
          <a:p>
            <a:r>
              <a:rPr lang="ar-SA" b="1" dirty="0" smtClean="0"/>
              <a:t>2- التخيل.</a:t>
            </a:r>
          </a:p>
          <a:p>
            <a:r>
              <a:rPr lang="ar-SA" b="1" dirty="0" smtClean="0"/>
              <a:t>3- الجهد والتعب.</a:t>
            </a:r>
            <a:endParaRPr lang="ar-S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اختبار الفروض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خطوات إثبات الفروض:</a:t>
            </a:r>
          </a:p>
          <a:p>
            <a:r>
              <a:rPr lang="ar-SA" b="1" dirty="0" smtClean="0"/>
              <a:t>1- استنباط </a:t>
            </a:r>
            <a:r>
              <a:rPr lang="ar-SA" b="1" dirty="0" err="1" smtClean="0"/>
              <a:t>المترتبات</a:t>
            </a:r>
            <a:r>
              <a:rPr lang="ar-SA" b="1" dirty="0" smtClean="0"/>
              <a:t>: فوسيلة الباحث لإثبات فروضه دراسة ما سيترتب عليها من قضايا؛ فإذا تمكن من إثباتها سيكون قادراً على الحكم على فروضه.</a:t>
            </a:r>
          </a:p>
          <a:p>
            <a:r>
              <a:rPr lang="ar-SA" b="1" dirty="0" smtClean="0"/>
              <a:t>2- اختيار إجراءات التحقق من صحة الفروض: هناك فروض معقدة تحتاج لإثباتها استخدام أدوات واختبارات ومقاييس التي تتلاءم مع فروضه.</a:t>
            </a:r>
            <a:endParaRPr lang="ar-S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متى يمكن قبول الفرض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تعتبر الفروض مقبولة إذا استطاع الباحث أن يجد دليلاً واقعياً ملموساً يتفق مع جميع </a:t>
            </a:r>
            <a:r>
              <a:rPr lang="ar-SA" b="1" dirty="0" err="1" smtClean="0"/>
              <a:t>المترتبات</a:t>
            </a:r>
            <a:r>
              <a:rPr lang="ar-SA" b="1" dirty="0" smtClean="0"/>
              <a:t> على هذه الفروض.</a:t>
            </a:r>
          </a:p>
          <a:p>
            <a:r>
              <a:rPr lang="ar-SA" b="1" dirty="0" smtClean="0"/>
              <a:t>فالفروض لا تثبت على أنها حقائق ولكن وجود الأدلة يشير إلى أن لهذه الفروض درجة عالية من الاحتمال.</a:t>
            </a:r>
          </a:p>
          <a:p>
            <a:r>
              <a:rPr lang="ar-SA" b="1" dirty="0" smtClean="0"/>
              <a:t>إن التوصل إلى هذه الأدلة يعني أن الباحث استطاع تحضير الأدلة التي تمكنه من قبول الفرض وبذلك يقدم حلاً لمشكلة البحث.</a:t>
            </a:r>
            <a:endParaRPr lang="ar-SA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متى يتخلى الباحث عن فرضه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عدم توفر الأدلة التي تثبت صحة هذا الفرض؛ لقلة إمكانات الباحث وبذلك يظل الفرض قائماً حتى تتوفر الإمكانات اللازمة للتحقق منه.</a:t>
            </a:r>
          </a:p>
          <a:p>
            <a:pPr>
              <a:buNone/>
            </a:pPr>
            <a:endParaRPr lang="ar-SA" b="1" dirty="0" smtClean="0"/>
          </a:p>
          <a:p>
            <a:r>
              <a:rPr lang="ar-SA" b="1" dirty="0" smtClean="0"/>
              <a:t>وجود أدلة تعارض هذا الفرض وتثبت عدم صحته, فلا يصح للباحث التمسك بفروض خاطئة.</a:t>
            </a:r>
            <a:endParaRPr lang="ar-S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خصائص الفروض الجيدة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1- معقولية الفرض: </a:t>
            </a:r>
            <a:r>
              <a:rPr lang="ar-SA" b="1" dirty="0" smtClean="0"/>
              <a:t>لا بد أن يكون الفرض منسجم ومتسق مع الحقائق العلمية ولا يكون خيالياً.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2- إمكانية التحقق منه: </a:t>
            </a:r>
            <a:r>
              <a:rPr lang="ar-SA" b="1" dirty="0" smtClean="0"/>
              <a:t>قابليته للقياس والاختبار التجريبي.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3- قدرته على </a:t>
            </a:r>
            <a:r>
              <a:rPr lang="ar-SA" b="1" dirty="0" smtClean="0">
                <a:solidFill>
                  <a:srgbClr val="FF0000"/>
                </a:solidFill>
              </a:rPr>
              <a:t>ت</a:t>
            </a:r>
            <a:r>
              <a:rPr lang="ar-SA" b="1" dirty="0" smtClean="0">
                <a:solidFill>
                  <a:srgbClr val="FF0000"/>
                </a:solidFill>
              </a:rPr>
              <a:t>فسير الظاهرة المدروسة: </a:t>
            </a:r>
            <a:r>
              <a:rPr lang="ar-SA" b="1" dirty="0" smtClean="0"/>
              <a:t>تزداد قيمة الفرض بمقدار قدرته على تقديم تفسير شامل للموقف أو تعميم شامل لحل الموقف.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4- اتساق الفرض كلياً أو جزئياً مع النظريات القائمة.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5</a:t>
            </a:r>
            <a:r>
              <a:rPr lang="ar-SA" b="1" dirty="0" smtClean="0">
                <a:solidFill>
                  <a:srgbClr val="FF0000"/>
                </a:solidFill>
              </a:rPr>
              <a:t>- بساطة الفرض: </a:t>
            </a:r>
            <a:r>
              <a:rPr lang="ar-SA" b="1" dirty="0" smtClean="0"/>
              <a:t>الفرض السهل هو الذي يفسر الظواهر بأقل التعقيدات الممكنة.</a:t>
            </a:r>
          </a:p>
          <a:p>
            <a:pPr>
              <a:buNone/>
            </a:pPr>
            <a:endParaRPr lang="ar-S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461</Words>
  <Application>Microsoft Office PowerPoint</Application>
  <PresentationFormat>عرض على الشاشة (3:4)‏</PresentationFormat>
  <Paragraphs>45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انقلاب</vt:lpstr>
      <vt:lpstr>المحاضرة الخامسة</vt:lpstr>
      <vt:lpstr>طبيعة الفروض</vt:lpstr>
      <vt:lpstr>أنواع الفروض</vt:lpstr>
      <vt:lpstr>الفروض وعلاقتها بالحقائق والنظريات والقوانين</vt:lpstr>
      <vt:lpstr>بناء الفروض</vt:lpstr>
      <vt:lpstr>اختبار الفروض</vt:lpstr>
      <vt:lpstr>متى يمكن قبول الفرض</vt:lpstr>
      <vt:lpstr>متى يتخلى الباحث عن فرضه</vt:lpstr>
      <vt:lpstr>خصائص الفروض الجيدة</vt:lpstr>
      <vt:lpstr>أهمية استخدام الفروض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</dc:title>
  <dc:creator>HASEB</dc:creator>
  <cp:lastModifiedBy>HASEB</cp:lastModifiedBy>
  <cp:revision>12</cp:revision>
  <dcterms:created xsi:type="dcterms:W3CDTF">2012-10-13T04:03:00Z</dcterms:created>
  <dcterms:modified xsi:type="dcterms:W3CDTF">2012-10-13T04:59:46Z</dcterms:modified>
</cp:coreProperties>
</file>