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9DD0BE-4621-45CB-B5BC-CEC8DB36BD0E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277CD99-3E7B-4C1E-B482-0E24A139CD20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الفقرة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ar-SA" dirty="0" smtClean="0">
                <a:solidFill>
                  <a:srgbClr val="0070C0"/>
                </a:solidFill>
              </a:rPr>
              <a:t>تعريف </a:t>
            </a:r>
            <a:r>
              <a:rPr lang="ar-SA" dirty="0" err="1" smtClean="0">
                <a:solidFill>
                  <a:srgbClr val="0070C0"/>
                </a:solidFill>
              </a:rPr>
              <a:t>الفقرة :</a:t>
            </a:r>
            <a:r>
              <a:rPr lang="ar-SA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ar-SA" dirty="0" smtClean="0"/>
              <a:t>	هي قالب من التعبير الإنشائي تتألف من عدة جمل </a:t>
            </a:r>
            <a:r>
              <a:rPr lang="ar-SA" dirty="0" smtClean="0"/>
              <a:t>مترابطة لفظاً ومعنىً، تطوّر فكرة </a:t>
            </a:r>
            <a:r>
              <a:rPr lang="ar-SA" dirty="0" err="1" smtClean="0"/>
              <a:t>واحدة.</a:t>
            </a:r>
            <a:r>
              <a:rPr lang="ar-SA" dirty="0" smtClean="0"/>
              <a:t> وهي قد تكون نصاًّ مستقلاً، بعنوان مستقل، في أسلوب خاطرة ذات فكرة واحدة، أو تكون جزءاً من مقالة تتكون من عدة فقرات، أو جزءاً من بحث أو </a:t>
            </a:r>
            <a:r>
              <a:rPr lang="ar-SA" dirty="0" err="1" smtClean="0"/>
              <a:t>كتاب.</a:t>
            </a:r>
            <a:r>
              <a:rPr lang="ar-SA" dirty="0" smtClean="0"/>
              <a:t>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</a:rPr>
              <a:t>ه- الانتقال من السؤال إلى </a:t>
            </a:r>
            <a:r>
              <a:rPr lang="ar-SA" dirty="0" err="1" smtClean="0">
                <a:solidFill>
                  <a:srgbClr val="0070C0"/>
                </a:solidFill>
              </a:rPr>
              <a:t>الجواب :</a:t>
            </a:r>
            <a:endParaRPr lang="ar-SA" dirty="0" smtClean="0">
              <a:solidFill>
                <a:srgbClr val="0070C0"/>
              </a:solidFill>
            </a:endParaRPr>
          </a:p>
          <a:p>
            <a:r>
              <a:rPr lang="ar-SA" dirty="0" smtClean="0"/>
              <a:t>يبدأ الكاتب بسؤال يتضمن الفكرة </a:t>
            </a:r>
            <a:r>
              <a:rPr lang="ar-SA" dirty="0" err="1" smtClean="0"/>
              <a:t>الأساس .</a:t>
            </a:r>
            <a:r>
              <a:rPr lang="ar-SA" dirty="0" smtClean="0"/>
              <a:t> ثم يحاول الإجابة عن </a:t>
            </a:r>
            <a:r>
              <a:rPr lang="ar-SA" dirty="0" err="1" smtClean="0"/>
              <a:t>السؤال .</a:t>
            </a:r>
            <a:r>
              <a:rPr lang="ar-SA" dirty="0" smtClean="0"/>
              <a:t> الإجابة في مثل هذه الفقرة هي بمثابة الجزء المتعلق </a:t>
            </a:r>
            <a:r>
              <a:rPr lang="ar-SA" dirty="0" err="1" smtClean="0"/>
              <a:t>بالمناقشة </a:t>
            </a:r>
            <a:r>
              <a:rPr lang="ar-SA" dirty="0" smtClean="0"/>
              <a:t>, ويخلص الكاتب إلى رأي من خلال الإجابة يضعه خاتمة </a:t>
            </a:r>
            <a:r>
              <a:rPr lang="ar-SA" dirty="0" err="1" smtClean="0"/>
              <a:t>للفقرة .</a:t>
            </a:r>
            <a:endParaRPr lang="ar-SA" dirty="0" smtClean="0"/>
          </a:p>
          <a:p>
            <a:r>
              <a:rPr lang="ar-SA" sz="1600" dirty="0" smtClean="0"/>
              <a:t>قراءة المثال من الملزمة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ينبغى على كاتب الفقرة مراعاة الروابط بين الجمل والأفكار حتى تكون الفقرة مترابطة ومتسلسلة تتدفق فيها الجمل في يسر ونعومة بحيث  لا تجعل القارئ يحس  بفجوة في الفكر أو قفزات </a:t>
            </a:r>
            <a:r>
              <a:rPr lang="ar-SA" dirty="0" err="1" smtClean="0"/>
              <a:t>محيرة </a:t>
            </a:r>
            <a:r>
              <a:rPr lang="ar-SA" dirty="0" smtClean="0"/>
              <a:t>,أو أنه يقرأ عدد من الجمل المستقلة غير المتعلقة بعضها ببعض.</a:t>
            </a:r>
          </a:p>
          <a:p>
            <a:pPr>
              <a:buNone/>
            </a:pPr>
            <a:r>
              <a:rPr lang="ar-SA" dirty="0" smtClean="0"/>
              <a:t> 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الشكل الخارجي </a:t>
            </a:r>
            <a:r>
              <a:rPr lang="ar-SA" dirty="0" err="1" smtClean="0">
                <a:solidFill>
                  <a:srgbClr val="FF0000"/>
                </a:solidFill>
              </a:rPr>
              <a:t>للفقرة ؟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/>
              <a:t>نميز الفقرة في الكتابة بأن نبتعد مسافة </a:t>
            </a:r>
            <a:r>
              <a:rPr lang="ar-SA" dirty="0" err="1" smtClean="0"/>
              <a:t>مناسبة </a:t>
            </a:r>
            <a:r>
              <a:rPr lang="ar-SA" dirty="0" smtClean="0"/>
              <a:t>(يغلب أن تكون سنتمتراً </a:t>
            </a:r>
            <a:r>
              <a:rPr lang="ar-SA" dirty="0" smtClean="0"/>
              <a:t>واحداً)من </a:t>
            </a:r>
            <a:r>
              <a:rPr lang="ar-SA" dirty="0" smtClean="0"/>
              <a:t>أول السطر، ونضبط هوامشها من جهتي اليمين واليسار ضبطاً يوحي بأن الكتابة الرأسية نظام وتنظيم، ونضع في نهايتها نقطة أو أي علامة ترقيم مناسبة، </a:t>
            </a:r>
            <a:r>
              <a:rPr lang="ar-SA" dirty="0" err="1" smtClean="0"/>
              <a:t>مثل: </a:t>
            </a:r>
            <a:r>
              <a:rPr lang="ar-SA" dirty="0" err="1" smtClean="0"/>
              <a:t>(؟!...</a:t>
            </a:r>
            <a:r>
              <a:rPr lang="ar-SA" dirty="0" smtClean="0"/>
              <a:t>), ويتكرر هذا مع بداية ونهاية كل </a:t>
            </a:r>
            <a:r>
              <a:rPr lang="ar-SA" dirty="0" err="1" smtClean="0"/>
              <a:t>فقرة .</a:t>
            </a:r>
            <a:endParaRPr lang="ar-SA" dirty="0" smtClean="0"/>
          </a:p>
          <a:p>
            <a:pPr algn="just">
              <a:spcBef>
                <a:spcPts val="0"/>
              </a:spcBef>
              <a:buNone/>
            </a:pPr>
            <a:r>
              <a:rPr lang="ar-SA" dirty="0" smtClean="0"/>
              <a:t> </a:t>
            </a:r>
            <a:r>
              <a:rPr lang="ar-SA" dirty="0" smtClean="0"/>
              <a:t>  	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>
              <a:buNone/>
            </a:pPr>
            <a:r>
              <a:rPr lang="ar-SA" dirty="0" smtClean="0"/>
              <a:t>ونفصل </a:t>
            </a:r>
            <a:r>
              <a:rPr lang="ar-SA" dirty="0" smtClean="0"/>
              <a:t>بين الفقرة والأخرى التي </a:t>
            </a:r>
            <a:r>
              <a:rPr lang="ar-SA" dirty="0" err="1" smtClean="0"/>
              <a:t>تليها </a:t>
            </a:r>
            <a:r>
              <a:rPr lang="ar-SA" dirty="0" smtClean="0"/>
              <a:t>(إذا كانت الفقرة غير مستقلة) بفراغ أعرض من الفراغ بين سطور الفقرة </a:t>
            </a:r>
            <a:r>
              <a:rPr lang="ar-SA" dirty="0" err="1" smtClean="0"/>
              <a:t>الواحدة.</a:t>
            </a:r>
            <a:r>
              <a:rPr lang="ar-SA" dirty="0" smtClean="0"/>
              <a:t> </a:t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طول الفقرة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تتراوح الفقرة بين جملة واحدة في سطر، ونصف صفحة أو خمسة عشر سطراً، ولكن الحجم المثالي لها هو: ما بين خمسة إلى عشرة </a:t>
            </a:r>
            <a:r>
              <a:rPr lang="ar-SA" dirty="0" err="1" smtClean="0"/>
              <a:t>أسطر </a:t>
            </a:r>
            <a:r>
              <a:rPr lang="ar-SA" dirty="0" smtClean="0"/>
              <a:t>(أي ما بين خمسين إلى مئة كلمة</a:t>
            </a:r>
            <a:r>
              <a:rPr lang="ar-SA" dirty="0" err="1" smtClean="0"/>
              <a:t>).</a:t>
            </a:r>
            <a:r>
              <a:rPr lang="ar-SA" dirty="0" smtClean="0"/>
              <a:t> </a:t>
            </a:r>
            <a:br>
              <a:rPr lang="ar-SA" dirty="0" smtClean="0"/>
            </a:br>
            <a:r>
              <a:rPr lang="ar-SA" dirty="0" smtClean="0"/>
              <a:t>فطول الفقرة ليس له مقياس </a:t>
            </a:r>
            <a:r>
              <a:rPr lang="ar-SA" dirty="0" err="1" smtClean="0"/>
              <a:t>محدد </a:t>
            </a:r>
            <a:r>
              <a:rPr lang="ar-SA" dirty="0" smtClean="0"/>
              <a:t>,ولا قاعدة تتحكم </a:t>
            </a:r>
            <a:r>
              <a:rPr lang="ar-SA" dirty="0" smtClean="0"/>
              <a:t>في طول الفقرة وقصرها؛ لأن الأمر متروك لنوعية الفكرة وطريقة الكاتب في كتابتها</a:t>
            </a:r>
            <a:r>
              <a:rPr lang="ar-SA" dirty="0" smtClean="0"/>
              <a:t>.</a:t>
            </a:r>
          </a:p>
          <a:p>
            <a:pPr algn="just"/>
            <a:r>
              <a:rPr lang="ar-SA" dirty="0" smtClean="0">
                <a:solidFill>
                  <a:srgbClr val="C00000"/>
                </a:solidFill>
              </a:rPr>
              <a:t>ففكرة بسيطة وشائعة كفكرة </a:t>
            </a:r>
            <a:r>
              <a:rPr lang="ar-SA" dirty="0" smtClean="0">
                <a:solidFill>
                  <a:srgbClr val="C00000"/>
                </a:solidFill>
              </a:rPr>
              <a:t>طاعة الوالدين في غير معصية الله" فكرة شائعة، لا تحتاج لأكثر من خمسة أسطر، تنبه القارئ إلى ضرورة طاعة الوالدين، وتترك لذكائه وخبرته ما وراء السطور من معان </a:t>
            </a:r>
            <a:r>
              <a:rPr lang="ar-SA" dirty="0" err="1" smtClean="0">
                <a:solidFill>
                  <a:srgbClr val="C00000"/>
                </a:solidFill>
              </a:rPr>
              <a:t>ودلالات.</a:t>
            </a:r>
            <a:r>
              <a:rPr lang="ar-SA" dirty="0" smtClean="0">
                <a:solidFill>
                  <a:srgbClr val="C00000"/>
                </a:solidFill>
              </a:rPr>
              <a:t> أما </a:t>
            </a:r>
            <a:r>
              <a:rPr lang="ar-SA" dirty="0" smtClean="0">
                <a:solidFill>
                  <a:srgbClr val="C00000"/>
                </a:solidFill>
              </a:rPr>
              <a:t>إذا كانت الفكرة معقدة وتحتاج إلى قدر من العرض والمناقشة كفكرة </a:t>
            </a:r>
            <a:r>
              <a:rPr lang="ar-SA" dirty="0" smtClean="0">
                <a:solidFill>
                  <a:srgbClr val="C00000"/>
                </a:solidFill>
              </a:rPr>
              <a:t>أضرار التدخين على الصحة، فهي قد تحتاج إلى ما يزيد على عشرة أسطر؛ توضح التخصص الطبي الذي لا </a:t>
            </a:r>
            <a:r>
              <a:rPr lang="ar-SA" dirty="0" err="1" smtClean="0">
                <a:solidFill>
                  <a:srgbClr val="C00000"/>
                </a:solidFill>
              </a:rPr>
              <a:t>يدركه </a:t>
            </a:r>
            <a:r>
              <a:rPr lang="ar-SA" dirty="0" smtClean="0">
                <a:solidFill>
                  <a:srgbClr val="C00000"/>
                </a:solidFill>
              </a:rPr>
              <a:t>- على </a:t>
            </a:r>
            <a:r>
              <a:rPr lang="ar-SA" dirty="0" err="1" smtClean="0">
                <a:solidFill>
                  <a:srgbClr val="C00000"/>
                </a:solidFill>
              </a:rPr>
              <a:t>العموم </a:t>
            </a:r>
            <a:r>
              <a:rPr lang="ar-SA" dirty="0" smtClean="0">
                <a:solidFill>
                  <a:srgbClr val="C00000"/>
                </a:solidFill>
              </a:rPr>
              <a:t>– القارئ </a:t>
            </a:r>
            <a:r>
              <a:rPr lang="ar-SA" dirty="0" err="1" smtClean="0">
                <a:solidFill>
                  <a:srgbClr val="C00000"/>
                </a:solidFill>
              </a:rPr>
              <a:t>العادي.</a:t>
            </a:r>
            <a:r>
              <a:rPr lang="ar-SA" dirty="0" smtClean="0">
                <a:solidFill>
                  <a:srgbClr val="C00000"/>
                </a:solidFill>
              </a:rPr>
              <a:t> </a:t>
            </a:r>
            <a:br>
              <a:rPr lang="ar-SA" dirty="0" smtClean="0">
                <a:solidFill>
                  <a:srgbClr val="C00000"/>
                </a:solidFill>
              </a:rPr>
            </a:br>
            <a:endParaRPr lang="ar-SA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القاعدة الأساسية في كتابة الفقرة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ينبغي ألا تكون الفقرة قصيرة بالقدر الذي يجعل الفكرة الأساسية غير واضحة أو غير </a:t>
            </a:r>
            <a:r>
              <a:rPr lang="ar-SA" dirty="0" err="1" smtClean="0"/>
              <a:t>وافية .</a:t>
            </a:r>
            <a:r>
              <a:rPr lang="ar-SA" dirty="0" smtClean="0"/>
              <a:t> كما يجب ألا تكون الفقرة طويلة بالقدر الذي يجعل فكرتها الأساسية مضطربة ومتشابكة مع أفكار رئيسة </a:t>
            </a:r>
            <a:r>
              <a:rPr lang="ar-SA" dirty="0" err="1" smtClean="0"/>
              <a:t>أخرى .</a:t>
            </a:r>
            <a:r>
              <a:rPr lang="ar-SA" dirty="0" smtClean="0"/>
              <a:t> </a:t>
            </a:r>
          </a:p>
          <a:p>
            <a:r>
              <a:rPr lang="ar-SA" sz="1600" dirty="0" smtClean="0"/>
              <a:t>قراءة المثال من الملزمة </a:t>
            </a:r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وإذا وجد الكاتب أن الفقرة ستطول بعض </a:t>
            </a:r>
            <a:r>
              <a:rPr lang="ar-SA" dirty="0" err="1" smtClean="0"/>
              <a:t>الشيء </a:t>
            </a:r>
            <a:r>
              <a:rPr lang="ar-SA" dirty="0" smtClean="0"/>
              <a:t>, فيحاول أن يتناول الفكرة الرئيسة في فقرتين.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المقومات الأساسية للبناء الداخلي </a:t>
            </a:r>
            <a:r>
              <a:rPr lang="ar-SA" dirty="0" err="1" smtClean="0"/>
              <a:t>للفقرة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</a:rPr>
              <a:t>1- أن تكون الفقرة </a:t>
            </a:r>
            <a:r>
              <a:rPr lang="ar-SA" dirty="0" err="1" smtClean="0">
                <a:solidFill>
                  <a:srgbClr val="0070C0"/>
                </a:solidFill>
              </a:rPr>
              <a:t>محددة :</a:t>
            </a:r>
            <a:endParaRPr lang="ar-SA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dirty="0" smtClean="0"/>
              <a:t>		يكمن الهدف من كتابة الفقرة في التعبير عن فكرة رئيسة واحدة بوضوح </a:t>
            </a:r>
            <a:r>
              <a:rPr lang="ar-SA" dirty="0" err="1" smtClean="0"/>
              <a:t>ودقة .</a:t>
            </a:r>
            <a:r>
              <a:rPr lang="ar-SA" dirty="0" smtClean="0"/>
              <a:t> ولا يتوفر هذا الأمر ألا إذا كانت محددة من حيث </a:t>
            </a:r>
            <a:r>
              <a:rPr lang="ar-SA" dirty="0" err="1" smtClean="0"/>
              <a:t>الموضوع </a:t>
            </a:r>
            <a:r>
              <a:rPr lang="ar-SA" dirty="0" smtClean="0"/>
              <a:t>( الفكرة </a:t>
            </a:r>
            <a:r>
              <a:rPr lang="ar-SA" dirty="0" err="1" smtClean="0"/>
              <a:t>الرئيسة ).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		والبعد عن الحشو الذي ينتج عنه القصور فيعرض الفكرة  والتقصير في إقناع </a:t>
            </a:r>
            <a:r>
              <a:rPr lang="ar-SA" dirty="0" err="1" smtClean="0"/>
              <a:t>القارئ .</a:t>
            </a:r>
            <a:endParaRPr lang="ar-SA" dirty="0" smtClean="0"/>
          </a:p>
          <a:p>
            <a:pPr>
              <a:buNone/>
            </a:pPr>
            <a:r>
              <a:rPr lang="ar-SA" sz="1600" dirty="0" smtClean="0"/>
              <a:t>قراءة المثال من الملزمة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r>
              <a:rPr lang="ar-SA" dirty="0" smtClean="0">
                <a:solidFill>
                  <a:srgbClr val="0070C0"/>
                </a:solidFill>
              </a:rPr>
              <a:t>2- أن تكون الفقرة </a:t>
            </a:r>
            <a:r>
              <a:rPr lang="ar-SA" dirty="0" err="1" smtClean="0">
                <a:solidFill>
                  <a:srgbClr val="0070C0"/>
                </a:solidFill>
              </a:rPr>
              <a:t>مترابطة :</a:t>
            </a:r>
            <a:endParaRPr lang="ar-SA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/>
              <a:t>        	 أن يكون للفقرة الواحدة وحدة </a:t>
            </a:r>
            <a:r>
              <a:rPr lang="ar-SA" dirty="0" err="1" smtClean="0"/>
              <a:t>فكرية </a:t>
            </a:r>
            <a:r>
              <a:rPr lang="ar-SA" dirty="0" smtClean="0"/>
              <a:t>, ويجب أن تكون كل لفظة وكل جملة في هذه الفقرة متصلة بفكرتها الأساسية اتصالًا </a:t>
            </a:r>
            <a:r>
              <a:rPr lang="ar-SA" dirty="0" err="1" smtClean="0"/>
              <a:t>مباشرًا </a:t>
            </a:r>
            <a:r>
              <a:rPr lang="ar-SA" dirty="0" smtClean="0"/>
              <a:t>؛ لأن الخروج عن الفكرة الأساسية يشنن ذهن </a:t>
            </a:r>
            <a:r>
              <a:rPr lang="ar-SA" dirty="0" err="1" smtClean="0"/>
              <a:t>القراء </a:t>
            </a:r>
            <a:r>
              <a:rPr lang="ar-SA" dirty="0" smtClean="0"/>
              <a:t>, ويصرفه عن متابعة بقية أفكار الكاتب </a:t>
            </a:r>
            <a:r>
              <a:rPr lang="ar-SA" dirty="0" err="1" smtClean="0"/>
              <a:t>الجزئية .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sz="1600" dirty="0" smtClean="0"/>
              <a:t>قراءة المثال من الملزمة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rgbClr val="0070C0"/>
                </a:solidFill>
              </a:rPr>
              <a:t>3- أن تكون الفقرة </a:t>
            </a:r>
            <a:r>
              <a:rPr lang="ar-SA" dirty="0" err="1" smtClean="0">
                <a:solidFill>
                  <a:srgbClr val="0070C0"/>
                </a:solidFill>
              </a:rPr>
              <a:t>سلسة :</a:t>
            </a:r>
            <a:endParaRPr lang="ar-SA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dirty="0" smtClean="0"/>
              <a:t>  	إلى جانب كون الفقرة محددة ومترابطة لابد أن تكون </a:t>
            </a:r>
            <a:r>
              <a:rPr lang="ar-SA" dirty="0" err="1" smtClean="0"/>
              <a:t>سلسة </a:t>
            </a:r>
            <a:r>
              <a:rPr lang="ar-SA" dirty="0" smtClean="0"/>
              <a:t>(أي أن تشتمل على حركة منظمة </a:t>
            </a:r>
            <a:r>
              <a:rPr lang="ar-SA" dirty="0" err="1" smtClean="0"/>
              <a:t>ومنطقية )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الهدف </a:t>
            </a:r>
            <a:r>
              <a:rPr lang="ar-SA" dirty="0" err="1" smtClean="0"/>
              <a:t>منها :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		تجعل القارئ ينتقل في يسر وسلامة من جملة إلى </a:t>
            </a:r>
            <a:r>
              <a:rPr lang="ar-SA" dirty="0" err="1" smtClean="0"/>
              <a:t>أخرى </a:t>
            </a:r>
            <a:r>
              <a:rPr lang="ar-SA" dirty="0" smtClean="0"/>
              <a:t>,فلا يواجه أثناء قراءته للفقرة لا قفزات ولا انقطاع في </a:t>
            </a:r>
            <a:r>
              <a:rPr lang="ar-SA" dirty="0" err="1" smtClean="0"/>
              <a:t>الأفكار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تعتمد </a:t>
            </a:r>
            <a:r>
              <a:rPr lang="ar-SA" dirty="0" err="1" smtClean="0"/>
              <a:t>السلاسة 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على طبيعية الفكرة المتناولة في </a:t>
            </a:r>
            <a:r>
              <a:rPr lang="ar-SA" dirty="0" err="1" smtClean="0"/>
              <a:t>الفقرة </a:t>
            </a:r>
            <a:r>
              <a:rPr lang="ar-SA" dirty="0" smtClean="0"/>
              <a:t>,فقد تحتاج إلى وصف أو عرض أو مقارنة أو </a:t>
            </a:r>
            <a:r>
              <a:rPr lang="ar-SA" dirty="0" err="1" smtClean="0"/>
              <a:t>تحليل </a:t>
            </a:r>
            <a:r>
              <a:rPr lang="ar-SA" dirty="0" smtClean="0"/>
              <a:t>..., وكل هذا يحتاج إلى علاقة منظمة معينة توفر السلاسة في حركة الفقرة </a:t>
            </a:r>
            <a:r>
              <a:rPr lang="ar-SA" dirty="0" err="1" smtClean="0"/>
              <a:t>الداخلية 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أشكال الحركة المنظمة داخل </a:t>
            </a:r>
            <a:r>
              <a:rPr lang="ar-SA" dirty="0" err="1" smtClean="0"/>
              <a:t>الفقرة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AutoNum type="arabic1Minus"/>
            </a:pPr>
            <a:r>
              <a:rPr lang="ar-SA" dirty="0" smtClean="0"/>
              <a:t>الحركة </a:t>
            </a:r>
            <a:r>
              <a:rPr lang="ar-SA" dirty="0" err="1" smtClean="0"/>
              <a:t>الزمانية</a:t>
            </a:r>
            <a:r>
              <a:rPr lang="ar-SA" dirty="0" smtClean="0"/>
              <a:t> </a:t>
            </a:r>
            <a:r>
              <a:rPr lang="ar-SA" dirty="0" err="1" smtClean="0"/>
              <a:t>:</a:t>
            </a:r>
            <a:endParaRPr lang="ar-SA" dirty="0" smtClean="0"/>
          </a:p>
          <a:p>
            <a:pPr marL="596646" indent="-514350">
              <a:buNone/>
            </a:pPr>
            <a:r>
              <a:rPr lang="ar-SA" dirty="0" smtClean="0"/>
              <a:t>تعد الأسلوب الأمثل في بناء الفقرة التي تعرض حكاية </a:t>
            </a:r>
            <a:r>
              <a:rPr lang="ar-SA" dirty="0" err="1" smtClean="0"/>
              <a:t>حدث </a:t>
            </a:r>
            <a:r>
              <a:rPr lang="ar-SA" dirty="0" smtClean="0"/>
              <a:t>,أو تسلسلًا </a:t>
            </a:r>
            <a:r>
              <a:rPr lang="ar-SA" dirty="0" err="1" smtClean="0"/>
              <a:t>تاريخيًا </a:t>
            </a:r>
            <a:r>
              <a:rPr lang="ar-SA" dirty="0" smtClean="0"/>
              <a:t>,أو شرح إنجاز عملًا </a:t>
            </a:r>
            <a:r>
              <a:rPr lang="ar-SA" dirty="0" err="1" smtClean="0"/>
              <a:t>ما .</a:t>
            </a:r>
            <a:r>
              <a:rPr lang="ar-SA" dirty="0" smtClean="0"/>
              <a:t>  فأحداث الحكاية أو خطوات العملية تسرد حسب التسلسل الزمني </a:t>
            </a:r>
            <a:r>
              <a:rPr lang="ar-SA" dirty="0" err="1" smtClean="0"/>
              <a:t>لوقوعها .</a:t>
            </a:r>
            <a:r>
              <a:rPr lang="ar-SA" dirty="0" smtClean="0"/>
              <a:t> </a:t>
            </a:r>
            <a:r>
              <a:rPr lang="ar-SA" sz="1800" dirty="0" smtClean="0"/>
              <a:t>قراءة المثال من الملزمة </a:t>
            </a:r>
            <a:endParaRPr lang="ar-SA" sz="1800" dirty="0" smtClean="0"/>
          </a:p>
          <a:p>
            <a:pPr marL="596646" indent="-514350">
              <a:buNone/>
            </a:pPr>
            <a:r>
              <a:rPr lang="ar-SA" sz="1800" dirty="0" smtClean="0"/>
              <a:t>ب- </a:t>
            </a:r>
            <a:r>
              <a:rPr lang="ar-SA" dirty="0" smtClean="0"/>
              <a:t>الحركة </a:t>
            </a:r>
            <a:r>
              <a:rPr lang="ar-SA" dirty="0" err="1" smtClean="0"/>
              <a:t>المكانية :</a:t>
            </a:r>
            <a:endParaRPr lang="ar-SA" dirty="0" smtClean="0"/>
          </a:p>
          <a:p>
            <a:pPr marL="596646" indent="-514350">
              <a:buNone/>
            </a:pPr>
            <a:r>
              <a:rPr lang="ar-SA" dirty="0" smtClean="0"/>
              <a:t>تعد الأسلوب الأمثل في بناء الفقرة التي تتناول وصف شيء </a:t>
            </a:r>
            <a:r>
              <a:rPr lang="ar-SA" dirty="0" err="1" smtClean="0"/>
              <a:t>ما </a:t>
            </a:r>
            <a:r>
              <a:rPr lang="ar-SA" dirty="0" smtClean="0"/>
              <a:t>( مكان,إنسان, </a:t>
            </a:r>
            <a:r>
              <a:rPr lang="ar-SA" dirty="0" err="1" smtClean="0"/>
              <a:t>منظر,بناء...</a:t>
            </a:r>
            <a:r>
              <a:rPr lang="ar-SA" dirty="0" smtClean="0"/>
              <a:t>)والكاتب يتتبع في وصفه حركة عينة ولا بد أن تكون منظمة </a:t>
            </a:r>
            <a:r>
              <a:rPr lang="ar-SA" dirty="0" err="1" smtClean="0"/>
              <a:t>أيضا .</a:t>
            </a:r>
            <a:endParaRPr lang="ar-SA" dirty="0" smtClean="0"/>
          </a:p>
          <a:p>
            <a:pPr marL="596646" indent="-514350">
              <a:buNone/>
            </a:pPr>
            <a:r>
              <a:rPr lang="ar-SA" sz="1800" dirty="0" smtClean="0"/>
              <a:t>قراءة المثال من الملزمة </a:t>
            </a:r>
          </a:p>
          <a:p>
            <a:pPr marL="596646" indent="-514350">
              <a:buNone/>
            </a:pPr>
            <a:endParaRPr lang="ar-SA" dirty="0" smtClean="0"/>
          </a:p>
          <a:p>
            <a:pPr marL="596646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ج- </a:t>
            </a:r>
            <a:r>
              <a:rPr lang="ar-SA" dirty="0" smtClean="0">
                <a:solidFill>
                  <a:srgbClr val="0070C0"/>
                </a:solidFill>
              </a:rPr>
              <a:t>الانتقال من التخصيص إلى </a:t>
            </a:r>
            <a:r>
              <a:rPr lang="ar-SA" dirty="0" err="1" smtClean="0">
                <a:solidFill>
                  <a:srgbClr val="0070C0"/>
                </a:solidFill>
              </a:rPr>
              <a:t>التعميم :</a:t>
            </a:r>
            <a:endParaRPr lang="ar-SA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dirty="0" smtClean="0"/>
              <a:t>يعد الأسلوب الأمثل في الكتابة </a:t>
            </a:r>
            <a:r>
              <a:rPr lang="ar-SA" dirty="0" err="1" smtClean="0"/>
              <a:t>العملية </a:t>
            </a:r>
            <a:r>
              <a:rPr lang="ar-SA" dirty="0" smtClean="0"/>
              <a:t>,فيقوم الكاتب بعرض سلسلة من الجزئيات التي تقود إلى تقرير عام وهو ما يخلص إليه في نهاية الفقرة أو قريبًا من </a:t>
            </a:r>
            <a:r>
              <a:rPr lang="ar-SA" dirty="0" err="1" smtClean="0"/>
              <a:t>النهاية .</a:t>
            </a:r>
            <a:endParaRPr lang="ar-SA" dirty="0" smtClean="0"/>
          </a:p>
          <a:p>
            <a:pPr>
              <a:buNone/>
            </a:pPr>
            <a:r>
              <a:rPr lang="ar-SA" sz="1600" dirty="0" smtClean="0"/>
              <a:t>قراءة المثال من الملزمة </a:t>
            </a:r>
          </a:p>
          <a:p>
            <a:pPr>
              <a:buNone/>
            </a:pPr>
            <a:r>
              <a:rPr lang="ar-SA" dirty="0" smtClean="0">
                <a:solidFill>
                  <a:srgbClr val="0070C0"/>
                </a:solidFill>
              </a:rPr>
              <a:t>د- الانتقال من التعميم إلى </a:t>
            </a:r>
            <a:r>
              <a:rPr lang="ar-SA" dirty="0" err="1" smtClean="0">
                <a:solidFill>
                  <a:srgbClr val="0070C0"/>
                </a:solidFill>
              </a:rPr>
              <a:t>التخصيص :</a:t>
            </a:r>
            <a:endParaRPr lang="ar-SA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dirty="0" smtClean="0"/>
              <a:t>يعد الأسلوب الأمثل في الكتابة على نحو </a:t>
            </a:r>
            <a:r>
              <a:rPr lang="ar-SA" dirty="0" err="1" smtClean="0"/>
              <a:t>عام </a:t>
            </a:r>
            <a:r>
              <a:rPr lang="ar-SA" dirty="0" smtClean="0"/>
              <a:t>,فيقوم الكاتب بإعطاء حكم عام في بداية </a:t>
            </a:r>
            <a:r>
              <a:rPr lang="ar-SA" dirty="0" err="1" smtClean="0"/>
              <a:t>الفقرة </a:t>
            </a:r>
            <a:r>
              <a:rPr lang="ar-SA" dirty="0" smtClean="0"/>
              <a:t>,ثم يورد الأمثلة والشواهد أو التفسير لهذا الحكم </a:t>
            </a:r>
            <a:r>
              <a:rPr lang="ar-SA" dirty="0" err="1" smtClean="0"/>
              <a:t>العام .</a:t>
            </a:r>
            <a:endParaRPr lang="ar-SA" dirty="0" smtClean="0"/>
          </a:p>
          <a:p>
            <a:pPr>
              <a:buNone/>
            </a:pPr>
            <a:r>
              <a:rPr lang="ar-SA" sz="1800" dirty="0" smtClean="0"/>
              <a:t>قراءة المثال من الملزمة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858</TotalTime>
  <Words>403</Words>
  <Application>Microsoft Office PowerPoint</Application>
  <PresentationFormat>عرض على الشاشة (3:4)‏</PresentationFormat>
  <Paragraphs>46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الفقرة </vt:lpstr>
      <vt:lpstr>الشكل الخارجي للفقرة ؟</vt:lpstr>
      <vt:lpstr>طول الفقرة </vt:lpstr>
      <vt:lpstr>القاعدة الأساسية في كتابة الفقرة </vt:lpstr>
      <vt:lpstr>المقومات الأساسية للبناء الداخلي للفقرة :</vt:lpstr>
      <vt:lpstr>الشريحة 6</vt:lpstr>
      <vt:lpstr>الشريحة 7</vt:lpstr>
      <vt:lpstr>أشكال الحركة المنظمة داخل الفقرة :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الفقرة</dc:title>
  <dc:creator>turki</dc:creator>
  <cp:lastModifiedBy>turki</cp:lastModifiedBy>
  <cp:revision>17</cp:revision>
  <dcterms:created xsi:type="dcterms:W3CDTF">2015-11-10T18:11:07Z</dcterms:created>
  <dcterms:modified xsi:type="dcterms:W3CDTF">2015-11-11T08:29:25Z</dcterms:modified>
</cp:coreProperties>
</file>