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4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3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5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4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6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4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BB191-71AF-4DD7-A47D-FD856D97702A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2BFE-5A5A-48E9-A23F-9270FA66A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Crystal Growth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772400" cy="4724400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400" b="1" i="0" u="none" strike="noStrike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How do single crystals differ from polycrystalline samples?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Atomic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arrays that are periodic in three dimensions, with repeated distances are called single crystals. 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Single crystal specimens maintain translational symmetry over macroscopic distances (crystal dimensions are typically 0.1 mm – 10 cm).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b="1" i="0" u="none" strike="noStrike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Why would one go to the effort of growing a single crystal?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Structure determination and intrinsic property measurements are preferably, sometimes exclusively, carried out on single crystals.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certain applications, most notably those which rely on optical and/or electronic properties (laser crystals, semiconductors, etc.), single crystals are necessary.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be no electronic industry, no photonic industry, no fiber optic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communications without single crystal materials.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Growth of single crystals and their characterization towards device fabrication have assumed great </a:t>
            </a:r>
            <a:r>
              <a:rPr lang="en-US" dirty="0" smtClean="0">
                <a:solidFill>
                  <a:srgbClr val="0000FF"/>
                </a:solidFill>
              </a:rPr>
              <a:t>impetus (motivation) </a:t>
            </a:r>
            <a:r>
              <a:rPr lang="en-US" dirty="0">
                <a:solidFill>
                  <a:srgbClr val="0000FF"/>
                </a:solidFill>
              </a:rPr>
              <a:t>due to their importance for both academic as well as applied research.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9308"/>
            <a:ext cx="8458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Growth from melt</a:t>
            </a:r>
          </a:p>
          <a:p>
            <a:r>
              <a:rPr lang="en-US" sz="2400" dirty="0"/>
              <a:t>Melt growth is undoubtedly the best method for growing large single crystals </a:t>
            </a:r>
            <a:r>
              <a:rPr lang="en-US" sz="2400" dirty="0" smtClean="0"/>
              <a:t>of high </a:t>
            </a:r>
            <a:r>
              <a:rPr lang="en-US" sz="2400" dirty="0"/>
              <a:t>perfection relatively rapidly and has been extensively used for metals, </a:t>
            </a:r>
            <a:r>
              <a:rPr lang="en-US" sz="2400" dirty="0" smtClean="0"/>
              <a:t>semiconductors ionic </a:t>
            </a:r>
            <a:r>
              <a:rPr lang="en-US" sz="2400" dirty="0"/>
              <a:t>crystals and a few organic compounds. In semiconductors and laser host crystals</a:t>
            </a:r>
            <a:r>
              <a:rPr lang="en-US" sz="2400" dirty="0" smtClean="0"/>
              <a:t>, impurities </a:t>
            </a:r>
            <a:r>
              <a:rPr lang="en-US" sz="2400" dirty="0"/>
              <a:t>(dopants) can be deliberately added and homogeneously dispersed in a </a:t>
            </a:r>
            <a:r>
              <a:rPr lang="en-US" sz="2400" dirty="0" smtClean="0"/>
              <a:t>large percentage </a:t>
            </a:r>
            <a:r>
              <a:rPr lang="en-US" sz="2400" dirty="0"/>
              <a:t>of the grown crystals. The method has been developed largely in electronics</a:t>
            </a:r>
            <a:r>
              <a:rPr lang="en-US" sz="2400" dirty="0" smtClean="0"/>
              <a:t>, optics </a:t>
            </a:r>
            <a:r>
              <a:rPr lang="en-US" sz="2400" dirty="0"/>
              <a:t>and synthetic gemstone industries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Melt growth requires that the material melts congruently (i.e., it does not decompose </a:t>
            </a:r>
            <a:r>
              <a:rPr lang="en-US" sz="2400" dirty="0" smtClean="0"/>
              <a:t>below or </a:t>
            </a:r>
            <a:r>
              <a:rPr lang="en-US" sz="2400" dirty="0"/>
              <a:t>near its melting point) and </a:t>
            </a:r>
            <a:r>
              <a:rPr lang="en-US" sz="2400" dirty="0" smtClean="0"/>
              <a:t>has	Q1`	 </a:t>
            </a:r>
            <a:r>
              <a:rPr lang="en-US" sz="2400" dirty="0"/>
              <a:t>a manageable </a:t>
            </a:r>
            <a:r>
              <a:rPr lang="en-US" sz="2400" dirty="0" err="1"/>
              <a:t>vapour</a:t>
            </a:r>
            <a:r>
              <a:rPr lang="en-US" sz="2400" dirty="0"/>
              <a:t> pressure at its melting point. The </a:t>
            </a:r>
            <a:r>
              <a:rPr lang="en-US" sz="2400" dirty="0" smtClean="0"/>
              <a:t>rate of </a:t>
            </a:r>
            <a:r>
              <a:rPr lang="en-US" sz="2400" dirty="0"/>
              <a:t>growth of crystals by this method is mostly used in commercial purposes. However, </a:t>
            </a:r>
            <a:r>
              <a:rPr lang="en-US" sz="2400" dirty="0" smtClean="0"/>
              <a:t>many hydrates </a:t>
            </a:r>
            <a:r>
              <a:rPr lang="en-US" sz="2400" dirty="0"/>
              <a:t>and </a:t>
            </a:r>
            <a:r>
              <a:rPr lang="en-US" sz="2400" dirty="0" err="1"/>
              <a:t>anhydrated</a:t>
            </a:r>
            <a:r>
              <a:rPr lang="en-US" sz="2400" dirty="0"/>
              <a:t> salts, organic salts and virtually all biological materials cannot </a:t>
            </a:r>
            <a:r>
              <a:rPr lang="en-US" sz="2400" dirty="0" smtClean="0"/>
              <a:t>be grown </a:t>
            </a:r>
            <a:r>
              <a:rPr lang="en-US" sz="2400" dirty="0"/>
              <a:t>from this method. The melt grown can be further subdivided into various techniques.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617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153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Congruent and Incongruent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Melting in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Binary and Ternary Systems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thermal behavior of intermediate compounds </a:t>
            </a:r>
            <a:r>
              <a:rPr lang="en-US" sz="3200" dirty="0" smtClean="0"/>
              <a:t>is of </a:t>
            </a:r>
            <a:r>
              <a:rPr lang="en-US" sz="3200" dirty="0"/>
              <a:t>three basic types: congruent melting, </a:t>
            </a:r>
            <a:r>
              <a:rPr lang="en-US" sz="3200" dirty="0" smtClean="0"/>
              <a:t>incongruent melting</a:t>
            </a:r>
            <a:r>
              <a:rPr lang="en-US" sz="3200" dirty="0"/>
              <a:t>, or dissociation.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An </a:t>
            </a:r>
            <a:r>
              <a:rPr lang="en-US" sz="3200" dirty="0"/>
              <a:t>intermediate compound is a combination of </a:t>
            </a:r>
            <a:r>
              <a:rPr lang="en-US" sz="3200" dirty="0" smtClean="0"/>
              <a:t>the two </a:t>
            </a:r>
            <a:r>
              <a:rPr lang="en-US" sz="3200" dirty="0"/>
              <a:t>end members of a binary or ternary </a:t>
            </a:r>
            <a:r>
              <a:rPr lang="en-US" sz="3200" dirty="0" smtClean="0"/>
              <a:t>phase diagram </a:t>
            </a:r>
            <a:r>
              <a:rPr lang="en-US" sz="3200" dirty="0"/>
              <a:t>that forms a different component </a:t>
            </a:r>
            <a:r>
              <a:rPr lang="en-US" sz="3200" dirty="0" smtClean="0"/>
              <a:t>between the </a:t>
            </a:r>
            <a:r>
              <a:rPr lang="en-US" sz="3200" dirty="0"/>
              <a:t>two solids.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Congruency </a:t>
            </a:r>
            <a:r>
              <a:rPr lang="en-US" sz="3200" dirty="0"/>
              <a:t>of melting is important in </a:t>
            </a:r>
            <a:r>
              <a:rPr lang="en-US" sz="3200" dirty="0" smtClean="0"/>
              <a:t>the determination </a:t>
            </a:r>
            <a:r>
              <a:rPr lang="en-US" sz="3200" dirty="0"/>
              <a:t>of phase analysis diagrams and </a:t>
            </a:r>
            <a:r>
              <a:rPr lang="en-US" sz="3200" dirty="0" smtClean="0"/>
              <a:t>in drawing </a:t>
            </a:r>
            <a:r>
              <a:rPr lang="en-US" sz="3200" dirty="0"/>
              <a:t>crystallization paths.</a:t>
            </a:r>
          </a:p>
        </p:txBody>
      </p:sp>
    </p:spTree>
    <p:extLst>
      <p:ext uri="{BB962C8B-B14F-4D97-AF65-F5344CB8AC3E}">
        <p14:creationId xmlns:p14="http://schemas.microsoft.com/office/powerpoint/2010/main" val="293466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Nonlinear optical crystals are very important for laser frequency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conversion. For example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Potassium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dihydrogen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phosphate (KDP) is suitable for higher harmonic generation of huge laser systems for fusion experiments because it can be grown to larger sizes and also KDP has a high laser damage threshold.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Potassium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titanyl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phosphate (KTP) is a useful nonlinear optical crystal to get efficient green light by the frequency doubling of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Nd:YAG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laser. It has high optical nonlinearity, large temperature and angular allowance and it is non hygroscopic and mechanically hard.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Some uses of Crystals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7650"/>
            <a:ext cx="7991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28750"/>
            <a:ext cx="85344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0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i="0" u="none" strike="noStrike" baseline="0" dirty="0" smtClean="0">
                <a:solidFill>
                  <a:srgbClr val="000000"/>
                </a:solidFill>
                <a:latin typeface="Algerian" pitchFamily="82" charset="0"/>
              </a:rPr>
              <a:t>METHODS OF </a:t>
            </a:r>
            <a:r>
              <a:rPr lang="en-US" sz="3600" dirty="0" smtClean="0">
                <a:latin typeface="Algerian" pitchFamily="82" charset="0"/>
              </a:rPr>
              <a:t>Crystal Growth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 clearly more difficult to prepare single crystal than poly-crystalline material and extra effort is justified because of the outstanding advantages of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single crystals.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Growth of crystal ranges from a small inexpensive technique to a complex sophisticated expensive process and crystallization time ranges from minutes, hours, days and to months.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352799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en-US" sz="2800" b="1" i="0" u="none" strike="noStrike" baseline="0" dirty="0" smtClean="0">
                <a:solidFill>
                  <a:srgbClr val="000000"/>
                </a:solidFill>
                <a:latin typeface="Times New Roman"/>
              </a:rPr>
              <a:t>Solid Growth 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- 	Solid-to-Solid phase transformation</a:t>
            </a:r>
          </a:p>
          <a:p>
            <a:pPr marR="0" algn="just"/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R="0" algn="just"/>
            <a:r>
              <a:rPr lang="en-US" sz="2800" b="1" i="0" u="none" strike="noStrike" baseline="0" dirty="0" smtClean="0">
                <a:solidFill>
                  <a:srgbClr val="000000"/>
                </a:solidFill>
                <a:latin typeface="Times New Roman"/>
              </a:rPr>
              <a:t>Liquid Growth 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- Liquid to Solid phase transformation</a:t>
            </a:r>
          </a:p>
          <a:p>
            <a:pPr marR="0" algn="just"/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R="0" algn="just"/>
            <a:r>
              <a:rPr lang="en-US" sz="2800" b="1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Vapour</a:t>
            </a:r>
            <a:r>
              <a:rPr lang="en-US" sz="2800" b="1" i="0" u="none" strike="noStrike" baseline="0" dirty="0" smtClean="0">
                <a:solidFill>
                  <a:srgbClr val="000000"/>
                </a:solidFill>
                <a:latin typeface="Times New Roman"/>
              </a:rPr>
              <a:t> Growth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z="2800" b="0" i="0" u="none" strike="noStrike" baseline="0" dirty="0" err="1" smtClean="0">
                <a:solidFill>
                  <a:srgbClr val="000000"/>
                </a:solidFill>
                <a:latin typeface="Times New Roman"/>
              </a:rPr>
              <a:t>Vapour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to Solid phase transformation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" y="60960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Single crystals may be produced by the transport of crystal constituents in the solid, liquid or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phase. On the basis of this, crystal growth may be classified into three categories as follows, 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657" y="21771"/>
            <a:ext cx="838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An efficient process is the one, which produces crystals adequate for their use at minimum cost.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b="0" i="0" u="none" strike="noStrike" baseline="0" dirty="0" smtClean="0">
                <a:solidFill>
                  <a:srgbClr val="0000FF"/>
                </a:solidFill>
                <a:latin typeface="Times New Roman"/>
              </a:rPr>
              <a:t>Better choice of the growth method is essential because it suggests the possible impurity and other defect concentrations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Choosing the best method to grow a given material depends on material characteristics.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>
                <a:solidFill>
                  <a:srgbClr val="0000FF"/>
                </a:solidFill>
              </a:rPr>
              <a:t>L</a:t>
            </a:r>
            <a:r>
              <a:rPr lang="en-US" sz="2800" dirty="0" smtClean="0">
                <a:solidFill>
                  <a:srgbClr val="0000FF"/>
                </a:solidFill>
              </a:rPr>
              <a:t>iquid </a:t>
            </a:r>
            <a:r>
              <a:rPr lang="en-US" sz="2800" dirty="0">
                <a:solidFill>
                  <a:srgbClr val="0000FF"/>
                </a:solidFill>
              </a:rPr>
              <a:t>growth includes both melt and solution growth. 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/>
              <a:t>A </a:t>
            </a:r>
            <a:r>
              <a:rPr lang="en-US" sz="2800" dirty="0"/>
              <a:t>survey of the methods of growth suggests </a:t>
            </a:r>
            <a:r>
              <a:rPr lang="en-US" sz="2800" dirty="0" smtClean="0"/>
              <a:t>that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Almost </a:t>
            </a:r>
            <a:r>
              <a:rPr lang="en-US" sz="2800" dirty="0">
                <a:solidFill>
                  <a:srgbClr val="0000FF"/>
                </a:solidFill>
              </a:rPr>
              <a:t>80% of the single crystals are grown from the </a:t>
            </a:r>
            <a:r>
              <a:rPr lang="en-US" sz="2800" dirty="0" smtClean="0">
                <a:solidFill>
                  <a:srgbClr val="0000FF"/>
                </a:solidFill>
              </a:rPr>
              <a:t>melt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dirty="0" smtClean="0"/>
              <a:t> Roughly </a:t>
            </a:r>
            <a:r>
              <a:rPr lang="en-US" sz="2800" dirty="0"/>
              <a:t>5% from </a:t>
            </a:r>
            <a:r>
              <a:rPr lang="en-US" sz="2800" dirty="0" err="1"/>
              <a:t>vapour</a:t>
            </a:r>
            <a:r>
              <a:rPr lang="en-US" sz="2800" dirty="0"/>
              <a:t>, 5% from low temperature solution, 5% from high temperature solution, and 3% from the solid </a:t>
            </a:r>
            <a:r>
              <a:rPr lang="en-US" sz="2800" dirty="0" smtClean="0"/>
              <a:t>and only </a:t>
            </a:r>
            <a:r>
              <a:rPr lang="en-US" sz="2800" dirty="0"/>
              <a:t>2% by hydrothermal methods. 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273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985" y="17585"/>
            <a:ext cx="8534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/>
              </a:rPr>
              <a:t>What factors control the size and purity of </a:t>
            </a:r>
            <a:r>
              <a:rPr lang="en-US" sz="2400" b="1" dirty="0" smtClean="0">
                <a:latin typeface="Arial"/>
              </a:rPr>
              <a:t>single crystals</a:t>
            </a:r>
            <a:r>
              <a:rPr lang="en-US" sz="2400" b="1" dirty="0">
                <a:latin typeface="Arial"/>
              </a:rPr>
              <a:t>?</a:t>
            </a:r>
          </a:p>
          <a:p>
            <a:r>
              <a:rPr lang="en-US" sz="2400" dirty="0" smtClean="0">
                <a:latin typeface="Arial"/>
              </a:rPr>
              <a:t>Nucleation </a:t>
            </a:r>
            <a:r>
              <a:rPr lang="en-US" sz="2400" dirty="0">
                <a:latin typeface="Arial"/>
              </a:rPr>
              <a:t>and Growth. If nucleation rates are slow </a:t>
            </a:r>
            <a:r>
              <a:rPr lang="en-US" sz="2400" dirty="0" smtClean="0">
                <a:latin typeface="Arial"/>
              </a:rPr>
              <a:t>and growth </a:t>
            </a:r>
            <a:r>
              <a:rPr lang="en-US" sz="2400" dirty="0">
                <a:latin typeface="Arial"/>
              </a:rPr>
              <a:t>is rapid, large crystals will result. On the other hand</a:t>
            </a:r>
            <a:r>
              <a:rPr lang="en-US" sz="2400" dirty="0" smtClean="0">
                <a:latin typeface="Arial"/>
              </a:rPr>
              <a:t>, if </a:t>
            </a:r>
            <a:r>
              <a:rPr lang="en-US" sz="2400" dirty="0">
                <a:latin typeface="Arial"/>
              </a:rPr>
              <a:t>nucleation is rapid, relative to growth, small crystals </a:t>
            </a:r>
            <a:r>
              <a:rPr lang="en-US" sz="2400" dirty="0" smtClean="0">
                <a:latin typeface="Arial"/>
              </a:rPr>
              <a:t>or even </a:t>
            </a:r>
            <a:r>
              <a:rPr lang="en-US" sz="2400" dirty="0">
                <a:latin typeface="Arial"/>
              </a:rPr>
              <a:t>polycrystalline samples will result.</a:t>
            </a:r>
          </a:p>
          <a:p>
            <a:r>
              <a:rPr lang="en-US" sz="2400" b="1" dirty="0" smtClean="0">
                <a:latin typeface="Arial"/>
              </a:rPr>
              <a:t>What </a:t>
            </a:r>
            <a:r>
              <a:rPr lang="en-US" sz="2400" b="1" dirty="0">
                <a:latin typeface="Arial"/>
              </a:rPr>
              <a:t>can be done to increase the growth rates?</a:t>
            </a:r>
          </a:p>
          <a:p>
            <a:r>
              <a:rPr lang="en-US" sz="2400" dirty="0" smtClean="0">
                <a:latin typeface="Arial"/>
              </a:rPr>
              <a:t> In </a:t>
            </a:r>
            <a:r>
              <a:rPr lang="en-US" sz="2400" dirty="0">
                <a:latin typeface="Arial"/>
              </a:rPr>
              <a:t>order to attain the rapid growth rates needed to </a:t>
            </a:r>
            <a:r>
              <a:rPr lang="en-US" sz="2400" dirty="0" smtClean="0">
                <a:latin typeface="Arial"/>
              </a:rPr>
              <a:t>grow macroscopic </a:t>
            </a:r>
            <a:r>
              <a:rPr lang="en-US" sz="2400" dirty="0">
                <a:latin typeface="Arial"/>
              </a:rPr>
              <a:t>crystals, diffusion coefficients must be large</a:t>
            </a:r>
            <a:r>
              <a:rPr lang="en-US" sz="2400" dirty="0" smtClean="0">
                <a:latin typeface="Arial"/>
              </a:rPr>
              <a:t>. Hence</a:t>
            </a:r>
            <a:r>
              <a:rPr lang="en-US" sz="2400" dirty="0">
                <a:latin typeface="Arial"/>
              </a:rPr>
              <a:t>, crystal growth typically occurs via formation of </a:t>
            </a:r>
            <a:r>
              <a:rPr lang="en-US" sz="2400" dirty="0" smtClean="0">
                <a:latin typeface="Arial"/>
              </a:rPr>
              <a:t>a solid </a:t>
            </a:r>
            <a:r>
              <a:rPr lang="en-US" sz="2400" dirty="0">
                <a:latin typeface="Arial"/>
              </a:rPr>
              <a:t>from another state of matter :</a:t>
            </a:r>
          </a:p>
          <a:p>
            <a:r>
              <a:rPr lang="en-US" sz="2400" dirty="0">
                <a:latin typeface="Arial"/>
              </a:rPr>
              <a:t>(a) Liquid (Melt) </a:t>
            </a:r>
            <a:r>
              <a:rPr lang="en-US" sz="2400" dirty="0" err="1">
                <a:latin typeface="Wingdings"/>
              </a:rPr>
              <a:t>à</a:t>
            </a:r>
            <a:r>
              <a:rPr lang="en-US" sz="2400" dirty="0" err="1">
                <a:latin typeface="Arial"/>
              </a:rPr>
              <a:t>Solid</a:t>
            </a:r>
            <a:r>
              <a:rPr lang="en-US" sz="2400" dirty="0">
                <a:latin typeface="Arial"/>
              </a:rPr>
              <a:t> (Freezing)</a:t>
            </a:r>
          </a:p>
          <a:p>
            <a:r>
              <a:rPr lang="fr-FR" sz="2400" dirty="0">
                <a:latin typeface="Arial"/>
              </a:rPr>
              <a:t>(b) </a:t>
            </a:r>
            <a:r>
              <a:rPr lang="fr-FR" sz="2400" dirty="0" err="1">
                <a:latin typeface="Arial"/>
              </a:rPr>
              <a:t>Gas</a:t>
            </a:r>
            <a:r>
              <a:rPr lang="fr-FR" sz="2400" dirty="0">
                <a:latin typeface="Arial"/>
              </a:rPr>
              <a:t> (</a:t>
            </a:r>
            <a:r>
              <a:rPr lang="fr-FR" sz="2400" dirty="0" err="1">
                <a:latin typeface="Arial"/>
              </a:rPr>
              <a:t>Vapor</a:t>
            </a:r>
            <a:r>
              <a:rPr lang="fr-FR" sz="2400" dirty="0">
                <a:latin typeface="Arial"/>
              </a:rPr>
              <a:t>) </a:t>
            </a:r>
            <a:r>
              <a:rPr lang="fr-FR" sz="2400" dirty="0">
                <a:latin typeface="Wingdings"/>
              </a:rPr>
              <a:t>à </a:t>
            </a:r>
            <a:r>
              <a:rPr lang="fr-FR" sz="2400" dirty="0">
                <a:latin typeface="Arial"/>
              </a:rPr>
              <a:t>Solid (Condensation)</a:t>
            </a:r>
          </a:p>
          <a:p>
            <a:r>
              <a:rPr lang="fr-FR" sz="2400" dirty="0">
                <a:latin typeface="Arial"/>
              </a:rPr>
              <a:t>(c) Solution </a:t>
            </a:r>
            <a:r>
              <a:rPr lang="fr-FR" sz="2400" dirty="0">
                <a:latin typeface="Wingdings"/>
              </a:rPr>
              <a:t>à </a:t>
            </a:r>
            <a:r>
              <a:rPr lang="fr-FR" sz="2400" dirty="0">
                <a:latin typeface="Arial"/>
              </a:rPr>
              <a:t>Solid (</a:t>
            </a:r>
            <a:r>
              <a:rPr lang="fr-FR" sz="2400" dirty="0" err="1">
                <a:latin typeface="Arial"/>
              </a:rPr>
              <a:t>Precipitation</a:t>
            </a:r>
            <a:r>
              <a:rPr lang="fr-FR" sz="2400" dirty="0">
                <a:latin typeface="Arial"/>
              </a:rPr>
              <a:t>)</a:t>
            </a:r>
          </a:p>
          <a:p>
            <a:r>
              <a:rPr lang="en-US" sz="2400" dirty="0">
                <a:latin typeface="Arial"/>
              </a:rPr>
              <a:t>• </a:t>
            </a:r>
            <a:r>
              <a:rPr lang="en-US" sz="2400" b="1" dirty="0">
                <a:latin typeface="Arial"/>
              </a:rPr>
              <a:t>It should be noted that defect concentrations tend </a:t>
            </a:r>
            <a:r>
              <a:rPr lang="en-US" sz="2400" b="1" dirty="0" smtClean="0">
                <a:latin typeface="Arial"/>
              </a:rPr>
              <a:t>to increase </a:t>
            </a:r>
            <a:r>
              <a:rPr lang="en-US" sz="2400" b="1" dirty="0">
                <a:latin typeface="Arial"/>
              </a:rPr>
              <a:t>as the growth rate increases.</a:t>
            </a:r>
          </a:p>
          <a:p>
            <a:r>
              <a:rPr lang="en-US" sz="2400" dirty="0">
                <a:latin typeface="Arial"/>
              </a:rPr>
              <a:t>Consequently the highest quality crystals need to be </a:t>
            </a:r>
            <a:r>
              <a:rPr lang="en-US" sz="2400" dirty="0" smtClean="0">
                <a:latin typeface="Arial"/>
              </a:rPr>
              <a:t>grown slowly</a:t>
            </a:r>
            <a:r>
              <a:rPr lang="en-US" sz="2400" dirty="0">
                <a:latin typeface="Arial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97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8001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/>
              </a:rPr>
              <a:t>What can be done to limit the number</a:t>
            </a:r>
          </a:p>
          <a:p>
            <a:r>
              <a:rPr lang="en-US" sz="3200" b="1" dirty="0">
                <a:latin typeface="Arial"/>
              </a:rPr>
              <a:t>of nucleation sites?</a:t>
            </a:r>
          </a:p>
          <a:p>
            <a:r>
              <a:rPr lang="en-US" sz="3200" dirty="0">
                <a:latin typeface="Arial"/>
              </a:rPr>
              <a:t>Several techniques are used separately or</a:t>
            </a:r>
          </a:p>
          <a:p>
            <a:r>
              <a:rPr lang="en-US" sz="3200" dirty="0">
                <a:latin typeface="Arial"/>
              </a:rPr>
              <a:t>in combination to induce nucleation of the</a:t>
            </a:r>
          </a:p>
          <a:p>
            <a:r>
              <a:rPr lang="en-US" sz="3200" dirty="0">
                <a:latin typeface="Arial"/>
              </a:rPr>
              <a:t>solid phase at a slow and controlled rate :</a:t>
            </a:r>
          </a:p>
          <a:p>
            <a:r>
              <a:rPr lang="en-US" sz="3200" dirty="0">
                <a:latin typeface="Arial"/>
              </a:rPr>
              <a:t>(a) Slow Cooling of Melts</a:t>
            </a:r>
          </a:p>
          <a:p>
            <a:r>
              <a:rPr lang="en-US" sz="3200" dirty="0">
                <a:latin typeface="Arial"/>
              </a:rPr>
              <a:t>(b) Temperature Gradients</a:t>
            </a:r>
          </a:p>
          <a:p>
            <a:r>
              <a:rPr lang="en-US" sz="3200" dirty="0">
                <a:latin typeface="Arial"/>
              </a:rPr>
              <a:t>(c) Introduction of Seed Crystals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4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/>
              </a:rPr>
              <a:t>Slow cooling of the melt</a:t>
            </a:r>
          </a:p>
          <a:p>
            <a:r>
              <a:rPr lang="en-US" sz="2000" dirty="0">
                <a:latin typeface="Arial"/>
              </a:rPr>
              <a:t>• With </a:t>
            </a:r>
            <a:r>
              <a:rPr lang="en-US" sz="2000" b="1" dirty="0">
                <a:latin typeface="Arial"/>
              </a:rPr>
              <a:t>congruently </a:t>
            </a:r>
            <a:r>
              <a:rPr lang="en-US" sz="2000" dirty="0">
                <a:latin typeface="Arial"/>
              </a:rPr>
              <a:t>melting materials (those which maintain </a:t>
            </a:r>
            <a:r>
              <a:rPr lang="en-US" sz="2000" dirty="0" smtClean="0">
                <a:latin typeface="Arial"/>
              </a:rPr>
              <a:t>the same </a:t>
            </a:r>
            <a:r>
              <a:rPr lang="en-US" sz="2000" dirty="0">
                <a:latin typeface="Arial"/>
              </a:rPr>
              <a:t>composition on melting), one simply melts a mixture of </a:t>
            </a:r>
            <a:r>
              <a:rPr lang="en-US" sz="2000" dirty="0" smtClean="0">
                <a:latin typeface="Arial"/>
              </a:rPr>
              <a:t>the desired </a:t>
            </a:r>
            <a:r>
              <a:rPr lang="en-US" sz="2000" dirty="0">
                <a:latin typeface="Arial"/>
              </a:rPr>
              <a:t>composition then cools slowly (typically 2-10 </a:t>
            </a:r>
            <a:r>
              <a:rPr lang="en-US" sz="2000" dirty="0">
                <a:latin typeface="AdobeMingStd-Light"/>
              </a:rPr>
              <a:t>°</a:t>
            </a:r>
            <a:r>
              <a:rPr lang="en-US" sz="2000" dirty="0">
                <a:latin typeface="Arial"/>
              </a:rPr>
              <a:t>C/h</a:t>
            </a:r>
            <a:r>
              <a:rPr lang="en-US" sz="2000" dirty="0" smtClean="0">
                <a:latin typeface="Arial"/>
              </a:rPr>
              <a:t>) through </a:t>
            </a:r>
            <a:r>
              <a:rPr lang="en-US" sz="2000" dirty="0">
                <a:latin typeface="Arial"/>
              </a:rPr>
              <a:t>the melting point.</a:t>
            </a:r>
          </a:p>
          <a:p>
            <a:r>
              <a:rPr lang="en-US" sz="2000" dirty="0">
                <a:latin typeface="Arial"/>
              </a:rPr>
              <a:t>• More difficult with </a:t>
            </a:r>
            <a:r>
              <a:rPr lang="en-US" sz="2000" b="1" dirty="0">
                <a:latin typeface="Arial"/>
              </a:rPr>
              <a:t>incongruently </a:t>
            </a:r>
            <a:r>
              <a:rPr lang="en-US" sz="2000" dirty="0">
                <a:latin typeface="Arial"/>
              </a:rPr>
              <a:t>melting materials, </a:t>
            </a:r>
            <a:r>
              <a:rPr lang="en-US" sz="2000" dirty="0" smtClean="0">
                <a:latin typeface="Arial"/>
              </a:rPr>
              <a:t>knowledge of </a:t>
            </a:r>
            <a:r>
              <a:rPr lang="en-US" sz="2000" dirty="0">
                <a:latin typeface="Arial"/>
              </a:rPr>
              <a:t>the phase diagram is needed.</a:t>
            </a:r>
          </a:p>
          <a:p>
            <a:r>
              <a:rPr lang="en-US" sz="2000" dirty="0">
                <a:latin typeface="Arial"/>
              </a:rPr>
              <a:t>• Very often, the phase diagram is not known. Consequently, </a:t>
            </a:r>
            <a:r>
              <a:rPr lang="en-US" sz="2000" dirty="0" smtClean="0">
                <a:latin typeface="Arial"/>
              </a:rPr>
              <a:t>there is </a:t>
            </a:r>
            <a:r>
              <a:rPr lang="en-US" sz="2000" dirty="0">
                <a:latin typeface="Arial"/>
              </a:rPr>
              <a:t>no guarantee that crystals will have the intended stoichiometry.</a:t>
            </a:r>
          </a:p>
          <a:p>
            <a:r>
              <a:rPr lang="en-US" sz="2000" dirty="0">
                <a:latin typeface="Arial"/>
              </a:rPr>
              <a:t>• Molten salt fluxes are often used to facilitate crystal growth in</a:t>
            </a:r>
          </a:p>
          <a:p>
            <a:r>
              <a:rPr lang="en-US" sz="2000" dirty="0">
                <a:latin typeface="Arial"/>
              </a:rPr>
              <a:t>systems where melting points are very high and/or incongruent</a:t>
            </a:r>
          </a:p>
          <a:p>
            <a:r>
              <a:rPr lang="en-US" sz="2000" dirty="0">
                <a:latin typeface="Arial"/>
              </a:rPr>
              <a:t>melting occurs.</a:t>
            </a:r>
          </a:p>
          <a:p>
            <a:r>
              <a:rPr lang="en-US" sz="2000" dirty="0">
                <a:latin typeface="Arial"/>
              </a:rPr>
              <a:t>• Crystals grown in this way are often rather small. Thus, this</a:t>
            </a:r>
          </a:p>
          <a:p>
            <a:r>
              <a:rPr lang="en-US" sz="2000" dirty="0">
                <a:latin typeface="Arial"/>
              </a:rPr>
              <a:t>method is frequently used in research, but usually not</a:t>
            </a:r>
          </a:p>
          <a:p>
            <a:r>
              <a:rPr lang="en-US" sz="2000" dirty="0">
                <a:latin typeface="Arial"/>
              </a:rPr>
              <a:t>appropriate for applications where large crystals are needed.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69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6060</TotalTime>
  <Words>1006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Crystal Growth</vt:lpstr>
      <vt:lpstr>PowerPoint Presentation</vt:lpstr>
      <vt:lpstr>PowerPoint Presentation</vt:lpstr>
      <vt:lpstr>METHODS OF Crystal Growth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Crystal Growth</dc:title>
  <dc:creator>User</dc:creator>
  <cp:lastModifiedBy>dell</cp:lastModifiedBy>
  <cp:revision>18</cp:revision>
  <dcterms:created xsi:type="dcterms:W3CDTF">2016-10-31T09:14:46Z</dcterms:created>
  <dcterms:modified xsi:type="dcterms:W3CDTF">2016-11-22T20:52:44Z</dcterms:modified>
</cp:coreProperties>
</file>