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58" r:id="rId4"/>
    <p:sldId id="264" r:id="rId5"/>
    <p:sldId id="277" r:id="rId6"/>
    <p:sldId id="259" r:id="rId7"/>
    <p:sldId id="261" r:id="rId8"/>
    <p:sldId id="268" r:id="rId9"/>
    <p:sldId id="269" r:id="rId10"/>
    <p:sldId id="278" r:id="rId11"/>
    <p:sldId id="270" r:id="rId12"/>
    <p:sldId id="279" r:id="rId13"/>
    <p:sldId id="262" r:id="rId14"/>
    <p:sldId id="263" r:id="rId15"/>
    <p:sldId id="265" r:id="rId16"/>
    <p:sldId id="266" r:id="rId17"/>
    <p:sldId id="267" r:id="rId18"/>
    <p:sldId id="271" r:id="rId19"/>
    <p:sldId id="272" r:id="rId20"/>
    <p:sldId id="273" r:id="rId21"/>
    <p:sldId id="280" r:id="rId22"/>
    <p:sldId id="274" r:id="rId23"/>
    <p:sldId id="275" r:id="rId24"/>
    <p:sldId id="276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00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586CBF-B7F8-4E4A-AF8B-959567E542C4}" type="datetimeFigureOut">
              <a:rPr lang="en-US" smtClean="0"/>
              <a:pPr/>
              <a:t>12/14/2016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108 Chem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9E8A8D-4E91-41F6-801A-1324A09059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9924903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5830DC-2C0C-45D3-878C-B25AAE962F1A}" type="datetimeFigureOut">
              <a:rPr lang="en-US" smtClean="0"/>
              <a:pPr/>
              <a:t>12/14/2016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108 Chem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F33770-F068-4BB9-A803-F03F90012A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85094495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33770-F068-4BB9-A803-F03F90012A53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108 Chem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06680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71349-E94E-4DD2-A198-E522CB5A898A}" type="datetime1">
              <a:rPr lang="en-US" smtClean="0"/>
              <a:pPr/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108 Chem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4B07-8413-46E7-8A07-A0B40176EE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991A3-F84E-488F-9658-52F971BAF87E}" type="datetime1">
              <a:rPr lang="en-US" smtClean="0"/>
              <a:pPr/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108 Chem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4B07-8413-46E7-8A07-A0B40176EE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944EA-EDBC-4686-91FB-54D454EEEFDC}" type="datetime1">
              <a:rPr lang="en-US" smtClean="0"/>
              <a:pPr/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108 Chem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4B07-8413-46E7-8A07-A0B40176EE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92F98-717C-484F-BCD4-F7FF5432A7E1}" type="datetime1">
              <a:rPr lang="en-US" smtClean="0"/>
              <a:pPr/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108 Chem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4B07-8413-46E7-8A07-A0B40176EE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EF799-7F32-40E0-8F5D-A9C6ED808690}" type="datetime1">
              <a:rPr lang="en-US" smtClean="0"/>
              <a:pPr/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108 Chem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4B07-8413-46E7-8A07-A0B40176EE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E3BAE-63A6-4E69-AB4B-676FE06A6D00}" type="datetime1">
              <a:rPr lang="en-US" smtClean="0"/>
              <a:pPr/>
              <a:t>12/14/2016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108 Chem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4B07-8413-46E7-8A07-A0B40176EE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82F28-CF77-4FD0-98CA-1221CC88E924}" type="datetime1">
              <a:rPr lang="en-US" smtClean="0"/>
              <a:pPr/>
              <a:t>12/14/2016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108 Chem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4B07-8413-46E7-8A07-A0B40176EE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4D203-A74B-4D6A-A6B2-74D738138EF7}" type="datetime1">
              <a:rPr lang="en-US" smtClean="0"/>
              <a:pPr/>
              <a:t>12/14/2016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108 Chem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4B07-8413-46E7-8A07-A0B40176EE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4FB41-9DF8-414A-B840-D7CD522A521E}" type="datetime1">
              <a:rPr lang="en-US" smtClean="0"/>
              <a:pPr/>
              <a:t>12/14/2016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108 Chem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4B07-8413-46E7-8A07-A0B40176EE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8723F-1C80-4AA5-8366-0CE06F61E8DD}" type="datetime1">
              <a:rPr lang="en-US" smtClean="0"/>
              <a:pPr/>
              <a:t>12/14/2016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108 Chem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23A4B07-8413-46E7-8A07-A0B40176EE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3298F-6750-49A9-B89D-07795759D751}" type="datetime1">
              <a:rPr lang="en-US" smtClean="0"/>
              <a:pPr/>
              <a:t>12/14/2016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108 Chem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4B07-8413-46E7-8A07-A0B40176EE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D9271AE-814D-4741-B91B-ABDF817FC7BD}" type="datetime1">
              <a:rPr lang="en-US" smtClean="0"/>
              <a:pPr/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108 Chem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E23A4B07-8413-46E7-8A07-A0B40176EE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3.png"/><Relationship Id="rId4" Type="http://schemas.openxmlformats.org/officeDocument/2006/relationships/oleObject" Target="../embeddings/oleObject1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3.png"/><Relationship Id="rId4" Type="http://schemas.openxmlformats.org/officeDocument/2006/relationships/oleObject" Target="../embeddings/oleObject15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17.bin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8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.png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.png"/><Relationship Id="rId5" Type="http://schemas.openxmlformats.org/officeDocument/2006/relationships/image" Target="../media/image38.png"/><Relationship Id="rId4" Type="http://schemas.openxmlformats.org/officeDocument/2006/relationships/oleObject" Target="../embeddings/oleObject23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.png"/><Relationship Id="rId5" Type="http://schemas.openxmlformats.org/officeDocument/2006/relationships/image" Target="../media/image41.png"/><Relationship Id="rId4" Type="http://schemas.openxmlformats.org/officeDocument/2006/relationships/oleObject" Target="../embeddings/oleObject25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3.png"/><Relationship Id="rId4" Type="http://schemas.openxmlformats.org/officeDocument/2006/relationships/image" Target="../media/image4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6.emf"/><Relationship Id="rId5" Type="http://schemas.openxmlformats.org/officeDocument/2006/relationships/image" Target="../media/image3.png"/><Relationship Id="rId4" Type="http://schemas.openxmlformats.org/officeDocument/2006/relationships/oleObject" Target="../embeddings/oleObject28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8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://en.wikipedia.org/wiki/Acetic_acid" TargetMode="External"/><Relationship Id="rId7" Type="http://schemas.openxmlformats.org/officeDocument/2006/relationships/image" Target="../media/image4.emf"/><Relationship Id="rId2" Type="http://schemas.openxmlformats.org/officeDocument/2006/relationships/hyperlink" Target="http://en.wikipedia.org/wiki/Formic_acid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en.wikipedia.org/wiki/Valeric_acid" TargetMode="External"/><Relationship Id="rId5" Type="http://schemas.openxmlformats.org/officeDocument/2006/relationships/hyperlink" Target="http://en.wikipedia.org/wiki/Butyric_acid" TargetMode="External"/><Relationship Id="rId4" Type="http://schemas.openxmlformats.org/officeDocument/2006/relationships/hyperlink" Target="http://en.wikipedia.org/wiki/Propionic_acid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oleObject" Target="../embeddings/oleObject1.bin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png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3.png"/><Relationship Id="rId4" Type="http://schemas.openxmlformats.org/officeDocument/2006/relationships/oleObject" Target="../embeddings/oleObject9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2.pn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b="1" dirty="0"/>
              <a:t>Carboxylic Acids and Their Derivatives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7030A0"/>
                </a:solidFill>
                <a:latin typeface="+mj-lt"/>
              </a:rPr>
              <a:t>Dr. </a:t>
            </a:r>
            <a:r>
              <a:rPr lang="en-US" b="1" dirty="0" smtClean="0">
                <a:solidFill>
                  <a:srgbClr val="7030A0"/>
                </a:solidFill>
                <a:latin typeface="+mj-lt"/>
              </a:rPr>
              <a:t>SHATHA </a:t>
            </a:r>
            <a:r>
              <a:rPr lang="en-US" b="1" smtClean="0">
                <a:solidFill>
                  <a:srgbClr val="7030A0"/>
                </a:solidFill>
                <a:latin typeface="+mj-lt"/>
              </a:rPr>
              <a:t>I AQEEL</a:t>
            </a:r>
            <a:endParaRPr lang="en-US" b="1" dirty="0">
              <a:solidFill>
                <a:srgbClr val="7030A0"/>
              </a:solidFill>
              <a:latin typeface="+mj-lt"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9" y="7937"/>
            <a:ext cx="962891" cy="962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729830" y="6488668"/>
            <a:ext cx="1229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+mj-lt"/>
              </a:rPr>
              <a:t>108 </a:t>
            </a:r>
            <a:r>
              <a:rPr lang="en-US" b="1" dirty="0" err="1" smtClean="0">
                <a:solidFill>
                  <a:srgbClr val="002060"/>
                </a:solidFill>
                <a:latin typeface="+mj-lt"/>
              </a:rPr>
              <a:t>Chem</a:t>
            </a:r>
            <a:endParaRPr lang="en-US" b="1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242049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108 Chem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4B07-8413-46E7-8A07-A0B40176EED6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4" name="Picture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419600"/>
            <a:ext cx="6541119" cy="1732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872502" y="304800"/>
            <a:ext cx="827149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b="1" u="sng" dirty="0">
                <a:solidFill>
                  <a:schemeClr val="accent2"/>
                </a:solidFill>
                <a:latin typeface="+mj-lt"/>
              </a:rPr>
              <a:t>3-Nomenclature of anhydride</a:t>
            </a:r>
            <a:endParaRPr lang="ar-SA" altLang="en-US" b="1" u="sng" dirty="0">
              <a:solidFill>
                <a:schemeClr val="accent2"/>
              </a:solidFill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en-US" b="1" dirty="0" smtClean="0">
                <a:latin typeface="+mj-lt"/>
              </a:rPr>
              <a:t> </a:t>
            </a:r>
            <a:r>
              <a:rPr lang="en-US" altLang="en-US" b="1" dirty="0" smtClean="0">
                <a:latin typeface="+mj-lt"/>
                <a:ea typeface="ＭＳ Ｐゴシック" pitchFamily="34" charset="-128"/>
                <a:cs typeface="Times New Roman" panose="02020603050405020304" pitchFamily="18" charset="0"/>
              </a:rPr>
              <a:t>An anhydride is named by </a:t>
            </a:r>
            <a:r>
              <a:rPr lang="en-US" altLang="en-US" b="1" dirty="0" smtClean="0">
                <a:solidFill>
                  <a:srgbClr val="FF0000"/>
                </a:solidFill>
                <a:latin typeface="+mj-lt"/>
                <a:ea typeface="ＭＳ Ｐゴシック" pitchFamily="34" charset="-128"/>
                <a:cs typeface="Times New Roman" panose="02020603050405020304" pitchFamily="18" charset="0"/>
              </a:rPr>
              <a:t>replacing the word acid  in the corresponding acid </a:t>
            </a:r>
            <a:r>
              <a:rPr lang="en-US" altLang="en-US" b="1" dirty="0" smtClean="0">
                <a:latin typeface="+mj-lt"/>
                <a:ea typeface="ＭＳ Ｐゴシック" pitchFamily="34" charset="-128"/>
                <a:cs typeface="Times New Roman" panose="02020603050405020304" pitchFamily="18" charset="0"/>
              </a:rPr>
              <a:t>by the word </a:t>
            </a:r>
            <a:r>
              <a:rPr lang="en-US" altLang="en-US" b="1" dirty="0" smtClean="0">
                <a:solidFill>
                  <a:schemeClr val="accent2"/>
                </a:solidFill>
                <a:latin typeface="+mj-lt"/>
                <a:ea typeface="ＭＳ Ｐゴシック" pitchFamily="34" charset="-128"/>
                <a:cs typeface="Times New Roman" panose="02020603050405020304" pitchFamily="18" charset="0"/>
              </a:rPr>
              <a:t>anhydride</a:t>
            </a:r>
            <a:r>
              <a:rPr lang="en-US" altLang="en-US" b="1" dirty="0" smtClean="0">
                <a:latin typeface="+mj-lt"/>
              </a:rPr>
              <a:t>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altLang="en-US" b="1" dirty="0" smtClean="0"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altLang="en-US" b="1" dirty="0" smtClean="0">
                <a:latin typeface="+mj-lt"/>
              </a:rPr>
              <a:t>If </a:t>
            </a:r>
            <a:r>
              <a:rPr lang="en-US" altLang="en-US" b="1" dirty="0">
                <a:latin typeface="+mj-lt"/>
              </a:rPr>
              <a:t>symmetrical replace  “</a:t>
            </a:r>
            <a:r>
              <a:rPr lang="en-US" altLang="en-US" b="1" dirty="0">
                <a:solidFill>
                  <a:srgbClr val="FF0000"/>
                </a:solidFill>
                <a:latin typeface="+mj-lt"/>
              </a:rPr>
              <a:t>acid</a:t>
            </a:r>
            <a:r>
              <a:rPr lang="en-US" altLang="en-US" b="1" i="1" dirty="0">
                <a:latin typeface="+mj-lt"/>
              </a:rPr>
              <a:t>”</a:t>
            </a:r>
            <a:r>
              <a:rPr lang="en-US" altLang="en-US" b="1" dirty="0">
                <a:latin typeface="+mj-lt"/>
              </a:rPr>
              <a:t> with “</a:t>
            </a:r>
            <a:r>
              <a:rPr lang="en-US" altLang="en-US" b="1" dirty="0">
                <a:solidFill>
                  <a:schemeClr val="accent2"/>
                </a:solidFill>
                <a:latin typeface="+mj-lt"/>
              </a:rPr>
              <a:t>anhydride</a:t>
            </a:r>
            <a:r>
              <a:rPr lang="en-US" altLang="en-US" b="1" i="1" dirty="0">
                <a:latin typeface="+mj-lt"/>
              </a:rPr>
              <a:t>” </a:t>
            </a:r>
            <a:r>
              <a:rPr lang="en-US" altLang="en-US" b="1" dirty="0">
                <a:latin typeface="+mj-lt"/>
              </a:rPr>
              <a:t>based on the related carboxylic acid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b="1" dirty="0">
                <a:latin typeface="+mj-lt"/>
              </a:rPr>
              <a:t>Unsymmetrical anhydrides— cite the two acids alphabetically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981848160"/>
              </p:ext>
            </p:extLst>
          </p:nvPr>
        </p:nvGraphicFramePr>
        <p:xfrm>
          <a:off x="514350" y="2438400"/>
          <a:ext cx="8629650" cy="990600"/>
        </p:xfrm>
        <a:graphic>
          <a:graphicData uri="http://schemas.openxmlformats.org/presentationml/2006/ole">
            <p:oleObj spid="_x0000_s18439" name="ChemSketch" r:id="rId4" imgW="5443728" imgH="627888" progId="">
              <p:embed/>
            </p:oleObj>
          </a:graphicData>
        </a:graphic>
      </p:graphicFrame>
      <p:sp>
        <p:nvSpPr>
          <p:cNvPr id="7" name="Rectangle 6"/>
          <p:cNvSpPr/>
          <p:nvPr/>
        </p:nvSpPr>
        <p:spPr>
          <a:xfrm>
            <a:off x="494472" y="3505200"/>
            <a:ext cx="86495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dirty="0"/>
              <a:t>Ethanoic anhydride                           Benzoic </a:t>
            </a:r>
            <a:r>
              <a:rPr lang="en-US" altLang="en-US" dirty="0" err="1"/>
              <a:t>anhydide</a:t>
            </a:r>
            <a:r>
              <a:rPr lang="en-US" altLang="en-US" dirty="0"/>
              <a:t> </a:t>
            </a:r>
            <a:r>
              <a:rPr lang="en-US" altLang="en-US" dirty="0" smtClean="0"/>
              <a:t>                       </a:t>
            </a:r>
            <a:r>
              <a:rPr lang="en-US" altLang="en-US" dirty="0" err="1" smtClean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Butandioic</a:t>
            </a:r>
            <a:r>
              <a:rPr lang="en-US" altLang="en-US" dirty="0" smtClean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 anhydride</a:t>
            </a:r>
            <a:endParaRPr lang="en-US" altLang="en-US" dirty="0"/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 cap="all" spc="20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108 Chem</a:t>
            </a:r>
            <a:endParaRPr lang="en-US"/>
          </a:p>
        </p:txBody>
      </p:sp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9" y="7937"/>
            <a:ext cx="962891" cy="962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533400" y="3886200"/>
            <a:ext cx="8610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b="1" dirty="0" smtClean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Acetic anhydride				</a:t>
            </a:r>
            <a:r>
              <a:rPr lang="ar-SA" altLang="en-US" b="1" dirty="0" smtClean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  </a:t>
            </a:r>
            <a:r>
              <a:rPr lang="en-US" altLang="en-US" b="1" dirty="0" smtClean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    </a:t>
            </a:r>
            <a:r>
              <a:rPr lang="ar-SA" altLang="en-US" b="1" dirty="0" smtClean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   </a:t>
            </a:r>
            <a:r>
              <a:rPr lang="en-US" altLang="en-US" b="1" dirty="0" smtClean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    </a:t>
            </a:r>
            <a:r>
              <a:rPr lang="ar-SA" altLang="en-US" b="1" dirty="0" smtClean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                </a:t>
            </a:r>
            <a:r>
              <a:rPr lang="en-US" altLang="en-US" b="1" dirty="0" err="1" smtClean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Succinic</a:t>
            </a:r>
            <a:r>
              <a:rPr lang="en-US" altLang="en-US" b="1" dirty="0" smtClean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 anhydride</a:t>
            </a:r>
          </a:p>
        </p:txBody>
      </p:sp>
    </p:spTree>
    <p:extLst>
      <p:ext uri="{BB962C8B-B14F-4D97-AF65-F5344CB8AC3E}">
        <p14:creationId xmlns="" xmlns:p14="http://schemas.microsoft.com/office/powerpoint/2010/main" val="1730450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7260" y="609600"/>
            <a:ext cx="7520940" cy="52578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1800" u="sng" dirty="0" smtClean="0">
                <a:solidFill>
                  <a:schemeClr val="accent2"/>
                </a:solidFill>
              </a:rPr>
              <a:t>4- </a:t>
            </a:r>
            <a:r>
              <a:rPr lang="en-US" sz="1800" u="sng" dirty="0">
                <a:solidFill>
                  <a:schemeClr val="accent2"/>
                </a:solidFill>
              </a:rPr>
              <a:t>Nomenclature of </a:t>
            </a:r>
            <a:r>
              <a:rPr lang="en-US" sz="1800" u="sng" dirty="0" smtClean="0">
                <a:solidFill>
                  <a:schemeClr val="accent2"/>
                </a:solidFill>
              </a:rPr>
              <a:t>amide</a:t>
            </a:r>
          </a:p>
          <a:p>
            <a:pPr algn="just"/>
            <a:r>
              <a:rPr lang="en-US" altLang="en-US" sz="1800" dirty="0" smtClean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Replace the ending </a:t>
            </a:r>
            <a:r>
              <a:rPr lang="en-US" altLang="en-US" sz="18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oic</a:t>
            </a:r>
            <a:r>
              <a:rPr lang="en-US" altLang="en-US" sz="1800" dirty="0" smtClean="0">
                <a:solidFill>
                  <a:srgbClr val="FF00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 acid of the parent acid’s </a:t>
            </a:r>
            <a:r>
              <a:rPr lang="en-US" altLang="en-US" sz="1800" dirty="0" smtClean="0">
                <a:solidFill>
                  <a:srgbClr val="00B0F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by</a:t>
            </a:r>
            <a:r>
              <a:rPr lang="en-US" altLang="en-US" sz="1800" dirty="0" smtClean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 </a:t>
            </a:r>
            <a:r>
              <a:rPr lang="en-US" altLang="en-US" sz="1800" dirty="0" smtClean="0">
                <a:solidFill>
                  <a:srgbClr val="00B0F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the word </a:t>
            </a:r>
            <a:r>
              <a:rPr lang="en-US" altLang="en-US" sz="1800" dirty="0" smtClean="0">
                <a:solidFill>
                  <a:srgbClr val="009900"/>
                </a:solidFill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amide</a:t>
            </a:r>
          </a:p>
          <a:p>
            <a:pPr>
              <a:defRPr/>
            </a:pPr>
            <a:r>
              <a:rPr lang="en-US" sz="1800" dirty="0" smtClean="0"/>
              <a:t> </a:t>
            </a:r>
            <a:r>
              <a:rPr lang="en-US" altLang="en-US" sz="1800" dirty="0"/>
              <a:t>With unsubstituted </a:t>
            </a:r>
            <a:r>
              <a:rPr lang="en-US" altLang="en-US" sz="1800" dirty="0">
                <a:sym typeface="Symbol" panose="05050102010706020507" pitchFamily="18" charset="2"/>
              </a:rPr>
              <a:t></a:t>
            </a:r>
            <a:r>
              <a:rPr lang="en-US" altLang="en-US" sz="1800" dirty="0"/>
              <a:t>NH</a:t>
            </a:r>
            <a:r>
              <a:rPr lang="en-US" altLang="en-US" sz="1800" baseline="-25000" dirty="0"/>
              <a:t>2</a:t>
            </a:r>
            <a:r>
              <a:rPr lang="en-US" altLang="en-US" sz="1800" dirty="0"/>
              <a:t> group </a:t>
            </a:r>
            <a:r>
              <a:rPr lang="en-US" altLang="en-US" sz="1800" dirty="0" smtClean="0"/>
              <a:t>, </a:t>
            </a:r>
            <a:r>
              <a:rPr lang="en-US" sz="1800" dirty="0" smtClean="0"/>
              <a:t>Replacing </a:t>
            </a:r>
            <a:r>
              <a:rPr lang="en-US" sz="1800" dirty="0"/>
              <a:t>the ending </a:t>
            </a:r>
            <a:r>
              <a:rPr lang="en-US" sz="1800" dirty="0" err="1">
                <a:solidFill>
                  <a:srgbClr val="FF0000"/>
                </a:solidFill>
              </a:rPr>
              <a:t>oic</a:t>
            </a:r>
            <a:r>
              <a:rPr lang="en-US" sz="1800" dirty="0">
                <a:solidFill>
                  <a:srgbClr val="FF0000"/>
                </a:solidFill>
              </a:rPr>
              <a:t> acid </a:t>
            </a:r>
            <a:r>
              <a:rPr lang="en-US" sz="1800" dirty="0"/>
              <a:t>of the parent acid’s by </a:t>
            </a:r>
            <a:r>
              <a:rPr lang="en-US" sz="1800" dirty="0" smtClean="0">
                <a:solidFill>
                  <a:schemeClr val="accent2"/>
                </a:solidFill>
              </a:rPr>
              <a:t>amide</a:t>
            </a:r>
          </a:p>
          <a:p>
            <a:pPr>
              <a:defRPr/>
            </a:pPr>
            <a:endParaRPr lang="en-US" sz="1800" dirty="0" smtClean="0">
              <a:solidFill>
                <a:schemeClr val="accent2"/>
              </a:solidFill>
            </a:endParaRPr>
          </a:p>
          <a:p>
            <a:pPr>
              <a:defRPr/>
            </a:pPr>
            <a:endParaRPr lang="en-US" sz="1800" dirty="0" smtClean="0">
              <a:solidFill>
                <a:schemeClr val="accent2"/>
              </a:solidFill>
            </a:endParaRPr>
          </a:p>
          <a:p>
            <a:pPr>
              <a:defRPr/>
            </a:pPr>
            <a:endParaRPr lang="en-US" sz="1800" dirty="0" smtClean="0">
              <a:solidFill>
                <a:schemeClr val="accent2"/>
              </a:solidFill>
            </a:endParaRPr>
          </a:p>
          <a:p>
            <a:pPr>
              <a:defRPr/>
            </a:pPr>
            <a:r>
              <a:rPr lang="en-US" sz="1800" dirty="0" smtClean="0"/>
              <a:t>     </a:t>
            </a:r>
            <a:r>
              <a:rPr lang="en-US" sz="1800" dirty="0" err="1" smtClean="0"/>
              <a:t>Ethanamide</a:t>
            </a:r>
            <a:r>
              <a:rPr lang="en-US" sz="1800" dirty="0" smtClean="0"/>
              <a:t>                                               </a:t>
            </a:r>
            <a:r>
              <a:rPr lang="en-US" sz="1800" dirty="0" err="1" smtClean="0"/>
              <a:t>Benzamide</a:t>
            </a:r>
            <a:endParaRPr lang="en-US" sz="1800" dirty="0" smtClean="0"/>
          </a:p>
          <a:p>
            <a:pPr>
              <a:defRPr/>
            </a:pPr>
            <a:r>
              <a:rPr lang="en-US" sz="1800" dirty="0" smtClean="0"/>
              <a:t>    </a:t>
            </a:r>
            <a:r>
              <a:rPr lang="en-US" sz="1800" dirty="0" err="1" smtClean="0"/>
              <a:t>Acetamide</a:t>
            </a:r>
            <a:endParaRPr lang="en-US" sz="1800" dirty="0" smtClean="0"/>
          </a:p>
          <a:p>
            <a:pPr>
              <a:defRPr/>
            </a:pPr>
            <a:r>
              <a:rPr lang="en-US" altLang="en-US" sz="1800" dirty="0" smtClean="0"/>
              <a:t>If </a:t>
            </a:r>
            <a:r>
              <a:rPr lang="en-US" altLang="en-US" sz="1800" dirty="0"/>
              <a:t>the N is further substituted, identify the substituent groups (preceded by “N”) and then the parent </a:t>
            </a:r>
            <a:r>
              <a:rPr lang="en-US" altLang="en-US" sz="1800" dirty="0" smtClean="0"/>
              <a:t>amide</a:t>
            </a:r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pPr>
              <a:defRPr/>
            </a:pPr>
            <a:endParaRPr lang="en-US" sz="1800" dirty="0"/>
          </a:p>
          <a:p>
            <a:pPr>
              <a:defRPr/>
            </a:pPr>
            <a:endParaRPr lang="en-US" sz="1800" dirty="0"/>
          </a:p>
          <a:p>
            <a:pPr>
              <a:defRPr/>
            </a:pPr>
            <a:r>
              <a:rPr lang="en-US" sz="1800" dirty="0"/>
              <a:t>      </a:t>
            </a:r>
            <a:endParaRPr lang="en-US" sz="1800" dirty="0" smtClean="0"/>
          </a:p>
          <a:p>
            <a:pPr>
              <a:defRPr/>
            </a:pPr>
            <a:endParaRPr lang="en-US" sz="1800" dirty="0"/>
          </a:p>
          <a:p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108 Chem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4B07-8413-46E7-8A07-A0B40176EED6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05921840"/>
              </p:ext>
            </p:extLst>
          </p:nvPr>
        </p:nvGraphicFramePr>
        <p:xfrm>
          <a:off x="1447800" y="1828800"/>
          <a:ext cx="5486400" cy="1293813"/>
        </p:xfrm>
        <a:graphic>
          <a:graphicData uri="http://schemas.openxmlformats.org/presentationml/2006/ole">
            <p:oleObj spid="_x0000_s11310" name="ChemSketch" r:id="rId3" imgW="3529584" imgH="832104" progId="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682718126"/>
              </p:ext>
            </p:extLst>
          </p:nvPr>
        </p:nvGraphicFramePr>
        <p:xfrm>
          <a:off x="1143000" y="4419600"/>
          <a:ext cx="6400800" cy="1541463"/>
        </p:xfrm>
        <a:graphic>
          <a:graphicData uri="http://schemas.openxmlformats.org/presentationml/2006/ole">
            <p:oleObj spid="_x0000_s11311" name="ChemSketch" r:id="rId4" imgW="3934968" imgH="947928" progId="">
              <p:embed/>
            </p:oleObj>
          </a:graphicData>
        </a:graphic>
      </p:graphicFrame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9" y="7937"/>
            <a:ext cx="962891" cy="962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0" y="5934670"/>
            <a:ext cx="7543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 smtClean="0"/>
              <a:t>                </a:t>
            </a:r>
            <a:r>
              <a:rPr lang="en-US" b="1" dirty="0" smtClean="0"/>
              <a:t>N,N-</a:t>
            </a:r>
            <a:r>
              <a:rPr lang="en-US" b="1" smtClean="0"/>
              <a:t>Dimethylmethanamide</a:t>
            </a:r>
            <a:r>
              <a:rPr lang="en-US" b="1" dirty="0" smtClean="0"/>
              <a:t>                 N-Ethyl-N-</a:t>
            </a:r>
            <a:r>
              <a:rPr lang="en-US" b="1" dirty="0" err="1" smtClean="0"/>
              <a:t>methylbenzamide</a:t>
            </a:r>
            <a:endParaRPr lang="en-US" b="1" dirty="0" smtClean="0"/>
          </a:p>
          <a:p>
            <a:pPr>
              <a:defRPr/>
            </a:pPr>
            <a:r>
              <a:rPr lang="en-US" b="1" dirty="0" smtClean="0"/>
              <a:t>                N,N-</a:t>
            </a:r>
            <a:r>
              <a:rPr lang="en-US" b="1" dirty="0" err="1" smtClean="0"/>
              <a:t>Dimethylformamide</a:t>
            </a:r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2248720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108 Chem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4B07-8413-46E7-8A07-A0B40176EED6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 cap="all" spc="20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108 Chem</a:t>
            </a:r>
            <a:endParaRPr lang="en-US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9" y="7937"/>
            <a:ext cx="962891" cy="962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" name="Group 12"/>
          <p:cNvGrpSpPr/>
          <p:nvPr/>
        </p:nvGrpSpPr>
        <p:grpSpPr>
          <a:xfrm>
            <a:off x="1524000" y="2971800"/>
            <a:ext cx="7122921" cy="2107628"/>
            <a:chOff x="1487679" y="2895600"/>
            <a:chExt cx="7122921" cy="2107628"/>
          </a:xfrm>
        </p:grpSpPr>
        <p:pic>
          <p:nvPicPr>
            <p:cNvPr id="5" name="Picture 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87679" y="2895600"/>
              <a:ext cx="7122921" cy="21076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Rectangle 10"/>
            <p:cNvSpPr/>
            <p:nvPr/>
          </p:nvSpPr>
          <p:spPr>
            <a:xfrm>
              <a:off x="4343400" y="4572000"/>
              <a:ext cx="4267200" cy="304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b="1" i="1" dirty="0" smtClean="0">
                  <a:solidFill>
                    <a:schemeClr val="tx1"/>
                  </a:solidFill>
                </a:rPr>
                <a:t>N,N</a:t>
              </a:r>
              <a:r>
                <a:rPr lang="en-US" b="1" dirty="0" smtClean="0">
                  <a:solidFill>
                    <a:schemeClr val="tx1"/>
                  </a:solidFill>
                </a:rPr>
                <a:t>-</a:t>
              </a:r>
              <a:r>
                <a:rPr lang="en-US" b="1" dirty="0" err="1" smtClean="0">
                  <a:solidFill>
                    <a:srgbClr val="00B050"/>
                  </a:solidFill>
                </a:rPr>
                <a:t>Diethyl</a:t>
              </a:r>
              <a:r>
                <a:rPr lang="en-US" b="1" dirty="0" err="1" smtClean="0">
                  <a:solidFill>
                    <a:schemeClr val="tx1"/>
                  </a:solidFill>
                </a:rPr>
                <a:t>cyclohexancarboxylamide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4" name="Rectangle 13"/>
          <p:cNvSpPr/>
          <p:nvPr/>
        </p:nvSpPr>
        <p:spPr>
          <a:xfrm>
            <a:off x="6705600" y="2057400"/>
            <a:ext cx="19050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0033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58000" y="23622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1676400" y="913754"/>
            <a:ext cx="7010400" cy="1905646"/>
            <a:chOff x="1676400" y="913754"/>
            <a:chExt cx="7010400" cy="1905646"/>
          </a:xfrm>
        </p:grpSpPr>
        <p:pic>
          <p:nvPicPr>
            <p:cNvPr id="4" name="Picture 10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76400" y="913754"/>
              <a:ext cx="6934200" cy="19056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" name="Rectangle 16"/>
            <p:cNvSpPr/>
            <p:nvPr/>
          </p:nvSpPr>
          <p:spPr>
            <a:xfrm>
              <a:off x="6400800" y="1981200"/>
              <a:ext cx="2286000" cy="76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err="1" smtClean="0">
                  <a:solidFill>
                    <a:srgbClr val="003300"/>
                  </a:solidFill>
                </a:rPr>
                <a:t>Cyclopentanecarboxylamide</a:t>
              </a:r>
              <a:endParaRPr lang="en-US" sz="1600" b="1" dirty="0">
                <a:solidFill>
                  <a:srgbClr val="003300"/>
                </a:solidFill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9052738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2200" b="1" dirty="0">
                <a:solidFill>
                  <a:srgbClr val="002060"/>
                </a:solidFill>
              </a:rPr>
              <a:t>Physical Properties OF Carboxylic Acids</a:t>
            </a:r>
            <a:endParaRPr lang="en-US" sz="22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8200"/>
            <a:ext cx="7520940" cy="4309572"/>
          </a:xfrm>
        </p:spPr>
        <p:txBody>
          <a:bodyPr>
            <a:noAutofit/>
          </a:bodyPr>
          <a:lstStyle/>
          <a:p>
            <a:r>
              <a:rPr lang="en-US" sz="1800" b="0" u="sng" dirty="0">
                <a:solidFill>
                  <a:schemeClr val="accent2"/>
                </a:solidFill>
                <a:latin typeface="+mj-lt"/>
              </a:rPr>
              <a:t>Solubility</a:t>
            </a:r>
          </a:p>
          <a:p>
            <a:pPr>
              <a:buClr>
                <a:schemeClr val="accent2"/>
              </a:buClr>
              <a:defRPr/>
            </a:pPr>
            <a:r>
              <a:rPr lang="en-US" sz="1800" b="0" dirty="0">
                <a:latin typeface="+mj-lt"/>
                <a:cs typeface="Arial" charset="0"/>
              </a:rPr>
              <a:t>Carboxylic acids are </a:t>
            </a:r>
            <a:r>
              <a:rPr lang="en-US" sz="1800" b="0" dirty="0">
                <a:solidFill>
                  <a:schemeClr val="accent2"/>
                </a:solidFill>
                <a:latin typeface="+mj-lt"/>
                <a:cs typeface="Arial" charset="0"/>
              </a:rPr>
              <a:t>polar</a:t>
            </a:r>
            <a:r>
              <a:rPr lang="en-US" sz="1800" b="0" dirty="0">
                <a:solidFill>
                  <a:srgbClr val="A50021"/>
                </a:solidFill>
                <a:latin typeface="+mj-lt"/>
                <a:cs typeface="Arial" charset="0"/>
              </a:rPr>
              <a:t>, </a:t>
            </a:r>
            <a:r>
              <a:rPr lang="en-US" sz="1800" b="0" dirty="0">
                <a:latin typeface="+mj-lt"/>
                <a:cs typeface="Arial" charset="0"/>
              </a:rPr>
              <a:t>they </a:t>
            </a:r>
            <a:r>
              <a:rPr lang="en-US" sz="1800" b="0" dirty="0" smtClean="0">
                <a:latin typeface="+mj-lt"/>
                <a:cs typeface="Arial" charset="0"/>
              </a:rPr>
              <a:t>are capable of  </a:t>
            </a:r>
            <a:r>
              <a:rPr lang="en-US" sz="1800" b="0" dirty="0">
                <a:latin typeface="+mj-lt"/>
                <a:cs typeface="Arial" charset="0"/>
              </a:rPr>
              <a:t>hydrogen </a:t>
            </a:r>
            <a:r>
              <a:rPr lang="en-US" sz="1800" b="0" dirty="0" smtClean="0">
                <a:latin typeface="+mj-lt"/>
                <a:cs typeface="Arial" charset="0"/>
              </a:rPr>
              <a:t>bonding </a:t>
            </a:r>
            <a:r>
              <a:rPr lang="en-US" sz="1800" b="0" dirty="0">
                <a:latin typeface="+mj-lt"/>
                <a:cs typeface="Arial" charset="0"/>
              </a:rPr>
              <a:t>with water </a:t>
            </a:r>
            <a:r>
              <a:rPr lang="en-US" sz="1800" b="0" dirty="0" smtClean="0">
                <a:latin typeface="+mj-lt"/>
                <a:cs typeface="Arial" charset="0"/>
              </a:rPr>
              <a:t>molecules.</a:t>
            </a:r>
          </a:p>
          <a:p>
            <a:pPr algn="just"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altLang="en-US" sz="1800" b="0" dirty="0">
                <a:latin typeface="+mj-lt"/>
                <a:cs typeface="Arial" pitchFamily="34" charset="0"/>
              </a:rPr>
              <a:t>The first four aliphatic acids are completely miscible in water. Higher members are less soluble</a:t>
            </a: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altLang="en-US" sz="1800" b="0" dirty="0">
                <a:latin typeface="+mj-lt"/>
                <a:cs typeface="Arial" pitchFamily="34" charset="0"/>
              </a:rPr>
              <a:t> Aromatic acids are insoluble in water</a:t>
            </a:r>
          </a:p>
          <a:p>
            <a:pPr>
              <a:buClr>
                <a:schemeClr val="accent2"/>
              </a:buClr>
              <a:defRPr/>
            </a:pPr>
            <a:endParaRPr lang="en-US" sz="1800" b="0" dirty="0" smtClean="0">
              <a:latin typeface="+mj-lt"/>
              <a:cs typeface="Arial" charset="0"/>
            </a:endParaRPr>
          </a:p>
          <a:p>
            <a:pPr>
              <a:buClr>
                <a:schemeClr val="accent2"/>
              </a:buClr>
              <a:defRPr/>
            </a:pPr>
            <a:endParaRPr lang="en-US" sz="1800" b="0" dirty="0" smtClean="0">
              <a:latin typeface="+mj-lt"/>
              <a:cs typeface="Arial" charset="0"/>
            </a:endParaRPr>
          </a:p>
          <a:p>
            <a:pPr>
              <a:buClr>
                <a:schemeClr val="accent2"/>
              </a:buClr>
              <a:defRPr/>
            </a:pPr>
            <a:r>
              <a:rPr lang="en-US" sz="1800" b="0" u="sng" dirty="0">
                <a:solidFill>
                  <a:schemeClr val="accent2"/>
                </a:solidFill>
                <a:latin typeface="+mj-lt"/>
              </a:rPr>
              <a:t>boiling points</a:t>
            </a:r>
            <a:endParaRPr lang="en-US" sz="1800" b="0" u="sng" dirty="0">
              <a:solidFill>
                <a:schemeClr val="accent2"/>
              </a:solidFill>
              <a:latin typeface="+mj-lt"/>
              <a:cs typeface="Arial" charset="0"/>
            </a:endParaRPr>
          </a:p>
          <a:p>
            <a:pPr algn="just">
              <a:defRPr/>
            </a:pPr>
            <a:r>
              <a:rPr lang="en-US" sz="1800" b="0" dirty="0" smtClean="0">
                <a:latin typeface="+mj-lt"/>
              </a:rPr>
              <a:t>boiling </a:t>
            </a:r>
            <a:r>
              <a:rPr lang="en-US" sz="1800" b="0" dirty="0">
                <a:latin typeface="+mj-lt"/>
              </a:rPr>
              <a:t>points of carboxylic acids indicate a greater degree than alcohols</a:t>
            </a:r>
          </a:p>
          <a:p>
            <a:pPr>
              <a:defRPr/>
            </a:pPr>
            <a:r>
              <a:rPr lang="en-US" sz="1800" b="0" dirty="0" smtClean="0">
                <a:latin typeface="+mj-lt"/>
              </a:rPr>
              <a:t>     </a:t>
            </a:r>
            <a:r>
              <a:rPr lang="en-US" sz="1800" b="0" dirty="0">
                <a:latin typeface="+mj-lt"/>
              </a:rPr>
              <a:t>This is  due to carboxylic acids usually exist as  </a:t>
            </a:r>
            <a:r>
              <a:rPr lang="en-US" sz="1800" b="0" dirty="0" err="1">
                <a:solidFill>
                  <a:srgbClr val="FF0000"/>
                </a:solidFill>
                <a:latin typeface="+mj-lt"/>
              </a:rPr>
              <a:t>dimeric</a:t>
            </a:r>
            <a:r>
              <a:rPr lang="en-US" sz="1800" b="0" dirty="0">
                <a:solidFill>
                  <a:srgbClr val="FF0000"/>
                </a:solidFill>
                <a:latin typeface="+mj-lt"/>
              </a:rPr>
              <a:t> pairs</a:t>
            </a:r>
            <a:r>
              <a:rPr lang="en-US" sz="1800" b="0" dirty="0">
                <a:latin typeface="+mj-lt"/>
              </a:rPr>
              <a:t> by forming two  </a:t>
            </a:r>
            <a:r>
              <a:rPr lang="en-US" sz="1800" b="0" dirty="0" smtClean="0">
                <a:latin typeface="+mj-lt"/>
              </a:rPr>
              <a:t>intramolecular  </a:t>
            </a:r>
            <a:r>
              <a:rPr lang="en-US" sz="1800" b="0" dirty="0">
                <a:latin typeface="+mj-lt"/>
              </a:rPr>
              <a:t>hydrogen bonds in nonpolar media</a:t>
            </a:r>
            <a:endParaRPr lang="en-US" sz="1800" b="0" dirty="0">
              <a:latin typeface="+mj-lt"/>
              <a:cs typeface="Arial" charset="0"/>
            </a:endParaRPr>
          </a:p>
          <a:p>
            <a:pPr>
              <a:buFont typeface="Arial" charset="0"/>
              <a:buChar char="•"/>
              <a:defRPr/>
            </a:pPr>
            <a:endParaRPr lang="en-US" sz="1800" b="0" dirty="0">
              <a:latin typeface="+mj-lt"/>
              <a:cs typeface="Arial" charset="0"/>
            </a:endParaRPr>
          </a:p>
          <a:p>
            <a:endParaRPr lang="en-US" sz="1800" b="0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108 Chem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4B07-8413-46E7-8A07-A0B40176EED6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814459620"/>
              </p:ext>
            </p:extLst>
          </p:nvPr>
        </p:nvGraphicFramePr>
        <p:xfrm>
          <a:off x="3657600" y="5410200"/>
          <a:ext cx="2895600" cy="1031875"/>
        </p:xfrm>
        <a:graphic>
          <a:graphicData uri="http://schemas.openxmlformats.org/presentationml/2006/ole">
            <p:oleObj spid="_x0000_s5170" name="ChemSketch" r:id="rId3" imgW="1926336" imgH="685800" progId="">
              <p:embed/>
            </p:oleObj>
          </a:graphicData>
        </a:graphic>
      </p:graphicFrame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9" y="7937"/>
            <a:ext cx="962891" cy="962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172" name="Object 52"/>
          <p:cNvGraphicFramePr>
            <a:graphicFrameLocks noChangeAspect="1"/>
          </p:cNvGraphicFramePr>
          <p:nvPr/>
        </p:nvGraphicFramePr>
        <p:xfrm>
          <a:off x="6400800" y="2133600"/>
          <a:ext cx="2531533" cy="1981200"/>
        </p:xfrm>
        <a:graphic>
          <a:graphicData uri="http://schemas.openxmlformats.org/presentationml/2006/ole">
            <p:oleObj spid="_x0000_s5172" name="CS ChemDraw Drawing" r:id="rId5" imgW="1644396" imgH="1240536" progId="ChemDraw.Document.6.0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4145214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8915400" cy="4223277"/>
          </a:xfrm>
        </p:spPr>
        <p:txBody>
          <a:bodyPr>
            <a:normAutofit/>
          </a:bodyPr>
          <a:lstStyle/>
          <a:p>
            <a:r>
              <a:rPr lang="en-US" altLang="en-US" sz="1800" b="0" dirty="0" smtClean="0">
                <a:solidFill>
                  <a:schemeClr val="accent2"/>
                </a:solidFill>
                <a:latin typeface="+mj-lt"/>
              </a:rPr>
              <a:t>      </a:t>
            </a:r>
            <a:r>
              <a:rPr lang="en-US" altLang="en-US" sz="1800" b="0" u="sng" dirty="0" smtClean="0">
                <a:solidFill>
                  <a:schemeClr val="accent2"/>
                </a:solidFill>
                <a:latin typeface="+mj-lt"/>
              </a:rPr>
              <a:t>Acid Strength</a:t>
            </a:r>
          </a:p>
          <a:p>
            <a:r>
              <a:rPr lang="en-US" sz="1800" b="0" dirty="0">
                <a:latin typeface="+mj-lt"/>
              </a:rPr>
              <a:t>Carboxylic acids are the most acidic simple organic </a:t>
            </a:r>
            <a:r>
              <a:rPr lang="en-US" sz="1800" b="0" dirty="0" smtClean="0">
                <a:latin typeface="+mj-lt"/>
              </a:rPr>
              <a:t>compounds</a:t>
            </a:r>
          </a:p>
          <a:p>
            <a:r>
              <a:rPr lang="en-US" sz="1800" b="0" dirty="0">
                <a:latin typeface="+mj-lt"/>
              </a:rPr>
              <a:t>also they are more acidic than </a:t>
            </a:r>
            <a:r>
              <a:rPr lang="en-US" sz="1800" b="0" dirty="0" smtClean="0">
                <a:latin typeface="+mj-lt"/>
              </a:rPr>
              <a:t>phenols &amp; alcohol</a:t>
            </a:r>
          </a:p>
          <a:p>
            <a:r>
              <a:rPr lang="en-US" sz="1800" b="0" dirty="0">
                <a:latin typeface="+mj-lt"/>
              </a:rPr>
              <a:t>they are weak acids compared to inorganic acids (</a:t>
            </a:r>
            <a:r>
              <a:rPr lang="en-US" sz="1800" b="0" dirty="0" err="1">
                <a:latin typeface="+mj-lt"/>
              </a:rPr>
              <a:t>HCl</a:t>
            </a:r>
            <a:r>
              <a:rPr lang="en-US" sz="1800" b="0" dirty="0">
                <a:latin typeface="+mj-lt"/>
              </a:rPr>
              <a:t> or </a:t>
            </a:r>
            <a:r>
              <a:rPr lang="en-US" sz="1800" b="0" dirty="0" smtClean="0">
                <a:latin typeface="+mj-lt"/>
              </a:rPr>
              <a:t>H</a:t>
            </a:r>
            <a:r>
              <a:rPr lang="en-US" sz="1800" b="0" baseline="-25000" dirty="0" smtClean="0">
                <a:latin typeface="+mj-lt"/>
              </a:rPr>
              <a:t>2</a:t>
            </a:r>
            <a:r>
              <a:rPr lang="en-US" sz="1800" b="0" dirty="0" smtClean="0">
                <a:latin typeface="+mj-lt"/>
              </a:rPr>
              <a:t>SO</a:t>
            </a:r>
            <a:r>
              <a:rPr lang="en-US" sz="1800" b="0" baseline="-25000" dirty="0" smtClean="0">
                <a:latin typeface="+mj-lt"/>
              </a:rPr>
              <a:t>4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0" dirty="0">
                <a:latin typeface="+mj-lt"/>
                <a:cs typeface="Times New Roman" pitchFamily="18" charset="0"/>
              </a:rPr>
              <a:t>because they undergo complete </a:t>
            </a:r>
            <a:r>
              <a:rPr lang="en-US" sz="1800" b="0" dirty="0" smtClean="0">
                <a:latin typeface="+mj-lt"/>
                <a:cs typeface="Times New Roman" pitchFamily="18" charset="0"/>
              </a:rPr>
              <a:t>dissociation)</a:t>
            </a:r>
            <a:endParaRPr lang="en-US" sz="1800" b="0" dirty="0" smtClean="0">
              <a:latin typeface="+mj-lt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altLang="en-US" sz="1800" b="0" dirty="0" smtClean="0">
                <a:solidFill>
                  <a:schemeClr val="accent3">
                    <a:lumMod val="50000"/>
                  </a:schemeClr>
                </a:solidFill>
                <a:latin typeface="+mj-lt"/>
                <a:cs typeface="Arial" pitchFamily="34" charset="0"/>
              </a:rPr>
              <a:t>Electron  </a:t>
            </a:r>
            <a:r>
              <a:rPr lang="en-US" altLang="en-US" sz="1800" b="0" dirty="0">
                <a:solidFill>
                  <a:schemeClr val="accent3">
                    <a:lumMod val="50000"/>
                  </a:schemeClr>
                </a:solidFill>
                <a:latin typeface="+mj-lt"/>
                <a:cs typeface="Arial" pitchFamily="34" charset="0"/>
              </a:rPr>
              <a:t>donating </a:t>
            </a:r>
            <a:r>
              <a:rPr lang="en-US" altLang="en-US" sz="1800" b="0" dirty="0">
                <a:latin typeface="+mj-lt"/>
                <a:cs typeface="Arial" pitchFamily="34" charset="0"/>
              </a:rPr>
              <a:t>substituents </a:t>
            </a:r>
            <a:r>
              <a:rPr lang="en-US" altLang="en-US" sz="1800" b="0" dirty="0">
                <a:solidFill>
                  <a:schemeClr val="accent2"/>
                </a:solidFill>
                <a:latin typeface="+mj-lt"/>
                <a:cs typeface="Arial" pitchFamily="34" charset="0"/>
              </a:rPr>
              <a:t>decrease</a:t>
            </a:r>
            <a:r>
              <a:rPr lang="en-US" altLang="en-US" sz="1800" b="0" dirty="0">
                <a:solidFill>
                  <a:srgbClr val="FF0000"/>
                </a:solidFill>
                <a:latin typeface="+mj-lt"/>
                <a:cs typeface="Arial" pitchFamily="34" charset="0"/>
              </a:rPr>
              <a:t> </a:t>
            </a:r>
            <a:r>
              <a:rPr lang="en-US" altLang="en-US" sz="1800" b="0" dirty="0">
                <a:latin typeface="+mj-lt"/>
                <a:cs typeface="Arial" pitchFamily="34" charset="0"/>
              </a:rPr>
              <a:t>the </a:t>
            </a:r>
            <a:r>
              <a:rPr lang="en-US" altLang="en-US" sz="1800" b="0" dirty="0" smtClean="0">
                <a:latin typeface="+mj-lt"/>
                <a:cs typeface="Arial" pitchFamily="34" charset="0"/>
              </a:rPr>
              <a:t>acidity</a:t>
            </a:r>
          </a:p>
          <a:p>
            <a:pPr algn="just"/>
            <a:r>
              <a:rPr lang="en-US" altLang="en-US" sz="1800" dirty="0" smtClean="0">
                <a:solidFill>
                  <a:srgbClr val="00664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HCOOH</a:t>
            </a:r>
            <a:r>
              <a:rPr lang="en-US" alt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altLang="en-US" sz="1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&gt;</a:t>
            </a:r>
            <a:r>
              <a:rPr lang="en-US" alt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altLang="en-US" sz="1800" dirty="0" smtClean="0">
                <a:solidFill>
                  <a:srgbClr val="00664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CH</a:t>
            </a:r>
            <a:r>
              <a:rPr lang="en-US" altLang="en-US" sz="1800" baseline="-25000" dirty="0" smtClean="0">
                <a:solidFill>
                  <a:srgbClr val="00664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3</a:t>
            </a:r>
            <a:r>
              <a:rPr lang="en-US" altLang="en-US" sz="1800" dirty="0" smtClean="0">
                <a:solidFill>
                  <a:srgbClr val="00664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COOH</a:t>
            </a:r>
            <a:r>
              <a:rPr lang="en-US" alt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altLang="en-US" sz="1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&gt;</a:t>
            </a:r>
            <a:r>
              <a:rPr lang="en-US" alt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altLang="en-US" sz="1800" dirty="0" smtClean="0">
                <a:solidFill>
                  <a:srgbClr val="00664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CH</a:t>
            </a:r>
            <a:r>
              <a:rPr lang="en-US" altLang="en-US" sz="1800" baseline="-25000" dirty="0" smtClean="0">
                <a:solidFill>
                  <a:srgbClr val="00664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3</a:t>
            </a:r>
            <a:r>
              <a:rPr lang="en-US" altLang="en-US" sz="1800" dirty="0" smtClean="0">
                <a:solidFill>
                  <a:srgbClr val="00664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CH</a:t>
            </a:r>
            <a:r>
              <a:rPr lang="en-US" altLang="en-US" sz="1800" baseline="-25000" dirty="0" smtClean="0">
                <a:solidFill>
                  <a:srgbClr val="00664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2</a:t>
            </a:r>
            <a:r>
              <a:rPr lang="en-US" altLang="en-US" sz="1800" dirty="0" smtClean="0">
                <a:solidFill>
                  <a:srgbClr val="00664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COOH</a:t>
            </a:r>
            <a:r>
              <a:rPr lang="en-US" alt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altLang="en-US" sz="1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&gt;</a:t>
            </a:r>
            <a:r>
              <a:rPr lang="en-US" alt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altLang="en-US" sz="1800" dirty="0" smtClean="0">
                <a:solidFill>
                  <a:srgbClr val="00664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CH</a:t>
            </a:r>
            <a:r>
              <a:rPr lang="en-US" altLang="en-US" sz="1800" baseline="-25000" dirty="0" smtClean="0">
                <a:solidFill>
                  <a:srgbClr val="00664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3</a:t>
            </a:r>
            <a:r>
              <a:rPr lang="en-US" altLang="en-US" sz="1800" dirty="0" smtClean="0">
                <a:solidFill>
                  <a:srgbClr val="00664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CH</a:t>
            </a:r>
            <a:r>
              <a:rPr lang="en-US" altLang="en-US" sz="1800" baseline="-25000" dirty="0" smtClean="0">
                <a:solidFill>
                  <a:srgbClr val="00664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2</a:t>
            </a:r>
            <a:r>
              <a:rPr lang="en-US" altLang="en-US" sz="1800" dirty="0" smtClean="0">
                <a:solidFill>
                  <a:srgbClr val="00664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CH</a:t>
            </a:r>
            <a:r>
              <a:rPr lang="en-US" altLang="en-US" sz="1800" baseline="-25000" dirty="0" smtClean="0">
                <a:solidFill>
                  <a:srgbClr val="00664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2</a:t>
            </a:r>
            <a:r>
              <a:rPr lang="en-US" altLang="en-US" sz="1800" dirty="0" smtClean="0">
                <a:solidFill>
                  <a:srgbClr val="00664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CH</a:t>
            </a:r>
            <a:r>
              <a:rPr lang="en-US" altLang="en-US" sz="1800" baseline="-25000" dirty="0" smtClean="0">
                <a:solidFill>
                  <a:srgbClr val="00664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2</a:t>
            </a:r>
            <a:r>
              <a:rPr lang="en-US" altLang="en-US" sz="1800" dirty="0" smtClean="0">
                <a:solidFill>
                  <a:srgbClr val="00664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COOH</a:t>
            </a:r>
            <a:r>
              <a:rPr lang="en-US" altLang="en-US" sz="1800" dirty="0" smtClean="0">
                <a:latin typeface="Times New Roman"/>
                <a:cs typeface="Times New Roman"/>
              </a:rPr>
              <a:t> </a:t>
            </a:r>
            <a:r>
              <a:rPr lang="en-US" altLang="en-US" sz="18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( size of R group)</a:t>
            </a:r>
          </a:p>
          <a:p>
            <a:pPr algn="just">
              <a:buFont typeface="Wingdings" pitchFamily="2" charset="2"/>
              <a:buChar char="Ø"/>
            </a:pPr>
            <a:r>
              <a:rPr lang="en-US" altLang="en-US" sz="1800" b="0" dirty="0" smtClean="0">
                <a:latin typeface="+mj-lt"/>
                <a:cs typeface="Arial" pitchFamily="34" charset="0"/>
              </a:rPr>
              <a:t>Whereas </a:t>
            </a:r>
            <a:r>
              <a:rPr lang="en-US" altLang="en-US" sz="1800" b="0" dirty="0" smtClean="0">
                <a:solidFill>
                  <a:schemeClr val="accent3">
                    <a:lumMod val="50000"/>
                  </a:schemeClr>
                </a:solidFill>
                <a:latin typeface="+mj-lt"/>
                <a:cs typeface="Arial" pitchFamily="34" charset="0"/>
              </a:rPr>
              <a:t>Electron  </a:t>
            </a:r>
            <a:r>
              <a:rPr lang="en-US" altLang="en-US" sz="1800" b="0" dirty="0">
                <a:solidFill>
                  <a:schemeClr val="accent3">
                    <a:lumMod val="50000"/>
                  </a:schemeClr>
                </a:solidFill>
                <a:latin typeface="+mj-lt"/>
                <a:cs typeface="Arial" pitchFamily="34" charset="0"/>
              </a:rPr>
              <a:t>withdrawing </a:t>
            </a:r>
            <a:r>
              <a:rPr lang="en-US" altLang="en-US" sz="1800" b="0" dirty="0">
                <a:latin typeface="+mj-lt"/>
                <a:cs typeface="Arial" pitchFamily="34" charset="0"/>
              </a:rPr>
              <a:t>substituents </a:t>
            </a:r>
            <a:r>
              <a:rPr lang="en-US" altLang="en-US" sz="1800" b="0" dirty="0">
                <a:solidFill>
                  <a:srgbClr val="A50021"/>
                </a:solidFill>
                <a:latin typeface="+mj-lt"/>
                <a:cs typeface="Arial" pitchFamily="34" charset="0"/>
              </a:rPr>
              <a:t>near</a:t>
            </a:r>
            <a:r>
              <a:rPr lang="en-US" altLang="en-US" sz="1800" b="0" dirty="0">
                <a:latin typeface="+mj-lt"/>
                <a:cs typeface="Arial" pitchFamily="34" charset="0"/>
              </a:rPr>
              <a:t> the carboxyl group </a:t>
            </a:r>
            <a:r>
              <a:rPr lang="en-US" altLang="en-US" sz="1800" b="0" dirty="0">
                <a:solidFill>
                  <a:schemeClr val="accent2"/>
                </a:solidFill>
                <a:latin typeface="+mj-lt"/>
                <a:cs typeface="Arial" pitchFamily="34" charset="0"/>
              </a:rPr>
              <a:t>increase </a:t>
            </a:r>
            <a:r>
              <a:rPr lang="en-US" altLang="en-US" sz="1800" b="0" dirty="0">
                <a:latin typeface="+mj-lt"/>
                <a:cs typeface="Arial" pitchFamily="34" charset="0"/>
              </a:rPr>
              <a:t>the </a:t>
            </a:r>
            <a:r>
              <a:rPr lang="en-US" altLang="en-US" sz="1800" b="0" dirty="0" smtClean="0">
                <a:latin typeface="+mj-lt"/>
                <a:cs typeface="Arial" pitchFamily="34" charset="0"/>
              </a:rPr>
              <a:t>acidity</a:t>
            </a:r>
          </a:p>
          <a:p>
            <a:pPr algn="just">
              <a:buFont typeface="Wingdings" pitchFamily="2" charset="2"/>
              <a:buChar char="Ø"/>
            </a:pPr>
            <a:endParaRPr lang="en-US" sz="1800" b="0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108 Chem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4B07-8413-46E7-8A07-A0B40176EED6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9" y="7937"/>
            <a:ext cx="83026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172" name="Object 28"/>
          <p:cNvGraphicFramePr>
            <a:graphicFrameLocks noChangeAspect="1"/>
          </p:cNvGraphicFramePr>
          <p:nvPr/>
        </p:nvGraphicFramePr>
        <p:xfrm>
          <a:off x="381000" y="5105400"/>
          <a:ext cx="8153400" cy="1371600"/>
        </p:xfrm>
        <a:graphic>
          <a:graphicData uri="http://schemas.openxmlformats.org/presentationml/2006/ole">
            <p:oleObj spid="_x0000_s6172" r:id="rId4" imgW="4094988" imgH="736092" progId="ChemDraw.Document.6.0">
              <p:embed/>
            </p:oleObj>
          </a:graphicData>
        </a:graphic>
      </p:graphicFrame>
      <p:sp>
        <p:nvSpPr>
          <p:cNvPr id="9" name="Rectangle 8"/>
          <p:cNvSpPr/>
          <p:nvPr/>
        </p:nvSpPr>
        <p:spPr>
          <a:xfrm>
            <a:off x="0" y="3581400"/>
            <a:ext cx="914400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en-US" altLang="en-US" sz="1200" dirty="0" smtClean="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/>
              <a:cs typeface="Times New Roman"/>
            </a:endParaRPr>
          </a:p>
          <a:p>
            <a:pPr algn="just">
              <a:buFont typeface="Wingdings" pitchFamily="2" charset="2"/>
              <a:buChar char="Ø"/>
              <a:defRPr/>
            </a:pPr>
            <a:r>
              <a:rPr lang="en-US" altLang="en-US" b="1" dirty="0" smtClean="0">
                <a:solidFill>
                  <a:srgbClr val="00664D"/>
                </a:solidFill>
                <a:latin typeface="Times New Roman"/>
                <a:cs typeface="Times New Roman"/>
              </a:rPr>
              <a:t> Cl</a:t>
            </a:r>
            <a:r>
              <a:rPr lang="en-US" altLang="en-US" b="1" baseline="-25000" dirty="0" smtClean="0">
                <a:solidFill>
                  <a:srgbClr val="00664D"/>
                </a:solidFill>
                <a:latin typeface="Times New Roman"/>
                <a:cs typeface="Times New Roman"/>
              </a:rPr>
              <a:t>3</a:t>
            </a:r>
            <a:r>
              <a:rPr lang="en-US" altLang="en-US" b="1" dirty="0" smtClean="0">
                <a:solidFill>
                  <a:srgbClr val="00664D"/>
                </a:solidFill>
                <a:latin typeface="Times New Roman"/>
                <a:cs typeface="Times New Roman"/>
              </a:rPr>
              <a:t>CCOOH</a:t>
            </a:r>
            <a:r>
              <a:rPr lang="en-US" altLang="en-US" dirty="0" smtClean="0">
                <a:latin typeface="Times New Roman"/>
                <a:cs typeface="Times New Roman"/>
              </a:rPr>
              <a:t> </a:t>
            </a:r>
            <a:r>
              <a:rPr lang="en-US" altLang="en-US" b="1" dirty="0" smtClean="0">
                <a:solidFill>
                  <a:srgbClr val="C00000"/>
                </a:solidFill>
                <a:latin typeface="Times New Roman"/>
                <a:cs typeface="Times New Roman"/>
              </a:rPr>
              <a:t>&gt;</a:t>
            </a:r>
            <a:r>
              <a:rPr lang="en-US" altLang="en-US" b="1" dirty="0" smtClean="0">
                <a:latin typeface="Times New Roman"/>
                <a:cs typeface="Times New Roman"/>
              </a:rPr>
              <a:t> </a:t>
            </a:r>
            <a:r>
              <a:rPr lang="en-US" altLang="en-US" b="1" dirty="0" smtClean="0">
                <a:solidFill>
                  <a:srgbClr val="00664D"/>
                </a:solidFill>
                <a:latin typeface="Times New Roman"/>
                <a:cs typeface="Times New Roman"/>
              </a:rPr>
              <a:t>Cl</a:t>
            </a:r>
            <a:r>
              <a:rPr lang="en-US" altLang="en-US" b="1" baseline="-25000" dirty="0" smtClean="0">
                <a:solidFill>
                  <a:srgbClr val="00664D"/>
                </a:solidFill>
                <a:latin typeface="Times New Roman"/>
                <a:cs typeface="Times New Roman"/>
              </a:rPr>
              <a:t>2</a:t>
            </a:r>
            <a:r>
              <a:rPr lang="en-US" altLang="en-US" b="1" dirty="0" smtClean="0">
                <a:solidFill>
                  <a:srgbClr val="00664D"/>
                </a:solidFill>
                <a:latin typeface="Times New Roman"/>
                <a:cs typeface="Times New Roman"/>
              </a:rPr>
              <a:t>CHCOOH</a:t>
            </a:r>
            <a:r>
              <a:rPr lang="en-US" altLang="en-US" dirty="0" smtClean="0">
                <a:latin typeface="Times New Roman"/>
                <a:cs typeface="Times New Roman"/>
              </a:rPr>
              <a:t> </a:t>
            </a:r>
            <a:r>
              <a:rPr lang="en-US" altLang="en-US" b="1" dirty="0" smtClean="0">
                <a:solidFill>
                  <a:srgbClr val="C00000"/>
                </a:solidFill>
                <a:latin typeface="Times New Roman"/>
                <a:cs typeface="Times New Roman"/>
              </a:rPr>
              <a:t>&gt;</a:t>
            </a:r>
            <a:r>
              <a:rPr lang="en-US" altLang="en-US" dirty="0" smtClean="0">
                <a:latin typeface="Times New Roman"/>
                <a:cs typeface="Times New Roman"/>
              </a:rPr>
              <a:t> </a:t>
            </a:r>
            <a:r>
              <a:rPr lang="en-US" altLang="en-US" b="1" dirty="0" smtClean="0">
                <a:solidFill>
                  <a:srgbClr val="00664D"/>
                </a:solidFill>
                <a:latin typeface="Times New Roman"/>
                <a:cs typeface="Times New Roman"/>
              </a:rPr>
              <a:t>ClCH</a:t>
            </a:r>
            <a:r>
              <a:rPr lang="en-US" altLang="en-US" b="1" baseline="-25000" dirty="0" smtClean="0">
                <a:solidFill>
                  <a:srgbClr val="00664D"/>
                </a:solidFill>
                <a:latin typeface="Times New Roman"/>
                <a:cs typeface="Times New Roman"/>
              </a:rPr>
              <a:t>2</a:t>
            </a:r>
            <a:r>
              <a:rPr lang="en-US" altLang="en-US" b="1" dirty="0" smtClean="0">
                <a:solidFill>
                  <a:srgbClr val="00664D"/>
                </a:solidFill>
                <a:latin typeface="Times New Roman"/>
                <a:cs typeface="Times New Roman"/>
              </a:rPr>
              <a:t>COOH</a:t>
            </a:r>
            <a:r>
              <a:rPr lang="en-US" altLang="en-US" dirty="0" smtClean="0">
                <a:latin typeface="Times New Roman"/>
                <a:cs typeface="Times New Roman"/>
              </a:rPr>
              <a:t> </a:t>
            </a:r>
            <a:r>
              <a:rPr lang="en-US" altLang="en-US" b="1" dirty="0" smtClean="0">
                <a:solidFill>
                  <a:srgbClr val="C00000"/>
                </a:solidFill>
                <a:latin typeface="Times New Roman"/>
                <a:cs typeface="Times New Roman"/>
              </a:rPr>
              <a:t>&gt;</a:t>
            </a:r>
            <a:r>
              <a:rPr lang="en-US" altLang="en-US" dirty="0" smtClean="0">
                <a:latin typeface="Times New Roman"/>
                <a:cs typeface="Times New Roman"/>
              </a:rPr>
              <a:t> </a:t>
            </a:r>
            <a:r>
              <a:rPr lang="en-US" altLang="en-US" b="1" dirty="0" smtClean="0">
                <a:solidFill>
                  <a:srgbClr val="00664D"/>
                </a:solidFill>
                <a:latin typeface="Times New Roman"/>
                <a:cs typeface="Times New Roman"/>
              </a:rPr>
              <a:t>CH</a:t>
            </a:r>
            <a:r>
              <a:rPr lang="en-US" altLang="en-US" b="1" baseline="-25000" dirty="0" smtClean="0">
                <a:solidFill>
                  <a:srgbClr val="00664D"/>
                </a:solidFill>
                <a:latin typeface="Times New Roman"/>
                <a:cs typeface="Times New Roman"/>
              </a:rPr>
              <a:t>3</a:t>
            </a:r>
            <a:r>
              <a:rPr lang="en-US" altLang="en-US" b="1" dirty="0" smtClean="0">
                <a:solidFill>
                  <a:srgbClr val="00664D"/>
                </a:solidFill>
                <a:latin typeface="Times New Roman"/>
                <a:cs typeface="Times New Roman"/>
              </a:rPr>
              <a:t>COOH</a:t>
            </a:r>
            <a:r>
              <a:rPr lang="en-US" altLang="en-US" dirty="0" smtClean="0">
                <a:latin typeface="Times New Roman"/>
                <a:cs typeface="Times New Roman"/>
              </a:rPr>
              <a:t>  </a:t>
            </a:r>
            <a:r>
              <a:rPr lang="en-US" altLang="en-US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( number of </a:t>
            </a:r>
            <a:r>
              <a:rPr lang="en-US" altLang="en-US" dirty="0" err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e.w.g</a:t>
            </a:r>
            <a:r>
              <a:rPr lang="en-US" altLang="en-US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cs typeface="Times New Roman"/>
              </a:rPr>
              <a:t>.)</a:t>
            </a:r>
          </a:p>
          <a:p>
            <a:pPr>
              <a:defRPr/>
            </a:pPr>
            <a:endParaRPr lang="en-US" altLang="en-US" sz="1200" dirty="0" smtClean="0">
              <a:latin typeface="Times New Roman"/>
              <a:cs typeface="Times New Roman"/>
            </a:endParaRPr>
          </a:p>
          <a:p>
            <a:pPr>
              <a:defRPr/>
            </a:pPr>
            <a:r>
              <a:rPr lang="en-US" b="1" dirty="0" smtClean="0">
                <a:solidFill>
                  <a:srgbClr val="00664D"/>
                </a:solidFill>
                <a:latin typeface="Comic Sans MS" pitchFamily="66" charset="0"/>
                <a:cs typeface="Arial" charset="0"/>
              </a:rPr>
              <a:t>CH</a:t>
            </a:r>
            <a:r>
              <a:rPr lang="en-US" b="1" baseline="-25000" dirty="0" smtClean="0">
                <a:solidFill>
                  <a:srgbClr val="00664D"/>
                </a:solidFill>
                <a:latin typeface="Comic Sans MS" pitchFamily="66" charset="0"/>
                <a:cs typeface="Arial" charset="0"/>
              </a:rPr>
              <a:t>3</a:t>
            </a:r>
            <a:r>
              <a:rPr lang="en-US" b="1" dirty="0" smtClean="0">
                <a:solidFill>
                  <a:srgbClr val="00664D"/>
                </a:solidFill>
                <a:latin typeface="Comic Sans MS" pitchFamily="66" charset="0"/>
                <a:cs typeface="Arial" charset="0"/>
              </a:rPr>
              <a:t>CH</a:t>
            </a:r>
            <a:r>
              <a:rPr lang="en-US" b="1" baseline="-25000" dirty="0" smtClean="0">
                <a:solidFill>
                  <a:srgbClr val="00664D"/>
                </a:solidFill>
                <a:latin typeface="Comic Sans MS" pitchFamily="66" charset="0"/>
                <a:cs typeface="Arial" charset="0"/>
              </a:rPr>
              <a:t>2</a:t>
            </a:r>
            <a:r>
              <a:rPr lang="en-US" b="1" dirty="0" smtClean="0">
                <a:solidFill>
                  <a:srgbClr val="00664D"/>
                </a:solidFill>
                <a:latin typeface="Comic Sans MS" pitchFamily="66" charset="0"/>
                <a:cs typeface="Arial" charset="0"/>
              </a:rPr>
              <a:t>CH</a:t>
            </a:r>
            <a:r>
              <a:rPr lang="en-US" b="1" baseline="-25000" dirty="0" smtClean="0">
                <a:solidFill>
                  <a:srgbClr val="00664D"/>
                </a:solidFill>
                <a:latin typeface="Comic Sans MS" pitchFamily="66" charset="0"/>
                <a:cs typeface="Arial" charset="0"/>
              </a:rPr>
              <a:t>2</a:t>
            </a:r>
            <a:r>
              <a:rPr lang="en-US" b="1" dirty="0" smtClean="0">
                <a:solidFill>
                  <a:srgbClr val="00664D"/>
                </a:solidFill>
                <a:latin typeface="Comic Sans MS" pitchFamily="66" charset="0"/>
                <a:cs typeface="Arial" charset="0"/>
              </a:rPr>
              <a:t>CH(</a:t>
            </a:r>
            <a:r>
              <a:rPr lang="en-US" b="1" dirty="0" err="1" smtClean="0">
                <a:solidFill>
                  <a:srgbClr val="00664D"/>
                </a:solidFill>
                <a:latin typeface="Comic Sans MS" pitchFamily="66" charset="0"/>
                <a:cs typeface="Arial" charset="0"/>
              </a:rPr>
              <a:t>Cl</a:t>
            </a:r>
            <a:r>
              <a:rPr lang="en-US" b="1" dirty="0" smtClean="0">
                <a:solidFill>
                  <a:srgbClr val="00664D"/>
                </a:solidFill>
                <a:latin typeface="Comic Sans MS" pitchFamily="66" charset="0"/>
                <a:cs typeface="Arial" charset="0"/>
              </a:rPr>
              <a:t>)COOH</a:t>
            </a:r>
            <a:r>
              <a:rPr lang="en-US" dirty="0" smtClean="0">
                <a:latin typeface="Comic Sans MS" pitchFamily="66" charset="0"/>
                <a:cs typeface="Arial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Comic Sans MS" pitchFamily="66" charset="0"/>
                <a:cs typeface="Arial" charset="0"/>
              </a:rPr>
              <a:t>&gt;</a:t>
            </a:r>
            <a:r>
              <a:rPr lang="en-US" dirty="0" smtClean="0">
                <a:latin typeface="Comic Sans MS" pitchFamily="66" charset="0"/>
                <a:cs typeface="Arial" charset="0"/>
              </a:rPr>
              <a:t> </a:t>
            </a:r>
            <a:r>
              <a:rPr lang="en-US" b="1" dirty="0" smtClean="0">
                <a:solidFill>
                  <a:srgbClr val="00664D"/>
                </a:solidFill>
                <a:latin typeface="Comic Sans MS" pitchFamily="66" charset="0"/>
                <a:cs typeface="Arial" charset="0"/>
              </a:rPr>
              <a:t>CH</a:t>
            </a:r>
            <a:r>
              <a:rPr lang="en-US" b="1" baseline="-25000" dirty="0" smtClean="0">
                <a:solidFill>
                  <a:srgbClr val="00664D"/>
                </a:solidFill>
                <a:latin typeface="Comic Sans MS" pitchFamily="66" charset="0"/>
                <a:cs typeface="Arial" charset="0"/>
              </a:rPr>
              <a:t>3</a:t>
            </a:r>
            <a:r>
              <a:rPr lang="en-US" b="1" dirty="0" smtClean="0">
                <a:solidFill>
                  <a:srgbClr val="00664D"/>
                </a:solidFill>
                <a:latin typeface="Comic Sans MS" pitchFamily="66" charset="0"/>
                <a:cs typeface="Arial" charset="0"/>
              </a:rPr>
              <a:t>CH</a:t>
            </a:r>
            <a:r>
              <a:rPr lang="en-US" b="1" baseline="-25000" dirty="0" smtClean="0">
                <a:solidFill>
                  <a:srgbClr val="00664D"/>
                </a:solidFill>
                <a:latin typeface="Comic Sans MS" pitchFamily="66" charset="0"/>
                <a:cs typeface="Arial" charset="0"/>
              </a:rPr>
              <a:t>2</a:t>
            </a:r>
            <a:r>
              <a:rPr lang="en-US" b="1" dirty="0" smtClean="0">
                <a:solidFill>
                  <a:srgbClr val="00664D"/>
                </a:solidFill>
                <a:latin typeface="Comic Sans MS" pitchFamily="66" charset="0"/>
                <a:cs typeface="Arial" charset="0"/>
              </a:rPr>
              <a:t>CH(</a:t>
            </a:r>
            <a:r>
              <a:rPr lang="en-US" b="1" dirty="0" err="1" smtClean="0">
                <a:solidFill>
                  <a:srgbClr val="00664D"/>
                </a:solidFill>
                <a:latin typeface="Comic Sans MS" pitchFamily="66" charset="0"/>
                <a:cs typeface="Arial" charset="0"/>
              </a:rPr>
              <a:t>Cl</a:t>
            </a:r>
            <a:r>
              <a:rPr lang="en-US" b="1" dirty="0" smtClean="0">
                <a:solidFill>
                  <a:srgbClr val="00664D"/>
                </a:solidFill>
                <a:latin typeface="Comic Sans MS" pitchFamily="66" charset="0"/>
                <a:cs typeface="Arial" charset="0"/>
              </a:rPr>
              <a:t>)CH</a:t>
            </a:r>
            <a:r>
              <a:rPr lang="en-US" b="1" baseline="-25000" dirty="0" smtClean="0">
                <a:solidFill>
                  <a:srgbClr val="00664D"/>
                </a:solidFill>
                <a:latin typeface="Comic Sans MS" pitchFamily="66" charset="0"/>
                <a:cs typeface="Arial" charset="0"/>
              </a:rPr>
              <a:t>2</a:t>
            </a:r>
            <a:r>
              <a:rPr lang="en-US" b="1" dirty="0" smtClean="0">
                <a:solidFill>
                  <a:srgbClr val="00664D"/>
                </a:solidFill>
                <a:latin typeface="Comic Sans MS" pitchFamily="66" charset="0"/>
                <a:cs typeface="Arial" charset="0"/>
              </a:rPr>
              <a:t>COOH</a:t>
            </a:r>
            <a:r>
              <a:rPr lang="en-US" dirty="0" smtClean="0">
                <a:latin typeface="Comic Sans MS" pitchFamily="66" charset="0"/>
                <a:cs typeface="Arial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Comic Sans MS" pitchFamily="66" charset="0"/>
                <a:cs typeface="Arial" charset="0"/>
              </a:rPr>
              <a:t>&gt;</a:t>
            </a:r>
            <a:r>
              <a:rPr lang="en-US" dirty="0" smtClean="0">
                <a:latin typeface="Comic Sans MS" pitchFamily="66" charset="0"/>
                <a:cs typeface="Arial" charset="0"/>
              </a:rPr>
              <a:t> </a:t>
            </a:r>
            <a:r>
              <a:rPr lang="en-US" b="1" dirty="0" smtClean="0">
                <a:solidFill>
                  <a:srgbClr val="00664D"/>
                </a:solidFill>
                <a:latin typeface="Comic Sans MS" pitchFamily="66" charset="0"/>
                <a:cs typeface="Arial" charset="0"/>
              </a:rPr>
              <a:t>CH</a:t>
            </a:r>
            <a:r>
              <a:rPr lang="en-US" b="1" baseline="-25000" dirty="0" smtClean="0">
                <a:solidFill>
                  <a:srgbClr val="00664D"/>
                </a:solidFill>
                <a:latin typeface="Comic Sans MS" pitchFamily="66" charset="0"/>
                <a:cs typeface="Arial" charset="0"/>
              </a:rPr>
              <a:t>3</a:t>
            </a:r>
            <a:r>
              <a:rPr lang="en-US" b="1" dirty="0" smtClean="0">
                <a:solidFill>
                  <a:srgbClr val="00664D"/>
                </a:solidFill>
                <a:latin typeface="Comic Sans MS" pitchFamily="66" charset="0"/>
                <a:cs typeface="Arial" charset="0"/>
              </a:rPr>
              <a:t>CH(</a:t>
            </a:r>
            <a:r>
              <a:rPr lang="en-US" b="1" dirty="0" err="1" smtClean="0">
                <a:solidFill>
                  <a:srgbClr val="00664D"/>
                </a:solidFill>
                <a:latin typeface="Comic Sans MS" pitchFamily="66" charset="0"/>
                <a:cs typeface="Arial" charset="0"/>
              </a:rPr>
              <a:t>Cl</a:t>
            </a:r>
            <a:r>
              <a:rPr lang="en-US" b="1" dirty="0" smtClean="0">
                <a:solidFill>
                  <a:srgbClr val="00664D"/>
                </a:solidFill>
                <a:latin typeface="Comic Sans MS" pitchFamily="66" charset="0"/>
                <a:cs typeface="Arial" charset="0"/>
              </a:rPr>
              <a:t>)CH</a:t>
            </a:r>
            <a:r>
              <a:rPr lang="en-US" b="1" baseline="-25000" dirty="0" smtClean="0">
                <a:solidFill>
                  <a:srgbClr val="00664D"/>
                </a:solidFill>
                <a:latin typeface="Comic Sans MS" pitchFamily="66" charset="0"/>
                <a:cs typeface="Arial" charset="0"/>
              </a:rPr>
              <a:t>2</a:t>
            </a:r>
            <a:r>
              <a:rPr lang="en-US" b="1" dirty="0" smtClean="0">
                <a:solidFill>
                  <a:srgbClr val="00664D"/>
                </a:solidFill>
                <a:latin typeface="Comic Sans MS" pitchFamily="66" charset="0"/>
                <a:cs typeface="Arial" charset="0"/>
              </a:rPr>
              <a:t>CH</a:t>
            </a:r>
            <a:r>
              <a:rPr lang="en-US" b="1" baseline="-25000" dirty="0" smtClean="0">
                <a:solidFill>
                  <a:srgbClr val="00664D"/>
                </a:solidFill>
                <a:latin typeface="Comic Sans MS" pitchFamily="66" charset="0"/>
                <a:cs typeface="Arial" charset="0"/>
              </a:rPr>
              <a:t>2</a:t>
            </a:r>
            <a:r>
              <a:rPr lang="en-US" b="1" dirty="0" smtClean="0">
                <a:solidFill>
                  <a:srgbClr val="00664D"/>
                </a:solidFill>
                <a:latin typeface="Comic Sans MS" pitchFamily="66" charset="0"/>
                <a:cs typeface="Arial" charset="0"/>
              </a:rPr>
              <a:t>COOH</a:t>
            </a:r>
            <a:r>
              <a:rPr lang="en-US" dirty="0" smtClean="0">
                <a:latin typeface="Comic Sans MS" pitchFamily="66" charset="0"/>
                <a:cs typeface="Arial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Comic Sans MS" pitchFamily="66" charset="0"/>
                <a:cs typeface="Arial" charset="0"/>
              </a:rPr>
              <a:t>&gt;</a:t>
            </a:r>
            <a:r>
              <a:rPr lang="en-US" dirty="0" smtClean="0">
                <a:latin typeface="Comic Sans MS" pitchFamily="66" charset="0"/>
                <a:cs typeface="Arial" charset="0"/>
              </a:rPr>
              <a:t> </a:t>
            </a:r>
            <a:r>
              <a:rPr lang="en-US" b="1" dirty="0" smtClean="0">
                <a:solidFill>
                  <a:srgbClr val="00664D"/>
                </a:solidFill>
                <a:latin typeface="Comic Sans MS" pitchFamily="66" charset="0"/>
                <a:cs typeface="Arial" charset="0"/>
              </a:rPr>
              <a:t>CH</a:t>
            </a:r>
            <a:r>
              <a:rPr lang="en-US" b="1" baseline="-25000" dirty="0" smtClean="0">
                <a:solidFill>
                  <a:srgbClr val="00664D"/>
                </a:solidFill>
                <a:latin typeface="Comic Sans MS" pitchFamily="66" charset="0"/>
                <a:cs typeface="Arial" charset="0"/>
              </a:rPr>
              <a:t>2</a:t>
            </a:r>
            <a:r>
              <a:rPr lang="en-US" b="1" dirty="0" smtClean="0">
                <a:solidFill>
                  <a:srgbClr val="00664D"/>
                </a:solidFill>
                <a:latin typeface="Comic Sans MS" pitchFamily="66" charset="0"/>
                <a:cs typeface="Arial" charset="0"/>
              </a:rPr>
              <a:t>(</a:t>
            </a:r>
            <a:r>
              <a:rPr lang="en-US" b="1" dirty="0" err="1" smtClean="0">
                <a:solidFill>
                  <a:srgbClr val="00664D"/>
                </a:solidFill>
                <a:latin typeface="Comic Sans MS" pitchFamily="66" charset="0"/>
                <a:cs typeface="Arial" charset="0"/>
              </a:rPr>
              <a:t>Cl</a:t>
            </a:r>
            <a:r>
              <a:rPr lang="en-US" b="1" dirty="0" smtClean="0">
                <a:solidFill>
                  <a:srgbClr val="00664D"/>
                </a:solidFill>
                <a:latin typeface="Comic Sans MS" pitchFamily="66" charset="0"/>
                <a:cs typeface="Arial" charset="0"/>
              </a:rPr>
              <a:t>)CH</a:t>
            </a:r>
            <a:r>
              <a:rPr lang="en-US" b="1" baseline="-25000" dirty="0" smtClean="0">
                <a:solidFill>
                  <a:srgbClr val="00664D"/>
                </a:solidFill>
                <a:latin typeface="Comic Sans MS" pitchFamily="66" charset="0"/>
                <a:cs typeface="Arial" charset="0"/>
              </a:rPr>
              <a:t>2</a:t>
            </a:r>
            <a:r>
              <a:rPr lang="en-US" b="1" dirty="0" smtClean="0">
                <a:solidFill>
                  <a:srgbClr val="00664D"/>
                </a:solidFill>
                <a:latin typeface="Comic Sans MS" pitchFamily="66" charset="0"/>
                <a:cs typeface="Arial" charset="0"/>
              </a:rPr>
              <a:t>CH</a:t>
            </a:r>
            <a:r>
              <a:rPr lang="en-US" b="1" baseline="-25000" dirty="0" smtClean="0">
                <a:solidFill>
                  <a:srgbClr val="00664D"/>
                </a:solidFill>
                <a:latin typeface="Comic Sans MS" pitchFamily="66" charset="0"/>
                <a:cs typeface="Arial" charset="0"/>
              </a:rPr>
              <a:t>2</a:t>
            </a:r>
            <a:r>
              <a:rPr lang="en-US" b="1" dirty="0" smtClean="0">
                <a:solidFill>
                  <a:srgbClr val="00664D"/>
                </a:solidFill>
                <a:latin typeface="Comic Sans MS" pitchFamily="66" charset="0"/>
                <a:cs typeface="Arial" charset="0"/>
              </a:rPr>
              <a:t>CH</a:t>
            </a:r>
            <a:r>
              <a:rPr lang="en-US" b="1" baseline="-25000" dirty="0" smtClean="0">
                <a:solidFill>
                  <a:srgbClr val="00664D"/>
                </a:solidFill>
                <a:latin typeface="Comic Sans MS" pitchFamily="66" charset="0"/>
                <a:cs typeface="Arial" charset="0"/>
              </a:rPr>
              <a:t>2</a:t>
            </a:r>
            <a:r>
              <a:rPr lang="en-US" b="1" dirty="0" smtClean="0">
                <a:solidFill>
                  <a:srgbClr val="00664D"/>
                </a:solidFill>
                <a:latin typeface="Comic Sans MS" pitchFamily="66" charset="0"/>
                <a:cs typeface="Arial" charset="0"/>
              </a:rPr>
              <a:t>COOH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( position of </a:t>
            </a:r>
            <a:r>
              <a:rPr lang="en-US" dirty="0" err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e.w.g</a:t>
            </a:r>
            <a:r>
              <a:rPr lang="en-US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. relative to COOH group</a:t>
            </a:r>
          </a:p>
        </p:txBody>
      </p:sp>
    </p:spTree>
    <p:extLst>
      <p:ext uri="{BB962C8B-B14F-4D97-AF65-F5344CB8AC3E}">
        <p14:creationId xmlns="" xmlns:p14="http://schemas.microsoft.com/office/powerpoint/2010/main" val="62551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 dirty="0">
                <a:solidFill>
                  <a:srgbClr val="002060"/>
                </a:solidFill>
              </a:rPr>
              <a:t>Preparation Of Carboxylic </a:t>
            </a:r>
            <a:r>
              <a:rPr lang="en-US" altLang="en-US" b="1" dirty="0" smtClean="0">
                <a:solidFill>
                  <a:srgbClr val="002060"/>
                </a:solidFill>
              </a:rPr>
              <a:t>acids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066800"/>
            <a:ext cx="7520940" cy="3579849"/>
          </a:xfrm>
        </p:spPr>
        <p:txBody>
          <a:bodyPr>
            <a:normAutofit/>
          </a:bodyPr>
          <a:lstStyle/>
          <a:p>
            <a:r>
              <a:rPr lang="en-US" sz="1800" u="sng" dirty="0">
                <a:solidFill>
                  <a:schemeClr val="accent2"/>
                </a:solidFill>
                <a:latin typeface="+mj-lt"/>
                <a:cs typeface="Times New Roman" pitchFamily="18" charset="0"/>
              </a:rPr>
              <a:t>1- Oxidation Of Primary </a:t>
            </a:r>
            <a:r>
              <a:rPr lang="en-US" sz="1800" u="sng" dirty="0" smtClean="0">
                <a:solidFill>
                  <a:schemeClr val="accent2"/>
                </a:solidFill>
                <a:latin typeface="+mj-lt"/>
                <a:cs typeface="Times New Roman" pitchFamily="18" charset="0"/>
              </a:rPr>
              <a:t>Alcohols and Aldehydes </a:t>
            </a:r>
          </a:p>
          <a:p>
            <a:endParaRPr lang="en-US" sz="1800" u="sng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cs typeface="Times New Roman" pitchFamily="18" charset="0"/>
            </a:endParaRPr>
          </a:p>
          <a:p>
            <a:endParaRPr lang="en-US" sz="1800" u="sng" dirty="0" smtClean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cs typeface="Times New Roman" pitchFamily="18" charset="0"/>
            </a:endParaRPr>
          </a:p>
          <a:p>
            <a:endParaRPr lang="en-US" sz="1800" u="sng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cs typeface="Times New Roman" pitchFamily="18" charset="0"/>
            </a:endParaRPr>
          </a:p>
          <a:p>
            <a:endParaRPr lang="en-US" sz="1800" u="sng" dirty="0" smtClean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cs typeface="Times New Roman" pitchFamily="18" charset="0"/>
            </a:endParaRPr>
          </a:p>
          <a:p>
            <a:r>
              <a:rPr lang="en-US" sz="1800" u="sng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imes New Roman" pitchFamily="18" charset="0"/>
              </a:rPr>
              <a:t> </a:t>
            </a:r>
            <a:endParaRPr lang="en-US" sz="1800" u="sng" dirty="0" smtClean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cs typeface="Times New Roman" pitchFamily="18" charset="0"/>
            </a:endParaRPr>
          </a:p>
          <a:p>
            <a:endParaRPr lang="en-US" sz="1800" u="sng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cs typeface="Times New Roman" pitchFamily="18" charset="0"/>
            </a:endParaRPr>
          </a:p>
          <a:p>
            <a:r>
              <a:rPr lang="en-US" sz="1800" u="sng" dirty="0" smtClean="0">
                <a:solidFill>
                  <a:schemeClr val="accent2"/>
                </a:solidFill>
                <a:latin typeface="+mj-lt"/>
                <a:cs typeface="Times New Roman" pitchFamily="18" charset="0"/>
              </a:rPr>
              <a:t>2- </a:t>
            </a:r>
            <a:r>
              <a:rPr lang="en-US" sz="1800" u="sng" dirty="0">
                <a:solidFill>
                  <a:schemeClr val="accent2"/>
                </a:solidFill>
                <a:latin typeface="+mj-lt"/>
                <a:cs typeface="Times New Roman" pitchFamily="18" charset="0"/>
              </a:rPr>
              <a:t>Oxidation Of Alkyl </a:t>
            </a:r>
            <a:r>
              <a:rPr lang="en-US" sz="1800" u="sng" dirty="0" smtClean="0">
                <a:solidFill>
                  <a:schemeClr val="accent2"/>
                </a:solidFill>
                <a:latin typeface="+mj-lt"/>
                <a:cs typeface="Times New Roman" pitchFamily="18" charset="0"/>
              </a:rPr>
              <a:t>Benzenes</a:t>
            </a:r>
            <a:endParaRPr lang="en-US" sz="18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108 Chem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4B07-8413-46E7-8A07-A0B40176EED6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526580595"/>
              </p:ext>
            </p:extLst>
          </p:nvPr>
        </p:nvGraphicFramePr>
        <p:xfrm>
          <a:off x="1219200" y="1333696"/>
          <a:ext cx="6553200" cy="1153917"/>
        </p:xfrm>
        <a:graphic>
          <a:graphicData uri="http://schemas.openxmlformats.org/presentationml/2006/ole">
            <p:oleObj spid="_x0000_s7241" name="ChemSketch" r:id="rId3" imgW="3968496" imgH="697992" progId="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566397052"/>
              </p:ext>
            </p:extLst>
          </p:nvPr>
        </p:nvGraphicFramePr>
        <p:xfrm>
          <a:off x="1295400" y="2438400"/>
          <a:ext cx="6553200" cy="1228725"/>
        </p:xfrm>
        <a:graphic>
          <a:graphicData uri="http://schemas.openxmlformats.org/presentationml/2006/ole">
            <p:oleObj spid="_x0000_s7242" name="ChemSketch" r:id="rId4" imgW="3864864" imgH="679704" progId="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995194418"/>
              </p:ext>
            </p:extLst>
          </p:nvPr>
        </p:nvGraphicFramePr>
        <p:xfrm>
          <a:off x="2362200" y="4267200"/>
          <a:ext cx="5089948" cy="2246476"/>
        </p:xfrm>
        <a:graphic>
          <a:graphicData uri="http://schemas.openxmlformats.org/presentationml/2006/ole">
            <p:oleObj spid="_x0000_s7243" name="CS ChemDraw Drawing" r:id="rId5" imgW="3654360" imgH="1613520" progId="ChemDraw.Document.6.0">
              <p:embed/>
            </p:oleObj>
          </a:graphicData>
        </a:graphic>
      </p:graphicFrame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9" y="7937"/>
            <a:ext cx="962891" cy="962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271801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3183" y="424923"/>
            <a:ext cx="7520940" cy="4223277"/>
          </a:xfrm>
        </p:spPr>
        <p:txBody>
          <a:bodyPr>
            <a:normAutofit/>
          </a:bodyPr>
          <a:lstStyle/>
          <a:p>
            <a:r>
              <a:rPr lang="en-US" altLang="en-US" sz="1800" u="sng" dirty="0">
                <a:solidFill>
                  <a:schemeClr val="accent2"/>
                </a:solidFill>
                <a:latin typeface="+mj-lt"/>
                <a:cs typeface="Times New Roman" pitchFamily="18" charset="0"/>
              </a:rPr>
              <a:t>3- Carbonation Of Grignard </a:t>
            </a:r>
            <a:r>
              <a:rPr lang="en-US" altLang="en-US" sz="1800" u="sng" dirty="0" smtClean="0">
                <a:solidFill>
                  <a:schemeClr val="accent2"/>
                </a:solidFill>
                <a:latin typeface="+mj-lt"/>
                <a:cs typeface="Times New Roman" pitchFamily="18" charset="0"/>
              </a:rPr>
              <a:t>Reagents</a:t>
            </a:r>
          </a:p>
          <a:p>
            <a:endParaRPr lang="en-US" altLang="en-US" sz="1800" u="sng" dirty="0">
              <a:solidFill>
                <a:schemeClr val="accent2"/>
              </a:solidFill>
              <a:latin typeface="+mj-lt"/>
              <a:cs typeface="Times New Roman" pitchFamily="18" charset="0"/>
            </a:endParaRPr>
          </a:p>
          <a:p>
            <a:endParaRPr lang="en-US" sz="1800" dirty="0" smtClean="0">
              <a:solidFill>
                <a:schemeClr val="accent2"/>
              </a:solidFill>
              <a:latin typeface="+mj-lt"/>
            </a:endParaRPr>
          </a:p>
          <a:p>
            <a:endParaRPr lang="en-US" sz="1800" dirty="0">
              <a:solidFill>
                <a:schemeClr val="accent2"/>
              </a:solidFill>
              <a:latin typeface="+mj-lt"/>
            </a:endParaRPr>
          </a:p>
          <a:p>
            <a:endParaRPr lang="en-US" sz="1800" dirty="0" smtClean="0">
              <a:solidFill>
                <a:schemeClr val="accent2"/>
              </a:solidFill>
              <a:latin typeface="+mj-lt"/>
            </a:endParaRPr>
          </a:p>
          <a:p>
            <a:endParaRPr lang="en-US" sz="1800" dirty="0">
              <a:solidFill>
                <a:schemeClr val="accent2"/>
              </a:solidFill>
              <a:latin typeface="+mj-lt"/>
            </a:endParaRPr>
          </a:p>
          <a:p>
            <a:endParaRPr lang="en-US" sz="1800" dirty="0" smtClean="0">
              <a:solidFill>
                <a:schemeClr val="accent2"/>
              </a:solidFill>
              <a:latin typeface="+mj-lt"/>
            </a:endParaRPr>
          </a:p>
          <a:p>
            <a:pPr>
              <a:defRPr/>
            </a:pPr>
            <a:r>
              <a:rPr lang="en-US" sz="1800" u="sng" dirty="0">
                <a:solidFill>
                  <a:schemeClr val="accent2"/>
                </a:solidFill>
                <a:latin typeface="+mj-lt"/>
                <a:cs typeface="Times New Roman" pitchFamily="18" charset="0"/>
              </a:rPr>
              <a:t>4- Hydrolysis Of Nitriles </a:t>
            </a:r>
            <a:r>
              <a:rPr lang="en-US" sz="1800" dirty="0">
                <a:solidFill>
                  <a:schemeClr val="accent2"/>
                </a:solidFill>
                <a:latin typeface="+mj-lt"/>
                <a:cs typeface="Times New Roman" pitchFamily="18" charset="0"/>
              </a:rPr>
              <a:t> </a:t>
            </a:r>
          </a:p>
          <a:p>
            <a:pPr>
              <a:defRPr/>
            </a:pPr>
            <a:endParaRPr lang="en-US" sz="1800" u="sng" dirty="0">
              <a:solidFill>
                <a:schemeClr val="accent2"/>
              </a:solidFill>
              <a:latin typeface="+mj-lt"/>
              <a:cs typeface="Times New Roman" pitchFamily="18" charset="0"/>
            </a:endParaRPr>
          </a:p>
          <a:p>
            <a:endParaRPr lang="en-US" sz="18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108 Chem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4B07-8413-46E7-8A07-A0B40176EED6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077740692"/>
              </p:ext>
            </p:extLst>
          </p:nvPr>
        </p:nvGraphicFramePr>
        <p:xfrm>
          <a:off x="609600" y="914400"/>
          <a:ext cx="7940675" cy="2070100"/>
        </p:xfrm>
        <a:graphic>
          <a:graphicData uri="http://schemas.openxmlformats.org/presentationml/2006/ole">
            <p:oleObj spid="_x0000_s8238" name="ChemSketch" r:id="rId3" imgW="5602224" imgH="1459992" progId="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41556859"/>
              </p:ext>
            </p:extLst>
          </p:nvPr>
        </p:nvGraphicFramePr>
        <p:xfrm>
          <a:off x="581025" y="3276600"/>
          <a:ext cx="7391400" cy="852854"/>
        </p:xfrm>
        <a:graphic>
          <a:graphicData uri="http://schemas.openxmlformats.org/presentationml/2006/ole">
            <p:oleObj spid="_x0000_s8239" name="ChemSketch" r:id="rId4" imgW="4312920" imgH="432816" progId="">
              <p:embed/>
            </p:oleObj>
          </a:graphicData>
        </a:graphic>
      </p:graphicFrame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" y="4038600"/>
            <a:ext cx="82486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9" y="7937"/>
            <a:ext cx="962891" cy="962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340711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>
                <a:solidFill>
                  <a:srgbClr val="002060"/>
                </a:solidFill>
              </a:rPr>
              <a:t>Reactions of Carboxylic Acids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1800" dirty="0">
                <a:solidFill>
                  <a:schemeClr val="accent2"/>
                </a:solidFill>
                <a:latin typeface="+mj-lt"/>
              </a:rPr>
              <a:t>1- Salts </a:t>
            </a:r>
            <a:r>
              <a:rPr lang="en-US" altLang="en-US" sz="1800" dirty="0" smtClean="0">
                <a:solidFill>
                  <a:schemeClr val="accent2"/>
                </a:solidFill>
                <a:latin typeface="+mj-lt"/>
              </a:rPr>
              <a:t>Formation</a:t>
            </a:r>
          </a:p>
          <a:p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108 Chem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4B07-8413-46E7-8A07-A0B40176EED6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782321036"/>
              </p:ext>
            </p:extLst>
          </p:nvPr>
        </p:nvGraphicFramePr>
        <p:xfrm>
          <a:off x="2743200" y="4114800"/>
          <a:ext cx="4823233" cy="2514600"/>
        </p:xfrm>
        <a:graphic>
          <a:graphicData uri="http://schemas.openxmlformats.org/presentationml/2006/ole">
            <p:oleObj spid="_x0000_s12333" name="CS ChemDraw Drawing" r:id="rId3" imgW="3383280" imgH="1764000" progId="ChemDraw.Document.6.0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600200" y="1524000"/>
          <a:ext cx="6248400" cy="2462213"/>
        </p:xfrm>
        <a:graphic>
          <a:graphicData uri="http://schemas.openxmlformats.org/presentationml/2006/ole">
            <p:oleObj spid="_x0000_s12334" name="ChemSketch" r:id="rId4" imgW="3953256" imgH="1557528" progId="">
              <p:embed/>
            </p:oleObj>
          </a:graphicData>
        </a:graphic>
      </p:graphicFrame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68" y="3145780"/>
            <a:ext cx="2441432" cy="1502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Oval 4"/>
          <p:cNvSpPr>
            <a:spLocks noChangeArrowheads="1"/>
          </p:cNvSpPr>
          <p:nvPr/>
        </p:nvSpPr>
        <p:spPr bwMode="auto">
          <a:xfrm>
            <a:off x="592280" y="3657600"/>
            <a:ext cx="701604" cy="585788"/>
          </a:xfrm>
          <a:prstGeom prst="ellipse">
            <a:avLst/>
          </a:prstGeom>
          <a:noFill/>
          <a:ln w="9525">
            <a:solidFill>
              <a:schemeClr val="tx2">
                <a:lumMod val="50000"/>
              </a:schemeClr>
            </a:solidFill>
            <a:round/>
            <a:headEnd/>
            <a:tailEnd/>
          </a:ln>
          <a:scene3d>
            <a:camera prst="legacyPerspectiveBottomLeft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square" lIns="90000" tIns="46800" rIns="90000" bIns="46800" anchor="ctr">
            <a:spAutoFit/>
            <a:flatTx/>
          </a:bodyPr>
          <a:lstStyle/>
          <a:p>
            <a:pPr>
              <a:defRPr/>
            </a:pPr>
            <a:endParaRPr lang="ar-SA"/>
          </a:p>
        </p:txBody>
      </p:sp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9" y="7937"/>
            <a:ext cx="962891" cy="962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12750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533400"/>
            <a:ext cx="7520940" cy="4147077"/>
          </a:xfrm>
        </p:spPr>
        <p:txBody>
          <a:bodyPr>
            <a:normAutofit/>
          </a:bodyPr>
          <a:lstStyle/>
          <a:p>
            <a:r>
              <a:rPr lang="en-US" altLang="en-US" sz="1800" dirty="0" smtClean="0">
                <a:solidFill>
                  <a:schemeClr val="accent2"/>
                </a:solidFill>
              </a:rPr>
              <a:t>   2- </a:t>
            </a:r>
            <a:r>
              <a:rPr lang="en-US" altLang="en-US" sz="1800" dirty="0">
                <a:solidFill>
                  <a:schemeClr val="accent2"/>
                </a:solidFill>
              </a:rPr>
              <a:t>Substitution of hydroxyl group</a:t>
            </a:r>
            <a:endParaRPr lang="en-US" sz="1800" dirty="0">
              <a:solidFill>
                <a:schemeClr val="accent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108 Chem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4B07-8413-46E7-8A07-A0B40176EED6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465405581"/>
              </p:ext>
            </p:extLst>
          </p:nvPr>
        </p:nvGraphicFramePr>
        <p:xfrm>
          <a:off x="1135745" y="1374902"/>
          <a:ext cx="6934200" cy="3693474"/>
        </p:xfrm>
        <a:graphic>
          <a:graphicData uri="http://schemas.openxmlformats.org/presentationml/2006/ole">
            <p:oleObj spid="_x0000_s13336" name="ChemSketch" r:id="rId3" imgW="3471672" imgH="1850136" progId="">
              <p:embed/>
            </p:oleObj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318273"/>
            <a:ext cx="2419350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val 4"/>
          <p:cNvSpPr>
            <a:spLocks noChangeArrowheads="1"/>
          </p:cNvSpPr>
          <p:nvPr/>
        </p:nvSpPr>
        <p:spPr bwMode="auto">
          <a:xfrm>
            <a:off x="1452130" y="1992313"/>
            <a:ext cx="1857375" cy="522287"/>
          </a:xfrm>
          <a:prstGeom prst="ellips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scene3d>
            <a:camera prst="legacyPerspectiveBottomLeft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 anchor="ctr">
            <a:spAutoFit/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ar-SA" altLang="en-US"/>
          </a:p>
        </p:txBody>
      </p:sp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9" y="7937"/>
            <a:ext cx="962891" cy="962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352800" y="3810000"/>
            <a:ext cx="18710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or PCl</a:t>
            </a:r>
            <a:r>
              <a:rPr lang="en-US" sz="20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or PCl</a:t>
            </a:r>
            <a:r>
              <a:rPr lang="en-US" sz="20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US" sz="2000" baseline="-25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05075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>
                <a:solidFill>
                  <a:srgbClr val="002060"/>
                </a:solidFill>
              </a:rPr>
              <a:t>Reaction of Esters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108 Chem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4B07-8413-46E7-8A07-A0B40176EED6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667051288"/>
              </p:ext>
            </p:extLst>
          </p:nvPr>
        </p:nvGraphicFramePr>
        <p:xfrm>
          <a:off x="1066800" y="3581400"/>
          <a:ext cx="6172200" cy="917575"/>
        </p:xfrm>
        <a:graphic>
          <a:graphicData uri="http://schemas.openxmlformats.org/presentationml/2006/ole">
            <p:oleObj spid="_x0000_s14398" name="ChemSketch" r:id="rId3" imgW="3892296" imgH="579120" progId="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992270736"/>
              </p:ext>
            </p:extLst>
          </p:nvPr>
        </p:nvGraphicFramePr>
        <p:xfrm>
          <a:off x="914400" y="4343400"/>
          <a:ext cx="7315200" cy="1147763"/>
        </p:xfrm>
        <a:graphic>
          <a:graphicData uri="http://schemas.openxmlformats.org/presentationml/2006/ole">
            <p:oleObj spid="_x0000_s14399" name="ChemSketch" r:id="rId4" imgW="4614672" imgH="722376" progId="">
              <p:embed/>
            </p:oleObj>
          </a:graphicData>
        </a:graphic>
      </p:graphicFrame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9" y="7937"/>
            <a:ext cx="962891" cy="962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780482" y="1182728"/>
            <a:ext cx="11631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Hydrolysis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787409" y="2101027"/>
            <a:ext cx="1250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Alcoholysis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850697" y="3048000"/>
            <a:ext cx="1465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Ammonolysis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018230" y="4215842"/>
            <a:ext cx="1168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Reduction</a:t>
            </a:r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38200" y="685800"/>
            <a:ext cx="7047705" cy="283045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32693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Learning Objectives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538172"/>
          </a:xfrm>
        </p:spPr>
        <p:txBody>
          <a:bodyPr>
            <a:noAutofit/>
          </a:bodyPr>
          <a:lstStyle/>
          <a:p>
            <a:r>
              <a:rPr lang="en-US" altLang="en-US" sz="1800" b="0" dirty="0">
                <a:solidFill>
                  <a:schemeClr val="accent2"/>
                </a:solidFill>
                <a:latin typeface="+mj-lt"/>
              </a:rPr>
              <a:t>Chapter nine introduces carboxylic acids and their derivatives. </a:t>
            </a:r>
            <a:r>
              <a:rPr lang="en-US" sz="1800" b="0" dirty="0">
                <a:solidFill>
                  <a:schemeClr val="accent2"/>
                </a:solidFill>
                <a:latin typeface="+mj-lt"/>
                <a:cs typeface="Andalus" panose="02020603050405020304" pitchFamily="18" charset="-78"/>
              </a:rPr>
              <a:t>by the end of this chapter the students </a:t>
            </a:r>
            <a:r>
              <a:rPr lang="en-US" sz="1800" b="0" dirty="0" smtClean="0">
                <a:solidFill>
                  <a:schemeClr val="accent2"/>
                </a:solidFill>
                <a:latin typeface="+mj-lt"/>
                <a:cs typeface="Andalus" panose="02020603050405020304" pitchFamily="18" charset="-78"/>
              </a:rPr>
              <a:t>will </a:t>
            </a:r>
            <a:r>
              <a:rPr lang="en-US" altLang="en-US" sz="1800" b="0" dirty="0" smtClean="0">
                <a:solidFill>
                  <a:schemeClr val="accent2"/>
                </a:solidFill>
                <a:latin typeface="+mj-lt"/>
              </a:rPr>
              <a:t>know :</a:t>
            </a:r>
            <a:endParaRPr lang="en-US" altLang="en-US" sz="1800" b="0" u="sng" dirty="0" smtClean="0">
              <a:solidFill>
                <a:schemeClr val="accent2"/>
              </a:solidFill>
              <a:latin typeface="+mj-lt"/>
            </a:endParaRP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altLang="en-US" sz="1800" b="0" dirty="0" smtClean="0">
                <a:latin typeface="+mj-lt"/>
                <a:cs typeface="Arial" pitchFamily="34" charset="0"/>
              </a:rPr>
              <a:t>The structure of carboxylic acids</a:t>
            </a: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altLang="en-US" sz="1800" b="0" dirty="0" smtClean="0">
                <a:latin typeface="+mj-lt"/>
                <a:cs typeface="Arial" pitchFamily="34" charset="0"/>
              </a:rPr>
              <a:t>The </a:t>
            </a:r>
            <a:r>
              <a:rPr lang="en-US" altLang="en-US" sz="1800" b="0" dirty="0">
                <a:latin typeface="+mj-lt"/>
                <a:cs typeface="Arial" pitchFamily="34" charset="0"/>
              </a:rPr>
              <a:t>common and IUPAC nomenclature of </a:t>
            </a:r>
            <a:r>
              <a:rPr lang="en-US" altLang="en-US" sz="1800" b="0" dirty="0">
                <a:latin typeface="+mj-lt"/>
              </a:rPr>
              <a:t>carboxylic acids</a:t>
            </a:r>
            <a:endParaRPr lang="en-US" altLang="en-US" sz="1800" b="0" dirty="0">
              <a:latin typeface="+mj-lt"/>
              <a:cs typeface="Arial" pitchFamily="34" charset="0"/>
            </a:endParaRP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altLang="en-US" sz="1800" b="0" dirty="0">
                <a:latin typeface="+mj-lt"/>
                <a:cs typeface="Arial" pitchFamily="34" charset="0"/>
              </a:rPr>
              <a:t>The physical properties of </a:t>
            </a:r>
            <a:r>
              <a:rPr lang="en-US" altLang="en-US" sz="1800" b="0" dirty="0">
                <a:latin typeface="+mj-lt"/>
              </a:rPr>
              <a:t>carboxylic acids</a:t>
            </a: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altLang="en-US" sz="1800" b="0" dirty="0">
                <a:latin typeface="+mj-lt"/>
              </a:rPr>
              <a:t>The Factors affecting acidity of carboxylic acids.</a:t>
            </a: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altLang="en-US" sz="1800" b="0" dirty="0">
                <a:latin typeface="+mj-lt"/>
                <a:cs typeface="Arial" pitchFamily="34" charset="0"/>
              </a:rPr>
              <a:t>The  different   ways to make </a:t>
            </a:r>
            <a:r>
              <a:rPr lang="en-US" altLang="en-US" sz="1800" b="0" dirty="0">
                <a:latin typeface="+mj-lt"/>
              </a:rPr>
              <a:t>carboxylic acids</a:t>
            </a: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altLang="en-US" sz="1800" b="0" dirty="0">
                <a:latin typeface="+mj-lt"/>
              </a:rPr>
              <a:t>Salt formation reactions of carboxylic acids</a:t>
            </a: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altLang="en-US" sz="1800" b="0" dirty="0">
                <a:latin typeface="+mj-lt"/>
                <a:cs typeface="Arial" pitchFamily="34" charset="0"/>
              </a:rPr>
              <a:t>The nucleophilic  substitution reactions  at  the  carbonyl  carbon  and  the specific products formed in each case.</a:t>
            </a:r>
          </a:p>
          <a:p>
            <a:pPr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altLang="en-US" sz="1800" b="0" dirty="0">
                <a:latin typeface="+mj-lt"/>
                <a:cs typeface="Arial" pitchFamily="34" charset="0"/>
              </a:rPr>
              <a:t> The chemistry of carboxylic acid derivatives</a:t>
            </a:r>
            <a:endParaRPr lang="en-US" sz="1800" b="0" dirty="0">
              <a:latin typeface="+mj-lt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9" y="7937"/>
            <a:ext cx="962891" cy="962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4B07-8413-46E7-8A07-A0B40176EED6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108 Chem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504048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>
                <a:solidFill>
                  <a:srgbClr val="002060"/>
                </a:solidFill>
              </a:rPr>
              <a:t>Acid Chlorides: Reactions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108 Chem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4B07-8413-46E7-8A07-A0B40176EED6}" type="slidenum">
              <a:rPr lang="en-US" smtClean="0"/>
              <a:pPr/>
              <a:t>20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494280309"/>
              </p:ext>
            </p:extLst>
          </p:nvPr>
        </p:nvGraphicFramePr>
        <p:xfrm>
          <a:off x="609600" y="990600"/>
          <a:ext cx="7620000" cy="5248275"/>
        </p:xfrm>
        <a:graphic>
          <a:graphicData uri="http://schemas.openxmlformats.org/presentationml/2006/ole">
            <p:oleObj spid="_x0000_s15383" name="ChemSketch" r:id="rId3" imgW="4913376" imgH="3560064" progId="">
              <p:embed/>
            </p:oleObj>
          </a:graphicData>
        </a:graphic>
      </p:graphicFrame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9" y="7937"/>
            <a:ext cx="962891" cy="962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696769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108 Chem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4B07-8413-46E7-8A07-A0B40176EED6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716" y="914400"/>
            <a:ext cx="7797684" cy="4053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3"/>
          <p:cNvSpPr txBox="1">
            <a:spLocks/>
          </p:cNvSpPr>
          <p:nvPr/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 cap="all" spc="20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108 Chem</a:t>
            </a:r>
            <a:endParaRPr lang="en-US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9" y="7937"/>
            <a:ext cx="962891" cy="962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9229991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>
                <a:solidFill>
                  <a:srgbClr val="002060"/>
                </a:solidFill>
              </a:rPr>
              <a:t>Acid anhydride: Reactions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108 Chem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4B07-8413-46E7-8A07-A0B40176EED6}" type="slidenum">
              <a:rPr lang="en-US" smtClean="0"/>
              <a:pPr/>
              <a:t>22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630192674"/>
              </p:ext>
            </p:extLst>
          </p:nvPr>
        </p:nvGraphicFramePr>
        <p:xfrm>
          <a:off x="228600" y="1143000"/>
          <a:ext cx="8915400" cy="4951413"/>
        </p:xfrm>
        <a:graphic>
          <a:graphicData uri="http://schemas.openxmlformats.org/presentationml/2006/ole">
            <p:oleObj spid="_x0000_s16407" name="ChemSketch" r:id="rId3" imgW="6004560" imgH="3560064" progId="">
              <p:embed/>
            </p:oleObj>
          </a:graphicData>
        </a:graphic>
      </p:graphicFrame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9" y="7937"/>
            <a:ext cx="962891" cy="962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818857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>
                <a:solidFill>
                  <a:srgbClr val="002060"/>
                </a:solidFill>
              </a:rPr>
              <a:t>Reactions of Amides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108 Chem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4B07-8413-46E7-8A07-A0B40176EED6}" type="slidenum">
              <a:rPr lang="en-US" smtClean="0"/>
              <a:pPr/>
              <a:t>23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499873281"/>
              </p:ext>
            </p:extLst>
          </p:nvPr>
        </p:nvGraphicFramePr>
        <p:xfrm>
          <a:off x="152400" y="1066800"/>
          <a:ext cx="8839200" cy="5360987"/>
        </p:xfrm>
        <a:graphic>
          <a:graphicData uri="http://schemas.openxmlformats.org/presentationml/2006/ole">
            <p:oleObj spid="_x0000_s17431" name="ChemSketch" r:id="rId3" imgW="4440936" imgH="4373880" progId="">
              <p:embed/>
            </p:oleObj>
          </a:graphicData>
        </a:graphic>
      </p:graphicFrame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9" y="7937"/>
            <a:ext cx="962891" cy="962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442413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108 Chem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4B07-8413-46E7-8A07-A0B40176EED6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770280" y="3244334"/>
            <a:ext cx="21627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en-US" sz="2800" b="1" dirty="0" smtClean="0">
                <a:solidFill>
                  <a:schemeClr val="accent2"/>
                </a:solidFill>
                <a:ea typeface="Gulim" pitchFamily="34" charset="-127"/>
              </a:rPr>
              <a:t>Questions?</a:t>
            </a:r>
            <a:endParaRPr lang="en-US" altLang="en-US" sz="2800" b="1" dirty="0">
              <a:solidFill>
                <a:schemeClr val="accent2"/>
              </a:solidFill>
              <a:ea typeface="Gulim" pitchFamily="34" charset="-127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" y="1291679"/>
            <a:ext cx="847559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solidFill>
                  <a:srgbClr val="002060"/>
                </a:solidFill>
                <a:latin typeface="+mj-lt"/>
              </a:rPr>
              <a:t>Thank You for your kind attention !</a:t>
            </a:r>
            <a:endParaRPr lang="en-US" sz="4400" dirty="0">
              <a:solidFill>
                <a:srgbClr val="002060"/>
              </a:solidFill>
              <a:latin typeface="+mj-lt"/>
            </a:endParaRPr>
          </a:p>
        </p:txBody>
      </p:sp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9" y="7937"/>
            <a:ext cx="962891" cy="962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837322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Structure Of Carboxylic 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Acids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2"/>
              </a:buClr>
            </a:pPr>
            <a:r>
              <a:rPr lang="en-US" altLang="en-US" sz="1800" b="0" dirty="0">
                <a:solidFill>
                  <a:schemeClr val="accent2"/>
                </a:solidFill>
                <a:latin typeface="+mj-lt"/>
              </a:rPr>
              <a:t>Carboxylic acids are </a:t>
            </a:r>
            <a:r>
              <a:rPr lang="en-US" altLang="en-US" sz="1800" b="0" dirty="0">
                <a:latin typeface="+mj-lt"/>
              </a:rPr>
              <a:t>organic acids contain one or more carboxyl </a:t>
            </a:r>
            <a:r>
              <a:rPr lang="en-US" altLang="en-US" sz="1800" b="0" dirty="0" smtClean="0">
                <a:latin typeface="+mj-lt"/>
              </a:rPr>
              <a:t>group</a:t>
            </a:r>
          </a:p>
          <a:p>
            <a:pPr>
              <a:buClr>
                <a:schemeClr val="accent2"/>
              </a:buClr>
              <a:defRPr/>
            </a:pPr>
            <a:r>
              <a:rPr lang="en-US" altLang="en-US" sz="1800" dirty="0" smtClean="0">
                <a:solidFill>
                  <a:schemeClr val="tx2"/>
                </a:solidFill>
                <a:latin typeface="+mj-lt"/>
                <a:cs typeface="Times New Roman" pitchFamily="18" charset="0"/>
              </a:rPr>
              <a:t>which is a combination of </a:t>
            </a:r>
            <a:r>
              <a:rPr lang="en-US" altLang="en-US" sz="1800" dirty="0" smtClean="0">
                <a:solidFill>
                  <a:srgbClr val="CC0000"/>
                </a:solidFill>
                <a:latin typeface="+mj-lt"/>
                <a:cs typeface="Times New Roman" pitchFamily="18" charset="0"/>
              </a:rPr>
              <a:t>carbonyl</a:t>
            </a:r>
            <a:r>
              <a:rPr lang="en-US" altLang="en-US" sz="1800" dirty="0" smtClean="0">
                <a:solidFill>
                  <a:schemeClr val="tx2"/>
                </a:solidFill>
                <a:latin typeface="+mj-lt"/>
                <a:cs typeface="Times New Roman" pitchFamily="18" charset="0"/>
              </a:rPr>
              <a:t> group C=O and </a:t>
            </a:r>
            <a:r>
              <a:rPr lang="en-US" altLang="en-US" sz="1800" dirty="0" smtClean="0">
                <a:solidFill>
                  <a:srgbClr val="CC0000"/>
                </a:solidFill>
                <a:latin typeface="+mj-lt"/>
                <a:cs typeface="Times New Roman" pitchFamily="18" charset="0"/>
              </a:rPr>
              <a:t>hydroxyl</a:t>
            </a:r>
            <a:r>
              <a:rPr lang="en-US" altLang="en-US" sz="1800" dirty="0" smtClean="0">
                <a:latin typeface="+mj-lt"/>
                <a:cs typeface="Times New Roman" pitchFamily="18" charset="0"/>
              </a:rPr>
              <a:t> group O-H</a:t>
            </a:r>
          </a:p>
          <a:p>
            <a:pPr>
              <a:buClr>
                <a:srgbClr val="C00000"/>
              </a:buClr>
              <a:defRPr/>
            </a:pPr>
            <a:r>
              <a:rPr lang="en-US" altLang="en-US" sz="1800" dirty="0" smtClean="0">
                <a:latin typeface="+mj-lt"/>
                <a:cs typeface="Times New Roman" pitchFamily="18" charset="0"/>
              </a:rPr>
              <a:t>It is often written in condensed form as –CO</a:t>
            </a:r>
            <a:r>
              <a:rPr lang="en-US" altLang="en-US" sz="1800" baseline="-25000" dirty="0" smtClean="0">
                <a:latin typeface="+mj-lt"/>
                <a:cs typeface="Times New Roman" pitchFamily="18" charset="0"/>
              </a:rPr>
              <a:t>2</a:t>
            </a:r>
            <a:r>
              <a:rPr lang="en-US" altLang="en-US" sz="1800" dirty="0" smtClean="0">
                <a:latin typeface="+mj-lt"/>
                <a:cs typeface="Times New Roman" pitchFamily="18" charset="0"/>
              </a:rPr>
              <a:t>H or –COOH</a:t>
            </a:r>
          </a:p>
          <a:p>
            <a:pPr marL="0" indent="0">
              <a:buClr>
                <a:schemeClr val="accent2"/>
              </a:buClr>
            </a:pPr>
            <a:r>
              <a:rPr lang="en-US" altLang="en-US" sz="1800" b="0" dirty="0" smtClean="0">
                <a:latin typeface="+mj-lt"/>
                <a:cs typeface="Arial" pitchFamily="34" charset="0"/>
              </a:rPr>
              <a:t>The </a:t>
            </a:r>
            <a:r>
              <a:rPr lang="en-US" altLang="en-US" sz="1800" b="0" dirty="0">
                <a:latin typeface="+mj-lt"/>
                <a:cs typeface="Arial" pitchFamily="34" charset="0"/>
              </a:rPr>
              <a:t>general formula of a carboxylic acid is </a:t>
            </a:r>
            <a:r>
              <a:rPr lang="en-US" altLang="en-US" sz="1800" b="0" dirty="0">
                <a:solidFill>
                  <a:srgbClr val="0070C0"/>
                </a:solidFill>
                <a:latin typeface="+mj-lt"/>
                <a:cs typeface="Arial" pitchFamily="34" charset="0"/>
              </a:rPr>
              <a:t>R-COOH</a:t>
            </a:r>
            <a:r>
              <a:rPr lang="en-US" altLang="en-US" sz="1800" b="0" dirty="0">
                <a:latin typeface="+mj-lt"/>
                <a:cs typeface="Arial" pitchFamily="34" charset="0"/>
              </a:rPr>
              <a:t> or </a:t>
            </a:r>
            <a:r>
              <a:rPr lang="en-US" altLang="en-US" sz="1800" b="0" dirty="0" smtClean="0">
                <a:latin typeface="+mj-lt"/>
                <a:cs typeface="Arial" pitchFamily="34" charset="0"/>
              </a:rPr>
              <a:t> </a:t>
            </a:r>
            <a:r>
              <a:rPr lang="en-US" altLang="en-US" sz="1800" b="0" dirty="0" err="1" smtClean="0">
                <a:solidFill>
                  <a:srgbClr val="0070C0"/>
                </a:solidFill>
                <a:latin typeface="+mj-lt"/>
                <a:cs typeface="Arial" pitchFamily="34" charset="0"/>
              </a:rPr>
              <a:t>Ar</a:t>
            </a:r>
            <a:r>
              <a:rPr lang="en-US" altLang="en-US" sz="1800" b="0" dirty="0" smtClean="0">
                <a:solidFill>
                  <a:srgbClr val="0070C0"/>
                </a:solidFill>
                <a:latin typeface="+mj-lt"/>
                <a:cs typeface="Arial" pitchFamily="34" charset="0"/>
              </a:rPr>
              <a:t>-COOH</a:t>
            </a:r>
          </a:p>
          <a:p>
            <a:r>
              <a:rPr lang="en-US" sz="1800" b="0" dirty="0" smtClean="0">
                <a:latin typeface="+mj-lt"/>
              </a:rPr>
              <a:t>Carboxylic </a:t>
            </a:r>
            <a:r>
              <a:rPr lang="en-US" sz="1800" b="0" dirty="0">
                <a:latin typeface="+mj-lt"/>
              </a:rPr>
              <a:t>acids are classified as </a:t>
            </a:r>
            <a:r>
              <a:rPr lang="en-US" sz="1800" b="0" dirty="0">
                <a:solidFill>
                  <a:srgbClr val="003300"/>
                </a:solidFill>
                <a:latin typeface="+mj-lt"/>
              </a:rPr>
              <a:t>aliphatic </a:t>
            </a:r>
            <a:r>
              <a:rPr lang="en-US" sz="1800" b="0" dirty="0">
                <a:latin typeface="+mj-lt"/>
              </a:rPr>
              <a:t>or </a:t>
            </a:r>
            <a:r>
              <a:rPr lang="en-US" sz="1800" b="0" dirty="0">
                <a:solidFill>
                  <a:srgbClr val="003300"/>
                </a:solidFill>
                <a:latin typeface="+mj-lt"/>
              </a:rPr>
              <a:t>aromatic </a:t>
            </a:r>
            <a:r>
              <a:rPr lang="en-US" sz="1800" b="0" dirty="0">
                <a:latin typeface="+mj-lt"/>
              </a:rPr>
              <a:t>depending </a:t>
            </a:r>
            <a:r>
              <a:rPr lang="en-US" sz="1800" b="0" dirty="0" smtClean="0">
                <a:latin typeface="+mj-lt"/>
              </a:rPr>
              <a:t>on the </a:t>
            </a:r>
            <a:endParaRPr lang="en-US" sz="1800" b="0" dirty="0">
              <a:latin typeface="+mj-lt"/>
            </a:endParaRPr>
          </a:p>
          <a:p>
            <a:r>
              <a:rPr lang="en-US" sz="1800" b="0" dirty="0" smtClean="0">
                <a:solidFill>
                  <a:schemeClr val="accent2"/>
                </a:solidFill>
                <a:latin typeface="+mj-lt"/>
              </a:rPr>
              <a:t>Group which </a:t>
            </a:r>
            <a:r>
              <a:rPr lang="en-US" sz="1800" b="0" dirty="0">
                <a:solidFill>
                  <a:schemeClr val="accent2"/>
                </a:solidFill>
                <a:latin typeface="+mj-lt"/>
              </a:rPr>
              <a:t>attached to the carboxylic </a:t>
            </a:r>
            <a:r>
              <a:rPr lang="en-US" sz="1800" b="0" dirty="0" smtClean="0">
                <a:solidFill>
                  <a:schemeClr val="accent2"/>
                </a:solidFill>
                <a:latin typeface="+mj-lt"/>
              </a:rPr>
              <a:t>group</a:t>
            </a:r>
            <a:r>
              <a:rPr lang="en-US" sz="1800" b="0" dirty="0" smtClean="0">
                <a:latin typeface="+mj-lt"/>
              </a:rPr>
              <a:t>.</a:t>
            </a:r>
          </a:p>
          <a:p>
            <a:r>
              <a:rPr lang="en-US" altLang="en-US" sz="1800" dirty="0" smtClean="0">
                <a:latin typeface="+mj-lt"/>
                <a:cs typeface="Times New Roman" pitchFamily="18" charset="0"/>
              </a:rPr>
              <a:t>The </a:t>
            </a:r>
            <a:r>
              <a:rPr lang="en-US" altLang="en-US" sz="1800" dirty="0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simplest acid </a:t>
            </a:r>
            <a:r>
              <a:rPr lang="en-US" altLang="en-US" sz="1800" dirty="0" smtClean="0">
                <a:latin typeface="+mj-lt"/>
                <a:cs typeface="Times New Roman" pitchFamily="18" charset="0"/>
              </a:rPr>
              <a:t>is </a:t>
            </a:r>
            <a:r>
              <a:rPr lang="en-US" altLang="en-US" sz="1800" dirty="0" smtClean="0">
                <a:solidFill>
                  <a:schemeClr val="tx2"/>
                </a:solidFill>
                <a:latin typeface="+mj-lt"/>
                <a:cs typeface="Times New Roman" pitchFamily="18" charset="0"/>
              </a:rPr>
              <a:t>formic acid </a:t>
            </a:r>
            <a:r>
              <a:rPr lang="en-US" altLang="en-US" sz="1800" dirty="0" smtClean="0">
                <a:latin typeface="+mj-lt"/>
                <a:cs typeface="Times New Roman" pitchFamily="18" charset="0"/>
              </a:rPr>
              <a:t>R= H</a:t>
            </a:r>
          </a:p>
          <a:p>
            <a:endParaRPr lang="en-US" sz="180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4B07-8413-46E7-8A07-A0B40176EED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108 Chem</a:t>
            </a:r>
            <a:endParaRPr lang="en-US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9" y="7937"/>
            <a:ext cx="962891" cy="962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153536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 dirty="0">
                <a:solidFill>
                  <a:srgbClr val="002060"/>
                </a:solidFill>
              </a:rPr>
              <a:t>Nomenclature of Carboxylic Acid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8077200" cy="4690572"/>
          </a:xfrm>
        </p:spPr>
        <p:txBody>
          <a:bodyPr>
            <a:noAutofit/>
          </a:bodyPr>
          <a:lstStyle/>
          <a:p>
            <a:r>
              <a:rPr lang="en-US" sz="1800" u="sng" dirty="0" smtClean="0">
                <a:solidFill>
                  <a:schemeClr val="accent2"/>
                </a:solidFill>
              </a:rPr>
              <a:t>Common Name: </a:t>
            </a:r>
          </a:p>
          <a:p>
            <a:r>
              <a:rPr lang="en-US" sz="1800" b="0" dirty="0" smtClean="0">
                <a:latin typeface="+mj-lt"/>
              </a:rPr>
              <a:t>The common names of carboxylic acids all end in </a:t>
            </a:r>
            <a:r>
              <a:rPr lang="en-US" sz="1800" b="0" dirty="0" smtClean="0">
                <a:solidFill>
                  <a:schemeClr val="accent2"/>
                </a:solidFill>
                <a:latin typeface="+mj-lt"/>
              </a:rPr>
              <a:t>–</a:t>
            </a:r>
            <a:r>
              <a:rPr lang="en-US" sz="1800" b="0" dirty="0" err="1" smtClean="0">
                <a:solidFill>
                  <a:schemeClr val="accent2"/>
                </a:solidFill>
                <a:latin typeface="+mj-lt"/>
              </a:rPr>
              <a:t>ic</a:t>
            </a:r>
            <a:r>
              <a:rPr lang="en-US" sz="1800" b="0" dirty="0" smtClean="0">
                <a:solidFill>
                  <a:schemeClr val="accent2"/>
                </a:solidFill>
                <a:latin typeface="+mj-lt"/>
              </a:rPr>
              <a:t> acid</a:t>
            </a:r>
            <a:r>
              <a:rPr lang="en-US" sz="1800" b="0" dirty="0" smtClean="0">
                <a:latin typeface="+mj-lt"/>
              </a:rPr>
              <a:t>.</a:t>
            </a:r>
          </a:p>
          <a:p>
            <a:r>
              <a:rPr lang="en-US" sz="1800" b="0" dirty="0" smtClean="0">
                <a:latin typeface="+mj-lt"/>
              </a:rPr>
              <a:t>The  names are derived from Latin or Greek and relate to their natural sources.</a:t>
            </a:r>
          </a:p>
          <a:p>
            <a:pPr algn="just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positions of the carbons present on the acid chain, are located by the Greek letters </a:t>
            </a:r>
            <a:r>
              <a:rPr lang="el-GR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indicating the carbon atom next to COOH group (C2), </a:t>
            </a:r>
            <a:r>
              <a:rPr lang="el-GR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en-US" alt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(C3), etc. </a:t>
            </a:r>
          </a:p>
          <a:p>
            <a:pPr algn="just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endParaRPr lang="en-US" alt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b="0" u="sng" dirty="0" smtClean="0">
                <a:solidFill>
                  <a:schemeClr val="accent2"/>
                </a:solidFill>
                <a:latin typeface="+mj-lt"/>
              </a:rPr>
              <a:t>IUPAC Name:</a:t>
            </a:r>
          </a:p>
          <a:p>
            <a:pPr algn="just">
              <a:buClr>
                <a:schemeClr val="accent2"/>
              </a:buClr>
              <a:buFont typeface="Wingdings" pitchFamily="2" charset="2"/>
              <a:buChar char="Ø"/>
            </a:pPr>
            <a:r>
              <a:rPr lang="en-US" sz="1800" b="0" dirty="0" smtClean="0">
                <a:latin typeface="+mj-lt"/>
              </a:rPr>
              <a:t> </a:t>
            </a:r>
            <a:r>
              <a:rPr lang="en-US" altLang="en-US" sz="1800" b="0" dirty="0">
                <a:latin typeface="+mj-lt"/>
              </a:rPr>
              <a:t>Find the longest continuous carbon chain contains the COOH group to get the root name of the parent hydrocarbon,   then replace the ending </a:t>
            </a:r>
            <a:r>
              <a:rPr lang="en-US" altLang="en-US" sz="1800" b="0" dirty="0">
                <a:solidFill>
                  <a:srgbClr val="CC0000"/>
                </a:solidFill>
                <a:latin typeface="+mj-lt"/>
              </a:rPr>
              <a:t>-</a:t>
            </a:r>
            <a:r>
              <a:rPr lang="en-US" altLang="en-US" sz="1800" b="0" dirty="0">
                <a:solidFill>
                  <a:schemeClr val="accent2"/>
                </a:solidFill>
                <a:latin typeface="+mj-lt"/>
              </a:rPr>
              <a:t>e</a:t>
            </a:r>
            <a:r>
              <a:rPr lang="en-US" altLang="en-US" sz="1800" b="0" dirty="0">
                <a:latin typeface="+mj-lt"/>
              </a:rPr>
              <a:t> by the suffix </a:t>
            </a:r>
            <a:r>
              <a:rPr lang="en-US" altLang="en-US" sz="1800" b="0" dirty="0">
                <a:solidFill>
                  <a:schemeClr val="accent2"/>
                </a:solidFill>
                <a:latin typeface="+mj-lt"/>
              </a:rPr>
              <a:t>–</a:t>
            </a:r>
            <a:r>
              <a:rPr lang="en-US" altLang="en-US" sz="1800" b="0" dirty="0" err="1">
                <a:solidFill>
                  <a:schemeClr val="accent2"/>
                </a:solidFill>
                <a:latin typeface="+mj-lt"/>
              </a:rPr>
              <a:t>oic</a:t>
            </a:r>
            <a:r>
              <a:rPr lang="en-US" altLang="en-US" sz="1800" b="0" dirty="0">
                <a:solidFill>
                  <a:schemeClr val="accent2"/>
                </a:solidFill>
                <a:latin typeface="+mj-lt"/>
              </a:rPr>
              <a:t> acid</a:t>
            </a:r>
            <a:r>
              <a:rPr lang="en-US" altLang="en-US" sz="1800" b="0" dirty="0">
                <a:solidFill>
                  <a:srgbClr val="CC0000"/>
                </a:solidFill>
                <a:latin typeface="+mj-lt"/>
              </a:rPr>
              <a:t>.</a:t>
            </a:r>
          </a:p>
          <a:p>
            <a:pPr algn="just">
              <a:buClr>
                <a:schemeClr val="accent2"/>
              </a:buClr>
              <a:buFont typeface="Wingdings" pitchFamily="2" charset="2"/>
              <a:buChar char="Ø"/>
            </a:pPr>
            <a:r>
              <a:rPr lang="en-GB" altLang="en-US" sz="1800" b="0" dirty="0">
                <a:latin typeface="+mj-lt"/>
              </a:rPr>
              <a:t> Number the chain starting with the carbon of COOH group as </a:t>
            </a:r>
            <a:r>
              <a:rPr lang="en-GB" altLang="en-US" sz="1800" b="0" dirty="0" smtClean="0">
                <a:solidFill>
                  <a:schemeClr val="accent2"/>
                </a:solidFill>
                <a:latin typeface="+mj-lt"/>
              </a:rPr>
              <a:t>C-1</a:t>
            </a:r>
          </a:p>
          <a:p>
            <a:pPr algn="just">
              <a:buClr>
                <a:schemeClr val="accent2"/>
              </a:buClr>
              <a:buFont typeface="Wingdings" pitchFamily="2" charset="2"/>
              <a:buChar char="Ø"/>
            </a:pPr>
            <a:r>
              <a:rPr lang="en-GB" sz="1800" b="0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Arial" charset="0"/>
              </a:rPr>
              <a:t>Cyclic compounds containing one or more COOH groups attached to the ring are named by identifying the name of the ring followed by the word carboxylic </a:t>
            </a:r>
            <a:r>
              <a:rPr lang="en-GB" sz="1800" b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Arial" charset="0"/>
              </a:rPr>
              <a:t>acid</a:t>
            </a:r>
            <a:r>
              <a:rPr lang="en-GB" sz="1800" b="0" dirty="0">
                <a:latin typeface="+mj-lt"/>
              </a:rPr>
              <a:t>.</a:t>
            </a:r>
            <a:endParaRPr lang="en-GB" altLang="en-US" sz="1800" b="0" dirty="0" smtClean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108 </a:t>
            </a:r>
            <a:r>
              <a:rPr lang="en-US" dirty="0" err="1" smtClean="0"/>
              <a:t>Chem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4B07-8413-46E7-8A07-A0B40176EED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2000" y="685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5943600" y="2743200"/>
            <a:ext cx="2438400" cy="923330"/>
          </a:xfrm>
          <a:prstGeom prst="rect">
            <a:avLst/>
          </a:prstGeom>
          <a:noFill/>
          <a:ln w="76200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dirty="0" smtClean="0">
                <a:solidFill>
                  <a:srgbClr val="003300"/>
                </a:solidFill>
                <a:latin typeface="Arial" charset="0"/>
                <a:cs typeface="Arial" charset="0"/>
              </a:rPr>
              <a:t>5     </a:t>
            </a:r>
            <a:r>
              <a:rPr lang="en-US" dirty="0">
                <a:solidFill>
                  <a:srgbClr val="003300"/>
                </a:solidFill>
                <a:latin typeface="Arial" charset="0"/>
                <a:cs typeface="Arial" charset="0"/>
              </a:rPr>
              <a:t>4     3    2     1</a:t>
            </a:r>
          </a:p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dirty="0">
                <a:solidFill>
                  <a:srgbClr val="FF0000"/>
                </a:solidFill>
                <a:latin typeface="Arial" charset="0"/>
                <a:cs typeface="Arial" charset="0"/>
              </a:rPr>
              <a:t>C—C—C—C—C=O</a:t>
            </a:r>
          </a:p>
          <a:p>
            <a:pPr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b="1" dirty="0">
                <a:solidFill>
                  <a:srgbClr val="0070C0"/>
                </a:solidFill>
                <a:latin typeface="Arial" charset="0"/>
                <a:cs typeface="Times New Roman" pitchFamily="18" charset="0"/>
              </a:rPr>
              <a:t>δ     γ     β     α</a:t>
            </a:r>
            <a:r>
              <a:rPr lang="en-US" b="1" dirty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	</a:t>
            </a:r>
            <a:endParaRPr lang="en-US" b="1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9" y="7937"/>
            <a:ext cx="962891" cy="962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624804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108 Chem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4B07-8413-46E7-8A07-A0B40176EED6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613426568"/>
              </p:ext>
            </p:extLst>
          </p:nvPr>
        </p:nvGraphicFramePr>
        <p:xfrm>
          <a:off x="1040441" y="228600"/>
          <a:ext cx="6884359" cy="3428998"/>
        </p:xfrm>
        <a:graphic>
          <a:graphicData uri="http://schemas.openxmlformats.org/drawingml/2006/table">
            <a:tbl>
              <a:tblPr/>
              <a:tblGrid>
                <a:gridCol w="1610764"/>
                <a:gridCol w="1632829"/>
                <a:gridCol w="1853481"/>
                <a:gridCol w="1787285"/>
              </a:tblGrid>
              <a:tr h="706806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effectLst/>
                        </a:rPr>
                        <a:t>Carbon </a:t>
                      </a:r>
                      <a:r>
                        <a:rPr lang="en-US" sz="1600" dirty="0">
                          <a:effectLst/>
                        </a:rPr>
                        <a:t>atoms</a:t>
                      </a:r>
                    </a:p>
                  </a:txBody>
                  <a:tcPr marL="83251" marR="83251" marT="41626" marB="416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effectLst/>
                        </a:rPr>
                        <a:t>Common name</a:t>
                      </a:r>
                    </a:p>
                  </a:txBody>
                  <a:tcPr marL="83251" marR="83251" marT="41626" marB="416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</a:rPr>
                        <a:t>IUPAC name</a:t>
                      </a:r>
                    </a:p>
                  </a:txBody>
                  <a:tcPr marL="83251" marR="83251" marT="41626" marB="416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</a:rPr>
                        <a:t>Chemical formula</a:t>
                      </a:r>
                    </a:p>
                  </a:txBody>
                  <a:tcPr marL="83251" marR="83251" marT="41626" marB="416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88592"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effectLst/>
                        </a:rPr>
                        <a:t>1</a:t>
                      </a:r>
                      <a:endParaRPr lang="en-US" sz="1600">
                        <a:effectLst/>
                      </a:endParaRPr>
                    </a:p>
                  </a:txBody>
                  <a:tcPr marL="83251" marR="83251" marT="41626" marB="416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u="none" dirty="0">
                          <a:effectLst/>
                          <a:latin typeface="Arial" panose="020B0604020202020204" pitchFamily="34" charset="0"/>
                          <a:hlinkClick r:id="rId2" tooltip="Formic acid"/>
                        </a:rPr>
                        <a:t>Formic acid</a:t>
                      </a:r>
                      <a:endParaRPr lang="en-US" sz="1600" u="none" dirty="0">
                        <a:effectLst/>
                      </a:endParaRPr>
                    </a:p>
                  </a:txBody>
                  <a:tcPr marL="83251" marR="83251" marT="41626" marB="416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effectLst/>
                          <a:latin typeface="Arial" panose="020B0604020202020204" pitchFamily="34" charset="0"/>
                        </a:rPr>
                        <a:t>Methanoic acid</a:t>
                      </a:r>
                      <a:endParaRPr lang="en-US" sz="1600">
                        <a:effectLst/>
                      </a:endParaRPr>
                    </a:p>
                  </a:txBody>
                  <a:tcPr marL="83251" marR="83251" marT="41626" marB="416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</a:rPr>
                        <a:t>HCOOH</a:t>
                      </a:r>
                    </a:p>
                  </a:txBody>
                  <a:tcPr marL="83251" marR="83251" marT="41626" marB="416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effectLst/>
                        </a:rPr>
                        <a:t>2</a:t>
                      </a:r>
                      <a:endParaRPr lang="en-US" sz="1600">
                        <a:effectLst/>
                      </a:endParaRPr>
                    </a:p>
                  </a:txBody>
                  <a:tcPr marL="83251" marR="83251" marT="41626" marB="416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u="none" dirty="0">
                          <a:effectLst/>
                          <a:latin typeface="Arial" panose="020B0604020202020204" pitchFamily="34" charset="0"/>
                          <a:hlinkClick r:id="rId3" tooltip="Acetic acid"/>
                        </a:rPr>
                        <a:t>Acetic acid</a:t>
                      </a:r>
                      <a:endParaRPr lang="en-US" sz="1600" u="none" dirty="0">
                        <a:effectLst/>
                      </a:endParaRPr>
                    </a:p>
                  </a:txBody>
                  <a:tcPr marL="83251" marR="83251" marT="41626" marB="416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  <a:latin typeface="Arial" panose="020B0604020202020204" pitchFamily="34" charset="0"/>
                        </a:rPr>
                        <a:t>Ethanoic acid</a:t>
                      </a:r>
                      <a:endParaRPr lang="en-US" sz="1600" dirty="0">
                        <a:effectLst/>
                      </a:endParaRPr>
                    </a:p>
                  </a:txBody>
                  <a:tcPr marL="83251" marR="83251" marT="41626" marB="416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</a:rPr>
                        <a:t>CH</a:t>
                      </a:r>
                      <a:r>
                        <a:rPr lang="en-US" sz="1600" baseline="-25000">
                          <a:effectLst/>
                        </a:rPr>
                        <a:t>3</a:t>
                      </a:r>
                      <a:r>
                        <a:rPr lang="en-US" sz="1600">
                          <a:effectLst/>
                        </a:rPr>
                        <a:t>COOH</a:t>
                      </a:r>
                    </a:p>
                  </a:txBody>
                  <a:tcPr marL="83251" marR="83251" marT="41626" marB="416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effectLst/>
                        </a:rPr>
                        <a:t>3</a:t>
                      </a:r>
                      <a:endParaRPr lang="en-US" sz="1600">
                        <a:effectLst/>
                      </a:endParaRPr>
                    </a:p>
                  </a:txBody>
                  <a:tcPr marL="83251" marR="83251" marT="41626" marB="416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u="none" dirty="0">
                          <a:effectLst/>
                          <a:latin typeface="Arial" panose="020B0604020202020204" pitchFamily="34" charset="0"/>
                          <a:hlinkClick r:id="rId4" tooltip="Propionic acid"/>
                        </a:rPr>
                        <a:t>Propionic acid</a:t>
                      </a:r>
                      <a:endParaRPr lang="en-US" sz="1600" u="none" dirty="0">
                        <a:effectLst/>
                      </a:endParaRPr>
                    </a:p>
                  </a:txBody>
                  <a:tcPr marL="83251" marR="83251" marT="41626" marB="416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>
                          <a:effectLst/>
                          <a:latin typeface="Arial" panose="020B0604020202020204" pitchFamily="34" charset="0"/>
                        </a:rPr>
                        <a:t>Propanoic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</a:rPr>
                        <a:t> acid</a:t>
                      </a:r>
                      <a:endParaRPr lang="en-US" sz="1600" dirty="0">
                        <a:effectLst/>
                      </a:endParaRPr>
                    </a:p>
                  </a:txBody>
                  <a:tcPr marL="83251" marR="83251" marT="41626" marB="416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effectLst/>
                        </a:rPr>
                        <a:t>CH</a:t>
                      </a:r>
                      <a:r>
                        <a:rPr lang="en-US" sz="1600" baseline="-25000" dirty="0">
                          <a:effectLst/>
                        </a:rPr>
                        <a:t>3</a:t>
                      </a:r>
                      <a:r>
                        <a:rPr lang="en-US" sz="1600" dirty="0">
                          <a:effectLst/>
                        </a:rPr>
                        <a:t>CH</a:t>
                      </a:r>
                      <a:r>
                        <a:rPr lang="en-US" sz="1600" baseline="-25000" dirty="0">
                          <a:effectLst/>
                        </a:rPr>
                        <a:t>2</a:t>
                      </a:r>
                      <a:r>
                        <a:rPr lang="en-US" sz="1600" dirty="0">
                          <a:effectLst/>
                        </a:rPr>
                        <a:t>COOH</a:t>
                      </a:r>
                    </a:p>
                  </a:txBody>
                  <a:tcPr marL="83251" marR="83251" marT="41626" marB="416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effectLst/>
                        </a:rPr>
                        <a:t>4</a:t>
                      </a:r>
                      <a:endParaRPr lang="en-US" sz="1600">
                        <a:effectLst/>
                      </a:endParaRPr>
                    </a:p>
                  </a:txBody>
                  <a:tcPr marL="83251" marR="83251" marT="41626" marB="416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u="none" dirty="0">
                          <a:effectLst/>
                          <a:latin typeface="Arial" panose="020B0604020202020204" pitchFamily="34" charset="0"/>
                          <a:hlinkClick r:id="rId5" tooltip="Butyric acid"/>
                        </a:rPr>
                        <a:t>Butyric acid</a:t>
                      </a:r>
                      <a:endParaRPr lang="en-US" sz="1600" u="none" dirty="0">
                        <a:effectLst/>
                      </a:endParaRPr>
                    </a:p>
                  </a:txBody>
                  <a:tcPr marL="83251" marR="83251" marT="41626" marB="416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effectLst/>
                          <a:latin typeface="Arial" panose="020B0604020202020204" pitchFamily="34" charset="0"/>
                        </a:rPr>
                        <a:t>Butanoic acid</a:t>
                      </a:r>
                      <a:endParaRPr lang="en-US" sz="1600">
                        <a:effectLst/>
                      </a:endParaRPr>
                    </a:p>
                  </a:txBody>
                  <a:tcPr marL="83251" marR="83251" marT="41626" marB="416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</a:rPr>
                        <a:t>CH</a:t>
                      </a:r>
                      <a:r>
                        <a:rPr lang="en-US" sz="1600" baseline="-25000">
                          <a:effectLst/>
                        </a:rPr>
                        <a:t>3</a:t>
                      </a:r>
                      <a:r>
                        <a:rPr lang="en-US" sz="1600">
                          <a:effectLst/>
                        </a:rPr>
                        <a:t>(CH</a:t>
                      </a:r>
                      <a:r>
                        <a:rPr lang="en-US" sz="1600" baseline="-25000">
                          <a:effectLst/>
                        </a:rPr>
                        <a:t>2</a:t>
                      </a:r>
                      <a:r>
                        <a:rPr lang="en-US" sz="1600">
                          <a:effectLst/>
                        </a:rPr>
                        <a:t>)</a:t>
                      </a:r>
                      <a:r>
                        <a:rPr lang="en-US" sz="1600" baseline="-25000">
                          <a:effectLst/>
                        </a:rPr>
                        <a:t>2</a:t>
                      </a:r>
                      <a:r>
                        <a:rPr lang="en-US" sz="1600">
                          <a:effectLst/>
                        </a:rPr>
                        <a:t>COOH</a:t>
                      </a:r>
                    </a:p>
                  </a:txBody>
                  <a:tcPr marL="83251" marR="83251" marT="41626" marB="416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effectLst/>
                        </a:rPr>
                        <a:t>5</a:t>
                      </a:r>
                      <a:endParaRPr lang="en-US" sz="1600">
                        <a:effectLst/>
                      </a:endParaRPr>
                    </a:p>
                  </a:txBody>
                  <a:tcPr marL="83251" marR="83251" marT="41626" marB="416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u="none" dirty="0" err="1">
                          <a:effectLst/>
                          <a:latin typeface="Arial" panose="020B0604020202020204" pitchFamily="34" charset="0"/>
                          <a:hlinkClick r:id="rId6" tooltip="Valeric acid"/>
                        </a:rPr>
                        <a:t>Valeric</a:t>
                      </a:r>
                      <a:r>
                        <a:rPr lang="en-US" sz="1600" u="none" dirty="0">
                          <a:effectLst/>
                          <a:latin typeface="Arial" panose="020B0604020202020204" pitchFamily="34" charset="0"/>
                          <a:hlinkClick r:id="rId6" tooltip="Valeric acid"/>
                        </a:rPr>
                        <a:t> acid</a:t>
                      </a:r>
                      <a:endParaRPr lang="en-US" sz="1600" u="none" dirty="0">
                        <a:effectLst/>
                      </a:endParaRPr>
                    </a:p>
                  </a:txBody>
                  <a:tcPr marL="83251" marR="83251" marT="41626" marB="416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effectLst/>
                          <a:latin typeface="Arial" panose="020B0604020202020204" pitchFamily="34" charset="0"/>
                        </a:rPr>
                        <a:t>Pentanoic acid</a:t>
                      </a:r>
                      <a:endParaRPr lang="en-US" sz="1600">
                        <a:effectLst/>
                      </a:endParaRPr>
                    </a:p>
                  </a:txBody>
                  <a:tcPr marL="83251" marR="83251" marT="41626" marB="416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effectLst/>
                        </a:rPr>
                        <a:t>CH</a:t>
                      </a:r>
                      <a:r>
                        <a:rPr lang="en-US" sz="1600" baseline="-25000" dirty="0">
                          <a:effectLst/>
                        </a:rPr>
                        <a:t>3</a:t>
                      </a:r>
                      <a:r>
                        <a:rPr lang="en-US" sz="1600" dirty="0">
                          <a:effectLst/>
                        </a:rPr>
                        <a:t>(CH</a:t>
                      </a:r>
                      <a:r>
                        <a:rPr lang="en-US" sz="1600" baseline="-25000" dirty="0">
                          <a:effectLst/>
                        </a:rPr>
                        <a:t>2</a:t>
                      </a:r>
                      <a:r>
                        <a:rPr lang="en-US" sz="1600" dirty="0">
                          <a:effectLst/>
                        </a:rPr>
                        <a:t>)</a:t>
                      </a:r>
                      <a:r>
                        <a:rPr lang="en-US" sz="1600" baseline="-25000" dirty="0">
                          <a:effectLst/>
                        </a:rPr>
                        <a:t>3</a:t>
                      </a:r>
                      <a:r>
                        <a:rPr lang="en-US" sz="1600" dirty="0">
                          <a:effectLst/>
                        </a:rPr>
                        <a:t>COOH</a:t>
                      </a:r>
                    </a:p>
                  </a:txBody>
                  <a:tcPr marL="83251" marR="83251" marT="41626" marB="416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12415" y="1447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" y="5527992"/>
            <a:ext cx="8610600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1600" dirty="0" smtClean="0">
                <a:latin typeface="+mj-lt"/>
              </a:rPr>
              <a:t>       Cyclopropane                   </a:t>
            </a:r>
            <a:r>
              <a:rPr lang="en-US" altLang="en-US" sz="1600" dirty="0" err="1" smtClean="0">
                <a:latin typeface="+mj-lt"/>
              </a:rPr>
              <a:t>Cyclobutane</a:t>
            </a:r>
            <a:r>
              <a:rPr lang="en-US" altLang="en-US" sz="1600" dirty="0" smtClean="0">
                <a:latin typeface="+mj-lt"/>
              </a:rPr>
              <a:t>                         </a:t>
            </a:r>
            <a:r>
              <a:rPr lang="en-US" altLang="en-US" sz="1600" dirty="0" err="1" smtClean="0">
                <a:latin typeface="+mj-lt"/>
              </a:rPr>
              <a:t>Cyclopentane</a:t>
            </a:r>
            <a:r>
              <a:rPr lang="en-US" altLang="en-US" sz="1600" dirty="0" smtClean="0">
                <a:latin typeface="+mj-lt"/>
              </a:rPr>
              <a:t>                    Cyclohexane </a:t>
            </a:r>
          </a:p>
          <a:p>
            <a:pPr>
              <a:lnSpc>
                <a:spcPct val="90000"/>
              </a:lnSpc>
            </a:pPr>
            <a:r>
              <a:rPr lang="en-US" altLang="en-US" sz="1600" dirty="0" smtClean="0">
                <a:latin typeface="+mj-lt"/>
              </a:rPr>
              <a:t>       Carboxylic acid                Carboxylic acid                     Carboxylic acid                 Carboxylic acid</a:t>
            </a:r>
          </a:p>
          <a:p>
            <a:pPr>
              <a:lnSpc>
                <a:spcPct val="90000"/>
              </a:lnSpc>
            </a:pPr>
            <a:endParaRPr lang="en-US" altLang="en-US" sz="1600" b="1" dirty="0" smtClean="0">
              <a:latin typeface="+mj-lt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990600" y="3733798"/>
            <a:ext cx="7221888" cy="1752602"/>
          </a:xfrm>
          <a:prstGeom prst="rect">
            <a:avLst/>
          </a:prstGeom>
        </p:spPr>
      </p:pic>
      <p:sp>
        <p:nvSpPr>
          <p:cNvPr id="8" name="Footer Placeholder 4"/>
          <p:cNvSpPr txBox="1">
            <a:spLocks/>
          </p:cNvSpPr>
          <p:nvPr/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 cap="all" spc="20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108 Chem</a:t>
            </a:r>
            <a:endParaRPr lang="en-US"/>
          </a:p>
        </p:txBody>
      </p:sp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9" y="7937"/>
            <a:ext cx="962891" cy="962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413254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108 </a:t>
            </a:r>
            <a:r>
              <a:rPr lang="en-US" dirty="0" err="1" smtClean="0"/>
              <a:t>Chem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4B07-8413-46E7-8A07-A0B40176EED6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72012653"/>
              </p:ext>
            </p:extLst>
          </p:nvPr>
        </p:nvGraphicFramePr>
        <p:xfrm>
          <a:off x="304800" y="4267200"/>
          <a:ext cx="2514600" cy="1313343"/>
        </p:xfrm>
        <a:graphic>
          <a:graphicData uri="http://schemas.openxmlformats.org/presentationml/2006/ole">
            <p:oleObj spid="_x0000_s1182" name="ChemSketch" r:id="rId3" imgW="1176528" imgH="859536" progId="">
              <p:embed/>
            </p:oleObj>
          </a:graphicData>
        </a:graphic>
      </p:graphicFrame>
      <p:sp>
        <p:nvSpPr>
          <p:cNvPr id="13" name="Rectangle 12"/>
          <p:cNvSpPr/>
          <p:nvPr/>
        </p:nvSpPr>
        <p:spPr>
          <a:xfrm>
            <a:off x="228601" y="5638800"/>
            <a:ext cx="2971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1600" dirty="0" smtClean="0">
                <a:solidFill>
                  <a:srgbClr val="C00000"/>
                </a:solidFill>
                <a:latin typeface="+mj-lt"/>
                <a:sym typeface="Symbol" pitchFamily="18" charset="2"/>
              </a:rPr>
              <a:t></a:t>
            </a:r>
            <a:r>
              <a:rPr lang="en-US" altLang="en-US" sz="1600" dirty="0">
                <a:solidFill>
                  <a:srgbClr val="C00000"/>
                </a:solidFill>
                <a:latin typeface="+mj-lt"/>
              </a:rPr>
              <a:t>-</a:t>
            </a:r>
            <a:r>
              <a:rPr lang="en-US" altLang="en-US" sz="1600" dirty="0">
                <a:solidFill>
                  <a:srgbClr val="C00000"/>
                </a:solidFill>
                <a:latin typeface="+mj-lt"/>
                <a:sym typeface="Symbol" pitchFamily="18" charset="2"/>
              </a:rPr>
              <a:t></a:t>
            </a:r>
            <a:r>
              <a:rPr lang="en-US" altLang="en-US" sz="1600" dirty="0">
                <a:solidFill>
                  <a:srgbClr val="C00000"/>
                </a:solidFill>
                <a:latin typeface="+mj-lt"/>
              </a:rPr>
              <a:t>- Dimethyl butyric acid</a:t>
            </a:r>
          </a:p>
          <a:p>
            <a:r>
              <a:rPr lang="en-US" altLang="en-US" sz="1600" dirty="0" smtClean="0">
                <a:solidFill>
                  <a:srgbClr val="000000"/>
                </a:solidFill>
                <a:latin typeface="+mj-lt"/>
              </a:rPr>
              <a:t>2,3-Dimethyl </a:t>
            </a:r>
            <a:r>
              <a:rPr lang="en-US" altLang="en-US" sz="1600" dirty="0" err="1">
                <a:solidFill>
                  <a:srgbClr val="000000"/>
                </a:solidFill>
                <a:latin typeface="+mj-lt"/>
              </a:rPr>
              <a:t>butanoic</a:t>
            </a:r>
            <a:r>
              <a:rPr lang="en-US" altLang="en-US" sz="1600" dirty="0">
                <a:solidFill>
                  <a:srgbClr val="000000"/>
                </a:solidFill>
                <a:latin typeface="+mj-lt"/>
              </a:rPr>
              <a:t> acid</a:t>
            </a: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00733840"/>
              </p:ext>
            </p:extLst>
          </p:nvPr>
        </p:nvGraphicFramePr>
        <p:xfrm>
          <a:off x="2819400" y="4800600"/>
          <a:ext cx="1827213" cy="309563"/>
        </p:xfrm>
        <a:graphic>
          <a:graphicData uri="http://schemas.openxmlformats.org/presentationml/2006/ole">
            <p:oleObj spid="_x0000_s1183" r:id="rId4" imgW="1077197" imgH="182576" progId="ChemDraw.Document.6.0">
              <p:embed/>
            </p:oleObj>
          </a:graphicData>
        </a:graphic>
      </p:graphicFrame>
      <p:sp>
        <p:nvSpPr>
          <p:cNvPr id="16" name="مربع نص 20"/>
          <p:cNvSpPr txBox="1">
            <a:spLocks noChangeArrowheads="1"/>
          </p:cNvSpPr>
          <p:nvPr/>
        </p:nvSpPr>
        <p:spPr bwMode="auto">
          <a:xfrm>
            <a:off x="2819400" y="5542009"/>
            <a:ext cx="22860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en-US" sz="1600" dirty="0">
                <a:solidFill>
                  <a:srgbClr val="C00000"/>
                </a:solidFill>
                <a:latin typeface="+mj-lt"/>
                <a:cs typeface="Arial" pitchFamily="34" charset="0"/>
              </a:rPr>
              <a:t>Succinic acid</a:t>
            </a:r>
          </a:p>
        </p:txBody>
      </p:sp>
      <p:sp>
        <p:nvSpPr>
          <p:cNvPr id="17" name="مربع نص 20"/>
          <p:cNvSpPr txBox="1">
            <a:spLocks noChangeArrowheads="1"/>
          </p:cNvSpPr>
          <p:nvPr/>
        </p:nvSpPr>
        <p:spPr bwMode="auto">
          <a:xfrm>
            <a:off x="2947555" y="5864423"/>
            <a:ext cx="22860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en-US" sz="1600" dirty="0">
                <a:latin typeface="+mj-lt"/>
                <a:cs typeface="Times New Roman" pitchFamily="18" charset="0"/>
              </a:rPr>
              <a:t>1,4-Butandioic acid</a:t>
            </a: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997615320"/>
              </p:ext>
            </p:extLst>
          </p:nvPr>
        </p:nvGraphicFramePr>
        <p:xfrm>
          <a:off x="4953000" y="4761254"/>
          <a:ext cx="1910806" cy="975382"/>
        </p:xfrm>
        <a:graphic>
          <a:graphicData uri="http://schemas.openxmlformats.org/presentationml/2006/ole">
            <p:oleObj spid="_x0000_s1184" name="CS ChemDraw Drawing" r:id="rId5" imgW="1290240" imgH="659160" progId="ChemDraw.Document.6.0">
              <p:embed/>
            </p:oleObj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879844457"/>
              </p:ext>
            </p:extLst>
          </p:nvPr>
        </p:nvGraphicFramePr>
        <p:xfrm>
          <a:off x="7315200" y="4572000"/>
          <a:ext cx="1643661" cy="1250077"/>
        </p:xfrm>
        <a:graphic>
          <a:graphicData uri="http://schemas.openxmlformats.org/presentationml/2006/ole">
            <p:oleObj spid="_x0000_s1185" name="CS ChemDraw Drawing" r:id="rId6" imgW="1166040" imgH="887760" progId="ChemDraw.Document.6.0">
              <p:embed/>
            </p:oleObj>
          </a:graphicData>
        </a:graphic>
      </p:graphicFrame>
      <p:pic>
        <p:nvPicPr>
          <p:cNvPr id="20" name="Picture 19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9" y="7937"/>
            <a:ext cx="658091" cy="658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7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209800"/>
            <a:ext cx="7988300" cy="203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3" name="Group 22"/>
          <p:cNvGrpSpPr/>
          <p:nvPr/>
        </p:nvGrpSpPr>
        <p:grpSpPr>
          <a:xfrm>
            <a:off x="228600" y="533400"/>
            <a:ext cx="8590973" cy="1539875"/>
            <a:chOff x="248227" y="746125"/>
            <a:chExt cx="8590973" cy="1539875"/>
          </a:xfrm>
        </p:grpSpPr>
        <p:pic>
          <p:nvPicPr>
            <p:cNvPr id="21" name="Picture 9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8227" y="746125"/>
              <a:ext cx="8509000" cy="1539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Rectangle 13"/>
            <p:cNvSpPr/>
            <p:nvPr/>
          </p:nvSpPr>
          <p:spPr>
            <a:xfrm>
              <a:off x="5105400" y="1905000"/>
              <a:ext cx="3733800" cy="304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rgbClr val="00B050"/>
                  </a:solidFill>
                </a:rPr>
                <a:t>3-Ethyl-</a:t>
              </a:r>
              <a:r>
                <a:rPr lang="en-US" b="1" dirty="0" smtClean="0">
                  <a:solidFill>
                    <a:srgbClr val="00B0F0"/>
                  </a:solidFill>
                </a:rPr>
                <a:t>6-methyl</a:t>
              </a:r>
              <a:r>
                <a:rPr lang="en-US" b="1" dirty="0" smtClean="0">
                  <a:solidFill>
                    <a:srgbClr val="003300"/>
                  </a:solidFill>
                </a:rPr>
                <a:t>octan1,8-</a:t>
              </a:r>
              <a:r>
                <a:rPr lang="en-US" b="1" dirty="0" smtClean="0">
                  <a:solidFill>
                    <a:srgbClr val="CC0099"/>
                  </a:solidFill>
                </a:rPr>
                <a:t>dioic</a:t>
              </a:r>
              <a:r>
                <a:rPr lang="en-US" b="1" dirty="0" smtClean="0">
                  <a:solidFill>
                    <a:srgbClr val="003300"/>
                  </a:solidFill>
                </a:rPr>
                <a:t> </a:t>
              </a:r>
              <a:r>
                <a:rPr lang="en-US" b="1" dirty="0" smtClean="0">
                  <a:solidFill>
                    <a:srgbClr val="CC0099"/>
                  </a:solidFill>
                </a:rPr>
                <a:t>acid</a:t>
              </a:r>
              <a:endParaRPr lang="en-US" b="1" dirty="0">
                <a:solidFill>
                  <a:srgbClr val="CC0099"/>
                </a:solidFill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1268345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108 Chem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4B07-8413-46E7-8A07-A0B40176EED6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33400" y="1905000"/>
            <a:ext cx="7162800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1500" dirty="0" smtClean="0">
                <a:latin typeface="+mj-lt"/>
              </a:rPr>
              <a:t>          Benzoic acid                         </a:t>
            </a:r>
            <a:r>
              <a:rPr lang="en-US" altLang="en-US" sz="1500" dirty="0" err="1" smtClean="0">
                <a:solidFill>
                  <a:srgbClr val="FF0000"/>
                </a:solidFill>
                <a:latin typeface="+mj-lt"/>
              </a:rPr>
              <a:t>Phethalic</a:t>
            </a:r>
            <a:r>
              <a:rPr lang="en-US" altLang="en-US" sz="1500" dirty="0" smtClean="0">
                <a:solidFill>
                  <a:srgbClr val="FF0000"/>
                </a:solidFill>
                <a:latin typeface="+mj-lt"/>
              </a:rPr>
              <a:t> acid </a:t>
            </a:r>
            <a:r>
              <a:rPr lang="en-US" altLang="en-US" sz="1500" dirty="0" smtClean="0">
                <a:latin typeface="+mj-lt"/>
              </a:rPr>
              <a:t>                                    </a:t>
            </a:r>
            <a:r>
              <a:rPr lang="en-US" altLang="en-US" sz="1500" dirty="0" err="1" smtClean="0">
                <a:solidFill>
                  <a:srgbClr val="0070C0"/>
                </a:solidFill>
                <a:latin typeface="+mj-lt"/>
              </a:rPr>
              <a:t>Isophthalic</a:t>
            </a:r>
            <a:r>
              <a:rPr lang="en-US" altLang="en-US" sz="1500" dirty="0" smtClean="0">
                <a:solidFill>
                  <a:srgbClr val="0070C0"/>
                </a:solidFill>
                <a:latin typeface="+mj-lt"/>
              </a:rPr>
              <a:t> acid</a:t>
            </a:r>
            <a:endParaRPr lang="en-US" altLang="en-US" sz="1500" dirty="0" smtClean="0">
              <a:solidFill>
                <a:srgbClr val="003300"/>
              </a:solidFill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661923" y="5210191"/>
            <a:ext cx="2889061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500" dirty="0" smtClean="0">
                <a:solidFill>
                  <a:srgbClr val="003300"/>
                </a:solidFill>
                <a:latin typeface="+mj-lt"/>
              </a:rPr>
              <a:t>2-Hydroxybenzenecarboxylic</a:t>
            </a:r>
            <a:r>
              <a:rPr lang="en-US" altLang="en-US" sz="1500" dirty="0" smtClean="0">
                <a:latin typeface="+mj-lt"/>
              </a:rPr>
              <a:t> acid</a:t>
            </a:r>
            <a:endParaRPr lang="en-US" sz="1500" dirty="0">
              <a:latin typeface="+mj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400" y="2373868"/>
            <a:ext cx="2147383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500" dirty="0" smtClean="0">
                <a:latin typeface="+mj-lt"/>
              </a:rPr>
              <a:t>Benzene carboxylic acid</a:t>
            </a:r>
            <a:endParaRPr lang="en-US" sz="1500" dirty="0"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612660" y="2394650"/>
            <a:ext cx="2618281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500" dirty="0" smtClean="0">
                <a:solidFill>
                  <a:srgbClr val="FF0000"/>
                </a:solidFill>
                <a:latin typeface="+mj-lt"/>
              </a:rPr>
              <a:t>Benzene-1,2-dicarboxylic acid</a:t>
            </a:r>
            <a:endParaRPr lang="en-US" sz="15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088783" y="5163189"/>
            <a:ext cx="2618281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500" dirty="0" smtClean="0">
                <a:solidFill>
                  <a:srgbClr val="7030A0"/>
                </a:solidFill>
                <a:latin typeface="+mj-lt"/>
              </a:rPr>
              <a:t>Benzene-1,4-dicarboxylic acid</a:t>
            </a:r>
            <a:endParaRPr lang="en-US" sz="1500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806194" y="2348345"/>
            <a:ext cx="2618281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500" dirty="0" smtClean="0">
                <a:solidFill>
                  <a:srgbClr val="0070C0"/>
                </a:solidFill>
                <a:latin typeface="+mj-lt"/>
              </a:rPr>
              <a:t>Benzene-1,3-dicarboxylic acid</a:t>
            </a:r>
            <a:endParaRPr lang="en-US" sz="1500" dirty="0">
              <a:solidFill>
                <a:srgbClr val="0070C0"/>
              </a:solidFill>
              <a:latin typeface="+mj-lt"/>
            </a:endParaRP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17351627"/>
              </p:ext>
            </p:extLst>
          </p:nvPr>
        </p:nvGraphicFramePr>
        <p:xfrm>
          <a:off x="3588327" y="3048000"/>
          <a:ext cx="3152724" cy="1725613"/>
        </p:xfrm>
        <a:graphic>
          <a:graphicData uri="http://schemas.openxmlformats.org/presentationml/2006/ole">
            <p:oleObj spid="_x0000_s4179" name="CS ChemDraw Drawing" r:id="rId3" imgW="1760400" imgH="964080" progId="ChemDraw.Document.6.0">
              <p:embed/>
            </p:oleObj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545779753"/>
              </p:ext>
            </p:extLst>
          </p:nvPr>
        </p:nvGraphicFramePr>
        <p:xfrm>
          <a:off x="1849895" y="228600"/>
          <a:ext cx="5267335" cy="1204913"/>
        </p:xfrm>
        <a:graphic>
          <a:graphicData uri="http://schemas.openxmlformats.org/presentationml/2006/ole">
            <p:oleObj spid="_x0000_s4180" name="CS ChemDraw Drawing" r:id="rId4" imgW="3268440" imgH="748080" progId="ChemDraw.Document.6.0">
              <p:embed/>
            </p:oleObj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984788012"/>
              </p:ext>
            </p:extLst>
          </p:nvPr>
        </p:nvGraphicFramePr>
        <p:xfrm>
          <a:off x="1210542" y="3200400"/>
          <a:ext cx="1251934" cy="1163441"/>
        </p:xfrm>
        <a:graphic>
          <a:graphicData uri="http://schemas.openxmlformats.org/presentationml/2006/ole">
            <p:oleObj spid="_x0000_s4181" name="CS ChemDraw Drawing" r:id="rId5" imgW="763920" imgH="708840" progId="ChemDraw.Document.6.0">
              <p:embed/>
            </p:oleObj>
          </a:graphicData>
        </a:graphic>
      </p:graphicFrame>
      <p:sp>
        <p:nvSpPr>
          <p:cNvPr id="21" name="Rectangle 20"/>
          <p:cNvSpPr/>
          <p:nvPr/>
        </p:nvSpPr>
        <p:spPr>
          <a:xfrm>
            <a:off x="3429000" y="4793857"/>
            <a:ext cx="3070841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500" dirty="0" err="1" smtClean="0">
                <a:solidFill>
                  <a:srgbClr val="7030A0"/>
                </a:solidFill>
                <a:latin typeface="+mj-lt"/>
              </a:rPr>
              <a:t>Terephtalic</a:t>
            </a:r>
            <a:r>
              <a:rPr lang="en-US" altLang="en-US" sz="1500" dirty="0" smtClean="0">
                <a:solidFill>
                  <a:srgbClr val="7030A0"/>
                </a:solidFill>
                <a:latin typeface="+mj-lt"/>
              </a:rPr>
              <a:t> acid</a:t>
            </a:r>
            <a:r>
              <a:rPr lang="en-US" altLang="en-US" sz="1500" dirty="0" smtClean="0">
                <a:latin typeface="+mj-lt"/>
              </a:rPr>
              <a:t>           </a:t>
            </a:r>
            <a:r>
              <a:rPr lang="en-US" altLang="en-US" sz="1500" dirty="0" smtClean="0">
                <a:solidFill>
                  <a:srgbClr val="003300"/>
                </a:solidFill>
                <a:latin typeface="+mj-lt"/>
              </a:rPr>
              <a:t>Salicylic acid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20853" y="4780002"/>
            <a:ext cx="119500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i="1" dirty="0" smtClean="0">
                <a:latin typeface="+mj-lt"/>
              </a:rPr>
              <a:t>o-</a:t>
            </a:r>
            <a:r>
              <a:rPr lang="en-US" sz="1500" dirty="0" err="1" smtClean="0">
                <a:latin typeface="+mj-lt"/>
              </a:rPr>
              <a:t>Toluic</a:t>
            </a:r>
            <a:r>
              <a:rPr lang="en-US" sz="1500" dirty="0" smtClean="0">
                <a:latin typeface="+mj-lt"/>
              </a:rPr>
              <a:t> acid</a:t>
            </a:r>
            <a:endParaRPr lang="en-US" sz="1500" dirty="0">
              <a:latin typeface="+mj-lt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15334" y="5163189"/>
            <a:ext cx="2938625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500" dirty="0" smtClean="0">
                <a:latin typeface="+mj-lt"/>
              </a:rPr>
              <a:t>2- Methyl benzene carboxylic acid</a:t>
            </a:r>
            <a:endParaRPr lang="en-US" sz="1500" dirty="0">
              <a:latin typeface="+mj-lt"/>
            </a:endParaRPr>
          </a:p>
        </p:txBody>
      </p:sp>
      <p:pic>
        <p:nvPicPr>
          <p:cNvPr id="24" name="Picture 2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9" y="7937"/>
            <a:ext cx="962891" cy="962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65488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>
                <a:solidFill>
                  <a:srgbClr val="002060"/>
                </a:solidFill>
              </a:rPr>
              <a:t>Carboxylic Acid Derivatives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919172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z="1800" dirty="0" smtClean="0"/>
              <a:t>Acid </a:t>
            </a:r>
            <a:r>
              <a:rPr lang="en-US" sz="1800" dirty="0"/>
              <a:t>Chloride   </a:t>
            </a:r>
            <a:r>
              <a:rPr lang="en-US" sz="1800" dirty="0" smtClean="0"/>
              <a:t>              Ester                                 Amide                    acid anhydride</a:t>
            </a:r>
          </a:p>
          <a:p>
            <a:endParaRPr lang="en-US" sz="1800" dirty="0"/>
          </a:p>
          <a:p>
            <a:pPr algn="ctr">
              <a:defRPr/>
            </a:pPr>
            <a:r>
              <a:rPr lang="en-US" sz="1800" u="sng" dirty="0">
                <a:solidFill>
                  <a:schemeClr val="accent2"/>
                </a:solidFill>
              </a:rPr>
              <a:t>1-Nomenclature of acid </a:t>
            </a:r>
            <a:r>
              <a:rPr lang="en-US" sz="1800" u="sng" dirty="0" smtClean="0">
                <a:solidFill>
                  <a:schemeClr val="accent2"/>
                </a:solidFill>
              </a:rPr>
              <a:t>chloride </a:t>
            </a:r>
            <a:r>
              <a:rPr lang="en-US" altLang="en-US" sz="1800" u="sng" dirty="0" smtClean="0"/>
              <a:t>RCOX</a:t>
            </a:r>
            <a:endParaRPr lang="en-US" altLang="en-US" sz="1800" u="sng" dirty="0"/>
          </a:p>
          <a:p>
            <a:pPr algn="ctr">
              <a:defRPr/>
            </a:pPr>
            <a:endParaRPr lang="ar-SA" sz="1800" u="sng" dirty="0">
              <a:solidFill>
                <a:schemeClr val="accent2"/>
              </a:solidFill>
            </a:endParaRPr>
          </a:p>
          <a:p>
            <a:pPr marL="0" indent="0">
              <a:defRPr/>
            </a:pPr>
            <a:r>
              <a:rPr lang="en-US" altLang="en-US" sz="1800" dirty="0" smtClean="0"/>
              <a:t>Derived </a:t>
            </a:r>
            <a:r>
              <a:rPr lang="en-US" altLang="en-US" sz="1800" dirty="0"/>
              <a:t>from the carboxylic acid name by </a:t>
            </a:r>
            <a:endParaRPr lang="en-US" altLang="en-US" sz="1800" dirty="0" smtClean="0"/>
          </a:p>
          <a:p>
            <a:pPr algn="just">
              <a:buClr>
                <a:schemeClr val="accent2"/>
              </a:buClr>
              <a:defRPr/>
            </a:pPr>
            <a:r>
              <a:rPr lang="en-US" altLang="en-US" sz="1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imes New Roman" pitchFamily="18" charset="0"/>
              </a:rPr>
              <a:t>Replace </a:t>
            </a:r>
            <a:r>
              <a:rPr lang="en-US" altLang="en-US" sz="1800" dirty="0" smtClean="0">
                <a:latin typeface="+mj-lt"/>
                <a:cs typeface="Times New Roman" pitchFamily="18" charset="0"/>
              </a:rPr>
              <a:t>the </a:t>
            </a:r>
            <a:r>
              <a:rPr lang="en-US" altLang="en-US" sz="1800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-</a:t>
            </a:r>
            <a:r>
              <a:rPr lang="en-US" altLang="en-US" sz="1800" dirty="0" err="1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ic</a:t>
            </a:r>
            <a:r>
              <a:rPr lang="en-US" altLang="en-US" sz="1800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 acid </a:t>
            </a:r>
            <a:r>
              <a:rPr lang="en-US" altLang="en-US" sz="1800" dirty="0" smtClean="0">
                <a:latin typeface="+mj-lt"/>
                <a:cs typeface="Times New Roman" pitchFamily="18" charset="0"/>
              </a:rPr>
              <a:t>ending in the name of the parent acid by </a:t>
            </a:r>
            <a:r>
              <a:rPr lang="en-US" altLang="en-US" sz="1800" dirty="0" smtClean="0">
                <a:solidFill>
                  <a:srgbClr val="CC0000"/>
                </a:solidFill>
                <a:latin typeface="+mj-lt"/>
                <a:cs typeface="Times New Roman" pitchFamily="18" charset="0"/>
              </a:rPr>
              <a:t>–</a:t>
            </a:r>
            <a:r>
              <a:rPr lang="en-US" altLang="en-US" sz="1800" dirty="0" err="1" smtClean="0">
                <a:solidFill>
                  <a:srgbClr val="CC0000"/>
                </a:solidFill>
                <a:latin typeface="+mj-lt"/>
                <a:cs typeface="Times New Roman" pitchFamily="18" charset="0"/>
              </a:rPr>
              <a:t>yl</a:t>
            </a:r>
            <a:r>
              <a:rPr lang="en-US" altLang="en-US" sz="1800" dirty="0" smtClean="0">
                <a:solidFill>
                  <a:srgbClr val="CC0000"/>
                </a:solidFill>
                <a:latin typeface="+mj-lt"/>
                <a:cs typeface="Times New Roman" pitchFamily="18" charset="0"/>
              </a:rPr>
              <a:t> chloride.</a:t>
            </a:r>
          </a:p>
          <a:p>
            <a:pPr>
              <a:defRPr/>
            </a:pPr>
            <a:endParaRPr lang="en-US" sz="1800" dirty="0" smtClean="0">
              <a:solidFill>
                <a:schemeClr val="accent2"/>
              </a:solidFill>
            </a:endParaRPr>
          </a:p>
          <a:p>
            <a:pPr>
              <a:defRPr/>
            </a:pPr>
            <a:endParaRPr lang="en-US" sz="1800" dirty="0">
              <a:solidFill>
                <a:schemeClr val="accent2"/>
              </a:solidFill>
            </a:endParaRPr>
          </a:p>
          <a:p>
            <a:pPr>
              <a:defRPr/>
            </a:pPr>
            <a:endParaRPr lang="en-US" sz="1800" dirty="0" smtClean="0">
              <a:solidFill>
                <a:schemeClr val="accent2"/>
              </a:solidFill>
            </a:endParaRPr>
          </a:p>
          <a:p>
            <a:pPr>
              <a:defRPr/>
            </a:pPr>
            <a:endParaRPr lang="en-US" sz="1800" dirty="0">
              <a:solidFill>
                <a:schemeClr val="accent2"/>
              </a:solidFill>
            </a:endParaRPr>
          </a:p>
          <a:p>
            <a:pPr>
              <a:defRPr/>
            </a:pPr>
            <a:r>
              <a:rPr lang="en-US" sz="1800" dirty="0" smtClean="0"/>
              <a:t>         </a:t>
            </a:r>
            <a:r>
              <a:rPr lang="en-US" sz="1800" dirty="0" err="1" smtClean="0"/>
              <a:t>Ethanoyl</a:t>
            </a:r>
            <a:r>
              <a:rPr lang="en-US" sz="1800" dirty="0" smtClean="0"/>
              <a:t> </a:t>
            </a:r>
            <a:r>
              <a:rPr lang="en-US" sz="1800" dirty="0"/>
              <a:t>chloride                    </a:t>
            </a:r>
            <a:r>
              <a:rPr lang="en-US" sz="1800" dirty="0" smtClean="0"/>
              <a:t>     Benzoyl </a:t>
            </a:r>
            <a:r>
              <a:rPr lang="en-US" sz="1800" dirty="0"/>
              <a:t>chloride</a:t>
            </a:r>
            <a:endParaRPr lang="ar-SA" sz="1800" dirty="0"/>
          </a:p>
          <a:p>
            <a:pPr>
              <a:defRPr/>
            </a:pPr>
            <a:r>
              <a:rPr lang="ar-SA" sz="1800" dirty="0"/>
              <a:t>    </a:t>
            </a:r>
            <a:r>
              <a:rPr lang="en-US" sz="1800" dirty="0"/>
              <a:t>        Acetyl chloride</a:t>
            </a:r>
            <a:r>
              <a:rPr lang="ar-SA" sz="1800" dirty="0"/>
              <a:t>                        </a:t>
            </a: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108 </a:t>
            </a:r>
            <a:r>
              <a:rPr lang="en-US" dirty="0" err="1" smtClean="0"/>
              <a:t>Chem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4B07-8413-46E7-8A07-A0B40176EED6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941829736"/>
              </p:ext>
            </p:extLst>
          </p:nvPr>
        </p:nvGraphicFramePr>
        <p:xfrm>
          <a:off x="533400" y="1066800"/>
          <a:ext cx="8153400" cy="1099557"/>
        </p:xfrm>
        <a:graphic>
          <a:graphicData uri="http://schemas.openxmlformats.org/presentationml/2006/ole">
            <p:oleObj spid="_x0000_s9265" name="ChemSketch" r:id="rId3" imgW="5879520" imgH="792360" progId="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793443320"/>
              </p:ext>
            </p:extLst>
          </p:nvPr>
        </p:nvGraphicFramePr>
        <p:xfrm>
          <a:off x="1066800" y="4114800"/>
          <a:ext cx="4953000" cy="1163333"/>
        </p:xfrm>
        <a:graphic>
          <a:graphicData uri="http://schemas.openxmlformats.org/presentationml/2006/ole">
            <p:oleObj spid="_x0000_s9266" name="ChemSketch" r:id="rId4" imgW="3413760" imgH="801624" progId="">
              <p:embed/>
            </p:oleObj>
          </a:graphicData>
        </a:graphic>
      </p:graphicFrame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9" y="7937"/>
            <a:ext cx="962891" cy="962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268" name="Object 52"/>
          <p:cNvGraphicFramePr>
            <a:graphicFrameLocks noChangeAspect="1"/>
          </p:cNvGraphicFramePr>
          <p:nvPr/>
        </p:nvGraphicFramePr>
        <p:xfrm>
          <a:off x="6477000" y="3886200"/>
          <a:ext cx="2514600" cy="1003300"/>
        </p:xfrm>
        <a:graphic>
          <a:graphicData uri="http://schemas.openxmlformats.org/presentationml/2006/ole">
            <p:oleObj spid="_x0000_s9268" r:id="rId6" imgW="1275588" imgH="509016" progId="ChemDraw.Document.6.0">
              <p:embed/>
            </p:oleObj>
          </a:graphicData>
        </a:graphic>
      </p:graphicFrame>
      <p:sp>
        <p:nvSpPr>
          <p:cNvPr id="11" name="Rectangle 10"/>
          <p:cNvSpPr/>
          <p:nvPr/>
        </p:nvSpPr>
        <p:spPr>
          <a:xfrm>
            <a:off x="6781800" y="5181600"/>
            <a:ext cx="1915011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7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imes New Roman"/>
              </a:rPr>
              <a:t>Propanoyl</a:t>
            </a:r>
            <a:r>
              <a:rPr lang="en-US" altLang="en-US" sz="17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imes New Roman"/>
              </a:rPr>
              <a:t> chloride</a:t>
            </a:r>
            <a:endParaRPr lang="en-US" sz="1700" dirty="0"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77967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8610600" cy="5562600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90000"/>
              </a:lnSpc>
            </a:pPr>
            <a:r>
              <a:rPr lang="en-US" altLang="en-US" sz="1800" u="sng" dirty="0">
                <a:solidFill>
                  <a:schemeClr val="accent2"/>
                </a:solidFill>
              </a:rPr>
              <a:t>2- Nomenclature of esters</a:t>
            </a:r>
          </a:p>
          <a:p>
            <a:pPr>
              <a:lnSpc>
                <a:spcPct val="90000"/>
              </a:lnSpc>
            </a:pPr>
            <a:r>
              <a:rPr lang="en-US" altLang="en-US" sz="1700" dirty="0" smtClean="0">
                <a:latin typeface="+mj-lt"/>
                <a:ea typeface="ＭＳ Ｐゴシック" pitchFamily="34" charset="-128"/>
                <a:cs typeface="Times New Roman" panose="02020603050405020304" pitchFamily="18" charset="0"/>
              </a:rPr>
              <a:t>The alkyl group (R’) is written  first followed by the name of the parent acid with replacing of the ending </a:t>
            </a:r>
            <a:r>
              <a:rPr lang="en-US" altLang="en-US" sz="1700" dirty="0" smtClean="0">
                <a:solidFill>
                  <a:srgbClr val="FF0000"/>
                </a:solidFill>
                <a:latin typeface="+mj-lt"/>
                <a:ea typeface="ＭＳ Ｐゴシック" pitchFamily="34" charset="-128"/>
                <a:cs typeface="Times New Roman" panose="02020603050405020304" pitchFamily="18" charset="0"/>
              </a:rPr>
              <a:t>–</a:t>
            </a:r>
            <a:r>
              <a:rPr lang="en-US" altLang="en-US" sz="1700" dirty="0" err="1" smtClean="0">
                <a:solidFill>
                  <a:srgbClr val="FF0000"/>
                </a:solidFill>
                <a:latin typeface="+mj-lt"/>
                <a:ea typeface="ＭＳ Ｐゴシック" pitchFamily="34" charset="-128"/>
                <a:cs typeface="Times New Roman" panose="02020603050405020304" pitchFamily="18" charset="0"/>
              </a:rPr>
              <a:t>ic</a:t>
            </a:r>
            <a:r>
              <a:rPr lang="en-US" altLang="en-US" sz="1700" dirty="0" smtClean="0">
                <a:solidFill>
                  <a:srgbClr val="FF0000"/>
                </a:solidFill>
                <a:latin typeface="+mj-lt"/>
                <a:ea typeface="ＭＳ Ｐゴシック" pitchFamily="34" charset="-128"/>
                <a:cs typeface="Times New Roman" panose="02020603050405020304" pitchFamily="18" charset="0"/>
              </a:rPr>
              <a:t> acid by </a:t>
            </a:r>
            <a:r>
              <a:rPr lang="en-US" altLang="en-US" sz="1700" dirty="0" smtClean="0">
                <a:solidFill>
                  <a:schemeClr val="accent2"/>
                </a:solidFill>
                <a:latin typeface="+mj-lt"/>
                <a:ea typeface="ＭＳ Ｐゴシック" pitchFamily="34" charset="-128"/>
                <a:cs typeface="Times New Roman" panose="02020603050405020304" pitchFamily="18" charset="0"/>
              </a:rPr>
              <a:t>–ate</a:t>
            </a:r>
            <a:r>
              <a:rPr lang="en-US" altLang="en-US" sz="1700" dirty="0" smtClean="0">
                <a:latin typeface="+mj-lt"/>
                <a:ea typeface="ＭＳ Ｐゴシック" pitchFamily="34" charset="-128"/>
                <a:cs typeface="Times New Roman" panose="02020603050405020304" pitchFamily="18" charset="0"/>
              </a:rPr>
              <a:t> :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endParaRPr lang="en-US" altLang="en-US" sz="18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endParaRPr lang="en-US" altLang="en-US" sz="1800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endParaRPr lang="en-US" altLang="en-US" sz="1800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sz="1800" dirty="0"/>
              <a:t> </a:t>
            </a:r>
            <a:endParaRPr lang="en-US" altLang="en-US" sz="1800" dirty="0" smtClean="0"/>
          </a:p>
          <a:p>
            <a:pPr>
              <a:lnSpc>
                <a:spcPct val="90000"/>
              </a:lnSpc>
            </a:pPr>
            <a:r>
              <a:rPr lang="en-US" altLang="en-US" sz="1800" dirty="0" smtClean="0"/>
              <a:t>       </a:t>
            </a:r>
          </a:p>
          <a:p>
            <a:pPr>
              <a:lnSpc>
                <a:spcPct val="90000"/>
              </a:lnSpc>
            </a:pPr>
            <a:endParaRPr lang="en-US" altLang="en-US" sz="1800" dirty="0"/>
          </a:p>
          <a:p>
            <a:pPr>
              <a:lnSpc>
                <a:spcPct val="90000"/>
              </a:lnSpc>
            </a:pPr>
            <a:endParaRPr lang="en-US" altLang="en-US" sz="1800" dirty="0" smtClean="0"/>
          </a:p>
          <a:p>
            <a:pPr>
              <a:lnSpc>
                <a:spcPct val="90000"/>
              </a:lnSpc>
            </a:pPr>
            <a:endParaRPr lang="en-US" altLang="en-US" sz="1800" dirty="0"/>
          </a:p>
          <a:p>
            <a:pPr>
              <a:lnSpc>
                <a:spcPct val="90000"/>
              </a:lnSpc>
            </a:pPr>
            <a:endParaRPr lang="en-US" altLang="en-US" sz="1800" dirty="0" smtClean="0"/>
          </a:p>
          <a:p>
            <a:pPr>
              <a:lnSpc>
                <a:spcPct val="90000"/>
              </a:lnSpc>
            </a:pPr>
            <a:endParaRPr lang="en-US" altLang="en-US" sz="1800" dirty="0" smtClean="0"/>
          </a:p>
          <a:p>
            <a:pPr>
              <a:lnSpc>
                <a:spcPct val="90000"/>
              </a:lnSpc>
            </a:pPr>
            <a:endParaRPr lang="en-US" altLang="en-US" sz="1800" dirty="0"/>
          </a:p>
          <a:p>
            <a:pPr>
              <a:lnSpc>
                <a:spcPct val="90000"/>
              </a:lnSpc>
            </a:pPr>
            <a:endParaRPr lang="en-US" altLang="en-US" sz="1800" dirty="0" smtClean="0"/>
          </a:p>
          <a:p>
            <a:pPr>
              <a:lnSpc>
                <a:spcPct val="90000"/>
              </a:lnSpc>
            </a:pPr>
            <a:r>
              <a:rPr lang="en-US" altLang="en-US" sz="1800" dirty="0" smtClean="0"/>
              <a:t>Ethyl </a:t>
            </a:r>
            <a:r>
              <a:rPr lang="en-US" altLang="en-US" sz="1800" dirty="0"/>
              <a:t>ethanoate                 </a:t>
            </a:r>
            <a:r>
              <a:rPr lang="en-US" altLang="en-US" sz="1800" dirty="0" smtClean="0"/>
              <a:t>                          Methyl benzoate</a:t>
            </a:r>
          </a:p>
          <a:p>
            <a:pPr>
              <a:lnSpc>
                <a:spcPct val="90000"/>
              </a:lnSpc>
            </a:pPr>
            <a:r>
              <a:rPr lang="en-US" altLang="en-US" sz="1800" dirty="0" smtClean="0"/>
              <a:t>       Ethyl acetate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108 </a:t>
            </a:r>
            <a:r>
              <a:rPr lang="en-US" dirty="0" err="1" smtClean="0"/>
              <a:t>Chem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A4B07-8413-46E7-8A07-A0B40176EED6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480858827"/>
              </p:ext>
            </p:extLst>
          </p:nvPr>
        </p:nvGraphicFramePr>
        <p:xfrm>
          <a:off x="685800" y="3886200"/>
          <a:ext cx="5486400" cy="1257145"/>
        </p:xfrm>
        <a:graphic>
          <a:graphicData uri="http://schemas.openxmlformats.org/presentationml/2006/ole">
            <p:oleObj spid="_x0000_s10285" name="ChemSketch" r:id="rId3" imgW="3630168" imgH="832104" progId="">
              <p:embed/>
            </p:oleObj>
          </a:graphicData>
        </a:graphic>
      </p:graphicFrame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9" y="7937"/>
            <a:ext cx="886691" cy="886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00200"/>
            <a:ext cx="8229600" cy="227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" descr="130px-Ester-general.svg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066800"/>
            <a:ext cx="1219200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286" name="Object 46"/>
          <p:cNvGraphicFramePr>
            <a:graphicFrameLocks noChangeAspect="1"/>
          </p:cNvGraphicFramePr>
          <p:nvPr/>
        </p:nvGraphicFramePr>
        <p:xfrm>
          <a:off x="6731000" y="4191000"/>
          <a:ext cx="2413000" cy="762000"/>
        </p:xfrm>
        <a:graphic>
          <a:graphicData uri="http://schemas.openxmlformats.org/presentationml/2006/ole">
            <p:oleObj spid="_x0000_s10286" r:id="rId7" imgW="1278636" imgH="402336" progId="ChemDraw.Document.6.0">
              <p:embed/>
            </p:oleObj>
          </a:graphicData>
        </a:graphic>
      </p:graphicFrame>
      <p:sp>
        <p:nvSpPr>
          <p:cNvPr id="11" name="Rectangle 10"/>
          <p:cNvSpPr/>
          <p:nvPr/>
        </p:nvSpPr>
        <p:spPr>
          <a:xfrm>
            <a:off x="6553200" y="5257800"/>
            <a:ext cx="21297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 dirty="0" smtClean="0">
                <a:latin typeface="+mj-lt"/>
                <a:cs typeface="Times New Roman" panose="02020603050405020304" pitchFamily="18" charset="0"/>
              </a:rPr>
              <a:t>Methyl </a:t>
            </a:r>
            <a:r>
              <a:rPr lang="en-US" altLang="en-US" b="1" dirty="0" err="1" smtClean="0">
                <a:latin typeface="+mj-lt"/>
                <a:cs typeface="Times New Roman" panose="02020603050405020304" pitchFamily="18" charset="0"/>
              </a:rPr>
              <a:t>propanoate</a:t>
            </a:r>
            <a:r>
              <a:rPr lang="en-US" altLang="en-US" b="1" dirty="0" smtClean="0">
                <a:latin typeface="+mj-lt"/>
                <a:cs typeface="Times New Roman" panose="02020603050405020304" pitchFamily="18" charset="0"/>
              </a:rPr>
              <a:t> 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29082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1042</TotalTime>
  <Words>974</Words>
  <Application>Microsoft Office PowerPoint</Application>
  <PresentationFormat>On-screen Show (4:3)</PresentationFormat>
  <Paragraphs>239</Paragraphs>
  <Slides>24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Angles</vt:lpstr>
      <vt:lpstr>ChemSketch</vt:lpstr>
      <vt:lpstr>CS ChemDraw Drawing</vt:lpstr>
      <vt:lpstr>Carboxylic Acids and Their Derivatives</vt:lpstr>
      <vt:lpstr>Learning Objectives</vt:lpstr>
      <vt:lpstr>Structure Of Carboxylic  Acids</vt:lpstr>
      <vt:lpstr>Nomenclature of Carboxylic Acid</vt:lpstr>
      <vt:lpstr>Slide 5</vt:lpstr>
      <vt:lpstr>Slide 6</vt:lpstr>
      <vt:lpstr>Slide 7</vt:lpstr>
      <vt:lpstr>Carboxylic Acid Derivatives</vt:lpstr>
      <vt:lpstr>Slide 9</vt:lpstr>
      <vt:lpstr>Slide 10</vt:lpstr>
      <vt:lpstr>Slide 11</vt:lpstr>
      <vt:lpstr>Slide 12</vt:lpstr>
      <vt:lpstr>Physical Properties OF Carboxylic Acids</vt:lpstr>
      <vt:lpstr>Slide 14</vt:lpstr>
      <vt:lpstr>Preparation Of Carboxylic acids</vt:lpstr>
      <vt:lpstr>Slide 16</vt:lpstr>
      <vt:lpstr>Reactions of Carboxylic Acids</vt:lpstr>
      <vt:lpstr>Slide 18</vt:lpstr>
      <vt:lpstr>Reaction of Esters</vt:lpstr>
      <vt:lpstr>Acid Chlorides: Reactions</vt:lpstr>
      <vt:lpstr>Slide 21</vt:lpstr>
      <vt:lpstr>Acid anhydride: Reactions</vt:lpstr>
      <vt:lpstr>Reactions of Amides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Carboxylic Acids and Their Derivatives</dc:title>
  <dc:creator>HP</dc:creator>
  <cp:lastModifiedBy>shalaqeel</cp:lastModifiedBy>
  <cp:revision>52</cp:revision>
  <dcterms:created xsi:type="dcterms:W3CDTF">2014-11-21T11:35:43Z</dcterms:created>
  <dcterms:modified xsi:type="dcterms:W3CDTF">2016-12-14T11:33:03Z</dcterms:modified>
</cp:coreProperties>
</file>