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620" r:id="rId2"/>
    <p:sldId id="621" r:id="rId3"/>
    <p:sldId id="622" r:id="rId4"/>
    <p:sldId id="623" r:id="rId5"/>
    <p:sldId id="624" r:id="rId6"/>
    <p:sldId id="627" r:id="rId7"/>
    <p:sldId id="628" r:id="rId8"/>
    <p:sldId id="632" r:id="rId9"/>
    <p:sldId id="633" r:id="rId10"/>
    <p:sldId id="634" r:id="rId11"/>
    <p:sldId id="635" r:id="rId12"/>
    <p:sldId id="636" r:id="rId13"/>
    <p:sldId id="638" r:id="rId14"/>
    <p:sldId id="640" r:id="rId15"/>
    <p:sldId id="642" r:id="rId16"/>
    <p:sldId id="644" r:id="rId17"/>
    <p:sldId id="645" r:id="rId18"/>
    <p:sldId id="646" r:id="rId19"/>
    <p:sldId id="683" r:id="rId20"/>
    <p:sldId id="649" r:id="rId21"/>
    <p:sldId id="650" r:id="rId22"/>
    <p:sldId id="651" r:id="rId23"/>
    <p:sldId id="652" r:id="rId24"/>
    <p:sldId id="655" r:id="rId25"/>
    <p:sldId id="656" r:id="rId26"/>
    <p:sldId id="657" r:id="rId27"/>
    <p:sldId id="658" r:id="rId28"/>
    <p:sldId id="659" r:id="rId29"/>
    <p:sldId id="660" r:id="rId30"/>
    <p:sldId id="661" r:id="rId31"/>
    <p:sldId id="662" r:id="rId32"/>
    <p:sldId id="663" r:id="rId33"/>
    <p:sldId id="664" r:id="rId34"/>
    <p:sldId id="665" r:id="rId35"/>
    <p:sldId id="666" r:id="rId36"/>
    <p:sldId id="667" r:id="rId37"/>
    <p:sldId id="668" r:id="rId38"/>
    <p:sldId id="695" r:id="rId39"/>
    <p:sldId id="693" r:id="rId40"/>
    <p:sldId id="692" r:id="rId41"/>
    <p:sldId id="698" r:id="rId42"/>
    <p:sldId id="699" r:id="rId43"/>
    <p:sldId id="700" r:id="rId44"/>
    <p:sldId id="701" r:id="rId45"/>
    <p:sldId id="702" r:id="rId46"/>
    <p:sldId id="703" r:id="rId47"/>
    <p:sldId id="704" r:id="rId48"/>
    <p:sldId id="705" r:id="rId49"/>
    <p:sldId id="706" r:id="rId50"/>
    <p:sldId id="707" r:id="rId51"/>
    <p:sldId id="708" r:id="rId52"/>
    <p:sldId id="709" r:id="rId53"/>
    <p:sldId id="710" r:id="rId54"/>
    <p:sldId id="711" r:id="rId55"/>
    <p:sldId id="712" r:id="rId56"/>
    <p:sldId id="713" r:id="rId57"/>
    <p:sldId id="714" r:id="rId58"/>
    <p:sldId id="7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notesViewPr>
    <p:cSldViewPr showGuides="1">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72FCF-C236-4C69-9A95-FAE0FAEFB879}" type="datetimeFigureOut">
              <a:rPr lang="en-US" smtClean="0"/>
              <a:pPr/>
              <a:t>9/8/2019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71B804-B42A-4E77-A0D2-B31CA57073E4}" type="slidenum">
              <a:rPr lang="en-US" smtClean="0"/>
              <a:pPr/>
              <a:t>‹#›</a:t>
            </a:fld>
            <a:endParaRPr lang="en-US"/>
          </a:p>
        </p:txBody>
      </p:sp>
    </p:spTree>
    <p:extLst>
      <p:ext uri="{BB962C8B-B14F-4D97-AF65-F5344CB8AC3E}">
        <p14:creationId xmlns:p14="http://schemas.microsoft.com/office/powerpoint/2010/main" xmlns="" val="411877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63379-7691-4EE9-924D-D1A6E312F370}" type="datetimeFigureOut">
              <a:rPr lang="en-US" smtClean="0"/>
              <a:pPr/>
              <a:t>9/8/2019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D3D8E-ACB6-4B41-9E13-D74CCB9419E3}" type="slidenum">
              <a:rPr lang="en-US" smtClean="0"/>
              <a:pPr/>
              <a:t>‹#›</a:t>
            </a:fld>
            <a:endParaRPr lang="en-US"/>
          </a:p>
        </p:txBody>
      </p:sp>
    </p:spTree>
    <p:extLst>
      <p:ext uri="{BB962C8B-B14F-4D97-AF65-F5344CB8AC3E}">
        <p14:creationId xmlns:p14="http://schemas.microsoft.com/office/powerpoint/2010/main" xmlns="" val="171953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309586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57020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357859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435304"/>
            <a:ext cx="533400" cy="365125"/>
          </a:xfrm>
          <a:prstGeom prst="rect">
            <a:avLst/>
          </a:prstGeom>
        </p:spPr>
        <p:txBody>
          <a:bodyPr/>
          <a:lstStyle>
            <a:lvl1pPr>
              <a:defRPr sz="2000" b="1">
                <a:solidFill>
                  <a:schemeClr val="bg1"/>
                </a:solidFill>
              </a:defRPr>
            </a:lvl1pPr>
          </a:lstStyle>
          <a:p>
            <a:fld id="{DDA39FF2-3363-4B47-AA31-D8C4E95B4DF1}" type="slidenum">
              <a:rPr lang="en-US" smtClean="0"/>
              <a:pPr/>
              <a:t>‹#›</a:t>
            </a:fld>
            <a:endParaRPr lang="en-US" dirty="0"/>
          </a:p>
        </p:txBody>
      </p:sp>
    </p:spTree>
    <p:extLst>
      <p:ext uri="{BB962C8B-B14F-4D97-AF65-F5344CB8AC3E}">
        <p14:creationId xmlns:p14="http://schemas.microsoft.com/office/powerpoint/2010/main" xmlns="" val="373244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219920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90095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60876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322487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47660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58103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179322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474DE2-755E-4B49-8120-AAF32477406D}" type="datetimeFigureOut">
              <a:rPr lang="en-US" smtClean="0"/>
              <a:pPr/>
              <a:t>9/8/2019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29D53D-A535-4A73-8985-C2B89A2CB25B}" type="slidenum">
              <a:rPr lang="en-US" smtClean="0"/>
              <a:pPr/>
              <a:t>‹#›</a:t>
            </a:fld>
            <a:endParaRPr lang="en-US"/>
          </a:p>
        </p:txBody>
      </p:sp>
    </p:spTree>
    <p:extLst>
      <p:ext uri="{BB962C8B-B14F-4D97-AF65-F5344CB8AC3E}">
        <p14:creationId xmlns:p14="http://schemas.microsoft.com/office/powerpoint/2010/main" xmlns="" val="245070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Rectangle 13"/>
          <p:cNvSpPr/>
          <p:nvPr/>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6609844"/>
            <a:ext cx="9144000" cy="276999"/>
          </a:xfrm>
          <a:prstGeom prst="rect">
            <a:avLst/>
          </a:prstGeom>
          <a:noFill/>
        </p:spPr>
        <p:txBody>
          <a:bodyPr wrap="square" rtlCol="0">
            <a:spAutoFit/>
          </a:bodyPr>
          <a:lstStyle/>
          <a:p>
            <a:pPr algn="ctr"/>
            <a:r>
              <a:rPr lang="en-US" sz="1200" b="1" dirty="0">
                <a:solidFill>
                  <a:schemeClr val="accent2">
                    <a:lumMod val="50000"/>
                  </a:schemeClr>
                </a:solidFill>
                <a:latin typeface="Times New Roman" pitchFamily="18" charset="0"/>
                <a:cs typeface="Times New Roman" pitchFamily="18" charset="0"/>
              </a:rPr>
              <a:t>503 STAT - </a:t>
            </a:r>
            <a:r>
              <a:rPr lang="en-US" sz="1200" b="1" kern="1200" dirty="0">
                <a:solidFill>
                  <a:schemeClr val="accent2">
                    <a:lumMod val="50000"/>
                  </a:schemeClr>
                </a:solidFill>
                <a:latin typeface="Times New Roman" pitchFamily="18" charset="0"/>
                <a:ea typeface="+mn-ea"/>
                <a:cs typeface="Times New Roman" pitchFamily="18" charset="0"/>
              </a:rPr>
              <a:t>Probability and Statistics for Engineers and Scientists – Dr. Mansour </a:t>
            </a:r>
            <a:r>
              <a:rPr lang="en-US" sz="1200" b="1" dirty="0" err="1">
                <a:solidFill>
                  <a:schemeClr val="accent2">
                    <a:lumMod val="50000"/>
                  </a:schemeClr>
                </a:solidFill>
                <a:latin typeface="Times New Roman" pitchFamily="18" charset="0"/>
                <a:cs typeface="Times New Roman" pitchFamily="18" charset="0"/>
              </a:rPr>
              <a:t>Shrahili</a:t>
            </a:r>
            <a:r>
              <a:rPr lang="en-US" sz="1200" b="1" dirty="0">
                <a:solidFill>
                  <a:schemeClr val="accent2">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117236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2.xml"/><Relationship Id="rId5" Type="http://schemas.openxmlformats.org/officeDocument/2006/relationships/image" Target="../media/image92.png"/><Relationship Id="rId4" Type="http://schemas.openxmlformats.org/officeDocument/2006/relationships/image" Target="../media/image91.png"/></Relationships>
</file>

<file path=ppt/slides/_rels/slide5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67885"/>
            <a:ext cx="9144000" cy="2816156"/>
          </a:xfrm>
          <a:prstGeom prst="rect">
            <a:avLst/>
          </a:prstGeom>
          <a:noFill/>
        </p:spPr>
        <p:txBody>
          <a:bodyPr wrap="square" rtlCol="0">
            <a:spAutoFit/>
          </a:bodyPr>
          <a:lstStyle/>
          <a:p>
            <a:pPr algn="ctr">
              <a:lnSpc>
                <a:spcPct val="150000"/>
              </a:lnSpc>
            </a:pPr>
            <a:r>
              <a:rPr lang="en-US" sz="4000" dirty="0">
                <a:solidFill>
                  <a:srgbClr val="C00000"/>
                </a:solidFill>
                <a:latin typeface="Times New Roman" panose="02020603050405020304" pitchFamily="18" charset="0"/>
                <a:cs typeface="Times New Roman" panose="02020603050405020304" pitchFamily="18" charset="0"/>
              </a:rPr>
              <a:t> </a:t>
            </a:r>
            <a:r>
              <a:rPr lang="en-US" sz="4000" b="1" u="sng" dirty="0">
                <a:solidFill>
                  <a:srgbClr val="C00000"/>
                </a:solidFill>
                <a:latin typeface="Times New Roman" panose="02020603050405020304" pitchFamily="18" charset="0"/>
                <a:cs typeface="Times New Roman" panose="02020603050405020304" pitchFamily="18" charset="0"/>
              </a:rPr>
              <a:t>Chapter 9:</a:t>
            </a:r>
          </a:p>
          <a:p>
            <a:pPr algn="ctr">
              <a:lnSpc>
                <a:spcPct val="150000"/>
              </a:lnSpc>
            </a:pPr>
            <a:r>
              <a:rPr lang="en-US" sz="4000" dirty="0">
                <a:solidFill>
                  <a:srgbClr val="C00000"/>
                </a:solidFill>
                <a:latin typeface="Times New Roman" panose="02020603050405020304" pitchFamily="18" charset="0"/>
                <a:cs typeface="Times New Roman" panose="02020603050405020304" pitchFamily="18" charset="0"/>
              </a:rPr>
              <a:t> </a:t>
            </a:r>
            <a:r>
              <a:rPr lang="en-US" sz="3800" b="1" dirty="0">
                <a:solidFill>
                  <a:srgbClr val="C00000"/>
                </a:solidFill>
                <a:latin typeface="Times New Roman" panose="02020603050405020304" pitchFamily="18" charset="0"/>
                <a:cs typeface="Times New Roman" panose="02020603050405020304" pitchFamily="18" charset="0"/>
              </a:rPr>
              <a:t>One- and Two-Sample Estimation Problems</a:t>
            </a:r>
            <a:endParaRPr lang="en-US" sz="3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3386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610600" cy="2862322"/>
          </a:xfrm>
          <a:prstGeom prst="rect">
            <a:avLst/>
          </a:prstGeom>
        </p:spPr>
        <p:txBody>
          <a:bodyPr wrap="square">
            <a:spAutoFit/>
          </a:bodyPr>
          <a:lstStyle/>
          <a:p>
            <a:r>
              <a:rPr lang="en-US" sz="3600" dirty="0">
                <a:solidFill>
                  <a:srgbClr val="C00000"/>
                </a:solidFill>
                <a:latin typeface="Times New Roman" panose="02020603050405020304" pitchFamily="18" charset="0"/>
                <a:cs typeface="Times New Roman" panose="02020603050405020304" pitchFamily="18" charset="0"/>
              </a:rPr>
              <a:t>(a) We want to find 95% C.I. for μ. </a:t>
            </a:r>
          </a:p>
          <a:p>
            <a:r>
              <a:rPr lang="el-GR" sz="3600" dirty="0">
                <a:latin typeface="Times New Roman" panose="02020603050405020304" pitchFamily="18" charset="0"/>
                <a:cs typeface="Times New Roman" panose="02020603050405020304" pitchFamily="18" charset="0"/>
              </a:rPr>
              <a:t>α = ?? </a:t>
            </a:r>
          </a:p>
          <a:p>
            <a:r>
              <a:rPr lang="el-GR" sz="3600" dirty="0">
                <a:latin typeface="Times New Roman" panose="02020603050405020304" pitchFamily="18" charset="0"/>
                <a:cs typeface="Times New Roman" panose="02020603050405020304" pitchFamily="18" charset="0"/>
              </a:rPr>
              <a:t>95% = (1−α)100% </a:t>
            </a:r>
          </a:p>
          <a:p>
            <a:r>
              <a:rPr lang="el-GR" sz="3600" dirty="0">
                <a:latin typeface="Times New Roman" panose="02020603050405020304" pitchFamily="18" charset="0"/>
                <a:cs typeface="Times New Roman" panose="02020603050405020304" pitchFamily="18" charset="0"/>
              </a:rPr>
              <a:t>⇔ 0. 95 = (1−α) </a:t>
            </a:r>
          </a:p>
          <a:p>
            <a:r>
              <a:rPr lang="el-GR" sz="3600" dirty="0">
                <a:latin typeface="Times New Roman" panose="02020603050405020304" pitchFamily="18" charset="0"/>
                <a:cs typeface="Times New Roman" panose="02020603050405020304" pitchFamily="18" charset="0"/>
              </a:rPr>
              <a:t>⇔ α=0.05 ⇔ α/2 = 0.025 </a:t>
            </a:r>
            <a:endParaRPr lang="en-US" sz="36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070"/>
          <a:stretch/>
        </p:blipFill>
        <p:spPr bwMode="auto">
          <a:xfrm>
            <a:off x="2767012" y="3261471"/>
            <a:ext cx="3709988" cy="3291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178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76200"/>
            <a:ext cx="4710525" cy="2895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3019425"/>
            <a:ext cx="8534400" cy="3533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187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8534400" cy="5016758"/>
          </a:xfrm>
          <a:prstGeom prst="rect">
            <a:avLst/>
          </a:prstGeom>
        </p:spPr>
        <p:txBody>
          <a:bodyPr wrap="square">
            <a:spAutoFit/>
          </a:bodyPr>
          <a:lstStyle/>
          <a:p>
            <a:pPr algn="just">
              <a:lnSpc>
                <a:spcPct val="150000"/>
              </a:lnSpc>
            </a:pPr>
            <a:r>
              <a:rPr lang="en-US" sz="3200" dirty="0">
                <a:solidFill>
                  <a:srgbClr val="C00000"/>
                </a:solidFill>
                <a:latin typeface="Times New Roman" panose="02020603050405020304" pitchFamily="18" charset="0"/>
                <a:cs typeface="Times New Roman" panose="02020603050405020304" pitchFamily="18" charset="0"/>
              </a:rPr>
              <a:t>(b) Similarly, we can find that A 99% C.I. for μ is </a:t>
            </a:r>
          </a:p>
          <a:p>
            <a:pPr algn="just">
              <a:lnSpc>
                <a:spcPct val="150000"/>
              </a:lnSpc>
            </a:pPr>
            <a:r>
              <a:rPr lang="el-GR" sz="3200" dirty="0">
                <a:latin typeface="Times New Roman" panose="02020603050405020304" pitchFamily="18" charset="0"/>
                <a:cs typeface="Times New Roman" panose="02020603050405020304" pitchFamily="18" charset="0"/>
              </a:rPr>
              <a:t>2.471 &lt; μ &lt; 2.729 </a:t>
            </a:r>
          </a:p>
          <a:p>
            <a:pPr algn="just">
              <a:lnSpc>
                <a:spcPct val="150000"/>
              </a:lnSpc>
            </a:pPr>
            <a:r>
              <a:rPr lang="el-GR" sz="3200" dirty="0">
                <a:latin typeface="Times New Roman" panose="02020603050405020304" pitchFamily="18" charset="0"/>
                <a:cs typeface="Times New Roman" panose="02020603050405020304" pitchFamily="18" charset="0"/>
              </a:rPr>
              <a:t>⇔ μ ∈( 2.471 , 2.729) </a:t>
            </a:r>
            <a:endParaRPr lang="en-US" sz="3200" dirty="0">
              <a:latin typeface="Times New Roman" panose="02020603050405020304" pitchFamily="18" charset="0"/>
              <a:cs typeface="Times New Roman" panose="02020603050405020304" pitchFamily="18" charset="0"/>
            </a:endParaRPr>
          </a:p>
          <a:p>
            <a:pPr algn="just"/>
            <a:endParaRPr lang="el-GR" sz="3200" dirty="0">
              <a:latin typeface="Times New Roman" panose="02020603050405020304" pitchFamily="18" charset="0"/>
              <a:cs typeface="Times New Roman" panose="02020603050405020304" pitchFamily="18" charset="0"/>
            </a:endParaRPr>
          </a:p>
          <a:p>
            <a:pPr algn="just">
              <a:lnSpc>
                <a:spcPct val="150000"/>
              </a:lnSpc>
            </a:pPr>
            <a:r>
              <a:rPr lang="en-US" sz="3200" dirty="0">
                <a:solidFill>
                  <a:srgbClr val="0070C0"/>
                </a:solidFill>
                <a:latin typeface="Times New Roman" panose="02020603050405020304" pitchFamily="18" charset="0"/>
                <a:cs typeface="Times New Roman" panose="02020603050405020304" pitchFamily="18" charset="0"/>
              </a:rPr>
              <a:t>We are 99% confident that μ ∈( 2.471 , 2.729) </a:t>
            </a:r>
          </a:p>
          <a:p>
            <a:pPr algn="just">
              <a:lnSpc>
                <a:spcPct val="150000"/>
              </a:lnSpc>
            </a:pPr>
            <a:r>
              <a:rPr lang="en-US" sz="3200" dirty="0">
                <a:solidFill>
                  <a:srgbClr val="0070C0"/>
                </a:solidFill>
                <a:latin typeface="Times New Roman" panose="02020603050405020304" pitchFamily="18" charset="0"/>
                <a:cs typeface="Times New Roman" panose="02020603050405020304" pitchFamily="18" charset="0"/>
              </a:rPr>
              <a:t>Notice that a 99% C.I. is wider that a 95% C.I.</a:t>
            </a:r>
          </a:p>
          <a:p>
            <a:pPr algn="ctr">
              <a:lnSpc>
                <a:spcPct val="150000"/>
              </a:lnSpc>
            </a:pPr>
            <a:r>
              <a:rPr lang="en-US" sz="3200" b="1" dirty="0">
                <a:solidFill>
                  <a:srgbClr val="00B050"/>
                </a:solidFill>
                <a:latin typeface="Times New Roman" panose="02020603050405020304" pitchFamily="18" charset="0"/>
                <a:cs typeface="Times New Roman" panose="02020603050405020304" pitchFamily="18" charset="0"/>
              </a:rPr>
              <a:t>See Ex 9.2 on page 271 </a:t>
            </a:r>
          </a:p>
        </p:txBody>
      </p:sp>
    </p:spTree>
    <p:extLst>
      <p:ext uri="{BB962C8B-B14F-4D97-AF65-F5344CB8AC3E}">
        <p14:creationId xmlns:p14="http://schemas.microsoft.com/office/powerpoint/2010/main" xmlns="" val="351589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
            <a:ext cx="2169505" cy="707886"/>
          </a:xfrm>
          <a:prstGeom prst="rect">
            <a:avLst/>
          </a:prstGeom>
        </p:spPr>
        <p:txBody>
          <a:bodyPr wrap="none">
            <a:spAutoFit/>
          </a:bodyPr>
          <a:lstStyle/>
          <a:p>
            <a:r>
              <a:rPr lang="en-US" sz="4000" b="1" u="sng" dirty="0">
                <a:solidFill>
                  <a:srgbClr val="C00000"/>
                </a:solidFill>
                <a:latin typeface="Times New Roman" panose="02020603050405020304" pitchFamily="18" charset="0"/>
                <a:cs typeface="Times New Roman" panose="02020603050405020304" pitchFamily="18" charset="0"/>
              </a:rPr>
              <a:t>Theorem</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6" name="Rectangle 5"/>
              <p:cNvSpPr/>
              <p:nvPr/>
            </p:nvSpPr>
            <p:spPr>
              <a:xfrm>
                <a:off x="416904" y="1219200"/>
                <a:ext cx="8650895" cy="2485745"/>
              </a:xfrm>
              <a:prstGeom prst="rect">
                <a:avLst/>
              </a:prstGeom>
            </p:spPr>
            <p:txBody>
              <a:bodyPr wrap="square">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If </a:t>
                </a:r>
                <a14:m>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a:rPr>
                          <m:t>𝑋</m:t>
                        </m:r>
                      </m:e>
                    </m:acc>
                  </m:oMath>
                </a14:m>
                <a:r>
                  <a:rPr lang="en-US" sz="3600" dirty="0">
                    <a:latin typeface="Times New Roman" panose="02020603050405020304" pitchFamily="18" charset="0"/>
                    <a:cs typeface="Times New Roman" panose="02020603050405020304" pitchFamily="18" charset="0"/>
                  </a:rPr>
                  <a:t> is used as an estimate of μ, we can then be (1−α)100% confident that the error (in estimation) will </a:t>
                </a:r>
                <a:r>
                  <a:rPr lang="en-US" sz="3600" u="sng" dirty="0">
                    <a:latin typeface="Times New Roman" panose="02020603050405020304" pitchFamily="18" charset="0"/>
                    <a:cs typeface="Times New Roman" panose="02020603050405020304" pitchFamily="18" charset="0"/>
                  </a:rPr>
                  <a:t>not exceed</a:t>
                </a:r>
                <a:endParaRPr lang="en-US" sz="3600" dirty="0">
                  <a:latin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16904" y="1219200"/>
                <a:ext cx="8650895" cy="2485745"/>
              </a:xfrm>
              <a:prstGeom prst="rect">
                <a:avLst/>
              </a:prstGeom>
              <a:blipFill rotWithShape="1">
                <a:blip r:embed="rId2"/>
                <a:stretch>
                  <a:fillRect l="-2114" r="-2185" b="-8088"/>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83"/>
          <a:stretch/>
        </p:blipFill>
        <p:spPr bwMode="auto">
          <a:xfrm>
            <a:off x="25638" y="4552950"/>
            <a:ext cx="9118362" cy="1314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a:extLst>
              <a:ext uri="{FF2B5EF4-FFF2-40B4-BE49-F238E27FC236}">
                <a16:creationId xmlns:a16="http://schemas.microsoft.com/office/drawing/2014/main" xmlns="" id="{A3948B2A-36EB-41C5-90A4-E4C4431666A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2819400"/>
            <a:ext cx="2181225" cy="1390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370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0" y="1371600"/>
                <a:ext cx="8534400" cy="2308324"/>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In the previous example, we are 95% confident that the sample mean </a:t>
                </a:r>
                <a14:m>
                  <m:oMath xmlns:m="http://schemas.openxmlformats.org/officeDocument/2006/math">
                    <m:acc>
                      <m:accPr>
                        <m:chr m:val="̅"/>
                        <m:ctrlPr>
                          <a:rPr lang="en-US" sz="3600" i="1" smtClean="0">
                            <a:latin typeface="Cambria Math" panose="02040503050406030204" pitchFamily="18" charset="0"/>
                            <a:cs typeface="Times New Roman" panose="02020603050405020304" pitchFamily="18" charset="0"/>
                          </a:rPr>
                        </m:ctrlPr>
                      </m:accPr>
                      <m:e>
                        <m:r>
                          <a:rPr lang="en-US" sz="3600" b="0" i="1" smtClean="0">
                            <a:latin typeface="Cambria Math"/>
                            <a:cs typeface="Times New Roman" panose="02020603050405020304" pitchFamily="18" charset="0"/>
                          </a:rPr>
                          <m:t>𝑋</m:t>
                        </m:r>
                      </m:e>
                    </m:acc>
                    <m:r>
                      <a:rPr lang="en-US" sz="3600" b="0" i="1" smtClean="0">
                        <a:latin typeface="Cambria Math"/>
                        <a:cs typeface="Times New Roman" panose="02020603050405020304" pitchFamily="18" charset="0"/>
                      </a:rPr>
                      <m:t>=2.6</m:t>
                    </m:r>
                  </m:oMath>
                </a14:m>
                <a:r>
                  <a:rPr lang="en-US" sz="3600" dirty="0">
                    <a:latin typeface="Times New Roman" panose="02020603050405020304" pitchFamily="18" charset="0"/>
                    <a:cs typeface="Times New Roman" panose="02020603050405020304" pitchFamily="18" charset="0"/>
                  </a:rPr>
                  <a:t> differs from the true mean μ by an amount less than </a:t>
                </a:r>
              </a:p>
            </p:txBody>
          </p:sp>
        </mc:Choice>
        <mc:Fallback>
          <p:sp>
            <p:nvSpPr>
              <p:cNvPr id="5" name="Rectangle 4"/>
              <p:cNvSpPr>
                <a:spLocks noRot="1" noChangeAspect="1" noMove="1" noResize="1" noEditPoints="1" noAdjustHandles="1" noChangeArrowheads="1" noChangeShapeType="1" noTextEdit="1"/>
              </p:cNvSpPr>
              <p:nvPr/>
            </p:nvSpPr>
            <p:spPr>
              <a:xfrm>
                <a:off x="457200" y="1371600"/>
                <a:ext cx="8534400" cy="2308324"/>
              </a:xfrm>
              <a:prstGeom prst="rect">
                <a:avLst/>
              </a:prstGeom>
              <a:blipFill rotWithShape="1">
                <a:blip r:embed="rId2"/>
                <a:stretch>
                  <a:fillRect l="-2143" t="-4222" r="-2143" b="-8707"/>
                </a:stretch>
              </a:blipFill>
            </p:spPr>
            <p:txBody>
              <a:bodyPr/>
              <a:lstStyle/>
              <a:p>
                <a:r>
                  <a:rPr lang="en-US">
                    <a:noFill/>
                  </a:rPr>
                  <a:t> </a:t>
                </a:r>
              </a:p>
            </p:txBody>
          </p:sp>
        </mc:Fallback>
      </mc:AlternateContent>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2638" y="3781425"/>
            <a:ext cx="5038725" cy="1323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766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Theorem </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76200" y="1371600"/>
                <a:ext cx="9067800" cy="2958502"/>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If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a:cs typeface="Times New Roman" panose="02020603050405020304" pitchFamily="18" charset="0"/>
                          </a:rPr>
                          <m:t>𝑋</m:t>
                        </m:r>
                      </m:e>
                    </m:acc>
                  </m:oMath>
                </a14:m>
                <a:r>
                  <a:rPr lang="en-US" sz="3200" dirty="0">
                    <a:latin typeface="Times New Roman" panose="02020603050405020304" pitchFamily="18" charset="0"/>
                    <a:cs typeface="Times New Roman" panose="02020603050405020304" pitchFamily="18" charset="0"/>
                  </a:rPr>
                  <a:t> is used as an estimate of μ, we can then be (1−α)100% confident that the error (in estimation) will not exceed a specified amount </a:t>
                </a:r>
                <a:r>
                  <a:rPr lang="en-US" sz="3200" i="1" dirty="0">
                    <a:latin typeface="Times New Roman" panose="02020603050405020304" pitchFamily="18" charset="0"/>
                    <a:cs typeface="Times New Roman" panose="02020603050405020304" pitchFamily="18" charset="0"/>
                  </a:rPr>
                  <a:t>e </a:t>
                </a:r>
                <a:r>
                  <a:rPr lang="en-US" sz="3200" dirty="0">
                    <a:latin typeface="Times New Roman" panose="02020603050405020304" pitchFamily="18" charset="0"/>
                    <a:cs typeface="Times New Roman" panose="02020603050405020304" pitchFamily="18" charset="0"/>
                  </a:rPr>
                  <a:t>when the sample size is </a:t>
                </a:r>
              </a:p>
            </p:txBody>
          </p:sp>
        </mc:Choice>
        <mc:Fallback>
          <p:sp>
            <p:nvSpPr>
              <p:cNvPr id="5" name="Rectangle 4"/>
              <p:cNvSpPr>
                <a:spLocks noRot="1" noChangeAspect="1" noMove="1" noResize="1" noEditPoints="1" noAdjustHandles="1" noChangeArrowheads="1" noChangeShapeType="1" noTextEdit="1"/>
              </p:cNvSpPr>
              <p:nvPr/>
            </p:nvSpPr>
            <p:spPr>
              <a:xfrm>
                <a:off x="76200" y="1371600"/>
                <a:ext cx="9067800" cy="2958502"/>
              </a:xfrm>
              <a:prstGeom prst="rect">
                <a:avLst/>
              </a:prstGeom>
              <a:blipFill rotWithShape="1">
                <a:blip r:embed="rId2"/>
                <a:stretch>
                  <a:fillRect l="-1748" r="-1681" b="-5773"/>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9475" y="4048125"/>
            <a:ext cx="2219325" cy="1590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973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200" y="1371600"/>
            <a:ext cx="8991600" cy="2308324"/>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How large a sample is required in the previous example if we want to be 95% confident that our estimate of μ is off by less than 0.05? </a:t>
            </a:r>
          </a:p>
        </p:txBody>
      </p:sp>
    </p:spTree>
    <p:extLst>
      <p:ext uri="{BB962C8B-B14F-4D97-AF65-F5344CB8AC3E}">
        <p14:creationId xmlns:p14="http://schemas.microsoft.com/office/powerpoint/2010/main" xmlns="" val="202230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209675"/>
            <a:ext cx="8686800" cy="4438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88950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C00000"/>
                </a:solidFill>
                <a:latin typeface="Times New Roman" panose="02020603050405020304" pitchFamily="18" charset="0"/>
                <a:cs typeface="Times New Roman" panose="02020603050405020304" pitchFamily="18" charset="0"/>
              </a:rPr>
              <a:t>Interval Estimation (Confidence Interval) of the Mean (</a:t>
            </a:r>
            <a:r>
              <a:rPr lang="en-US" sz="3600" dirty="0">
                <a:solidFill>
                  <a:srgbClr val="C00000"/>
                </a:solidFill>
                <a:latin typeface="Times New Roman" panose="02020603050405020304" pitchFamily="18" charset="0"/>
                <a:cs typeface="Times New Roman" panose="02020603050405020304" pitchFamily="18" charset="0"/>
              </a:rPr>
              <a:t>μ</a:t>
            </a:r>
            <a:r>
              <a:rPr lang="en-US" sz="3600" b="1" dirty="0">
                <a:solidFill>
                  <a:srgbClr val="C00000"/>
                </a:solidFill>
                <a:latin typeface="Times New Roman" panose="02020603050405020304" pitchFamily="18" charset="0"/>
                <a:cs typeface="Times New Roman" panose="02020603050405020304" pitchFamily="18" charset="0"/>
              </a:rPr>
              <a:t>) </a:t>
            </a:r>
            <a:endParaRPr lang="en-US" sz="36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609600" y="1676400"/>
                <a:ext cx="5284267" cy="532966"/>
              </a:xfrm>
              <a:prstGeom prst="rect">
                <a:avLst/>
              </a:prstGeom>
            </p:spPr>
            <p:txBody>
              <a:bodyPr wrap="none">
                <a:spAutoFit/>
              </a:bodyPr>
              <a:lstStyle/>
              <a:p>
                <a:r>
                  <a:rPr lang="en-US" sz="2800" b="1" u="sng" dirty="0">
                    <a:solidFill>
                      <a:srgbClr val="0070C0"/>
                    </a:solidFill>
                    <a:latin typeface="Times New Roman" panose="02020603050405020304" pitchFamily="18" charset="0"/>
                    <a:cs typeface="Times New Roman" panose="02020603050405020304" pitchFamily="18" charset="0"/>
                  </a:rPr>
                  <a:t>(ii) Second Case: </a:t>
                </a:r>
                <a14:m>
                  <m:oMath xmlns:m="http://schemas.openxmlformats.org/officeDocument/2006/math">
                    <m:sSup>
                      <m:sSupPr>
                        <m:ctrlPr>
                          <a:rPr lang="en-US" sz="2800" b="1" i="1" u="sng" smtClean="0">
                            <a:solidFill>
                              <a:srgbClr val="0070C0"/>
                            </a:solidFill>
                            <a:latin typeface="Cambria Math" panose="02040503050406030204" pitchFamily="18" charset="0"/>
                          </a:rPr>
                        </m:ctrlPr>
                      </m:sSupPr>
                      <m:e>
                        <m:r>
                          <m:rPr>
                            <m:nor/>
                          </m:rPr>
                          <a:rPr lang="en-US" sz="2800" u="sng" dirty="0">
                            <a:solidFill>
                              <a:srgbClr val="0070C0"/>
                            </a:solidFill>
                            <a:latin typeface="Times New Roman" panose="02020603050405020304" pitchFamily="18" charset="0"/>
                            <a:cs typeface="Times New Roman" panose="02020603050405020304" pitchFamily="18" charset="0"/>
                          </a:rPr>
                          <m:t>σ</m:t>
                        </m:r>
                      </m:e>
                      <m:sup>
                        <m:r>
                          <a:rPr lang="en-US" sz="2800" b="1" i="1" u="sng" smtClean="0">
                            <a:solidFill>
                              <a:srgbClr val="0070C0"/>
                            </a:solidFill>
                            <a:latin typeface="Cambria Math"/>
                          </a:rPr>
                          <m:t>𝟐</m:t>
                        </m:r>
                      </m:sup>
                    </m:sSup>
                  </m:oMath>
                </a14:m>
                <a:r>
                  <a:rPr lang="en-US" sz="2800" b="1" u="sng" dirty="0">
                    <a:solidFill>
                      <a:srgbClr val="0070C0"/>
                    </a:solidFill>
                    <a:latin typeface="Times New Roman" panose="02020603050405020304" pitchFamily="18" charset="0"/>
                    <a:cs typeface="Times New Roman" panose="02020603050405020304" pitchFamily="18" charset="0"/>
                  </a:rPr>
                  <a:t> is unknown:</a:t>
                </a:r>
                <a:endParaRPr lang="en-US" sz="2800" dirty="0">
                  <a:solidFill>
                    <a:srgbClr val="0070C0"/>
                  </a:solidFill>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09600" y="1676400"/>
                <a:ext cx="5284267" cy="532966"/>
              </a:xfrm>
              <a:prstGeom prst="rect">
                <a:avLst/>
              </a:prstGeom>
              <a:blipFill rotWithShape="1">
                <a:blip r:embed="rId2" cstate="print"/>
                <a:stretch>
                  <a:fillRect l="-2307" t="-9195" b="-32184"/>
                </a:stretch>
              </a:blipFill>
            </p:spPr>
            <p:txBody>
              <a:bodyPr/>
              <a:lstStyle/>
              <a:p>
                <a:r>
                  <a:rPr lang="en-US">
                    <a:noFill/>
                  </a:rPr>
                  <a:t> </a:t>
                </a:r>
              </a:p>
            </p:txBody>
          </p:sp>
        </mc:Fallback>
      </mc:AlternateContent>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2609850"/>
            <a:ext cx="5029200" cy="163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9959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r>
                  <a:rPr lang="en-US" sz="3600" b="1" dirty="0">
                    <a:solidFill>
                      <a:srgbClr val="C00000"/>
                    </a:solidFill>
                    <a:latin typeface="Times New Roman" panose="02020603050405020304" pitchFamily="18" charset="0"/>
                    <a:cs typeface="Times New Roman" panose="02020603050405020304" pitchFamily="18" charset="0"/>
                  </a:rPr>
                  <a:t>Confidence Interval on </a:t>
                </a:r>
                <a14:m>
                  <m:oMath xmlns:m="http://schemas.openxmlformats.org/officeDocument/2006/math">
                    <m:r>
                      <a:rPr lang="el-GR" sz="3600" b="1" i="1" dirty="0" smtClean="0">
                        <a:solidFill>
                          <a:srgbClr val="C00000"/>
                        </a:solidFill>
                        <a:latin typeface="Cambria Math"/>
                      </a:rPr>
                      <m:t>𝝁</m:t>
                    </m:r>
                    <m:r>
                      <a:rPr lang="el-GR" sz="3600" b="1" i="1" dirty="0" smtClean="0">
                        <a:solidFill>
                          <a:srgbClr val="C00000"/>
                        </a:solidFill>
                        <a:latin typeface="Cambria Math"/>
                      </a:rPr>
                      <m:t>, </m:t>
                    </m:r>
                    <m:sSup>
                      <m:sSupPr>
                        <m:ctrlPr>
                          <a:rPr lang="el-GR" sz="3600" b="1" i="1" dirty="0" smtClean="0">
                            <a:solidFill>
                              <a:srgbClr val="C00000"/>
                            </a:solidFill>
                            <a:latin typeface="Cambria Math" panose="02040503050406030204" pitchFamily="18" charset="0"/>
                          </a:rPr>
                        </m:ctrlPr>
                      </m:sSupPr>
                      <m:e>
                        <m:r>
                          <a:rPr lang="el-GR" sz="3600" b="1" i="1" dirty="0">
                            <a:solidFill>
                              <a:srgbClr val="C00000"/>
                            </a:solidFill>
                            <a:latin typeface="Cambria Math"/>
                          </a:rPr>
                          <m:t>𝝈</m:t>
                        </m:r>
                      </m:e>
                      <m:sup>
                        <m:r>
                          <a:rPr lang="en-US" sz="3600" b="1" i="1" dirty="0" smtClean="0">
                            <a:solidFill>
                              <a:srgbClr val="C00000"/>
                            </a:solidFill>
                            <a:latin typeface="Cambria Math"/>
                          </a:rPr>
                          <m:t>𝟐</m:t>
                        </m:r>
                      </m:sup>
                    </m:sSup>
                  </m:oMath>
                </a14:m>
                <a:r>
                  <a:rPr lang="en-US" sz="3600" b="1" dirty="0">
                    <a:solidFill>
                      <a:srgbClr val="C00000"/>
                    </a:solidFill>
                    <a:latin typeface="Times New Roman" panose="02020603050405020304" pitchFamily="18" charset="0"/>
                    <a:cs typeface="Times New Roman" panose="02020603050405020304" pitchFamily="18" charset="0"/>
                  </a:rPr>
                  <a:t> Unknown</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6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228600" y="1143000"/>
                <a:ext cx="8686800" cy="2958502"/>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If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a:rPr>
                          <m:t>𝑥</m:t>
                        </m:r>
                      </m:e>
                    </m:acc>
                  </m:oMath>
                </a14:m>
                <a:r>
                  <a:rPr lang="en-US" sz="3200" dirty="0">
                    <a:latin typeface="Times New Roman" panose="02020603050405020304" pitchFamily="18" charset="0"/>
                    <a:cs typeface="Times New Roman" panose="02020603050405020304" pitchFamily="18" charset="0"/>
                  </a:rPr>
                  <a:t> and </a:t>
                </a:r>
                <a14:m>
                  <m:oMath xmlns:m="http://schemas.openxmlformats.org/officeDocument/2006/math">
                    <m:r>
                      <a:rPr lang="en-US" sz="3200" i="1" dirty="0" smtClean="0">
                        <a:latin typeface="Cambria Math"/>
                      </a:rPr>
                      <m:t>𝑠</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are the mean and standard deviation of a random sample from a normal population with unknown variance </a:t>
                </a:r>
                <a14:m>
                  <m:oMath xmlns:m="http://schemas.openxmlformats.org/officeDocument/2006/math">
                    <m:sSup>
                      <m:sSupPr>
                        <m:ctrlPr>
                          <a:rPr lang="en-US" sz="3200" i="1" dirty="0" smtClean="0">
                            <a:latin typeface="Cambria Math" panose="02040503050406030204" pitchFamily="18" charset="0"/>
                          </a:rPr>
                        </m:ctrlPr>
                      </m:sSupPr>
                      <m:e>
                        <m:r>
                          <a:rPr lang="en-US" sz="3200" i="1" dirty="0">
                            <a:latin typeface="Cambria Math"/>
                          </a:rPr>
                          <m:t>𝜎</m:t>
                        </m:r>
                      </m:e>
                      <m:sup>
                        <m:r>
                          <a:rPr lang="en-US" sz="3200" b="0" i="1" dirty="0" smtClean="0">
                            <a:latin typeface="Cambria Math"/>
                          </a:rPr>
                          <m:t>2</m:t>
                        </m:r>
                      </m:sup>
                    </m:sSup>
                  </m:oMath>
                </a14:m>
                <a:r>
                  <a:rPr lang="en-US" sz="3200" dirty="0">
                    <a:latin typeface="Times New Roman" panose="02020603050405020304" pitchFamily="18" charset="0"/>
                    <a:cs typeface="Times New Roman" panose="02020603050405020304" pitchFamily="18" charset="0"/>
                  </a:rPr>
                  <a:t>, a 100(1</a:t>
                </a:r>
                <a:r>
                  <a:rPr lang="en-US" sz="3200" i="1" dirty="0">
                    <a:latin typeface="Times New Roman" panose="02020603050405020304" pitchFamily="18" charset="0"/>
                    <a:cs typeface="Times New Roman" panose="02020603050405020304" pitchFamily="18" charset="0"/>
                  </a:rPr>
                  <a:t>−α</a:t>
                </a:r>
                <a:r>
                  <a:rPr lang="en-US" sz="3200" dirty="0">
                    <a:latin typeface="Times New Roman" panose="02020603050405020304" pitchFamily="18" charset="0"/>
                    <a:cs typeface="Times New Roman" panose="02020603050405020304" pitchFamily="18" charset="0"/>
                  </a:rPr>
                  <a:t>)% confidence interval for </a:t>
                </a:r>
                <a:r>
                  <a:rPr lang="el-GR" sz="3200" i="1" dirty="0">
                    <a:latin typeface="Times New Roman" panose="02020603050405020304" pitchFamily="18" charset="0"/>
                    <a:cs typeface="Times New Roman" panose="02020603050405020304" pitchFamily="18" charset="0"/>
                  </a:rPr>
                  <a:t>μ </a:t>
                </a:r>
                <a:r>
                  <a:rPr lang="en-US" sz="3200" dirty="0">
                    <a:latin typeface="Times New Roman" panose="02020603050405020304" pitchFamily="18" charset="0"/>
                    <a:cs typeface="Times New Roman" panose="02020603050405020304" pitchFamily="18" charset="0"/>
                  </a:rPr>
                  <a:t>is</a:t>
                </a:r>
              </a:p>
            </p:txBody>
          </p:sp>
        </mc:Choice>
        <mc:Fallback>
          <p:sp>
            <p:nvSpPr>
              <p:cNvPr id="4" name="Rectangle 3"/>
              <p:cNvSpPr>
                <a:spLocks noRot="1" noChangeAspect="1" noMove="1" noResize="1" noEditPoints="1" noAdjustHandles="1" noChangeArrowheads="1" noChangeShapeType="1" noTextEdit="1"/>
              </p:cNvSpPr>
              <p:nvPr/>
            </p:nvSpPr>
            <p:spPr>
              <a:xfrm>
                <a:off x="228600" y="1143000"/>
                <a:ext cx="8686800" cy="2958502"/>
              </a:xfrm>
              <a:prstGeom prst="rect">
                <a:avLst/>
              </a:prstGeom>
              <a:blipFill rotWithShape="1">
                <a:blip r:embed="rId3"/>
                <a:stretch>
                  <a:fillRect l="-1825" r="-1754" b="-5567"/>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90713" y="4095093"/>
            <a:ext cx="5362575" cy="904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5219700"/>
            <a:ext cx="8991600" cy="9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006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r>
              <a:rPr lang="en-US" b="1" u="sng" dirty="0">
                <a:solidFill>
                  <a:srgbClr val="C00000"/>
                </a:solidFill>
                <a:latin typeface="Times New Roman" panose="02020603050405020304" pitchFamily="18" charset="0"/>
                <a:cs typeface="Times New Roman" panose="02020603050405020304" pitchFamily="18" charset="0"/>
              </a:rPr>
              <a:t>Introduction </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200" y="1066800"/>
            <a:ext cx="8991600" cy="550920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Statistical inference may be divided into two major areas: </a:t>
            </a:r>
            <a:r>
              <a:rPr lang="en-US" sz="3200" b="1" dirty="0">
                <a:solidFill>
                  <a:srgbClr val="0070C0"/>
                </a:solidFill>
                <a:latin typeface="Times New Roman" panose="02020603050405020304" pitchFamily="18" charset="0"/>
                <a:cs typeface="Times New Roman" panose="02020603050405020304" pitchFamily="18" charset="0"/>
              </a:rPr>
              <a:t>estimation</a:t>
            </a:r>
            <a:r>
              <a:rPr lang="en-US" sz="3200" dirty="0">
                <a:latin typeface="Times New Roman" panose="02020603050405020304" pitchFamily="18" charset="0"/>
                <a:cs typeface="Times New Roman" panose="02020603050405020304" pitchFamily="18" charset="0"/>
              </a:rPr>
              <a:t> and </a:t>
            </a:r>
            <a:r>
              <a:rPr lang="en-US" sz="3200" b="1" dirty="0">
                <a:solidFill>
                  <a:srgbClr val="0070C0"/>
                </a:solidFill>
                <a:latin typeface="Times New Roman" panose="02020603050405020304" pitchFamily="18" charset="0"/>
                <a:cs typeface="Times New Roman" panose="02020603050405020304" pitchFamily="18" charset="0"/>
              </a:rPr>
              <a:t>tests of hypotheses</a:t>
            </a:r>
            <a:r>
              <a:rPr lang="en-US" sz="32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Suppose we have a population with some unknown parameter(s). </a:t>
            </a:r>
          </a:p>
          <a:p>
            <a:pPr algn="just"/>
            <a:r>
              <a:rPr lang="en-US" sz="3200" b="1" u="sng" dirty="0">
                <a:solidFill>
                  <a:srgbClr val="C00000"/>
                </a:solidFill>
                <a:latin typeface="Times New Roman" panose="02020603050405020304" pitchFamily="18" charset="0"/>
                <a:cs typeface="Times New Roman" panose="02020603050405020304" pitchFamily="18" charset="0"/>
              </a:rPr>
              <a:t>Example:</a:t>
            </a:r>
            <a:r>
              <a:rPr lang="en-US" sz="3200" dirty="0">
                <a:latin typeface="Times New Roman" panose="02020603050405020304" pitchFamily="18" charset="0"/>
                <a:cs typeface="Times New Roman" panose="02020603050405020304" pitchFamily="18" charset="0"/>
              </a:rPr>
              <a:t> Normal(</a:t>
            </a:r>
            <a:r>
              <a:rPr lang="el-GR" sz="3200" dirty="0">
                <a:latin typeface="Times New Roman" panose="02020603050405020304" pitchFamily="18" charset="0"/>
                <a:cs typeface="Times New Roman" panose="02020603050405020304" pitchFamily="18" charset="0"/>
              </a:rPr>
              <a:t>μ,σ) </a:t>
            </a:r>
          </a:p>
          <a:p>
            <a:pPr algn="just"/>
            <a:r>
              <a:rPr lang="en-US" sz="3200" dirty="0">
                <a:latin typeface="Times New Roman" panose="02020603050405020304" pitchFamily="18" charset="0"/>
                <a:cs typeface="Times New Roman" panose="02020603050405020304" pitchFamily="18" charset="0"/>
              </a:rPr>
              <a:t>μ and σ are parameters. </a:t>
            </a:r>
          </a:p>
          <a:p>
            <a:pPr algn="just"/>
            <a:r>
              <a:rPr lang="en-US" sz="3200" dirty="0">
                <a:latin typeface="Times New Roman" panose="02020603050405020304" pitchFamily="18" charset="0"/>
                <a:cs typeface="Times New Roman" panose="02020603050405020304" pitchFamily="18" charset="0"/>
              </a:rPr>
              <a:t>• We need to draw conclusions (make inferences) about the unknown parameters. </a:t>
            </a:r>
          </a:p>
          <a:p>
            <a:pPr algn="just"/>
            <a:r>
              <a:rPr lang="en-US" sz="3200" dirty="0">
                <a:latin typeface="Times New Roman" panose="02020603050405020304" pitchFamily="18" charset="0"/>
                <a:cs typeface="Times New Roman" panose="02020603050405020304" pitchFamily="18" charset="0"/>
              </a:rPr>
              <a:t>• We select samples, compute some statistics, and make inferences about the unknown parameters based on the sampling distributions of the statistics. </a:t>
            </a:r>
          </a:p>
        </p:txBody>
      </p:sp>
    </p:spTree>
    <p:extLst>
      <p:ext uri="{BB962C8B-B14F-4D97-AF65-F5344CB8AC3E}">
        <p14:creationId xmlns:p14="http://schemas.microsoft.com/office/powerpoint/2010/main" xmlns="" val="105011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200" y="1295400"/>
            <a:ext cx="8991600" cy="3046988"/>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The contents of 7 similar containers of sulfuric acid are 9.8, 10.2, 10.4, 9.8, 10.0, 10.2, and 9.6 liters. Find a 95% C.I. for the mean of all such containers, assuming an approximate normal distribution. </a:t>
            </a:r>
          </a:p>
        </p:txBody>
      </p:sp>
    </p:spTree>
    <p:extLst>
      <p:ext uri="{BB962C8B-B14F-4D97-AF65-F5344CB8AC3E}">
        <p14:creationId xmlns:p14="http://schemas.microsoft.com/office/powerpoint/2010/main" xmlns="" val="131739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32"/>
          <a:stretch/>
        </p:blipFill>
        <p:spPr bwMode="auto">
          <a:xfrm>
            <a:off x="948906" y="1219200"/>
            <a:ext cx="5337594" cy="115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2590800"/>
            <a:ext cx="5819775"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 y="4533900"/>
            <a:ext cx="8624888" cy="1104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56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9067800"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Now, we need to find a confidence interval for μ. </a:t>
            </a:r>
          </a:p>
          <a:p>
            <a:r>
              <a:rPr lang="el-GR" sz="3200" dirty="0">
                <a:latin typeface="Times New Roman" panose="02020603050405020304" pitchFamily="18" charset="0"/>
                <a:cs typeface="Times New Roman" panose="02020603050405020304" pitchFamily="18" charset="0"/>
              </a:rPr>
              <a:t>α = ?? </a:t>
            </a:r>
          </a:p>
          <a:p>
            <a:r>
              <a:rPr lang="el-GR" sz="3200" dirty="0">
                <a:latin typeface="Times New Roman" panose="02020603050405020304" pitchFamily="18" charset="0"/>
                <a:cs typeface="Times New Roman" panose="02020603050405020304" pitchFamily="18" charset="0"/>
              </a:rPr>
              <a:t>95%=(1−α)100% ⇔ 0. 95=(1−α) ⇔ α=0.05 ⇔</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α/2=0.025 </a:t>
            </a:r>
            <a:endParaRPr lang="en-US" sz="3200" dirty="0">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4130" y="2514600"/>
            <a:ext cx="8719870" cy="99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3771900"/>
            <a:ext cx="4514850" cy="2400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985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4002891" cy="646331"/>
          </a:xfrm>
          <a:prstGeom prst="rect">
            <a:avLst/>
          </a:prstGeom>
        </p:spPr>
        <p:txBody>
          <a:bodyPr wrap="none">
            <a:spAutoFit/>
          </a:bodyPr>
          <a:lstStyle/>
          <a:p>
            <a:r>
              <a:rPr lang="en-US" sz="3600" b="1" dirty="0">
                <a:solidFill>
                  <a:srgbClr val="C00000"/>
                </a:solidFill>
                <a:latin typeface="Times New Roman" panose="02020603050405020304" pitchFamily="18" charset="0"/>
                <a:cs typeface="Times New Roman" panose="02020603050405020304" pitchFamily="18" charset="0"/>
              </a:rPr>
              <a:t>A 95% C.I. for μ is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990600"/>
            <a:ext cx="5543550" cy="2505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130" y="3428981"/>
            <a:ext cx="8272463" cy="3124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148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r>
                  <a:rPr lang="en-US" sz="3600" b="1" dirty="0">
                    <a:solidFill>
                      <a:srgbClr val="C00000"/>
                    </a:solidFill>
                    <a:latin typeface="Times New Roman" panose="02020603050405020304" pitchFamily="18" charset="0"/>
                    <a:cs typeface="Times New Roman" panose="02020603050405020304" pitchFamily="18" charset="0"/>
                  </a:rPr>
                  <a:t>Two Samples: Estimating the Difference between Two Means </a:t>
                </a:r>
                <a14:m>
                  <m:oMath xmlns:m="http://schemas.openxmlformats.org/officeDocument/2006/math">
                    <m:r>
                      <a:rPr lang="en-US" sz="3600" b="1" i="1" dirty="0" smtClean="0">
                        <a:solidFill>
                          <a:srgbClr val="C00000"/>
                        </a:solidFill>
                        <a:latin typeface="Cambria Math"/>
                        <a:cs typeface="Times New Roman" panose="02020603050405020304" pitchFamily="18" charset="0"/>
                      </a:rPr>
                      <m:t>(</m:t>
                    </m:r>
                    <m:sSub>
                      <m:sSubPr>
                        <m:ctrlPr>
                          <a:rPr lang="en-US" sz="3600" b="1" i="1" dirty="0" smtClean="0">
                            <a:solidFill>
                              <a:srgbClr val="C00000"/>
                            </a:solidFill>
                            <a:latin typeface="Cambria Math" panose="02040503050406030204" pitchFamily="18" charset="0"/>
                            <a:cs typeface="Times New Roman" panose="02020603050405020304" pitchFamily="18" charset="0"/>
                          </a:rPr>
                        </m:ctrlPr>
                      </m:sSubPr>
                      <m:e>
                        <m:r>
                          <a:rPr lang="en-US" sz="3600" i="1" dirty="0">
                            <a:solidFill>
                              <a:srgbClr val="C00000"/>
                            </a:solidFill>
                            <a:latin typeface="Cambria Math"/>
                            <a:cs typeface="Times New Roman" panose="02020603050405020304" pitchFamily="18" charset="0"/>
                          </a:rPr>
                          <m:t>𝜇</m:t>
                        </m:r>
                      </m:e>
                      <m:sub>
                        <m:r>
                          <a:rPr lang="en-US" sz="3600" b="1" i="1" dirty="0" smtClean="0">
                            <a:solidFill>
                              <a:srgbClr val="C00000"/>
                            </a:solidFill>
                            <a:latin typeface="Cambria Math"/>
                            <a:cs typeface="Times New Roman" panose="02020603050405020304" pitchFamily="18" charset="0"/>
                          </a:rPr>
                          <m:t>𝟏</m:t>
                        </m:r>
                      </m:sub>
                    </m:sSub>
                    <m:r>
                      <a:rPr lang="en-US" sz="3600" i="1" dirty="0">
                        <a:solidFill>
                          <a:srgbClr val="C00000"/>
                        </a:solidFill>
                        <a:latin typeface="Cambria Math"/>
                        <a:cs typeface="Times New Roman" panose="02020603050405020304" pitchFamily="18" charset="0"/>
                      </a:rPr>
                      <m:t>−</m:t>
                    </m:r>
                    <m:sSub>
                      <m:sSubPr>
                        <m:ctrlPr>
                          <a:rPr lang="en-US" sz="3600" b="1" i="1" dirty="0">
                            <a:solidFill>
                              <a:srgbClr val="C00000"/>
                            </a:solidFill>
                            <a:latin typeface="Cambria Math" panose="02040503050406030204" pitchFamily="18" charset="0"/>
                            <a:cs typeface="Times New Roman" panose="02020603050405020304" pitchFamily="18" charset="0"/>
                          </a:rPr>
                        </m:ctrlPr>
                      </m:sSubPr>
                      <m:e>
                        <m:r>
                          <a:rPr lang="en-US" sz="3600" i="1" dirty="0">
                            <a:solidFill>
                              <a:srgbClr val="C00000"/>
                            </a:solidFill>
                            <a:latin typeface="Cambria Math"/>
                            <a:cs typeface="Times New Roman" panose="02020603050405020304" pitchFamily="18" charset="0"/>
                          </a:rPr>
                          <m:t>𝜇</m:t>
                        </m:r>
                      </m:e>
                      <m:sub>
                        <m:r>
                          <a:rPr lang="en-US" sz="3600" b="1" i="1" dirty="0" smtClean="0">
                            <a:solidFill>
                              <a:srgbClr val="C00000"/>
                            </a:solidFill>
                            <a:latin typeface="Cambria Math"/>
                            <a:cs typeface="Times New Roman" panose="02020603050405020304" pitchFamily="18" charset="0"/>
                          </a:rPr>
                          <m:t>𝟐</m:t>
                        </m:r>
                      </m:sub>
                    </m:sSub>
                    <m:r>
                      <a:rPr lang="en-US" sz="3600" b="1" i="1" dirty="0">
                        <a:solidFill>
                          <a:srgbClr val="C00000"/>
                        </a:solidFill>
                        <a:latin typeface="Cambria Math"/>
                        <a:cs typeface="Times New Roman" panose="02020603050405020304" pitchFamily="18" charset="0"/>
                      </a:rPr>
                      <m:t>) </m:t>
                    </m:r>
                  </m:oMath>
                </a14:m>
                <a:endParaRPr lang="en-US" sz="3600"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889" t="-8511" r="-2444" b="-23404"/>
                </a:stretch>
              </a:blipFill>
            </p:spPr>
            <p:txBody>
              <a:bodyPr/>
              <a:lstStyle/>
              <a:p>
                <a:r>
                  <a:rPr lang="en-US">
                    <a:noFill/>
                  </a:rPr>
                  <a:t> </a:t>
                </a:r>
              </a:p>
            </p:txBody>
          </p:sp>
        </mc:Fallback>
      </mc:AlternateContent>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544"/>
          <a:stretch/>
        </p:blipFill>
        <p:spPr bwMode="auto">
          <a:xfrm>
            <a:off x="1295400" y="1647645"/>
            <a:ext cx="6367463" cy="49055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2571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457200" y="914400"/>
                <a:ext cx="8229600" cy="1143000"/>
              </a:xfrm>
            </p:spPr>
            <p:txBody>
              <a:bodyPr/>
              <a:lstStyle/>
              <a:p>
                <a:r>
                  <a:rPr lang="en-US" b="1" u="sng" dirty="0">
                    <a:solidFill>
                      <a:srgbClr val="C00000"/>
                    </a:solidFill>
                    <a:latin typeface="Times New Roman" panose="02020603050405020304" pitchFamily="18" charset="0"/>
                    <a:cs typeface="Times New Roman" panose="02020603050405020304" pitchFamily="18" charset="0"/>
                  </a:rPr>
                  <a:t>Point Estimation of </a:t>
                </a:r>
                <a14:m>
                  <m:oMath xmlns:m="http://schemas.openxmlformats.org/officeDocument/2006/math">
                    <m:r>
                      <a:rPr lang="en-US" b="1" i="1" dirty="0">
                        <a:solidFill>
                          <a:srgbClr val="C00000"/>
                        </a:solidFill>
                        <a:latin typeface="Cambria Math"/>
                        <a:cs typeface="Times New Roman" panose="02020603050405020304" pitchFamily="18" charset="0"/>
                      </a:rPr>
                      <m:t>(</m:t>
                    </m:r>
                    <m:sSub>
                      <m:sSubPr>
                        <m:ctrlPr>
                          <a:rPr lang="en-US" b="1" i="1" dirty="0">
                            <a:solidFill>
                              <a:srgbClr val="C00000"/>
                            </a:solidFill>
                            <a:latin typeface="Cambria Math" panose="02040503050406030204" pitchFamily="18" charset="0"/>
                            <a:cs typeface="Times New Roman" panose="02020603050405020304" pitchFamily="18" charset="0"/>
                          </a:rPr>
                        </m:ctrlPr>
                      </m:sSubPr>
                      <m:e>
                        <m:r>
                          <a:rPr lang="en-US" i="1" dirty="0">
                            <a:solidFill>
                              <a:srgbClr val="C00000"/>
                            </a:solidFill>
                            <a:latin typeface="Cambria Math"/>
                            <a:cs typeface="Times New Roman" panose="02020603050405020304" pitchFamily="18" charset="0"/>
                          </a:rPr>
                          <m:t>𝜇</m:t>
                        </m:r>
                      </m:e>
                      <m:sub>
                        <m:r>
                          <a:rPr lang="en-US" b="1" i="1" dirty="0">
                            <a:solidFill>
                              <a:srgbClr val="C00000"/>
                            </a:solidFill>
                            <a:latin typeface="Cambria Math"/>
                            <a:cs typeface="Times New Roman" panose="02020603050405020304" pitchFamily="18" charset="0"/>
                          </a:rPr>
                          <m:t>𝟏</m:t>
                        </m:r>
                      </m:sub>
                    </m:sSub>
                    <m:r>
                      <a:rPr lang="en-US" i="1" dirty="0">
                        <a:solidFill>
                          <a:srgbClr val="C00000"/>
                        </a:solidFill>
                        <a:latin typeface="Cambria Math"/>
                        <a:cs typeface="Times New Roman" panose="02020603050405020304" pitchFamily="18" charset="0"/>
                      </a:rPr>
                      <m:t>−</m:t>
                    </m:r>
                    <m:sSub>
                      <m:sSubPr>
                        <m:ctrlPr>
                          <a:rPr lang="en-US" b="1" i="1" dirty="0">
                            <a:solidFill>
                              <a:srgbClr val="C00000"/>
                            </a:solidFill>
                            <a:latin typeface="Cambria Math" panose="02040503050406030204" pitchFamily="18" charset="0"/>
                            <a:cs typeface="Times New Roman" panose="02020603050405020304" pitchFamily="18" charset="0"/>
                          </a:rPr>
                        </m:ctrlPr>
                      </m:sSubPr>
                      <m:e>
                        <m:r>
                          <a:rPr lang="en-US" i="1" dirty="0">
                            <a:solidFill>
                              <a:srgbClr val="C00000"/>
                            </a:solidFill>
                            <a:latin typeface="Cambria Math"/>
                            <a:cs typeface="Times New Roman" panose="02020603050405020304" pitchFamily="18" charset="0"/>
                          </a:rPr>
                          <m:t>𝜇</m:t>
                        </m:r>
                      </m:e>
                      <m:sub>
                        <m:r>
                          <a:rPr lang="en-US" b="1" i="1" dirty="0">
                            <a:solidFill>
                              <a:srgbClr val="C00000"/>
                            </a:solidFill>
                            <a:latin typeface="Cambria Math"/>
                            <a:cs typeface="Times New Roman" panose="02020603050405020304" pitchFamily="18" charset="0"/>
                          </a:rPr>
                          <m:t>𝟐</m:t>
                        </m:r>
                      </m:sub>
                    </m:sSub>
                    <m:r>
                      <a:rPr lang="en-US" b="1" i="1" dirty="0">
                        <a:solidFill>
                          <a:srgbClr val="C00000"/>
                        </a:solidFill>
                        <a:latin typeface="Cambria Math"/>
                        <a:cs typeface="Times New Roman" panose="02020603050405020304" pitchFamily="18" charset="0"/>
                      </a:rPr>
                      <m:t>)</m:t>
                    </m:r>
                  </m:oMath>
                </a14:m>
                <a:endParaRPr 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914400"/>
                <a:ext cx="8229600" cy="1143000"/>
              </a:xfrm>
              <a:blipFill rotWithShape="1">
                <a:blip r:embed="rId2"/>
                <a:stretch>
                  <a:fillRect t="-10106"/>
                </a:stretch>
              </a:blipFill>
            </p:spPr>
            <p:txBody>
              <a:bodyPr/>
              <a:lstStyle/>
              <a:p>
                <a:r>
                  <a:rPr lang="en-US">
                    <a:noFill/>
                  </a:rPr>
                  <a:t> </a:t>
                </a:r>
              </a:p>
            </p:txBody>
          </p:sp>
        </mc:Fallback>
      </mc:AlternateContent>
      <p:pic>
        <p:nvPicPr>
          <p:cNvPr id="256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 y="3219450"/>
            <a:ext cx="8496300" cy="742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828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Confidence Interval of </a:t>
                </a:r>
                <a14:m>
                  <m:oMath xmlns:m="http://schemas.openxmlformats.org/officeDocument/2006/math">
                    <m:r>
                      <a:rPr lang="en-US" b="1" i="1" dirty="0">
                        <a:solidFill>
                          <a:srgbClr val="C00000"/>
                        </a:solidFill>
                        <a:latin typeface="Cambria Math"/>
                        <a:cs typeface="Times New Roman" panose="02020603050405020304" pitchFamily="18" charset="0"/>
                      </a:rPr>
                      <m:t>(</m:t>
                    </m:r>
                    <m:sSub>
                      <m:sSubPr>
                        <m:ctrlPr>
                          <a:rPr lang="en-US" b="1" i="1" dirty="0">
                            <a:solidFill>
                              <a:srgbClr val="C00000"/>
                            </a:solidFill>
                            <a:latin typeface="Cambria Math" panose="02040503050406030204" pitchFamily="18" charset="0"/>
                            <a:cs typeface="Times New Roman" panose="02020603050405020304" pitchFamily="18" charset="0"/>
                          </a:rPr>
                        </m:ctrlPr>
                      </m:sSubPr>
                      <m:e>
                        <m:r>
                          <a:rPr lang="en-US" i="1" dirty="0">
                            <a:solidFill>
                              <a:srgbClr val="C00000"/>
                            </a:solidFill>
                            <a:latin typeface="Cambria Math"/>
                            <a:cs typeface="Times New Roman" panose="02020603050405020304" pitchFamily="18" charset="0"/>
                          </a:rPr>
                          <m:t>𝜇</m:t>
                        </m:r>
                      </m:e>
                      <m:sub>
                        <m:r>
                          <a:rPr lang="en-US" b="1" i="1" dirty="0">
                            <a:solidFill>
                              <a:srgbClr val="C00000"/>
                            </a:solidFill>
                            <a:latin typeface="Cambria Math"/>
                            <a:cs typeface="Times New Roman" panose="02020603050405020304" pitchFamily="18" charset="0"/>
                          </a:rPr>
                          <m:t>𝟏</m:t>
                        </m:r>
                      </m:sub>
                    </m:sSub>
                    <m:r>
                      <a:rPr lang="en-US" i="1" dirty="0">
                        <a:solidFill>
                          <a:srgbClr val="C00000"/>
                        </a:solidFill>
                        <a:latin typeface="Cambria Math"/>
                        <a:cs typeface="Times New Roman" panose="02020603050405020304" pitchFamily="18" charset="0"/>
                      </a:rPr>
                      <m:t>−</m:t>
                    </m:r>
                    <m:sSub>
                      <m:sSubPr>
                        <m:ctrlPr>
                          <a:rPr lang="en-US" b="1" i="1" dirty="0">
                            <a:solidFill>
                              <a:srgbClr val="C00000"/>
                            </a:solidFill>
                            <a:latin typeface="Cambria Math" panose="02040503050406030204" pitchFamily="18" charset="0"/>
                            <a:cs typeface="Times New Roman" panose="02020603050405020304" pitchFamily="18" charset="0"/>
                          </a:rPr>
                        </m:ctrlPr>
                      </m:sSubPr>
                      <m:e>
                        <m:r>
                          <a:rPr lang="en-US" i="1" dirty="0">
                            <a:solidFill>
                              <a:srgbClr val="C00000"/>
                            </a:solidFill>
                            <a:latin typeface="Cambria Math"/>
                            <a:cs typeface="Times New Roman" panose="02020603050405020304" pitchFamily="18" charset="0"/>
                          </a:rPr>
                          <m:t>𝜇</m:t>
                        </m:r>
                      </m:e>
                      <m:sub>
                        <m:r>
                          <a:rPr lang="en-US" b="1" i="1" dirty="0">
                            <a:solidFill>
                              <a:srgbClr val="C00000"/>
                            </a:solidFill>
                            <a:latin typeface="Cambria Math"/>
                            <a:cs typeface="Times New Roman" panose="02020603050405020304" pitchFamily="18" charset="0"/>
                          </a:rPr>
                          <m:t>𝟐</m:t>
                        </m:r>
                      </m:sub>
                    </m:sSub>
                    <m:r>
                      <a:rPr lang="en-US" b="1" i="1" dirty="0">
                        <a:solidFill>
                          <a:srgbClr val="C00000"/>
                        </a:solidFill>
                        <a:latin typeface="Cambria Math"/>
                        <a:cs typeface="Times New Roman" panose="02020603050405020304" pitchFamily="18" charset="0"/>
                      </a:rPr>
                      <m:t>)</m:t>
                    </m:r>
                  </m:oMath>
                </a14:m>
                <a:endParaRPr 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407" t="-10106"/>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5825" y="1752600"/>
            <a:ext cx="7648575" cy="270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46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Result: </a:t>
            </a:r>
            <a:br>
              <a:rPr lang="en-US" b="1" u="sng" dirty="0">
                <a:solidFill>
                  <a:srgbClr val="C00000"/>
                </a:solidFill>
                <a:latin typeface="Times New Roman" panose="02020603050405020304" pitchFamily="18" charset="0"/>
                <a:cs typeface="Times New Roman" panose="02020603050405020304" pitchFamily="18" charset="0"/>
              </a:rPr>
            </a:br>
            <a:endParaRPr lang="en-US" b="1"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1" y="914400"/>
                <a:ext cx="8686800" cy="584775"/>
              </a:xfrm>
              <a:prstGeom prst="rect">
                <a:avLst/>
              </a:prstGeom>
            </p:spPr>
            <p:txBody>
              <a:bodyPr wrap="square">
                <a:spAutoFit/>
              </a:bodyPr>
              <a:lstStyle/>
              <a:p>
                <a:r>
                  <a:rPr lang="en-US" sz="3200" dirty="0">
                    <a:solidFill>
                      <a:schemeClr val="tx1"/>
                    </a:solidFill>
                    <a:latin typeface="Times New Roman" panose="02020603050405020304" pitchFamily="18" charset="0"/>
                    <a:cs typeface="Times New Roman" panose="02020603050405020304" pitchFamily="18" charset="0"/>
                  </a:rPr>
                  <a:t>a (1−α)100% confidence interval for </a:t>
                </a:r>
                <a14:m>
                  <m:oMath xmlns:m="http://schemas.openxmlformats.org/officeDocument/2006/math">
                    <m:r>
                      <a:rPr lang="en-US" sz="3200" b="1" i="1" dirty="0">
                        <a:solidFill>
                          <a:schemeClr val="tx1"/>
                        </a:solidFill>
                        <a:latin typeface="Cambria Math"/>
                        <a:cs typeface="Times New Roman" panose="02020603050405020304" pitchFamily="18" charset="0"/>
                      </a:rPr>
                      <m:t>(</m:t>
                    </m:r>
                    <m:sSub>
                      <m:sSubPr>
                        <m:ctrlPr>
                          <a:rPr lang="en-US" sz="3200" b="1"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a:cs typeface="Times New Roman" panose="02020603050405020304" pitchFamily="18" charset="0"/>
                          </a:rPr>
                          <m:t>𝜇</m:t>
                        </m:r>
                      </m:e>
                      <m:sub>
                        <m:r>
                          <a:rPr lang="en-US" sz="3200" b="1" i="1" dirty="0">
                            <a:solidFill>
                              <a:schemeClr val="tx1"/>
                            </a:solidFill>
                            <a:latin typeface="Cambria Math"/>
                            <a:cs typeface="Times New Roman" panose="02020603050405020304" pitchFamily="18" charset="0"/>
                          </a:rPr>
                          <m:t>𝟏</m:t>
                        </m:r>
                      </m:sub>
                    </m:sSub>
                    <m:r>
                      <a:rPr lang="en-US" sz="3200" i="1" dirty="0">
                        <a:solidFill>
                          <a:schemeClr val="tx1"/>
                        </a:solidFill>
                        <a:latin typeface="Cambria Math"/>
                        <a:cs typeface="Times New Roman" panose="02020603050405020304" pitchFamily="18" charset="0"/>
                      </a:rPr>
                      <m:t>−</m:t>
                    </m:r>
                    <m:sSub>
                      <m:sSubPr>
                        <m:ctrlPr>
                          <a:rPr lang="en-US" sz="3200" b="1"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a:cs typeface="Times New Roman" panose="02020603050405020304" pitchFamily="18" charset="0"/>
                          </a:rPr>
                          <m:t>𝜇</m:t>
                        </m:r>
                      </m:e>
                      <m:sub>
                        <m:r>
                          <a:rPr lang="en-US" sz="3200" b="1" i="1" dirty="0">
                            <a:solidFill>
                              <a:schemeClr val="tx1"/>
                            </a:solidFill>
                            <a:latin typeface="Cambria Math"/>
                            <a:cs typeface="Times New Roman" panose="02020603050405020304" pitchFamily="18" charset="0"/>
                          </a:rPr>
                          <m:t>𝟐</m:t>
                        </m:r>
                      </m:sub>
                    </m:sSub>
                    <m:r>
                      <a:rPr lang="en-US" sz="3200" b="1" i="1" dirty="0">
                        <a:solidFill>
                          <a:schemeClr val="tx1"/>
                        </a:solidFill>
                        <a:latin typeface="Cambria Math"/>
                        <a:cs typeface="Times New Roman" panose="02020603050405020304" pitchFamily="18" charset="0"/>
                      </a:rPr>
                      <m:t>)</m:t>
                    </m:r>
                  </m:oMath>
                </a14:m>
                <a:r>
                  <a:rPr lang="en-US" sz="3200" dirty="0">
                    <a:solidFill>
                      <a:schemeClr val="tx1"/>
                    </a:solidFill>
                    <a:latin typeface="Times New Roman" panose="02020603050405020304" pitchFamily="18" charset="0"/>
                    <a:cs typeface="Times New Roman" panose="02020603050405020304" pitchFamily="18" charset="0"/>
                  </a:rPr>
                  <a:t>is : </a:t>
                </a:r>
              </a:p>
            </p:txBody>
          </p:sp>
        </mc:Choice>
        <mc:Fallback>
          <p:sp>
            <p:nvSpPr>
              <p:cNvPr id="5" name="Rectangle 4"/>
              <p:cNvSpPr>
                <a:spLocks noRot="1" noChangeAspect="1" noMove="1" noResize="1" noEditPoints="1" noAdjustHandles="1" noChangeArrowheads="1" noChangeShapeType="1" noTextEdit="1"/>
              </p:cNvSpPr>
              <p:nvPr/>
            </p:nvSpPr>
            <p:spPr>
              <a:xfrm>
                <a:off x="457201" y="914400"/>
                <a:ext cx="8686800" cy="584775"/>
              </a:xfrm>
              <a:prstGeom prst="rect">
                <a:avLst/>
              </a:prstGeom>
              <a:blipFill rotWithShape="1">
                <a:blip r:embed="rId2"/>
                <a:stretch>
                  <a:fillRect l="-1754" t="-14583" b="-32292"/>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752600"/>
            <a:ext cx="8686800"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 y="3228358"/>
            <a:ext cx="8610600" cy="25628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332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81000"/>
            <a:ext cx="8735410" cy="5519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803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Result: </a:t>
            </a:r>
            <a:br>
              <a:rPr lang="en-US" b="1" u="sng" dirty="0">
                <a:solidFill>
                  <a:srgbClr val="C00000"/>
                </a:solidFill>
                <a:latin typeface="Times New Roman" panose="02020603050405020304" pitchFamily="18" charset="0"/>
                <a:cs typeface="Times New Roman" panose="02020603050405020304" pitchFamily="18" charset="0"/>
              </a:rPr>
            </a:br>
            <a:endParaRPr lang="en-US" b="1" u="sng"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830185"/>
            <a:ext cx="8686800" cy="5570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868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610600" cy="5078313"/>
          </a:xfrm>
          <a:prstGeom prst="rect">
            <a:avLst/>
          </a:prstGeom>
        </p:spPr>
        <p:txBody>
          <a:bodyPr wrap="square">
            <a:spAutoFit/>
          </a:bodyPr>
          <a:lstStyle/>
          <a:p>
            <a:pPr>
              <a:lnSpc>
                <a:spcPct val="150000"/>
              </a:lnSpc>
            </a:pPr>
            <a:r>
              <a:rPr lang="en-US" sz="3600" b="1" u="sng" dirty="0">
                <a:solidFill>
                  <a:srgbClr val="C00000"/>
                </a:solidFill>
                <a:latin typeface="Times New Roman" panose="02020603050405020304" pitchFamily="18" charset="0"/>
                <a:cs typeface="Times New Roman" panose="02020603050405020304" pitchFamily="18" charset="0"/>
              </a:rPr>
              <a:t> Statistical Inference </a:t>
            </a:r>
          </a:p>
          <a:p>
            <a:pPr>
              <a:lnSpc>
                <a:spcPct val="150000"/>
              </a:lnSpc>
            </a:pPr>
            <a:r>
              <a:rPr lang="en-US" sz="3600" dirty="0">
                <a:latin typeface="Times New Roman" panose="02020603050405020304" pitchFamily="18" charset="0"/>
                <a:cs typeface="Times New Roman" panose="02020603050405020304" pitchFamily="18" charset="0"/>
              </a:rPr>
              <a:t>(1) Estimation of the parameters (Chapter 9) </a:t>
            </a:r>
          </a:p>
          <a:p>
            <a:pPr>
              <a:lnSpc>
                <a:spcPct val="150000"/>
              </a:lnSpc>
            </a:pPr>
            <a:r>
              <a:rPr lang="en-US" sz="3600" dirty="0">
                <a:latin typeface="Times New Roman" panose="02020603050405020304" pitchFamily="18" charset="0"/>
                <a:cs typeface="Times New Roman" panose="02020603050405020304" pitchFamily="18" charset="0"/>
              </a:rPr>
              <a:t>→ Point Estimation </a:t>
            </a:r>
          </a:p>
          <a:p>
            <a:pPr>
              <a:lnSpc>
                <a:spcPct val="150000"/>
              </a:lnSpc>
            </a:pPr>
            <a:r>
              <a:rPr lang="en-US" sz="3600" dirty="0">
                <a:latin typeface="Times New Roman" panose="02020603050405020304" pitchFamily="18" charset="0"/>
                <a:cs typeface="Times New Roman" panose="02020603050405020304" pitchFamily="18" charset="0"/>
              </a:rPr>
              <a:t>→ Interval Estimation (Confidence Interval) </a:t>
            </a:r>
          </a:p>
          <a:p>
            <a:pPr>
              <a:lnSpc>
                <a:spcPct val="150000"/>
              </a:lnSpc>
            </a:pPr>
            <a:r>
              <a:rPr lang="en-US" sz="3600" dirty="0">
                <a:latin typeface="Times New Roman" panose="02020603050405020304" pitchFamily="18" charset="0"/>
                <a:cs typeface="Times New Roman" panose="02020603050405020304" pitchFamily="18" charset="0"/>
              </a:rPr>
              <a:t>(2) Tests of hypotheses about the parameters (Chapter 10) </a:t>
            </a:r>
          </a:p>
        </p:txBody>
      </p:sp>
    </p:spTree>
    <p:extLst>
      <p:ext uri="{BB962C8B-B14F-4D97-AF65-F5344CB8AC3E}">
        <p14:creationId xmlns:p14="http://schemas.microsoft.com/office/powerpoint/2010/main" xmlns="" val="356022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(First Case) </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0" y="1066800"/>
                <a:ext cx="8610600" cy="526297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An experiment was conducted in which two types of engines, </a:t>
                </a:r>
                <a:r>
                  <a:rPr lang="en-US" sz="2800" i="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were compared. Gas mileage in miles per gallon was measured. 50 experiments were conducted using engine type </a:t>
                </a:r>
                <a:r>
                  <a:rPr lang="en-US" sz="2800" i="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and 75 experiments were done for engine type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The gasoline used and other conditions were held constant. The average gas mileage for engine </a:t>
                </a:r>
                <a:r>
                  <a:rPr lang="en-US" sz="2800" i="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was 36 miles per gallon and the average for engine </a:t>
                </a:r>
                <a:r>
                  <a:rPr lang="en-US" sz="2800" i="1" dirty="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was 42 miles per gallon. Find 96% confidence interval for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i="1" smtClean="0">
                            <a:latin typeface="Cambria Math"/>
                            <a:ea typeface="Cambria Math"/>
                            <a:cs typeface="Times New Roman" panose="02020603050405020304" pitchFamily="18" charset="0"/>
                          </a:rPr>
                          <m:t>𝜇</m:t>
                        </m:r>
                      </m:e>
                      <m:sub>
                        <m:r>
                          <a:rPr lang="en-US" sz="2800" b="0" i="1" smtClean="0">
                            <a:latin typeface="Cambria Math"/>
                            <a:cs typeface="Times New Roman" panose="02020603050405020304" pitchFamily="18" charset="0"/>
                          </a:rPr>
                          <m:t>𝐵</m:t>
                        </m:r>
                      </m:sub>
                    </m:sSub>
                    <m:r>
                      <a:rPr lang="en-US" sz="2800" b="0" i="1" smtClean="0">
                        <a:latin typeface="Cambria Math"/>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a:ea typeface="Cambria Math"/>
                            <a:cs typeface="Times New Roman" panose="02020603050405020304" pitchFamily="18" charset="0"/>
                          </a:rPr>
                          <m:t>𝜇</m:t>
                        </m:r>
                      </m:e>
                      <m:sub>
                        <m:r>
                          <a:rPr lang="en-US" sz="2800" b="0" i="1" smtClean="0">
                            <a:latin typeface="Cambria Math"/>
                            <a:cs typeface="Times New Roman" panose="02020603050405020304" pitchFamily="18" charset="0"/>
                          </a:rPr>
                          <m:t>𝐴</m:t>
                        </m:r>
                      </m:sub>
                    </m:sSub>
                  </m:oMath>
                </a14:m>
                <a:r>
                  <a:rPr lang="en-US" sz="28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a:ea typeface="Cambria Math"/>
                            <a:cs typeface="Times New Roman" panose="02020603050405020304" pitchFamily="18" charset="0"/>
                          </a:rPr>
                          <m:t>𝜇</m:t>
                        </m:r>
                      </m:e>
                      <m:sub>
                        <m:r>
                          <a:rPr lang="en-US" sz="2800" b="0" i="1" smtClean="0">
                            <a:latin typeface="Cambria Math"/>
                            <a:cs typeface="Times New Roman" panose="02020603050405020304" pitchFamily="18" charset="0"/>
                          </a:rPr>
                          <m:t>𝐴</m:t>
                        </m:r>
                      </m:sub>
                    </m:sSub>
                  </m:oMath>
                </a14:m>
                <a:r>
                  <a:rPr lang="en-US" sz="2800" i="1" baseline="30000" dirty="0">
                    <a:latin typeface="Times New Roman" panose="02020603050405020304" pitchFamily="18" charset="0"/>
                    <a:cs typeface="Times New Roman" panose="02020603050405020304" pitchFamily="18" charset="0"/>
                  </a:rPr>
                  <a:t/>
                </a:r>
                <a:r>
                  <a:rPr lang="en-US" sz="28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a:ea typeface="Cambria Math"/>
                            <a:cs typeface="Times New Roman" panose="02020603050405020304" pitchFamily="18" charset="0"/>
                          </a:rPr>
                          <m:t>𝜇</m:t>
                        </m:r>
                      </m:e>
                      <m:sub>
                        <m:r>
                          <a:rPr lang="en-US" sz="2800" i="1">
                            <a:latin typeface="Cambria Math"/>
                            <a:cs typeface="Times New Roman" panose="02020603050405020304" pitchFamily="18" charset="0"/>
                          </a:rPr>
                          <m:t>𝐵</m:t>
                        </m:r>
                      </m:sub>
                    </m:sSub>
                  </m:oMath>
                </a14:m>
                <a:r>
                  <a:rPr lang="en-US" sz="2800" i="1" baseline="30000" dirty="0">
                    <a:latin typeface="Times New Roman" panose="02020603050405020304" pitchFamily="18" charset="0"/>
                    <a:cs typeface="Times New Roman" panose="02020603050405020304" pitchFamily="18" charset="0"/>
                  </a:rPr>
                  <a:t/>
                </a:r>
                <a:r>
                  <a:rPr lang="en-US" sz="2800" dirty="0">
                    <a:latin typeface="Times New Roman" panose="02020603050405020304" pitchFamily="18" charset="0"/>
                    <a:cs typeface="Times New Roman" panose="02020603050405020304" pitchFamily="18" charset="0"/>
                  </a:rPr>
                  <a:t>are population mean gas mileage for engines </a:t>
                </a:r>
                <a:r>
                  <a:rPr lang="en-US" sz="2800" i="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respectively. Assume that the population standard deviations are 6 and 8 for engines </a:t>
                </a:r>
                <a:r>
                  <a:rPr lang="en-US" sz="2800" i="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respectively. </a:t>
                </a:r>
              </a:p>
            </p:txBody>
          </p:sp>
        </mc:Choice>
        <mc:Fallback>
          <p:sp>
            <p:nvSpPr>
              <p:cNvPr id="5" name="Rectangle 4"/>
              <p:cNvSpPr>
                <a:spLocks noRot="1" noChangeAspect="1" noMove="1" noResize="1" noEditPoints="1" noAdjustHandles="1" noChangeArrowheads="1" noChangeShapeType="1" noTextEdit="1"/>
              </p:cNvSpPr>
              <p:nvPr/>
            </p:nvSpPr>
            <p:spPr>
              <a:xfrm>
                <a:off x="457200" y="1066800"/>
                <a:ext cx="8610600" cy="5262979"/>
              </a:xfrm>
              <a:prstGeom prst="rect">
                <a:avLst/>
              </a:prstGeom>
              <a:blipFill rotWithShape="1">
                <a:blip r:embed="rId2"/>
                <a:stretch>
                  <a:fillRect l="-1415" t="-1159" r="-1345" b="-2317"/>
                </a:stretch>
              </a:blipFill>
            </p:spPr>
            <p:txBody>
              <a:bodyPr/>
              <a:lstStyle/>
              <a:p>
                <a:r>
                  <a:rPr lang="en-US">
                    <a:noFill/>
                  </a:rPr>
                  <a:t> </a:t>
                </a:r>
              </a:p>
            </p:txBody>
          </p:sp>
        </mc:Fallback>
      </mc:AlternateContent>
    </p:spTree>
    <p:extLst>
      <p:ext uri="{BB962C8B-B14F-4D97-AF65-F5344CB8AC3E}">
        <p14:creationId xmlns:p14="http://schemas.microsoft.com/office/powerpoint/2010/main" xmlns="" val="1530596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529"/>
          <a:stretch/>
        </p:blipFill>
        <p:spPr bwMode="auto">
          <a:xfrm>
            <a:off x="2028825" y="1143000"/>
            <a:ext cx="5086350" cy="2394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5" name="Rectangle 4"/>
              <p:cNvSpPr/>
              <p:nvPr/>
            </p:nvSpPr>
            <p:spPr>
              <a:xfrm>
                <a:off x="1525731" y="3505200"/>
                <a:ext cx="5963043" cy="2138855"/>
              </a:xfrm>
              <a:prstGeom prst="rect">
                <a:avLst/>
              </a:prstGeom>
            </p:spPr>
            <p:txBody>
              <a:bodyPr wrap="none">
                <a:spAutoFit/>
              </a:bodyPr>
              <a:lstStyle/>
              <a:p>
                <a:pPr algn="ctr">
                  <a:lnSpc>
                    <a:spcPct val="200000"/>
                  </a:lnSpc>
                </a:pPr>
                <a:r>
                  <a:rPr lang="en-US" sz="3600" dirty="0">
                    <a:solidFill>
                      <a:srgbClr val="C00000"/>
                    </a:solidFill>
                    <a:latin typeface="Times New Roman" panose="02020603050405020304" pitchFamily="18" charset="0"/>
                    <a:cs typeface="Times New Roman" panose="02020603050405020304" pitchFamily="18" charset="0"/>
                  </a:rPr>
                  <a:t>A point estimate for </a:t>
                </a:r>
                <a14:m>
                  <m:oMath xmlns:m="http://schemas.openxmlformats.org/officeDocument/2006/math">
                    <m:sSub>
                      <m:sSubPr>
                        <m:ctrlPr>
                          <a:rPr lang="en-US" sz="3600" i="1">
                            <a:solidFill>
                              <a:srgbClr val="C00000"/>
                            </a:solidFill>
                            <a:latin typeface="Cambria Math" panose="02040503050406030204" pitchFamily="18" charset="0"/>
                            <a:cs typeface="Times New Roman" panose="02020603050405020304" pitchFamily="18" charset="0"/>
                          </a:rPr>
                        </m:ctrlPr>
                      </m:sSubPr>
                      <m:e>
                        <m:r>
                          <a:rPr lang="en-US" sz="3600" i="1">
                            <a:solidFill>
                              <a:srgbClr val="C00000"/>
                            </a:solidFill>
                            <a:latin typeface="Cambria Math"/>
                            <a:ea typeface="Cambria Math"/>
                            <a:cs typeface="Times New Roman" panose="02020603050405020304" pitchFamily="18" charset="0"/>
                          </a:rPr>
                          <m:t>𝜇</m:t>
                        </m:r>
                      </m:e>
                      <m:sub>
                        <m:r>
                          <a:rPr lang="en-US" sz="3600" i="1">
                            <a:solidFill>
                              <a:srgbClr val="C00000"/>
                            </a:solidFill>
                            <a:latin typeface="Cambria Math"/>
                            <a:cs typeface="Times New Roman" panose="02020603050405020304" pitchFamily="18" charset="0"/>
                          </a:rPr>
                          <m:t>𝐵</m:t>
                        </m:r>
                      </m:sub>
                    </m:sSub>
                    <m:r>
                      <a:rPr lang="en-US" sz="3600" i="1">
                        <a:solidFill>
                          <a:srgbClr val="C00000"/>
                        </a:solidFill>
                        <a:latin typeface="Cambria Math"/>
                        <a:cs typeface="Times New Roman" panose="02020603050405020304" pitchFamily="18" charset="0"/>
                      </a:rPr>
                      <m:t>−</m:t>
                    </m:r>
                    <m:sSub>
                      <m:sSubPr>
                        <m:ctrlPr>
                          <a:rPr lang="en-US" sz="3600" i="1">
                            <a:solidFill>
                              <a:srgbClr val="C00000"/>
                            </a:solidFill>
                            <a:latin typeface="Cambria Math" panose="02040503050406030204" pitchFamily="18" charset="0"/>
                            <a:cs typeface="Times New Roman" panose="02020603050405020304" pitchFamily="18" charset="0"/>
                          </a:rPr>
                        </m:ctrlPr>
                      </m:sSubPr>
                      <m:e>
                        <m:r>
                          <a:rPr lang="en-US" sz="3600" i="1">
                            <a:solidFill>
                              <a:srgbClr val="C00000"/>
                            </a:solidFill>
                            <a:latin typeface="Cambria Math"/>
                            <a:ea typeface="Cambria Math"/>
                            <a:cs typeface="Times New Roman" panose="02020603050405020304" pitchFamily="18" charset="0"/>
                          </a:rPr>
                          <m:t>𝜇</m:t>
                        </m:r>
                      </m:e>
                      <m:sub>
                        <m:r>
                          <a:rPr lang="en-US" sz="3600" i="1">
                            <a:solidFill>
                              <a:srgbClr val="C00000"/>
                            </a:solidFill>
                            <a:latin typeface="Cambria Math"/>
                            <a:cs typeface="Times New Roman" panose="02020603050405020304" pitchFamily="18" charset="0"/>
                          </a:rPr>
                          <m:t>𝐴</m:t>
                        </m:r>
                      </m:sub>
                    </m:sSub>
                  </m:oMath>
                </a14:m>
                <a:r>
                  <a:rPr lang="en-US" sz="3600" dirty="0">
                    <a:solidFill>
                      <a:srgbClr val="C00000"/>
                    </a:solidFill>
                    <a:latin typeface="Times New Roman" panose="02020603050405020304" pitchFamily="18" charset="0"/>
                    <a:cs typeface="Times New Roman" panose="02020603050405020304" pitchFamily="18" charset="0"/>
                  </a:rPr>
                  <a:t> is</a:t>
                </a:r>
              </a:p>
              <a:p>
                <a:pPr algn="ctr">
                  <a:lnSpc>
                    <a:spcPct val="200000"/>
                  </a:lnSpc>
                </a:pPr>
                <a:r>
                  <a:rPr lang="en-US" sz="3600" dirty="0">
                    <a:solidFill>
                      <a:srgbClr val="C00000"/>
                    </a:solidFill>
                    <a:latin typeface="Times New Roman" panose="02020603050405020304" pitchFamily="18" charset="0"/>
                    <a:cs typeface="Times New Roman" panose="02020603050405020304" pitchFamily="18" charset="0"/>
                  </a:rPr>
                  <a:t/>
                </a:r>
                <a14:m>
                  <m:oMath xmlns:m="http://schemas.openxmlformats.org/officeDocument/2006/math">
                    <m:sSub>
                      <m:sSubPr>
                        <m:ctrlPr>
                          <a:rPr lang="en-US" sz="3600" i="1" smtClean="0">
                            <a:solidFill>
                              <a:srgbClr val="C00000"/>
                            </a:solidFill>
                            <a:latin typeface="Cambria Math" panose="02040503050406030204" pitchFamily="18" charset="0"/>
                          </a:rPr>
                        </m:ctrlPr>
                      </m:sSubPr>
                      <m:e>
                        <m:acc>
                          <m:accPr>
                            <m:chr m:val="̅"/>
                            <m:ctrlPr>
                              <a:rPr lang="en-US" sz="3600" i="1">
                                <a:solidFill>
                                  <a:srgbClr val="C00000"/>
                                </a:solidFill>
                                <a:latin typeface="Cambria Math" panose="02040503050406030204" pitchFamily="18" charset="0"/>
                              </a:rPr>
                            </m:ctrlPr>
                          </m:accPr>
                          <m:e>
                            <m:r>
                              <a:rPr lang="en-US" sz="3600" i="1">
                                <a:solidFill>
                                  <a:srgbClr val="C00000"/>
                                </a:solidFill>
                                <a:latin typeface="Cambria Math"/>
                              </a:rPr>
                              <m:t>𝑋</m:t>
                            </m:r>
                          </m:e>
                        </m:acc>
                      </m:e>
                      <m:sub>
                        <m:r>
                          <a:rPr lang="en-US" sz="3600" b="0" i="1" smtClean="0">
                            <a:solidFill>
                              <a:srgbClr val="C00000"/>
                            </a:solidFill>
                            <a:latin typeface="Cambria Math"/>
                          </a:rPr>
                          <m:t>𝐵</m:t>
                        </m:r>
                      </m:sub>
                    </m:sSub>
                    <m:r>
                      <a:rPr lang="en-US" sz="3600" b="0" i="1" smtClean="0">
                        <a:solidFill>
                          <a:srgbClr val="C00000"/>
                        </a:solidFill>
                        <a:latin typeface="Cambria Math"/>
                      </a:rPr>
                      <m:t>−</m:t>
                    </m:r>
                    <m:sSub>
                      <m:sSubPr>
                        <m:ctrlPr>
                          <a:rPr lang="en-US" sz="3600" i="1">
                            <a:solidFill>
                              <a:srgbClr val="C00000"/>
                            </a:solidFill>
                            <a:latin typeface="Cambria Math" panose="02040503050406030204" pitchFamily="18" charset="0"/>
                          </a:rPr>
                        </m:ctrlPr>
                      </m:sSubPr>
                      <m:e>
                        <m:acc>
                          <m:accPr>
                            <m:chr m:val="̅"/>
                            <m:ctrlPr>
                              <a:rPr lang="en-US" sz="3600" i="1">
                                <a:solidFill>
                                  <a:srgbClr val="C00000"/>
                                </a:solidFill>
                                <a:latin typeface="Cambria Math" panose="02040503050406030204" pitchFamily="18" charset="0"/>
                              </a:rPr>
                            </m:ctrlPr>
                          </m:accPr>
                          <m:e>
                            <m:r>
                              <a:rPr lang="en-US" sz="3600" i="1">
                                <a:solidFill>
                                  <a:srgbClr val="C00000"/>
                                </a:solidFill>
                                <a:latin typeface="Cambria Math"/>
                              </a:rPr>
                              <m:t>𝑋</m:t>
                            </m:r>
                          </m:e>
                        </m:acc>
                      </m:e>
                      <m:sub>
                        <m:r>
                          <a:rPr lang="en-US" sz="3600" b="0" i="1" smtClean="0">
                            <a:solidFill>
                              <a:srgbClr val="C00000"/>
                            </a:solidFill>
                            <a:latin typeface="Cambria Math"/>
                          </a:rPr>
                          <m:t>𝐴</m:t>
                        </m:r>
                      </m:sub>
                    </m:sSub>
                    <m:r>
                      <a:rPr lang="en-US" sz="3600" b="0" i="1" smtClean="0">
                        <a:solidFill>
                          <a:srgbClr val="C00000"/>
                        </a:solidFill>
                        <a:latin typeface="Cambria Math"/>
                      </a:rPr>
                      <m:t>=42−36=6</m:t>
                    </m:r>
                  </m:oMath>
                </a14:m>
                <a:endParaRPr lang="en-US" sz="3600" dirty="0">
                  <a:solidFill>
                    <a:srgbClr val="C00000"/>
                  </a:solidFill>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525731" y="3505200"/>
                <a:ext cx="5963043" cy="2138855"/>
              </a:xfrm>
              <a:prstGeom prst="rect">
                <a:avLst/>
              </a:prstGeom>
              <a:blipFill rotWithShape="1">
                <a:blip r:embed="rId3"/>
                <a:stretch>
                  <a:fillRect l="-2556" r="-2658"/>
                </a:stretch>
              </a:blipFill>
            </p:spPr>
            <p:txBody>
              <a:bodyPr/>
              <a:lstStyle/>
              <a:p>
                <a:r>
                  <a:rPr lang="en-US">
                    <a:noFill/>
                  </a:rPr>
                  <a:t> </a:t>
                </a:r>
              </a:p>
            </p:txBody>
          </p:sp>
        </mc:Fallback>
      </mc:AlternateContent>
    </p:spTree>
    <p:extLst>
      <p:ext uri="{BB962C8B-B14F-4D97-AF65-F5344CB8AC3E}">
        <p14:creationId xmlns:p14="http://schemas.microsoft.com/office/powerpoint/2010/main" xmlns="" val="3116152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533400"/>
            <a:ext cx="8686800"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051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0"/>
            <a:ext cx="5181600" cy="504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5" name="Rectangle 4"/>
              <p:cNvSpPr/>
              <p:nvPr/>
            </p:nvSpPr>
            <p:spPr>
              <a:xfrm>
                <a:off x="685800" y="5410200"/>
                <a:ext cx="8560036" cy="584775"/>
              </a:xfrm>
              <a:prstGeom prst="rect">
                <a:avLst/>
              </a:prstGeom>
            </p:spPr>
            <p:txBody>
              <a:bodyPr wrap="none">
                <a:spAutoFit/>
              </a:bodyPr>
              <a:lstStyle/>
              <a:p>
                <a:r>
                  <a:rPr lang="en-US" sz="3200" dirty="0">
                    <a:solidFill>
                      <a:srgbClr val="C00000"/>
                    </a:solidFill>
                    <a:latin typeface="Times New Roman" panose="02020603050405020304" pitchFamily="18" charset="0"/>
                    <a:cs typeface="Times New Roman" panose="02020603050405020304" pitchFamily="18" charset="0"/>
                  </a:rPr>
                  <a:t>We are 96% confident that </a:t>
                </a:r>
                <a14:m>
                  <m:oMath xmlns:m="http://schemas.openxmlformats.org/officeDocument/2006/math">
                    <m:sSub>
                      <m:sSubPr>
                        <m:ctrlPr>
                          <a:rPr lang="en-US" sz="3200" i="1">
                            <a:solidFill>
                              <a:srgbClr val="C00000"/>
                            </a:solidFill>
                            <a:latin typeface="Cambria Math" panose="02040503050406030204" pitchFamily="18" charset="0"/>
                            <a:cs typeface="Times New Roman" panose="02020603050405020304" pitchFamily="18" charset="0"/>
                          </a:rPr>
                        </m:ctrlPr>
                      </m:sSubPr>
                      <m:e>
                        <m:r>
                          <a:rPr lang="en-US" sz="3200" i="1">
                            <a:solidFill>
                              <a:srgbClr val="C00000"/>
                            </a:solidFill>
                            <a:latin typeface="Cambria Math"/>
                            <a:ea typeface="Cambria Math"/>
                            <a:cs typeface="Times New Roman" panose="02020603050405020304" pitchFamily="18" charset="0"/>
                          </a:rPr>
                          <m:t>𝜇</m:t>
                        </m:r>
                      </m:e>
                      <m:sub>
                        <m:r>
                          <a:rPr lang="en-US" sz="3200" i="1">
                            <a:solidFill>
                              <a:srgbClr val="C00000"/>
                            </a:solidFill>
                            <a:latin typeface="Cambria Math"/>
                            <a:cs typeface="Times New Roman" panose="02020603050405020304" pitchFamily="18" charset="0"/>
                          </a:rPr>
                          <m:t>𝐵</m:t>
                        </m:r>
                      </m:sub>
                    </m:sSub>
                    <m:r>
                      <a:rPr lang="en-US" sz="3200" i="1">
                        <a:solidFill>
                          <a:srgbClr val="C00000"/>
                        </a:solidFill>
                        <a:latin typeface="Cambria Math"/>
                        <a:cs typeface="Times New Roman" panose="02020603050405020304" pitchFamily="18" charset="0"/>
                      </a:rPr>
                      <m:t>−</m:t>
                    </m:r>
                    <m:sSub>
                      <m:sSubPr>
                        <m:ctrlPr>
                          <a:rPr lang="en-US" sz="3200" i="1">
                            <a:solidFill>
                              <a:srgbClr val="C00000"/>
                            </a:solidFill>
                            <a:latin typeface="Cambria Math" panose="02040503050406030204" pitchFamily="18" charset="0"/>
                            <a:cs typeface="Times New Roman" panose="02020603050405020304" pitchFamily="18" charset="0"/>
                          </a:rPr>
                        </m:ctrlPr>
                      </m:sSubPr>
                      <m:e>
                        <m:r>
                          <a:rPr lang="en-US" sz="3200" i="1">
                            <a:solidFill>
                              <a:srgbClr val="C00000"/>
                            </a:solidFill>
                            <a:latin typeface="Cambria Math"/>
                            <a:ea typeface="Cambria Math"/>
                            <a:cs typeface="Times New Roman" panose="02020603050405020304" pitchFamily="18" charset="0"/>
                          </a:rPr>
                          <m:t>𝜇</m:t>
                        </m:r>
                      </m:e>
                      <m:sub>
                        <m:r>
                          <a:rPr lang="en-US" sz="3200" i="1">
                            <a:solidFill>
                              <a:srgbClr val="C00000"/>
                            </a:solidFill>
                            <a:latin typeface="Cambria Math"/>
                            <a:cs typeface="Times New Roman" panose="02020603050405020304" pitchFamily="18" charset="0"/>
                          </a:rPr>
                          <m:t>𝐴</m:t>
                        </m:r>
                      </m:sub>
                    </m:sSub>
                    <m:r>
                      <a:rPr lang="en-US" sz="3200" i="1">
                        <a:solidFill>
                          <a:srgbClr val="C00000"/>
                        </a:solidFill>
                        <a:latin typeface="Cambria Math"/>
                        <a:cs typeface="Times New Roman" panose="02020603050405020304" pitchFamily="18" charset="0"/>
                      </a:rPr>
                      <m:t> </m:t>
                    </m:r>
                  </m:oMath>
                </a14:m>
                <a:r>
                  <a:rPr lang="en-US" sz="3200" dirty="0">
                    <a:solidFill>
                      <a:srgbClr val="C00000"/>
                    </a:solidFill>
                    <a:latin typeface="Times New Roman" panose="02020603050405020304" pitchFamily="18" charset="0"/>
                    <a:cs typeface="Times New Roman" panose="02020603050405020304" pitchFamily="18" charset="0"/>
                  </a:rPr>
                  <a:t>∈(3.43, 8.57). </a:t>
                </a:r>
              </a:p>
            </p:txBody>
          </p:sp>
        </mc:Choice>
        <mc:Fallback>
          <p:sp>
            <p:nvSpPr>
              <p:cNvPr id="5" name="Rectangle 4"/>
              <p:cNvSpPr>
                <a:spLocks noRot="1" noChangeAspect="1" noMove="1" noResize="1" noEditPoints="1" noAdjustHandles="1" noChangeArrowheads="1" noChangeShapeType="1" noTextEdit="1"/>
              </p:cNvSpPr>
              <p:nvPr/>
            </p:nvSpPr>
            <p:spPr>
              <a:xfrm>
                <a:off x="685800" y="5410200"/>
                <a:ext cx="8560036" cy="584775"/>
              </a:xfrm>
              <a:prstGeom prst="rect">
                <a:avLst/>
              </a:prstGeom>
              <a:blipFill rotWithShape="1">
                <a:blip r:embed="rId3"/>
                <a:stretch>
                  <a:fillRect l="-1852" t="-14737" r="-214" b="-32632"/>
                </a:stretch>
              </a:blipFill>
            </p:spPr>
            <p:txBody>
              <a:bodyPr/>
              <a:lstStyle/>
              <a:p>
                <a:r>
                  <a:rPr lang="en-US">
                    <a:noFill/>
                  </a:rPr>
                  <a:t> </a:t>
                </a:r>
              </a:p>
            </p:txBody>
          </p:sp>
        </mc:Fallback>
      </mc:AlternateContent>
    </p:spTree>
    <p:extLst>
      <p:ext uri="{BB962C8B-B14F-4D97-AF65-F5344CB8AC3E}">
        <p14:creationId xmlns:p14="http://schemas.microsoft.com/office/powerpoint/2010/main" xmlns="" val="3353086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
            <a:ext cx="6045245" cy="769441"/>
          </a:xfrm>
          <a:prstGeom prst="rect">
            <a:avLst/>
          </a:prstGeom>
        </p:spPr>
        <p:txBody>
          <a:bodyPr wrap="none">
            <a:spAutoFit/>
          </a:bodyPr>
          <a:lstStyle/>
          <a:p>
            <a:r>
              <a:rPr lang="en-US" sz="4400" b="1" u="sng" dirty="0">
                <a:solidFill>
                  <a:srgbClr val="C00000"/>
                </a:solidFill>
                <a:latin typeface="Times New Roman" panose="02020603050405020304" pitchFamily="18" charset="0"/>
                <a:cs typeface="Times New Roman" panose="02020603050405020304" pitchFamily="18" charset="0"/>
              </a:rPr>
              <a:t>Example: (Second Case)</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6" name="Rectangle 5"/>
              <p:cNvSpPr/>
              <p:nvPr/>
            </p:nvSpPr>
            <p:spPr>
              <a:xfrm>
                <a:off x="0" y="1219200"/>
                <a:ext cx="9144000" cy="4524315"/>
              </a:xfrm>
              <a:prstGeom prst="rect">
                <a:avLst/>
              </a:prstGeom>
            </p:spPr>
            <p:txBody>
              <a:bodyPr wrap="square">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To compare the resistance of wire </a:t>
                </a:r>
                <a:r>
                  <a:rPr lang="en-US" sz="3200" i="1" dirty="0">
                    <a:solidFill>
                      <a:schemeClr val="tx1"/>
                    </a:solidFill>
                    <a:latin typeface="Times New Roman" panose="02020603050405020304" pitchFamily="18" charset="0"/>
                    <a:cs typeface="Times New Roman" panose="02020603050405020304" pitchFamily="18" charset="0"/>
                  </a:rPr>
                  <a:t>A </a:t>
                </a:r>
                <a:r>
                  <a:rPr lang="en-US" sz="3200" dirty="0">
                    <a:solidFill>
                      <a:schemeClr val="tx1"/>
                    </a:solidFill>
                    <a:latin typeface="Times New Roman" panose="02020603050405020304" pitchFamily="18" charset="0"/>
                    <a:cs typeface="Times New Roman" panose="02020603050405020304" pitchFamily="18" charset="0"/>
                  </a:rPr>
                  <a:t>with that of wire </a:t>
                </a:r>
                <a:r>
                  <a:rPr lang="en-US" sz="3200" i="1"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 an experiment shows the following results based on two independent samples (original data multiplied by 1000): </a:t>
                </a:r>
              </a:p>
              <a:p>
                <a:pPr algn="just"/>
                <a:r>
                  <a:rPr lang="it-IT" sz="3200" dirty="0">
                    <a:solidFill>
                      <a:schemeClr val="tx1"/>
                    </a:solidFill>
                    <a:latin typeface="Times New Roman" panose="02020603050405020304" pitchFamily="18" charset="0"/>
                    <a:cs typeface="Times New Roman" panose="02020603050405020304" pitchFamily="18" charset="0"/>
                  </a:rPr>
                  <a:t>Wire </a:t>
                </a:r>
                <a:r>
                  <a:rPr lang="it-IT" sz="3200" i="1" dirty="0">
                    <a:solidFill>
                      <a:schemeClr val="tx1"/>
                    </a:solidFill>
                    <a:latin typeface="Times New Roman" panose="02020603050405020304" pitchFamily="18" charset="0"/>
                    <a:cs typeface="Times New Roman" panose="02020603050405020304" pitchFamily="18" charset="0"/>
                  </a:rPr>
                  <a:t>A</a:t>
                </a:r>
                <a:r>
                  <a:rPr lang="it-IT" sz="3200" dirty="0">
                    <a:solidFill>
                      <a:schemeClr val="tx1"/>
                    </a:solidFill>
                    <a:latin typeface="Times New Roman" panose="02020603050405020304" pitchFamily="18" charset="0"/>
                    <a:cs typeface="Times New Roman" panose="02020603050405020304" pitchFamily="18" charset="0"/>
                  </a:rPr>
                  <a:t>: 140, 138, 143, 142, 144, 137 </a:t>
                </a:r>
              </a:p>
              <a:p>
                <a:pPr algn="just"/>
                <a:r>
                  <a:rPr lang="de-DE" sz="3200" dirty="0">
                    <a:solidFill>
                      <a:schemeClr val="tx1"/>
                    </a:solidFill>
                    <a:latin typeface="Times New Roman" panose="02020603050405020304" pitchFamily="18" charset="0"/>
                    <a:cs typeface="Times New Roman" panose="02020603050405020304" pitchFamily="18" charset="0"/>
                  </a:rPr>
                  <a:t>Wire </a:t>
                </a:r>
                <a:r>
                  <a:rPr lang="de-DE" sz="3200" i="1" dirty="0">
                    <a:solidFill>
                      <a:schemeClr val="tx1"/>
                    </a:solidFill>
                    <a:latin typeface="Times New Roman" panose="02020603050405020304" pitchFamily="18" charset="0"/>
                    <a:cs typeface="Times New Roman" panose="02020603050405020304" pitchFamily="18" charset="0"/>
                  </a:rPr>
                  <a:t>B</a:t>
                </a:r>
                <a:r>
                  <a:rPr lang="de-DE" sz="3200" dirty="0">
                    <a:solidFill>
                      <a:schemeClr val="tx1"/>
                    </a:solidFill>
                    <a:latin typeface="Times New Roman" panose="02020603050405020304" pitchFamily="18" charset="0"/>
                    <a:cs typeface="Times New Roman" panose="02020603050405020304" pitchFamily="18" charset="0"/>
                  </a:rPr>
                  <a:t>: 135, 140, 136, 142, 138, 140 </a:t>
                </a:r>
              </a:p>
              <a:p>
                <a:pPr algn="just"/>
                <a:r>
                  <a:rPr lang="en-US" sz="3200" dirty="0">
                    <a:solidFill>
                      <a:schemeClr val="tx1"/>
                    </a:solidFill>
                    <a:latin typeface="Times New Roman" panose="02020603050405020304" pitchFamily="18" charset="0"/>
                    <a:cs typeface="Times New Roman" panose="02020603050405020304" pitchFamily="18" charset="0"/>
                  </a:rPr>
                  <a:t>Assuming equal variances, find 95% confidence interval for </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a:ea typeface="Cambria Math"/>
                            <a:cs typeface="Times New Roman" panose="02020603050405020304" pitchFamily="18" charset="0"/>
                          </a:rPr>
                          <m:t>𝜇</m:t>
                        </m:r>
                      </m:e>
                      <m:sub>
                        <m:r>
                          <a:rPr lang="en-US" sz="3200" b="0" i="1" smtClean="0">
                            <a:solidFill>
                              <a:schemeClr val="tx1"/>
                            </a:solidFill>
                            <a:latin typeface="Cambria Math"/>
                            <a:cs typeface="Times New Roman" panose="02020603050405020304" pitchFamily="18" charset="0"/>
                          </a:rPr>
                          <m:t>𝐴</m:t>
                        </m:r>
                      </m:sub>
                    </m:sSub>
                    <m:r>
                      <a:rPr lang="en-US" sz="3200" i="1">
                        <a:solidFill>
                          <a:schemeClr val="tx1"/>
                        </a:solidFill>
                        <a:latin typeface="Cambria Math"/>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a:ea typeface="Cambria Math"/>
                            <a:cs typeface="Times New Roman" panose="02020603050405020304" pitchFamily="18" charset="0"/>
                          </a:rPr>
                          <m:t>𝜇</m:t>
                        </m:r>
                      </m:e>
                      <m:sub>
                        <m:r>
                          <a:rPr lang="en-US" sz="3200" b="0" i="1" smtClean="0">
                            <a:solidFill>
                              <a:schemeClr val="tx1"/>
                            </a:solidFill>
                            <a:latin typeface="Cambria Math"/>
                            <a:cs typeface="Times New Roman" panose="02020603050405020304" pitchFamily="18" charset="0"/>
                          </a:rPr>
                          <m:t>𝐵</m:t>
                        </m:r>
                      </m:sub>
                    </m:sSub>
                  </m:oMath>
                </a14:m>
                <a:r>
                  <a:rPr lang="en-US" sz="3200" dirty="0">
                    <a:solidFill>
                      <a:schemeClr val="tx1"/>
                    </a:solidFill>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a:ea typeface="Cambria Math"/>
                            <a:cs typeface="Times New Roman" panose="02020603050405020304" pitchFamily="18" charset="0"/>
                          </a:rPr>
                          <m:t>𝜇</m:t>
                        </m:r>
                      </m:e>
                      <m:sub>
                        <m:r>
                          <a:rPr lang="en-US" sz="3200" i="1">
                            <a:solidFill>
                              <a:schemeClr val="tx1"/>
                            </a:solidFill>
                            <a:latin typeface="Cambria Math"/>
                            <a:cs typeface="Times New Roman" panose="02020603050405020304" pitchFamily="18" charset="0"/>
                          </a:rPr>
                          <m:t>𝐴</m:t>
                        </m:r>
                      </m:sub>
                    </m:sSub>
                  </m:oMath>
                </a14:m>
                <a:r>
                  <a:rPr lang="en-US" sz="32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a:ea typeface="Cambria Math"/>
                            <a:cs typeface="Times New Roman" panose="02020603050405020304" pitchFamily="18" charset="0"/>
                          </a:rPr>
                          <m:t>𝜇</m:t>
                        </m:r>
                      </m:e>
                      <m:sub>
                        <m:r>
                          <a:rPr lang="en-US" sz="3200" b="0" i="1" smtClean="0">
                            <a:solidFill>
                              <a:schemeClr val="tx1"/>
                            </a:solidFill>
                            <a:latin typeface="Cambria Math"/>
                            <a:cs typeface="Times New Roman" panose="02020603050405020304" pitchFamily="18" charset="0"/>
                          </a:rPr>
                          <m:t>𝐵</m:t>
                        </m:r>
                      </m:sub>
                    </m:sSub>
                  </m:oMath>
                </a14:m>
                <a:r>
                  <a:rPr lang="en-US" sz="3200" dirty="0">
                    <a:solidFill>
                      <a:schemeClr val="tx1"/>
                    </a:solidFill>
                    <a:latin typeface="Times New Roman" panose="02020603050405020304" pitchFamily="18" charset="0"/>
                    <a:cs typeface="Times New Roman" panose="02020603050405020304" pitchFamily="18" charset="0"/>
                  </a:rPr>
                  <a:t>) is the mean resistance of wire A(B).</a:t>
                </a:r>
              </a:p>
            </p:txBody>
          </p:sp>
        </mc:Choice>
        <mc:Fallback>
          <p:sp>
            <p:nvSpPr>
              <p:cNvPr id="6" name="Rectangle 5"/>
              <p:cNvSpPr>
                <a:spLocks noRot="1" noChangeAspect="1" noMove="1" noResize="1" noEditPoints="1" noAdjustHandles="1" noChangeArrowheads="1" noChangeShapeType="1" noTextEdit="1"/>
              </p:cNvSpPr>
              <p:nvPr/>
            </p:nvSpPr>
            <p:spPr>
              <a:xfrm>
                <a:off x="0" y="1219200"/>
                <a:ext cx="9144000" cy="4524315"/>
              </a:xfrm>
              <a:prstGeom prst="rect">
                <a:avLst/>
              </a:prstGeom>
              <a:blipFill rotWithShape="1">
                <a:blip r:embed="rId2"/>
                <a:stretch>
                  <a:fillRect l="-1667" t="-1887" r="-1667" b="-3369"/>
                </a:stretch>
              </a:blipFill>
            </p:spPr>
            <p:txBody>
              <a:bodyPr/>
              <a:lstStyle/>
              <a:p>
                <a:r>
                  <a:rPr lang="en-US">
                    <a:noFill/>
                  </a:rPr>
                  <a:t> </a:t>
                </a:r>
              </a:p>
            </p:txBody>
          </p:sp>
        </mc:Fallback>
      </mc:AlternateContent>
    </p:spTree>
    <p:extLst>
      <p:ext uri="{BB962C8B-B14F-4D97-AF65-F5344CB8AC3E}">
        <p14:creationId xmlns:p14="http://schemas.microsoft.com/office/powerpoint/2010/main" xmlns="" val="114912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244"/>
          <a:stretch/>
        </p:blipFill>
        <p:spPr bwMode="auto">
          <a:xfrm>
            <a:off x="1376363" y="1524000"/>
            <a:ext cx="6391275" cy="2328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3" name="Rectangle 2"/>
              <p:cNvSpPr/>
              <p:nvPr/>
            </p:nvSpPr>
            <p:spPr>
              <a:xfrm>
                <a:off x="457200" y="3810000"/>
                <a:ext cx="8458200" cy="1911485"/>
              </a:xfrm>
              <a:prstGeom prst="rect">
                <a:avLst/>
              </a:prstGeom>
            </p:spPr>
            <p:txBody>
              <a:bodyPr wrap="square">
                <a:spAutoFit/>
              </a:bodyPr>
              <a:lstStyle/>
              <a:p>
                <a:pPr algn="ctr">
                  <a:lnSpc>
                    <a:spcPct val="200000"/>
                  </a:lnSpc>
                </a:pPr>
                <a:r>
                  <a:rPr lang="en-US" sz="3200" dirty="0">
                    <a:solidFill>
                      <a:srgbClr val="C00000"/>
                    </a:solidFill>
                    <a:latin typeface="Times New Roman" panose="02020603050405020304" pitchFamily="18" charset="0"/>
                    <a:cs typeface="Times New Roman" panose="02020603050405020304" pitchFamily="18" charset="0"/>
                  </a:rPr>
                  <a:t>A point estimate for </a:t>
                </a:r>
                <a14:m>
                  <m:oMath xmlns:m="http://schemas.openxmlformats.org/officeDocument/2006/math">
                    <m:sSub>
                      <m:sSubPr>
                        <m:ctrlPr>
                          <a:rPr lang="en-US" sz="3200" i="1">
                            <a:solidFill>
                              <a:srgbClr val="C00000"/>
                            </a:solidFill>
                            <a:latin typeface="Cambria Math" panose="02040503050406030204" pitchFamily="18" charset="0"/>
                            <a:cs typeface="Times New Roman" panose="02020603050405020304" pitchFamily="18" charset="0"/>
                          </a:rPr>
                        </m:ctrlPr>
                      </m:sSubPr>
                      <m:e>
                        <m:r>
                          <a:rPr lang="en-US" sz="3200" i="1">
                            <a:solidFill>
                              <a:srgbClr val="C00000"/>
                            </a:solidFill>
                            <a:latin typeface="Cambria Math"/>
                            <a:ea typeface="Cambria Math"/>
                            <a:cs typeface="Times New Roman" panose="02020603050405020304" pitchFamily="18" charset="0"/>
                          </a:rPr>
                          <m:t>𝜇</m:t>
                        </m:r>
                      </m:e>
                      <m:sub>
                        <m:r>
                          <a:rPr lang="en-US" sz="3200" b="0" i="1" smtClean="0">
                            <a:solidFill>
                              <a:srgbClr val="C00000"/>
                            </a:solidFill>
                            <a:latin typeface="Cambria Math"/>
                            <a:cs typeface="Times New Roman" panose="02020603050405020304" pitchFamily="18" charset="0"/>
                          </a:rPr>
                          <m:t>𝐴</m:t>
                        </m:r>
                      </m:sub>
                    </m:sSub>
                    <m:r>
                      <a:rPr lang="en-US" sz="3200" i="1">
                        <a:solidFill>
                          <a:srgbClr val="C00000"/>
                        </a:solidFill>
                        <a:latin typeface="Cambria Math"/>
                        <a:cs typeface="Times New Roman" panose="02020603050405020304" pitchFamily="18" charset="0"/>
                      </a:rPr>
                      <m:t>−</m:t>
                    </m:r>
                    <m:sSub>
                      <m:sSubPr>
                        <m:ctrlPr>
                          <a:rPr lang="en-US" sz="3200" i="1">
                            <a:solidFill>
                              <a:srgbClr val="C00000"/>
                            </a:solidFill>
                            <a:latin typeface="Cambria Math" panose="02040503050406030204" pitchFamily="18" charset="0"/>
                            <a:cs typeface="Times New Roman" panose="02020603050405020304" pitchFamily="18" charset="0"/>
                          </a:rPr>
                        </m:ctrlPr>
                      </m:sSubPr>
                      <m:e>
                        <m:r>
                          <a:rPr lang="en-US" sz="3200" i="1">
                            <a:solidFill>
                              <a:srgbClr val="C00000"/>
                            </a:solidFill>
                            <a:latin typeface="Cambria Math"/>
                            <a:ea typeface="Cambria Math"/>
                            <a:cs typeface="Times New Roman" panose="02020603050405020304" pitchFamily="18" charset="0"/>
                          </a:rPr>
                          <m:t>𝜇</m:t>
                        </m:r>
                      </m:e>
                      <m:sub>
                        <m:r>
                          <a:rPr lang="en-US" sz="3200" b="0" i="1" smtClean="0">
                            <a:solidFill>
                              <a:srgbClr val="C00000"/>
                            </a:solidFill>
                            <a:latin typeface="Cambria Math"/>
                            <a:cs typeface="Times New Roman" panose="02020603050405020304" pitchFamily="18" charset="0"/>
                          </a:rPr>
                          <m:t>𝐵</m:t>
                        </m:r>
                      </m:sub>
                    </m:sSub>
                  </m:oMath>
                </a14:m>
                <a:r>
                  <a:rPr lang="en-US" sz="3200" dirty="0">
                    <a:solidFill>
                      <a:srgbClr val="C00000"/>
                    </a:solidFill>
                    <a:latin typeface="Times New Roman" panose="02020603050405020304" pitchFamily="18" charset="0"/>
                    <a:cs typeface="Times New Roman" panose="02020603050405020304" pitchFamily="18" charset="0"/>
                  </a:rPr>
                  <a:t> is</a:t>
                </a:r>
              </a:p>
              <a:p>
                <a:pPr algn="ctr">
                  <a:lnSpc>
                    <a:spcPct val="200000"/>
                  </a:lnSpc>
                </a:pPr>
                <a:r>
                  <a:rPr lang="en-US" sz="3200" dirty="0">
                    <a:solidFill>
                      <a:srgbClr val="C00000"/>
                    </a:solidFill>
                    <a:latin typeface="Times New Roman" panose="02020603050405020304" pitchFamily="18" charset="0"/>
                    <a:cs typeface="Times New Roman" panose="02020603050405020304" pitchFamily="18" charset="0"/>
                  </a:rPr>
                  <a:t/>
                </a:r>
                <a14:m>
                  <m:oMath xmlns:m="http://schemas.openxmlformats.org/officeDocument/2006/math">
                    <m:sSub>
                      <m:sSubPr>
                        <m:ctrlPr>
                          <a:rPr lang="en-US" sz="3200" i="1">
                            <a:solidFill>
                              <a:srgbClr val="C00000"/>
                            </a:solidFill>
                            <a:latin typeface="Cambria Math" panose="02040503050406030204" pitchFamily="18" charset="0"/>
                          </a:rPr>
                        </m:ctrlPr>
                      </m:sSubPr>
                      <m:e>
                        <m:acc>
                          <m:accPr>
                            <m:chr m:val="̅"/>
                            <m:ctrlPr>
                              <a:rPr lang="en-US" sz="3200" i="1">
                                <a:solidFill>
                                  <a:srgbClr val="C00000"/>
                                </a:solidFill>
                                <a:latin typeface="Cambria Math" panose="02040503050406030204" pitchFamily="18" charset="0"/>
                              </a:rPr>
                            </m:ctrlPr>
                          </m:accPr>
                          <m:e>
                            <m:r>
                              <a:rPr lang="en-US" sz="3200" i="1">
                                <a:solidFill>
                                  <a:srgbClr val="C00000"/>
                                </a:solidFill>
                                <a:latin typeface="Cambria Math"/>
                              </a:rPr>
                              <m:t>𝑋</m:t>
                            </m:r>
                          </m:e>
                        </m:acc>
                      </m:e>
                      <m:sub>
                        <m:r>
                          <a:rPr lang="en-US" sz="3200" b="0" i="1" smtClean="0">
                            <a:solidFill>
                              <a:srgbClr val="C00000"/>
                            </a:solidFill>
                            <a:latin typeface="Cambria Math"/>
                          </a:rPr>
                          <m:t>𝐴</m:t>
                        </m:r>
                      </m:sub>
                    </m:sSub>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acc>
                          <m:accPr>
                            <m:chr m:val="̅"/>
                            <m:ctrlPr>
                              <a:rPr lang="en-US" sz="3200" i="1">
                                <a:solidFill>
                                  <a:srgbClr val="C00000"/>
                                </a:solidFill>
                                <a:latin typeface="Cambria Math" panose="02040503050406030204" pitchFamily="18" charset="0"/>
                              </a:rPr>
                            </m:ctrlPr>
                          </m:accPr>
                          <m:e>
                            <m:r>
                              <a:rPr lang="en-US" sz="3200" i="1">
                                <a:solidFill>
                                  <a:srgbClr val="C00000"/>
                                </a:solidFill>
                                <a:latin typeface="Cambria Math"/>
                              </a:rPr>
                              <m:t>𝑋</m:t>
                            </m:r>
                          </m:e>
                        </m:acc>
                      </m:e>
                      <m:sub>
                        <m:r>
                          <a:rPr lang="en-US" sz="3200" b="0" i="1" smtClean="0">
                            <a:solidFill>
                              <a:srgbClr val="C00000"/>
                            </a:solidFill>
                            <a:latin typeface="Cambria Math"/>
                          </a:rPr>
                          <m:t>𝐵</m:t>
                        </m:r>
                      </m:sub>
                    </m:sSub>
                    <m:r>
                      <a:rPr lang="en-US" sz="3200" i="1">
                        <a:solidFill>
                          <a:srgbClr val="C00000"/>
                        </a:solidFill>
                        <a:latin typeface="Cambria Math"/>
                      </a:rPr>
                      <m:t>=</m:t>
                    </m:r>
                    <m:r>
                      <m:rPr>
                        <m:nor/>
                      </m:rPr>
                      <a:rPr lang="en-US" sz="3200" smtClean="0">
                        <a:solidFill>
                          <a:srgbClr val="C00000"/>
                        </a:solidFill>
                        <a:latin typeface="Times New Roman" panose="02020603050405020304" pitchFamily="18" charset="0"/>
                        <a:cs typeface="Times New Roman" panose="02020603050405020304" pitchFamily="18" charset="0"/>
                      </a:rPr>
                      <m:t>140.67−138.50 </m:t>
                    </m:r>
                    <m:r>
                      <m:rPr>
                        <m:nor/>
                      </m:rPr>
                      <a:rPr lang="en-US" sz="3200" b="0" i="0" smtClean="0">
                        <a:solidFill>
                          <a:srgbClr val="C00000"/>
                        </a:solidFill>
                        <a:latin typeface="Times New Roman" panose="02020603050405020304" pitchFamily="18" charset="0"/>
                        <a:cs typeface="Times New Roman" panose="02020603050405020304" pitchFamily="18" charset="0"/>
                      </a:rPr>
                      <m:t>= </m:t>
                    </m:r>
                    <m:r>
                      <m:rPr>
                        <m:nor/>
                      </m:rPr>
                      <a:rPr lang="en-US" sz="3200" smtClean="0">
                        <a:solidFill>
                          <a:srgbClr val="C00000"/>
                        </a:solidFill>
                        <a:latin typeface="Times New Roman" panose="02020603050405020304" pitchFamily="18" charset="0"/>
                        <a:cs typeface="Times New Roman" panose="02020603050405020304" pitchFamily="18" charset="0"/>
                      </a:rPr>
                      <m:t>2.17</m:t>
                    </m:r>
                  </m:oMath>
                </a14:m>
                <a:endParaRPr lang="en-US" sz="3200" dirty="0">
                  <a:solidFill>
                    <a:srgbClr val="C00000"/>
                  </a:solidFill>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57200" y="3810000"/>
                <a:ext cx="8458200" cy="191148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276544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019175"/>
            <a:ext cx="8686799" cy="538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762000" y="304800"/>
            <a:ext cx="4339650" cy="646331"/>
          </a:xfrm>
          <a:prstGeom prst="rect">
            <a:avLst/>
          </a:prstGeom>
        </p:spPr>
        <p:txBody>
          <a:bodyPr wrap="none">
            <a:spAutoFit/>
          </a:bodyPr>
          <a:lstStyle/>
          <a:p>
            <a:r>
              <a:rPr lang="en-US" sz="3600" b="1" u="sng" dirty="0">
                <a:solidFill>
                  <a:srgbClr val="C00000"/>
                </a:solidFill>
                <a:latin typeface="Times New Roman" panose="02020603050405020304" pitchFamily="18" charset="0"/>
                <a:cs typeface="Times New Roman" panose="02020603050405020304" pitchFamily="18" charset="0"/>
              </a:rPr>
              <a:t>Confidence interval:</a:t>
            </a:r>
          </a:p>
        </p:txBody>
      </p:sp>
    </p:spTree>
    <p:extLst>
      <p:ext uri="{BB962C8B-B14F-4D97-AF65-F5344CB8AC3E}">
        <p14:creationId xmlns:p14="http://schemas.microsoft.com/office/powerpoint/2010/main" xmlns="" val="2867172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76200"/>
            <a:ext cx="8610600"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6" name="Rectangle 5"/>
              <p:cNvSpPr/>
              <p:nvPr/>
            </p:nvSpPr>
            <p:spPr>
              <a:xfrm>
                <a:off x="533400" y="4953000"/>
                <a:ext cx="8791317" cy="584775"/>
              </a:xfrm>
              <a:prstGeom prst="rect">
                <a:avLst/>
              </a:prstGeom>
            </p:spPr>
            <p:txBody>
              <a:bodyPr wrap="none">
                <a:spAutoFit/>
              </a:bodyPr>
              <a:lstStyle/>
              <a:p>
                <a:r>
                  <a:rPr lang="en-US" sz="3200" dirty="0">
                    <a:solidFill>
                      <a:srgbClr val="C00000"/>
                    </a:solidFill>
                    <a:latin typeface="Times New Roman" panose="02020603050405020304" pitchFamily="18" charset="0"/>
                    <a:cs typeface="Times New Roman" panose="02020603050405020304" pitchFamily="18" charset="0"/>
                  </a:rPr>
                  <a:t>We are 95% confident that </a:t>
                </a:r>
                <a14:m>
                  <m:oMath xmlns:m="http://schemas.openxmlformats.org/officeDocument/2006/math">
                    <m:sSub>
                      <m:sSubPr>
                        <m:ctrlPr>
                          <a:rPr lang="en-US" sz="3200" i="1">
                            <a:solidFill>
                              <a:srgbClr val="C00000"/>
                            </a:solidFill>
                            <a:latin typeface="Cambria Math" panose="02040503050406030204" pitchFamily="18" charset="0"/>
                            <a:cs typeface="Times New Roman" panose="02020603050405020304" pitchFamily="18" charset="0"/>
                          </a:rPr>
                        </m:ctrlPr>
                      </m:sSubPr>
                      <m:e>
                        <m:r>
                          <a:rPr lang="en-US" sz="3200" i="1">
                            <a:solidFill>
                              <a:srgbClr val="C00000"/>
                            </a:solidFill>
                            <a:latin typeface="Cambria Math"/>
                            <a:ea typeface="Cambria Math"/>
                            <a:cs typeface="Times New Roman" panose="02020603050405020304" pitchFamily="18" charset="0"/>
                          </a:rPr>
                          <m:t>𝜇</m:t>
                        </m:r>
                      </m:e>
                      <m:sub>
                        <m:r>
                          <a:rPr lang="en-US" sz="3200" b="0" i="1" smtClean="0">
                            <a:solidFill>
                              <a:srgbClr val="C00000"/>
                            </a:solidFill>
                            <a:latin typeface="Cambria Math"/>
                            <a:cs typeface="Times New Roman" panose="02020603050405020304" pitchFamily="18" charset="0"/>
                          </a:rPr>
                          <m:t>𝐴</m:t>
                        </m:r>
                      </m:sub>
                    </m:sSub>
                    <m:r>
                      <a:rPr lang="en-US" sz="3200" i="1">
                        <a:solidFill>
                          <a:srgbClr val="C00000"/>
                        </a:solidFill>
                        <a:latin typeface="Cambria Math"/>
                        <a:cs typeface="Times New Roman" panose="02020603050405020304" pitchFamily="18" charset="0"/>
                      </a:rPr>
                      <m:t>−</m:t>
                    </m:r>
                    <m:sSub>
                      <m:sSubPr>
                        <m:ctrlPr>
                          <a:rPr lang="en-US" sz="3200" i="1">
                            <a:solidFill>
                              <a:srgbClr val="C00000"/>
                            </a:solidFill>
                            <a:latin typeface="Cambria Math" panose="02040503050406030204" pitchFamily="18" charset="0"/>
                            <a:cs typeface="Times New Roman" panose="02020603050405020304" pitchFamily="18" charset="0"/>
                          </a:rPr>
                        </m:ctrlPr>
                      </m:sSubPr>
                      <m:e>
                        <m:r>
                          <a:rPr lang="en-US" sz="3200" i="1">
                            <a:solidFill>
                              <a:srgbClr val="C00000"/>
                            </a:solidFill>
                            <a:latin typeface="Cambria Math"/>
                            <a:ea typeface="Cambria Math"/>
                            <a:cs typeface="Times New Roman" panose="02020603050405020304" pitchFamily="18" charset="0"/>
                          </a:rPr>
                          <m:t>𝜇</m:t>
                        </m:r>
                      </m:e>
                      <m:sub>
                        <m:r>
                          <a:rPr lang="en-US" sz="3200" b="0" i="1" smtClean="0">
                            <a:solidFill>
                              <a:srgbClr val="C00000"/>
                            </a:solidFill>
                            <a:latin typeface="Cambria Math"/>
                            <a:cs typeface="Times New Roman" panose="02020603050405020304" pitchFamily="18" charset="0"/>
                          </a:rPr>
                          <m:t>𝐵</m:t>
                        </m:r>
                      </m:sub>
                    </m:sSub>
                    <m:r>
                      <a:rPr lang="en-US" sz="3200" i="1">
                        <a:solidFill>
                          <a:srgbClr val="C00000"/>
                        </a:solidFill>
                        <a:latin typeface="Cambria Math"/>
                        <a:ea typeface="Cambria Math"/>
                        <a:cs typeface="Times New Roman" panose="02020603050405020304" pitchFamily="18" charset="0"/>
                      </a:rPr>
                      <m:t>∈</m:t>
                    </m:r>
                    <m:d>
                      <m:dPr>
                        <m:ctrlPr>
                          <a:rPr lang="en-US" sz="3200" i="1" smtClean="0">
                            <a:solidFill>
                              <a:srgbClr val="C00000"/>
                            </a:solidFill>
                            <a:latin typeface="Cambria Math" panose="02040503050406030204" pitchFamily="18" charset="0"/>
                            <a:ea typeface="Cambria Math"/>
                            <a:cs typeface="Times New Roman" panose="02020603050405020304" pitchFamily="18" charset="0"/>
                          </a:rPr>
                        </m:ctrlPr>
                      </m:dPr>
                      <m:e>
                        <m:r>
                          <a:rPr lang="en-US" sz="3200" b="0" i="1" smtClean="0">
                            <a:solidFill>
                              <a:srgbClr val="C00000"/>
                            </a:solidFill>
                            <a:latin typeface="Cambria Math"/>
                            <a:ea typeface="Cambria Math"/>
                            <a:cs typeface="Times New Roman" panose="02020603050405020304" pitchFamily="18" charset="0"/>
                          </a:rPr>
                          <m:t>−1.35,5.69</m:t>
                        </m:r>
                      </m:e>
                    </m:d>
                  </m:oMath>
                </a14:m>
                <a:endParaRPr lang="en-US" sz="3200" dirty="0">
                  <a:solidFill>
                    <a:srgbClr val="C00000"/>
                  </a:solidFill>
                  <a:latin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3400" y="4953000"/>
                <a:ext cx="8791317" cy="584775"/>
              </a:xfrm>
              <a:prstGeom prst="rect">
                <a:avLst/>
              </a:prstGeom>
              <a:blipFill rotWithShape="1">
                <a:blip r:embed="rId3"/>
                <a:stretch>
                  <a:fillRect l="-1803" t="-14737" b="-32632"/>
                </a:stretch>
              </a:blipFill>
            </p:spPr>
            <p:txBody>
              <a:bodyPr/>
              <a:lstStyle/>
              <a:p>
                <a:r>
                  <a:rPr lang="en-US">
                    <a:noFill/>
                  </a:rPr>
                  <a:t> </a:t>
                </a:r>
              </a:p>
            </p:txBody>
          </p:sp>
        </mc:Fallback>
      </mc:AlternateContent>
    </p:spTree>
    <p:extLst>
      <p:ext uri="{BB962C8B-B14F-4D97-AF65-F5344CB8AC3E}">
        <p14:creationId xmlns:p14="http://schemas.microsoft.com/office/powerpoint/2010/main" xmlns="" val="3473392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76200"/>
            <a:ext cx="8640186" cy="646331"/>
          </a:xfrm>
          <a:prstGeom prst="rect">
            <a:avLst/>
          </a:prstGeom>
        </p:spPr>
        <p:txBody>
          <a:bodyPr wrap="none">
            <a:spAutoFit/>
          </a:bodyPr>
          <a:lstStyle/>
          <a:p>
            <a:r>
              <a:rPr lang="en-US" sz="3600" b="1" u="sng" dirty="0">
                <a:solidFill>
                  <a:srgbClr val="C00000"/>
                </a:solidFill>
                <a:latin typeface="Times New Roman" panose="02020603050405020304" pitchFamily="18" charset="0"/>
                <a:cs typeface="Times New Roman" panose="02020603050405020304" pitchFamily="18" charset="0"/>
              </a:rPr>
              <a:t>Single Sample: Estimating of a Proportion</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95" t="3767"/>
          <a:stretch/>
        </p:blipFill>
        <p:spPr bwMode="auto">
          <a:xfrm>
            <a:off x="304800" y="1751162"/>
            <a:ext cx="8648700" cy="3492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1326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048B452-8C33-48E0-975C-47827A12512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685800"/>
            <a:ext cx="8652295"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18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 </a:t>
            </a:r>
            <a:r>
              <a:rPr lang="en-US" b="1" u="sng" dirty="0">
                <a:solidFill>
                  <a:srgbClr val="C00000"/>
                </a:solidFill>
                <a:latin typeface="Times New Roman" panose="02020603050405020304" pitchFamily="18" charset="0"/>
                <a:cs typeface="Times New Roman" panose="02020603050405020304" pitchFamily="18" charset="0"/>
              </a:rPr>
              <a:t>Classical Methods of Estimation </a:t>
            </a:r>
            <a:endParaRPr lang="en-US"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76200" y="1288586"/>
                <a:ext cx="8991600" cy="3816814"/>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
                </a:r>
                <a:r>
                  <a:rPr lang="en-US" sz="3200" b="1" dirty="0">
                    <a:latin typeface="Times New Roman" panose="02020603050405020304" pitchFamily="18" charset="0"/>
                    <a:cs typeface="Times New Roman" panose="02020603050405020304" pitchFamily="18" charset="0"/>
                  </a:rPr>
                  <a:t>Point Estimation: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A point estimate of some population parameter θ is a single value </a:t>
                </a:r>
                <a14:m>
                  <m:oMath xmlns:m="http://schemas.openxmlformats.org/officeDocument/2006/math">
                    <m:acc>
                      <m:accPr>
                        <m:chr m:val="̂"/>
                        <m:ctrlPr>
                          <a:rPr lang="en-US" sz="3200" i="1" dirty="0" smtClean="0">
                            <a:latin typeface="Cambria Math" panose="02040503050406030204" pitchFamily="18" charset="0"/>
                            <a:cs typeface="Times New Roman" panose="02020603050405020304" pitchFamily="18" charset="0"/>
                          </a:rPr>
                        </m:ctrlPr>
                      </m:accPr>
                      <m:e>
                        <m:r>
                          <a:rPr lang="en-US" sz="3200" i="1" dirty="0">
                            <a:latin typeface="Cambria Math"/>
                            <a:cs typeface="Times New Roman" panose="02020603050405020304" pitchFamily="18" charset="0"/>
                          </a:rPr>
                          <m:t>𝜃</m:t>
                        </m:r>
                      </m:e>
                    </m:acc>
                  </m:oMath>
                </a14:m>
                <a:r>
                  <a:rPr lang="en-US" sz="3200" dirty="0">
                    <a:latin typeface="Times New Roman" panose="02020603050405020304" pitchFamily="18" charset="0"/>
                    <a:cs typeface="Times New Roman" panose="02020603050405020304" pitchFamily="18" charset="0"/>
                  </a:rPr>
                  <a:t> of a statistic </a:t>
                </a:r>
                <a14:m>
                  <m:oMath xmlns:m="http://schemas.openxmlformats.org/officeDocument/2006/math">
                    <m:acc>
                      <m:accPr>
                        <m:chr m:val="̂"/>
                        <m:ctrlPr>
                          <a:rPr lang="en-US" sz="3200" i="1" dirty="0" smtClean="0">
                            <a:latin typeface="Cambria Math" panose="02040503050406030204" pitchFamily="18" charset="0"/>
                            <a:cs typeface="Times New Roman" panose="02020603050405020304" pitchFamily="18" charset="0"/>
                          </a:rPr>
                        </m:ctrlPr>
                      </m:accPr>
                      <m:e>
                        <m:r>
                          <m:rPr>
                            <m:sty m:val="p"/>
                          </m:rPr>
                          <a:rPr lang="en-US" sz="3200" dirty="0">
                            <a:latin typeface="Cambria Math"/>
                            <a:cs typeface="Times New Roman" panose="02020603050405020304" pitchFamily="18" charset="0"/>
                          </a:rPr>
                          <m:t>Θ</m:t>
                        </m:r>
                      </m:e>
                    </m:acc>
                  </m:oMath>
                </a14:m>
                <a:r>
                  <a:rPr lang="en-US" sz="3200" dirty="0">
                    <a:latin typeface="Times New Roman" panose="02020603050405020304" pitchFamily="18" charset="0"/>
                    <a:cs typeface="Times New Roman" panose="02020603050405020304" pitchFamily="18" charset="0"/>
                  </a:rPr>
                  <a:t>. For example, the value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a:cs typeface="Times New Roman" panose="02020603050405020304" pitchFamily="18" charset="0"/>
                          </a:rPr>
                          <m:t>𝑥</m:t>
                        </m:r>
                      </m:e>
                    </m:acc>
                  </m:oMath>
                </a14:m>
                <a:r>
                  <a:rPr lang="en-US" sz="3200" dirty="0">
                    <a:latin typeface="Times New Roman" panose="02020603050405020304" pitchFamily="18" charset="0"/>
                    <a:cs typeface="Times New Roman" panose="02020603050405020304" pitchFamily="18" charset="0"/>
                  </a:rPr>
                  <a:t> of the statistic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a:cs typeface="Times New Roman" panose="02020603050405020304" pitchFamily="18" charset="0"/>
                          </a:rPr>
                          <m:t>𝑋</m:t>
                        </m:r>
                      </m:e>
                    </m:acc>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computed from a sample of size n is a point estimate of the population mean μ. </a:t>
                </a:r>
              </a:p>
            </p:txBody>
          </p:sp>
        </mc:Choice>
        <mc:Fallback>
          <p:sp>
            <p:nvSpPr>
              <p:cNvPr id="5" name="Rectangle 4"/>
              <p:cNvSpPr>
                <a:spLocks noRot="1" noChangeAspect="1" noMove="1" noResize="1" noEditPoints="1" noAdjustHandles="1" noChangeArrowheads="1" noChangeShapeType="1" noTextEdit="1"/>
              </p:cNvSpPr>
              <p:nvPr/>
            </p:nvSpPr>
            <p:spPr>
              <a:xfrm>
                <a:off x="76200" y="1288586"/>
                <a:ext cx="8991600" cy="3816814"/>
              </a:xfrm>
              <a:prstGeom prst="rect">
                <a:avLst/>
              </a:prstGeom>
              <a:blipFill rotWithShape="1">
                <a:blip r:embed="rId2"/>
                <a:stretch>
                  <a:fillRect l="-1763" r="-1695" b="-1754"/>
                </a:stretch>
              </a:blipFill>
            </p:spPr>
            <p:txBody>
              <a:bodyPr/>
              <a:lstStyle/>
              <a:p>
                <a:r>
                  <a:rPr lang="en-US">
                    <a:noFill/>
                  </a:rPr>
                  <a:t> </a:t>
                </a:r>
              </a:p>
            </p:txBody>
          </p:sp>
        </mc:Fallback>
      </mc:AlternateContent>
    </p:spTree>
    <p:extLst>
      <p:ext uri="{BB962C8B-B14F-4D97-AF65-F5344CB8AC3E}">
        <p14:creationId xmlns:p14="http://schemas.microsoft.com/office/powerpoint/2010/main" xmlns="" val="348908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F53781C-6067-4F9B-B6C5-C7AB5EE69A2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 y="152400"/>
            <a:ext cx="8763000"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793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Point Estimation for </a:t>
                </a:r>
                <a14:m>
                  <m:oMath xmlns:m="http://schemas.openxmlformats.org/officeDocument/2006/math">
                    <m:r>
                      <a:rPr lang="en-US" b="1" i="1" dirty="0" smtClean="0">
                        <a:solidFill>
                          <a:srgbClr val="C00000"/>
                        </a:solidFill>
                        <a:latin typeface="Cambria Math"/>
                        <a:cs typeface="Times New Roman" panose="02020603050405020304" pitchFamily="18" charset="0"/>
                      </a:rPr>
                      <m:t>𝒑</m:t>
                    </m:r>
                  </m:oMath>
                </a14:m>
                <a:r>
                  <a:rPr lang="en-US" b="1" dirty="0">
                    <a:solidFill>
                      <a:srgbClr val="C00000"/>
                    </a:solidFill>
                    <a:latin typeface="Times New Roman" panose="02020603050405020304" pitchFamily="18" charset="0"/>
                    <a:cs typeface="Times New Roman" panose="02020603050405020304" pitchFamily="18" charset="0"/>
                  </a:rPr>
                  <a:t/>
                </a:r>
                <a:endParaRPr 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01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457200" y="1600200"/>
                <a:ext cx="8686800" cy="2485745"/>
              </a:xfrm>
              <a:prstGeom prst="rect">
                <a:avLst/>
              </a:prstGeom>
            </p:spPr>
            <p:txBody>
              <a:bodyPr wrap="square">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A good point estimator for the population proportion </a:t>
                </a:r>
                <a14:m>
                  <m:oMath xmlns:m="http://schemas.openxmlformats.org/officeDocument/2006/math">
                    <m:r>
                      <a:rPr lang="en-US" sz="3600" i="1" dirty="0" smtClean="0">
                        <a:latin typeface="Cambria Math"/>
                        <a:cs typeface="Times New Roman" panose="02020603050405020304" pitchFamily="18" charset="0"/>
                      </a:rPr>
                      <m:t>𝑝</m:t>
                    </m:r>
                  </m:oMath>
                </a14:m>
                <a:r>
                  <a:rPr lang="en-US" sz="3600" i="1" dirty="0">
                    <a:latin typeface="Times New Roman" panose="02020603050405020304" pitchFamily="18" charset="0"/>
                    <a:cs typeface="Times New Roman" panose="02020603050405020304" pitchFamily="18" charset="0"/>
                  </a:rPr>
                  <a:t/>
                </a:r>
                <a:r>
                  <a:rPr lang="en-US" sz="3600" dirty="0">
                    <a:latin typeface="Times New Roman" panose="02020603050405020304" pitchFamily="18" charset="0"/>
                    <a:cs typeface="Times New Roman" panose="02020603050405020304" pitchFamily="18" charset="0"/>
                  </a:rPr>
                  <a:t>is given by the statistic (sample proportion): </a:t>
                </a:r>
              </a:p>
            </p:txBody>
          </p:sp>
        </mc:Choice>
        <mc:Fallback>
          <p:sp>
            <p:nvSpPr>
              <p:cNvPr id="5" name="Rectangle 4"/>
              <p:cNvSpPr>
                <a:spLocks noRot="1" noChangeAspect="1" noMove="1" noResize="1" noEditPoints="1" noAdjustHandles="1" noChangeArrowheads="1" noChangeShapeType="1" noTextEdit="1"/>
              </p:cNvSpPr>
              <p:nvPr/>
            </p:nvSpPr>
            <p:spPr>
              <a:xfrm>
                <a:off x="457200" y="1600200"/>
                <a:ext cx="8686800" cy="2485745"/>
              </a:xfrm>
              <a:prstGeom prst="rect">
                <a:avLst/>
              </a:prstGeom>
              <a:blipFill rotWithShape="1">
                <a:blip r:embed="rId3"/>
                <a:stretch>
                  <a:fillRect l="-2105" r="-2105" b="-810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76663" y="3933825"/>
            <a:ext cx="1590675" cy="1095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0668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457200" y="0"/>
                <a:ext cx="82296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Confidence Interval for </a:t>
                </a:r>
                <a14:m>
                  <m:oMath xmlns:m="http://schemas.openxmlformats.org/officeDocument/2006/math">
                    <m:r>
                      <a:rPr lang="en-US" b="1" i="1" dirty="0" smtClean="0">
                        <a:solidFill>
                          <a:srgbClr val="C00000"/>
                        </a:solidFill>
                        <a:latin typeface="Cambria Math"/>
                        <a:cs typeface="Times New Roman" panose="02020603050405020304" pitchFamily="18" charset="0"/>
                      </a:rPr>
                      <m:t>𝒑</m:t>
                    </m:r>
                  </m:oMath>
                </a14:m>
                <a:r>
                  <a:rPr lang="en-US" b="1" i="1" dirty="0">
                    <a:solidFill>
                      <a:srgbClr val="C00000"/>
                    </a:solidFill>
                    <a:latin typeface="Times New Roman" panose="02020603050405020304" pitchFamily="18" charset="0"/>
                    <a:cs typeface="Times New Roman" panose="02020603050405020304" pitchFamily="18" charset="0"/>
                  </a:rPr>
                  <a:t/>
                </a:r>
                <a:endParaRPr 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t="-101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457200" y="762000"/>
                <a:ext cx="8610600" cy="1631216"/>
              </a:xfrm>
              <a:prstGeom prst="rect">
                <a:avLst/>
              </a:prstGeom>
            </p:spPr>
            <p:txBody>
              <a:bodyPr wrap="square">
                <a:spAutoFit/>
              </a:bodyPr>
              <a:lstStyle/>
              <a:p>
                <a:r>
                  <a:rPr lang="en-US" sz="3600" b="1" u="sng" dirty="0">
                    <a:solidFill>
                      <a:srgbClr val="0070C0"/>
                    </a:solidFill>
                    <a:latin typeface="Times New Roman" panose="02020603050405020304" pitchFamily="18" charset="0"/>
                    <a:cs typeface="Times New Roman" panose="02020603050405020304" pitchFamily="18" charset="0"/>
                  </a:rPr>
                  <a:t>Result: </a:t>
                </a:r>
              </a:p>
              <a:p>
                <a:r>
                  <a:rPr lang="en-US" sz="3200" dirty="0">
                    <a:latin typeface="Times New Roman" panose="02020603050405020304" pitchFamily="18" charset="0"/>
                    <a:cs typeface="Times New Roman" panose="02020603050405020304" pitchFamily="18" charset="0"/>
                  </a:rPr>
                  <a:t>For large </a:t>
                </a:r>
                <a:r>
                  <a:rPr lang="en-US" sz="3200" i="1"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 an approximate (1−α)100% confidence interval for </a:t>
                </a:r>
                <a14:m>
                  <m:oMath xmlns:m="http://schemas.openxmlformats.org/officeDocument/2006/math">
                    <m:r>
                      <a:rPr lang="en-US" sz="3200" i="1" dirty="0" smtClean="0">
                        <a:latin typeface="Cambria Math"/>
                        <a:cs typeface="Times New Roman" panose="02020603050405020304" pitchFamily="18" charset="0"/>
                      </a:rPr>
                      <m:t>𝑝</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is : </a:t>
                </a:r>
              </a:p>
            </p:txBody>
          </p:sp>
        </mc:Choice>
        <mc:Fallback>
          <p:sp>
            <p:nvSpPr>
              <p:cNvPr id="5" name="Rectangle 4"/>
              <p:cNvSpPr>
                <a:spLocks noRot="1" noChangeAspect="1" noMove="1" noResize="1" noEditPoints="1" noAdjustHandles="1" noChangeArrowheads="1" noChangeShapeType="1" noTextEdit="1"/>
              </p:cNvSpPr>
              <p:nvPr/>
            </p:nvSpPr>
            <p:spPr>
              <a:xfrm>
                <a:off x="457200" y="762000"/>
                <a:ext cx="8610600" cy="1631216"/>
              </a:xfrm>
              <a:prstGeom prst="rect">
                <a:avLst/>
              </a:prstGeom>
              <a:blipFill rotWithShape="1">
                <a:blip r:embed="rId3"/>
                <a:stretch>
                  <a:fillRect l="-2123" t="-5970" r="-1982" b="-10821"/>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81200" y="2514600"/>
            <a:ext cx="5153025"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30600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 </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533400" y="1295400"/>
                <a:ext cx="8534400" cy="3697166"/>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In a random sample of </a:t>
                </a:r>
                <a14:m>
                  <m:oMath xmlns:m="http://schemas.openxmlformats.org/officeDocument/2006/math">
                    <m:r>
                      <a:rPr lang="en-US" sz="3200" i="1" dirty="0" smtClean="0">
                        <a:latin typeface="Cambria Math"/>
                        <a:cs typeface="Times New Roman" panose="02020603050405020304" pitchFamily="18" charset="0"/>
                      </a:rPr>
                      <m:t>𝑛</m:t>
                    </m:r>
                    <m:r>
                      <a:rPr lang="en-US" sz="3200" i="1" dirty="0" smtClean="0">
                        <a:latin typeface="Cambria Math"/>
                        <a:cs typeface="Times New Roman" panose="02020603050405020304" pitchFamily="18" charset="0"/>
                      </a:rPr>
                      <m:t>=500</m:t>
                    </m:r>
                  </m:oMath>
                </a14:m>
                <a:r>
                  <a:rPr lang="en-US" sz="3200" dirty="0">
                    <a:latin typeface="Times New Roman" panose="02020603050405020304" pitchFamily="18" charset="0"/>
                    <a:cs typeface="Times New Roman" panose="02020603050405020304" pitchFamily="18" charset="0"/>
                  </a:rPr>
                  <a:t> families owing television sets in the city of Hamilton, Canada, it was found that </a:t>
                </a:r>
                <a14:m>
                  <m:oMath xmlns:m="http://schemas.openxmlformats.org/officeDocument/2006/math">
                    <m:r>
                      <a:rPr lang="en-US" sz="3200" i="1" dirty="0" smtClean="0">
                        <a:latin typeface="Cambria Math"/>
                        <a:cs typeface="Times New Roman" panose="02020603050405020304" pitchFamily="18" charset="0"/>
                      </a:rPr>
                      <m:t>𝑥</m:t>
                    </m:r>
                    <m:r>
                      <a:rPr lang="en-US" sz="3200" i="1" dirty="0" smtClean="0">
                        <a:latin typeface="Cambria Math"/>
                        <a:cs typeface="Times New Roman" panose="02020603050405020304" pitchFamily="18" charset="0"/>
                      </a:rPr>
                      <m:t>=340</m:t>
                    </m:r>
                  </m:oMath>
                </a14:m>
                <a:r>
                  <a:rPr lang="en-US" sz="3200" dirty="0">
                    <a:latin typeface="Times New Roman" panose="02020603050405020304" pitchFamily="18" charset="0"/>
                    <a:cs typeface="Times New Roman" panose="02020603050405020304" pitchFamily="18" charset="0"/>
                  </a:rPr>
                  <a:t> subscribed to HBO. Find 95% confidence interval for the actual proportion of families in this city who subscribe to HBO. </a:t>
                </a:r>
              </a:p>
            </p:txBody>
          </p:sp>
        </mc:Choice>
        <mc:Fallback>
          <p:sp>
            <p:nvSpPr>
              <p:cNvPr id="5" name="Rectangle 4"/>
              <p:cNvSpPr>
                <a:spLocks noRot="1" noChangeAspect="1" noMove="1" noResize="1" noEditPoints="1" noAdjustHandles="1" noChangeArrowheads="1" noChangeShapeType="1" noTextEdit="1"/>
              </p:cNvSpPr>
              <p:nvPr/>
            </p:nvSpPr>
            <p:spPr>
              <a:xfrm>
                <a:off x="533400" y="1295400"/>
                <a:ext cx="8534400" cy="3697166"/>
              </a:xfrm>
              <a:prstGeom prst="rect">
                <a:avLst/>
              </a:prstGeom>
              <a:blipFill rotWithShape="1">
                <a:blip r:embed="rId2"/>
                <a:stretch>
                  <a:fillRect l="-1857" r="-1786" b="-4290"/>
                </a:stretch>
              </a:blipFill>
            </p:spPr>
            <p:txBody>
              <a:bodyPr/>
              <a:lstStyle/>
              <a:p>
                <a:r>
                  <a:rPr lang="en-US">
                    <a:noFill/>
                  </a:rPr>
                  <a:t> </a:t>
                </a:r>
              </a:p>
            </p:txBody>
          </p:sp>
        </mc:Fallback>
      </mc:AlternateContent>
    </p:spTree>
    <p:extLst>
      <p:ext uri="{BB962C8B-B14F-4D97-AF65-F5344CB8AC3E}">
        <p14:creationId xmlns:p14="http://schemas.microsoft.com/office/powerpoint/2010/main" xmlns="" val="1034132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0" y="457200"/>
                <a:ext cx="8686800" cy="6312690"/>
              </a:xfrm>
              <a:prstGeom prst="rect">
                <a:avLst/>
              </a:prstGeom>
            </p:spPr>
            <p:txBody>
              <a:bodyPr wrap="square">
                <a:spAutoFit/>
              </a:bodyPr>
              <a:lstStyle/>
              <a:p>
                <a:pPr>
                  <a:lnSpc>
                    <a:spcPct val="150000"/>
                  </a:lnSpc>
                </a:pPr>
                <a14:m>
                  <m:oMath xmlns:m="http://schemas.openxmlformats.org/officeDocument/2006/math">
                    <m:r>
                      <a:rPr lang="en-US" sz="3200" i="1" dirty="0" smtClean="0">
                        <a:latin typeface="Cambria Math"/>
                      </a:rPr>
                      <m:t>𝑝</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proportion of families in this city who subscribe to HBO. </a:t>
                </a:r>
              </a:p>
              <a:p>
                <a:pPr>
                  <a:lnSpc>
                    <a:spcPct val="150000"/>
                  </a:lnSpc>
                </a:pPr>
                <a14:m>
                  <m:oMath xmlns:m="http://schemas.openxmlformats.org/officeDocument/2006/math">
                    <m:r>
                      <a:rPr lang="en-US" sz="3200" i="1" dirty="0" smtClean="0">
                        <a:latin typeface="Cambria Math"/>
                      </a:rPr>
                      <m:t>𝑛</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sample size = 500 </a:t>
                </a:r>
              </a:p>
              <a:p>
                <a:pPr>
                  <a:lnSpc>
                    <a:spcPct val="150000"/>
                  </a:lnSpc>
                </a:pPr>
                <a14:m>
                  <m:oMath xmlns:m="http://schemas.openxmlformats.org/officeDocument/2006/math">
                    <m:r>
                      <a:rPr lang="en-US" sz="3200" i="1" dirty="0" smtClean="0">
                        <a:latin typeface="Cambria Math"/>
                      </a:rPr>
                      <m:t>𝑋</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no. of families in the sample who subscribe to HBO. = 340 </a:t>
                </a:r>
              </a:p>
              <a:p>
                <a:pPr>
                  <a:lnSpc>
                    <a:spcPct val="150000"/>
                  </a:lnSpc>
                </a:pP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a:rPr>
                          <m:t>𝑝</m:t>
                        </m:r>
                      </m:e>
                    </m:acc>
                  </m:oMath>
                </a14:m>
                <a:r>
                  <a:rPr lang="en-US" sz="3200" dirty="0">
                    <a:latin typeface="Times New Roman" panose="02020603050405020304" pitchFamily="18" charset="0"/>
                    <a:cs typeface="Times New Roman" panose="02020603050405020304" pitchFamily="18" charset="0"/>
                  </a:rPr>
                  <a:t>= proportion of families in the sample who subscribe to HBO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a:cs typeface="Times New Roman" panose="02020603050405020304" pitchFamily="18" charset="0"/>
                          </a:rPr>
                          <m:t>𝑋</m:t>
                        </m:r>
                      </m:num>
                      <m:den>
                        <m:r>
                          <a:rPr lang="en-US" sz="3200" b="0" i="1" smtClean="0">
                            <a:latin typeface="Cambria Math"/>
                            <a:cs typeface="Times New Roman" panose="02020603050405020304" pitchFamily="18" charset="0"/>
                          </a:rPr>
                          <m:t>𝑛</m:t>
                        </m:r>
                      </m:den>
                    </m:f>
                    <m:r>
                      <a:rPr lang="en-US" sz="3200" b="0" i="1" smtClean="0">
                        <a:latin typeface="Cambria Math"/>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a:cs typeface="Times New Roman" panose="02020603050405020304" pitchFamily="18" charset="0"/>
                          </a:rPr>
                          <m:t>340</m:t>
                        </m:r>
                      </m:num>
                      <m:den>
                        <m:r>
                          <a:rPr lang="en-US" sz="3200" b="0" i="1" smtClean="0">
                            <a:latin typeface="Cambria Math"/>
                            <a:cs typeface="Times New Roman" panose="02020603050405020304" pitchFamily="18" charset="0"/>
                          </a:rPr>
                          <m:t>500</m:t>
                        </m:r>
                      </m:den>
                    </m:f>
                    <m:r>
                      <a:rPr lang="en-US" sz="3200" b="0" i="1" smtClean="0">
                        <a:latin typeface="Cambria Math"/>
                        <a:cs typeface="Times New Roman" panose="02020603050405020304" pitchFamily="18" charset="0"/>
                      </a:rPr>
                      <m:t>=0.68</m:t>
                    </m:r>
                  </m:oMath>
                </a14:m>
                <a:endParaRPr lang="en-US" sz="32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en-US" sz="3200" b="0" i="1" smtClean="0">
                              <a:latin typeface="Cambria Math"/>
                            </a:rPr>
                            <m:t>𝑞</m:t>
                          </m:r>
                        </m:e>
                      </m:acc>
                      <m:r>
                        <a:rPr lang="en-US" sz="3200" b="0" i="1" smtClean="0">
                          <a:latin typeface="Cambria Math"/>
                        </a:rPr>
                        <m:t>=1−</m:t>
                      </m:r>
                      <m:acc>
                        <m:accPr>
                          <m:chr m:val="̂"/>
                          <m:ctrlPr>
                            <a:rPr lang="en-US" sz="3200" i="1">
                              <a:latin typeface="Cambria Math" panose="02040503050406030204" pitchFamily="18" charset="0"/>
                            </a:rPr>
                          </m:ctrlPr>
                        </m:accPr>
                        <m:e>
                          <m:r>
                            <a:rPr lang="en-US" sz="3200" i="1">
                              <a:latin typeface="Cambria Math"/>
                            </a:rPr>
                            <m:t>𝑝</m:t>
                          </m:r>
                        </m:e>
                      </m:acc>
                      <m:r>
                        <a:rPr lang="en-US" sz="3200" b="0" i="1" smtClean="0">
                          <a:latin typeface="Cambria Math"/>
                        </a:rPr>
                        <m:t>=1−0.68=0.32</m:t>
                      </m:r>
                    </m:oMath>
                  </m:oMathPara>
                </a14:m>
                <a:endParaRPr lang="en-US" sz="32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7200" y="457200"/>
                <a:ext cx="8686800" cy="6312690"/>
              </a:xfrm>
              <a:prstGeom prst="rect">
                <a:avLst/>
              </a:prstGeom>
              <a:blipFill rotWithShape="1">
                <a:blip r:embed="rId2"/>
                <a:stretch>
                  <a:fillRect l="-1754" r="-2737"/>
                </a:stretch>
              </a:blipFill>
            </p:spPr>
            <p:txBody>
              <a:bodyPr/>
              <a:lstStyle/>
              <a:p>
                <a:r>
                  <a:rPr lang="en-US">
                    <a:noFill/>
                  </a:rPr>
                  <a:t> </a:t>
                </a:r>
              </a:p>
            </p:txBody>
          </p:sp>
        </mc:Fallback>
      </mc:AlternateContent>
    </p:spTree>
    <p:extLst>
      <p:ext uri="{BB962C8B-B14F-4D97-AF65-F5344CB8AC3E}">
        <p14:creationId xmlns:p14="http://schemas.microsoft.com/office/powerpoint/2010/main" xmlns="" val="1321196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57200" y="457200"/>
                <a:ext cx="8686800" cy="6312690"/>
              </a:xfrm>
              <a:prstGeom prst="rect">
                <a:avLst/>
              </a:prstGeom>
            </p:spPr>
            <p:txBody>
              <a:bodyPr wrap="square">
                <a:spAutoFit/>
              </a:bodyPr>
              <a:lstStyle/>
              <a:p>
                <a:pPr>
                  <a:lnSpc>
                    <a:spcPct val="150000"/>
                  </a:lnSpc>
                </a:pPr>
                <a14:m>
                  <m:oMath xmlns:m="http://schemas.openxmlformats.org/officeDocument/2006/math">
                    <m:r>
                      <a:rPr lang="en-US" sz="3200" i="1" dirty="0" smtClean="0">
                        <a:latin typeface="Cambria Math"/>
                      </a:rPr>
                      <m:t>𝑝</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proportion of families in this city who subscribe to HBO. </a:t>
                </a:r>
              </a:p>
              <a:p>
                <a:pPr>
                  <a:lnSpc>
                    <a:spcPct val="150000"/>
                  </a:lnSpc>
                </a:pPr>
                <a14:m>
                  <m:oMath xmlns:m="http://schemas.openxmlformats.org/officeDocument/2006/math">
                    <m:r>
                      <a:rPr lang="en-US" sz="3200" i="1" dirty="0" smtClean="0">
                        <a:latin typeface="Cambria Math"/>
                      </a:rPr>
                      <m:t>𝑛</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sample size = 500 </a:t>
                </a:r>
              </a:p>
              <a:p>
                <a:pPr>
                  <a:lnSpc>
                    <a:spcPct val="150000"/>
                  </a:lnSpc>
                </a:pPr>
                <a14:m>
                  <m:oMath xmlns:m="http://schemas.openxmlformats.org/officeDocument/2006/math">
                    <m:r>
                      <a:rPr lang="en-US" sz="3200" i="1" dirty="0" smtClean="0">
                        <a:latin typeface="Cambria Math"/>
                      </a:rPr>
                      <m:t>𝑋</m:t>
                    </m:r>
                  </m:oMath>
                </a14:m>
                <a:r>
                  <a:rPr lang="en-US" sz="3200" i="1" dirty="0">
                    <a:latin typeface="Times New Roman" panose="02020603050405020304" pitchFamily="18" charset="0"/>
                    <a:cs typeface="Times New Roman" panose="02020603050405020304" pitchFamily="18" charset="0"/>
                  </a:rPr>
                  <a:t/>
                </a:r>
                <a:r>
                  <a:rPr lang="en-US" sz="3200" dirty="0">
                    <a:latin typeface="Times New Roman" panose="02020603050405020304" pitchFamily="18" charset="0"/>
                    <a:cs typeface="Times New Roman" panose="02020603050405020304" pitchFamily="18" charset="0"/>
                  </a:rPr>
                  <a:t>= no. of families in the sample who subscribe to HBO. = 340 </a:t>
                </a:r>
              </a:p>
              <a:p>
                <a:pPr>
                  <a:lnSpc>
                    <a:spcPct val="150000"/>
                  </a:lnSpc>
                </a:pP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a:rPr>
                          <m:t>𝑝</m:t>
                        </m:r>
                      </m:e>
                    </m:acc>
                  </m:oMath>
                </a14:m>
                <a:r>
                  <a:rPr lang="en-US" sz="3200" dirty="0">
                    <a:latin typeface="Times New Roman" panose="02020603050405020304" pitchFamily="18" charset="0"/>
                    <a:cs typeface="Times New Roman" panose="02020603050405020304" pitchFamily="18" charset="0"/>
                  </a:rPr>
                  <a:t>= proportion of families in the sample who subscribe to HBO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a:cs typeface="Times New Roman" panose="02020603050405020304" pitchFamily="18" charset="0"/>
                          </a:rPr>
                          <m:t>𝑋</m:t>
                        </m:r>
                      </m:num>
                      <m:den>
                        <m:r>
                          <a:rPr lang="en-US" sz="3200" b="0" i="1" smtClean="0">
                            <a:latin typeface="Cambria Math"/>
                            <a:cs typeface="Times New Roman" panose="02020603050405020304" pitchFamily="18" charset="0"/>
                          </a:rPr>
                          <m:t>𝑛</m:t>
                        </m:r>
                      </m:den>
                    </m:f>
                    <m:r>
                      <a:rPr lang="en-US" sz="3200" b="0" i="1" smtClean="0">
                        <a:latin typeface="Cambria Math"/>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a:cs typeface="Times New Roman" panose="02020603050405020304" pitchFamily="18" charset="0"/>
                          </a:rPr>
                          <m:t>340</m:t>
                        </m:r>
                      </m:num>
                      <m:den>
                        <m:r>
                          <a:rPr lang="en-US" sz="3200" b="0" i="1" smtClean="0">
                            <a:latin typeface="Cambria Math"/>
                            <a:cs typeface="Times New Roman" panose="02020603050405020304" pitchFamily="18" charset="0"/>
                          </a:rPr>
                          <m:t>500</m:t>
                        </m:r>
                      </m:den>
                    </m:f>
                    <m:r>
                      <a:rPr lang="en-US" sz="3200" b="0" i="1" smtClean="0">
                        <a:latin typeface="Cambria Math"/>
                        <a:cs typeface="Times New Roman" panose="02020603050405020304" pitchFamily="18" charset="0"/>
                      </a:rPr>
                      <m:t>=0.68</m:t>
                    </m:r>
                  </m:oMath>
                </a14:m>
                <a:endParaRPr lang="en-US" sz="32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en-US" sz="3200" b="0" i="1" smtClean="0">
                              <a:latin typeface="Cambria Math"/>
                            </a:rPr>
                            <m:t>𝑞</m:t>
                          </m:r>
                        </m:e>
                      </m:acc>
                      <m:r>
                        <a:rPr lang="en-US" sz="3200" b="0" i="1" smtClean="0">
                          <a:latin typeface="Cambria Math"/>
                        </a:rPr>
                        <m:t>=1−</m:t>
                      </m:r>
                      <m:acc>
                        <m:accPr>
                          <m:chr m:val="̂"/>
                          <m:ctrlPr>
                            <a:rPr lang="en-US" sz="3200" i="1">
                              <a:latin typeface="Cambria Math" panose="02040503050406030204" pitchFamily="18" charset="0"/>
                            </a:rPr>
                          </m:ctrlPr>
                        </m:accPr>
                        <m:e>
                          <m:r>
                            <a:rPr lang="en-US" sz="3200" i="1">
                              <a:latin typeface="Cambria Math"/>
                            </a:rPr>
                            <m:t>𝑝</m:t>
                          </m:r>
                        </m:e>
                      </m:acc>
                      <m:r>
                        <a:rPr lang="en-US" sz="3200" b="0" i="1" smtClean="0">
                          <a:latin typeface="Cambria Math"/>
                        </a:rPr>
                        <m:t>=1−0.68=0.32</m:t>
                      </m:r>
                    </m:oMath>
                  </m:oMathPara>
                </a14:m>
                <a:endParaRPr lang="en-US" sz="32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7200" y="457200"/>
                <a:ext cx="8686800" cy="6312690"/>
              </a:xfrm>
              <a:prstGeom prst="rect">
                <a:avLst/>
              </a:prstGeom>
              <a:blipFill rotWithShape="1">
                <a:blip r:embed="rId2"/>
                <a:stretch>
                  <a:fillRect l="-1754" r="-2737"/>
                </a:stretch>
              </a:blipFill>
            </p:spPr>
            <p:txBody>
              <a:bodyPr/>
              <a:lstStyle/>
              <a:p>
                <a:r>
                  <a:rPr lang="en-US">
                    <a:noFill/>
                  </a:rPr>
                  <a:t> </a:t>
                </a:r>
              </a:p>
            </p:txBody>
          </p:sp>
        </mc:Fallback>
      </mc:AlternateContent>
    </p:spTree>
    <p:extLst>
      <p:ext uri="{BB962C8B-B14F-4D97-AF65-F5344CB8AC3E}">
        <p14:creationId xmlns:p14="http://schemas.microsoft.com/office/powerpoint/2010/main" xmlns="" val="4066652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pPr algn="l"/>
                <a:r>
                  <a:rPr lang="en-US" sz="3600" dirty="0">
                    <a:solidFill>
                      <a:srgbClr val="C00000"/>
                    </a:solidFill>
                    <a:latin typeface="Times New Roman" panose="02020603050405020304" pitchFamily="18" charset="0"/>
                    <a:cs typeface="Times New Roman" panose="02020603050405020304" pitchFamily="18" charset="0"/>
                  </a:rPr>
                  <a:t>A 95% confidence interval for </a:t>
                </a:r>
                <a14:m>
                  <m:oMath xmlns:m="http://schemas.openxmlformats.org/officeDocument/2006/math">
                    <m:r>
                      <a:rPr lang="en-US" sz="3600" i="1" dirty="0" smtClean="0">
                        <a:solidFill>
                          <a:srgbClr val="C00000"/>
                        </a:solidFill>
                        <a:latin typeface="Cambria Math"/>
                        <a:cs typeface="Times New Roman" panose="02020603050405020304" pitchFamily="18" charset="0"/>
                      </a:rPr>
                      <m:t>𝑝</m:t>
                    </m:r>
                  </m:oMath>
                </a14:m>
                <a:r>
                  <a:rPr lang="en-US" sz="3600" i="1" dirty="0">
                    <a:solidFill>
                      <a:srgbClr val="C00000"/>
                    </a:solidFill>
                    <a:latin typeface="Times New Roman" panose="02020603050405020304" pitchFamily="18" charset="0"/>
                    <a:cs typeface="Times New Roman" panose="02020603050405020304" pitchFamily="18" charset="0"/>
                  </a:rPr>
                  <a:t/>
                </a:r>
                <a:r>
                  <a:rPr lang="en-US" sz="3600" dirty="0">
                    <a:solidFill>
                      <a:srgbClr val="C00000"/>
                    </a:solidFill>
                    <a:latin typeface="Times New Roman" panose="02020603050405020304" pitchFamily="18" charset="0"/>
                    <a:cs typeface="Times New Roman" panose="02020603050405020304" pitchFamily="18" charset="0"/>
                  </a:rPr>
                  <a:t>is: </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222" t="-8511"/>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0275" y="1143000"/>
            <a:ext cx="4743450"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5" name="Rectangle 4"/>
              <p:cNvSpPr/>
              <p:nvPr/>
            </p:nvSpPr>
            <p:spPr>
              <a:xfrm>
                <a:off x="609600" y="5105400"/>
                <a:ext cx="8514575" cy="646331"/>
              </a:xfrm>
              <a:prstGeom prst="rect">
                <a:avLst/>
              </a:prstGeom>
            </p:spPr>
            <p:txBody>
              <a:bodyPr wrap="none">
                <a:spAutoFit/>
              </a:bodyPr>
              <a:lstStyle/>
              <a:p>
                <a:r>
                  <a:rPr lang="en-US" sz="3600" dirty="0">
                    <a:solidFill>
                      <a:srgbClr val="C00000"/>
                    </a:solidFill>
                    <a:latin typeface="Times New Roman" panose="02020603050405020304" pitchFamily="18" charset="0"/>
                    <a:cs typeface="Times New Roman" panose="02020603050405020304" pitchFamily="18" charset="0"/>
                  </a:rPr>
                  <a:t>We are 95% confident that </a:t>
                </a:r>
                <a14:m>
                  <m:oMath xmlns:m="http://schemas.openxmlformats.org/officeDocument/2006/math">
                    <m:r>
                      <a:rPr lang="en-US" sz="3600" i="1" dirty="0" smtClean="0">
                        <a:solidFill>
                          <a:srgbClr val="C00000"/>
                        </a:solidFill>
                        <a:latin typeface="Cambria Math"/>
                        <a:cs typeface="Times New Roman" panose="02020603050405020304" pitchFamily="18" charset="0"/>
                      </a:rPr>
                      <m:t>𝑝</m:t>
                    </m:r>
                    <m:r>
                      <a:rPr lang="en-US" sz="3600" i="1" dirty="0" smtClean="0">
                        <a:solidFill>
                          <a:srgbClr val="C00000"/>
                        </a:solidFill>
                        <a:latin typeface="Cambria Math"/>
                        <a:cs typeface="Times New Roman" panose="02020603050405020304" pitchFamily="18" charset="0"/>
                      </a:rPr>
                      <m:t> ∈(0.64,0.72). </m:t>
                    </m:r>
                  </m:oMath>
                </a14:m>
                <a:endParaRPr lang="en-US" sz="3600" dirty="0">
                  <a:solidFill>
                    <a:srgbClr val="C00000"/>
                  </a:solidFill>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09600" y="5105400"/>
                <a:ext cx="8514575" cy="646331"/>
              </a:xfrm>
              <a:prstGeom prst="rect">
                <a:avLst/>
              </a:prstGeom>
              <a:blipFill rotWithShape="1">
                <a:blip r:embed="rId4"/>
                <a:stretch>
                  <a:fillRect l="-2147" t="-15094" b="-33019"/>
                </a:stretch>
              </a:blipFill>
            </p:spPr>
            <p:txBody>
              <a:bodyPr/>
              <a:lstStyle/>
              <a:p>
                <a:r>
                  <a:rPr lang="en-US">
                    <a:noFill/>
                  </a:rPr>
                  <a:t> </a:t>
                </a:r>
              </a:p>
            </p:txBody>
          </p:sp>
        </mc:Fallback>
      </mc:AlternateContent>
    </p:spTree>
    <p:extLst>
      <p:ext uri="{BB962C8B-B14F-4D97-AF65-F5344CB8AC3E}">
        <p14:creationId xmlns:p14="http://schemas.microsoft.com/office/powerpoint/2010/main" xmlns="" val="313681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a:solidFill>
                  <a:srgbClr val="C00000"/>
                </a:solidFill>
                <a:latin typeface="Times New Roman" panose="02020603050405020304" pitchFamily="18" charset="0"/>
                <a:cs typeface="Times New Roman" panose="02020603050405020304" pitchFamily="18" charset="0"/>
              </a:rPr>
              <a:t>Two Samples: Estimating the Difference between Two Proportions </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1219200"/>
            <a:ext cx="6562725" cy="5192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7647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666750"/>
            <a:ext cx="8610600" cy="497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5415"/>
          <a:stretch/>
        </p:blipFill>
        <p:spPr bwMode="auto">
          <a:xfrm>
            <a:off x="1828800" y="5688637"/>
            <a:ext cx="5310188" cy="940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38647" y="164068"/>
            <a:ext cx="6237605"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Suppose that we have two populations: </a:t>
            </a:r>
          </a:p>
        </p:txBody>
      </p:sp>
    </p:spTree>
    <p:extLst>
      <p:ext uri="{BB962C8B-B14F-4D97-AF65-F5344CB8AC3E}">
        <p14:creationId xmlns:p14="http://schemas.microsoft.com/office/powerpoint/2010/main" xmlns="" val="1378615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452000"/>
            <a:ext cx="8534399" cy="526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0283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52400"/>
            <a:ext cx="8610600" cy="584775"/>
          </a:xfrm>
          <a:prstGeom prst="rect">
            <a:avLst/>
          </a:prstGeom>
        </p:spPr>
        <p:txBody>
          <a:bodyPr wrap="square">
            <a:spAutoFit/>
          </a:bodyPr>
          <a:lstStyle/>
          <a:p>
            <a:r>
              <a:rPr lang="en-US" sz="3200" dirty="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Interval Estimation (Confidence Interval = C.I.)</a:t>
            </a:r>
            <a:endParaRPr lang="en-US" sz="3200"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914400"/>
            <a:ext cx="8620125" cy="38456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4796433"/>
            <a:ext cx="6248400" cy="1147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5333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Results: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047750"/>
            <a:ext cx="8686799" cy="527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7204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Point Estimation for </a:t>
                </a:r>
                <a14:m>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a:rPr>
                          <m:t>𝒑</m:t>
                        </m:r>
                      </m:e>
                      <m:sub>
                        <m:r>
                          <a:rPr lang="en-US" b="1" i="1" smtClean="0">
                            <a:solidFill>
                              <a:srgbClr val="C00000"/>
                            </a:solidFill>
                            <a:latin typeface="Cambria Math"/>
                          </a:rPr>
                          <m:t>𝟏</m:t>
                        </m:r>
                      </m:sub>
                    </m:sSub>
                    <m:r>
                      <a:rPr lang="en-US" b="1" i="1" smtClean="0">
                        <a:solidFill>
                          <a:srgbClr val="C00000"/>
                        </a:solidFill>
                        <a:latin typeface="Cambria Math"/>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a:rPr>
                          <m:t>𝒑</m:t>
                        </m:r>
                      </m:e>
                      <m:sub>
                        <m:r>
                          <a:rPr lang="en-US" b="1" i="1" smtClean="0">
                            <a:solidFill>
                              <a:srgbClr val="C00000"/>
                            </a:solidFill>
                            <a:latin typeface="Cambria Math"/>
                          </a:rPr>
                          <m:t>𝟐</m:t>
                        </m:r>
                      </m:sub>
                    </m:sSub>
                  </m:oMath>
                </a14:m>
                <a:endParaRPr 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01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 name="Rectangle 2"/>
              <p:cNvSpPr/>
              <p:nvPr/>
            </p:nvSpPr>
            <p:spPr>
              <a:xfrm>
                <a:off x="609600" y="1371600"/>
                <a:ext cx="8458200" cy="2485745"/>
              </a:xfrm>
              <a:prstGeom prst="rect">
                <a:avLst/>
              </a:prstGeom>
            </p:spPr>
            <p:txBody>
              <a:bodyPr wrap="square">
                <a:spAutoFit/>
              </a:bodyPr>
              <a:lstStyle/>
              <a:p>
                <a:pPr algn="just">
                  <a:lnSpc>
                    <a:spcPct val="150000"/>
                  </a:lnSpc>
                </a:pPr>
                <a:r>
                  <a:rPr lang="en-US" sz="3600" dirty="0">
                    <a:latin typeface="Times New Roman" panose="02020603050405020304" pitchFamily="18" charset="0"/>
                    <a:cs typeface="Times New Roman" panose="02020603050405020304" pitchFamily="18" charset="0"/>
                  </a:rPr>
                  <a:t>A good point estimator for the difference between the two proportions,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𝑝</m:t>
                        </m:r>
                      </m:e>
                      <m:sub>
                        <m:r>
                          <a:rPr lang="en-US" sz="3600" b="0" i="1" smtClean="0">
                            <a:latin typeface="Cambria Math"/>
                          </a:rPr>
                          <m:t>1</m:t>
                        </m:r>
                      </m:sub>
                    </m:sSub>
                    <m:r>
                      <a:rPr lang="en-US" sz="3600" b="0" i="1" smtClean="0">
                        <a:latin typeface="Cambria Math"/>
                      </a:rPr>
                      <m:t>−</m:t>
                    </m:r>
                    <m:sSub>
                      <m:sSubPr>
                        <m:ctrlPr>
                          <a:rPr lang="en-US" sz="3600" i="1">
                            <a:latin typeface="Cambria Math" panose="02040503050406030204" pitchFamily="18" charset="0"/>
                          </a:rPr>
                        </m:ctrlPr>
                      </m:sSubPr>
                      <m:e>
                        <m:r>
                          <a:rPr lang="en-US" sz="3600" i="1">
                            <a:latin typeface="Cambria Math"/>
                          </a:rPr>
                          <m:t>𝑝</m:t>
                        </m:r>
                      </m:e>
                      <m:sub>
                        <m:r>
                          <a:rPr lang="en-US" sz="3600" b="0" i="1" smtClean="0">
                            <a:latin typeface="Cambria Math"/>
                          </a:rPr>
                          <m:t>2</m:t>
                        </m:r>
                      </m:sub>
                    </m:sSub>
                  </m:oMath>
                </a14:m>
                <a:r>
                  <a:rPr lang="en-US" sz="3600" dirty="0">
                    <a:latin typeface="Times New Roman" panose="02020603050405020304" pitchFamily="18" charset="0"/>
                    <a:cs typeface="Times New Roman" panose="02020603050405020304" pitchFamily="18" charset="0"/>
                  </a:rPr>
                  <a:t>, is given by the statistic: </a:t>
                </a:r>
              </a:p>
            </p:txBody>
          </p:sp>
        </mc:Choice>
        <mc:Fallback>
          <p:sp>
            <p:nvSpPr>
              <p:cNvPr id="3" name="Rectangle 2"/>
              <p:cNvSpPr>
                <a:spLocks noRot="1" noChangeAspect="1" noMove="1" noResize="1" noEditPoints="1" noAdjustHandles="1" noChangeArrowheads="1" noChangeShapeType="1" noTextEdit="1"/>
              </p:cNvSpPr>
              <p:nvPr/>
            </p:nvSpPr>
            <p:spPr>
              <a:xfrm>
                <a:off x="609600" y="1371600"/>
                <a:ext cx="8458200" cy="2485745"/>
              </a:xfrm>
              <a:prstGeom prst="rect">
                <a:avLst/>
              </a:prstGeom>
              <a:blipFill rotWithShape="1">
                <a:blip r:embed="rId3"/>
                <a:stretch>
                  <a:fillRect l="-2161" r="-2089" b="-808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9400" y="4124325"/>
            <a:ext cx="3333750" cy="105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3070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Confidence Interval for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𝑝</m:t>
                        </m:r>
                      </m:e>
                      <m:sub>
                        <m:r>
                          <a:rPr lang="en-US" i="1">
                            <a:solidFill>
                              <a:srgbClr val="C00000"/>
                            </a:solidFill>
                            <a:latin typeface="Cambria Math"/>
                          </a:rPr>
                          <m:t>1</m:t>
                        </m:r>
                      </m:sub>
                    </m:sSub>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𝑝</m:t>
                        </m:r>
                      </m:e>
                      <m:sub>
                        <m:r>
                          <a:rPr lang="en-US" i="1">
                            <a:solidFill>
                              <a:srgbClr val="C00000"/>
                            </a:solidFill>
                            <a:latin typeface="Cambria Math"/>
                          </a:rPr>
                          <m:t>2</m:t>
                        </m:r>
                      </m:sub>
                    </m:sSub>
                  </m:oMath>
                </a14:m>
                <a:r>
                  <a:rPr lang="en-US" b="1" dirty="0">
                    <a:solidFill>
                      <a:srgbClr val="C00000"/>
                    </a:solidFill>
                    <a:latin typeface="Times New Roman" panose="02020603050405020304" pitchFamily="18" charset="0"/>
                    <a:cs typeface="Times New Roman" panose="02020603050405020304" pitchFamily="18" charset="0"/>
                  </a:rPr>
                  <a:t/>
                </a:r>
                <a:endParaRPr 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01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533400" y="1371600"/>
                <a:ext cx="8534400" cy="1569660"/>
              </a:xfrm>
              <a:prstGeom prst="rect">
                <a:avLst/>
              </a:prstGeom>
            </p:spPr>
            <p:txBody>
              <a:bodyPr wrap="square">
                <a:spAutoFit/>
              </a:bodyPr>
              <a:lstStyle/>
              <a:p>
                <a:r>
                  <a:rPr lang="en-US" sz="3200" dirty="0">
                    <a:solidFill>
                      <a:schemeClr val="tx1"/>
                    </a:solidFill>
                    <a:latin typeface="Times New Roman" panose="02020603050405020304" pitchFamily="18" charset="0"/>
                    <a:cs typeface="Times New Roman" panose="02020603050405020304" pitchFamily="18" charset="0"/>
                  </a:rPr>
                  <a:t>Result: </a:t>
                </a:r>
              </a:p>
              <a:p>
                <a:pPr algn="just"/>
                <a:r>
                  <a:rPr lang="en-US" sz="3200" dirty="0">
                    <a:solidFill>
                      <a:schemeClr val="tx1"/>
                    </a:solidFill>
                    <a:latin typeface="Times New Roman" panose="02020603050405020304" pitchFamily="18" charset="0"/>
                    <a:cs typeface="Times New Roman" panose="02020603050405020304" pitchFamily="18" charset="0"/>
                  </a:rPr>
                  <a:t>For large </a:t>
                </a:r>
                <a14:m>
                  <m:oMath xmlns:m="http://schemas.openxmlformats.org/officeDocument/2006/math">
                    <m:sSub>
                      <m:sSubPr>
                        <m:ctrlPr>
                          <a:rPr lang="en-US" sz="3200" b="1" i="1">
                            <a:solidFill>
                              <a:schemeClr val="tx1"/>
                            </a:solidFill>
                            <a:latin typeface="Cambria Math" panose="02040503050406030204" pitchFamily="18" charset="0"/>
                          </a:rPr>
                        </m:ctrlPr>
                      </m:sSubPr>
                      <m:e>
                        <m:r>
                          <a:rPr lang="en-US" sz="3200" b="1" i="1" smtClean="0">
                            <a:solidFill>
                              <a:schemeClr val="tx1"/>
                            </a:solidFill>
                            <a:latin typeface="Cambria Math"/>
                          </a:rPr>
                          <m:t>𝒏</m:t>
                        </m:r>
                      </m:e>
                      <m:sub>
                        <m:r>
                          <a:rPr lang="en-US" sz="3200" b="1" i="1">
                            <a:solidFill>
                              <a:schemeClr val="tx1"/>
                            </a:solidFill>
                            <a:latin typeface="Cambria Math"/>
                          </a:rPr>
                          <m:t>𝟏</m:t>
                        </m:r>
                      </m:sub>
                    </m:sSub>
                  </m:oMath>
                </a14:m>
                <a:r>
                  <a:rPr lang="en-US" sz="3200" baseline="30000" dirty="0">
                    <a:solidFill>
                      <a:schemeClr val="tx1"/>
                    </a:solidFill>
                    <a:latin typeface="Times New Roman" panose="02020603050405020304" pitchFamily="18" charset="0"/>
                    <a:cs typeface="Times New Roman" panose="02020603050405020304" pitchFamily="18" charset="0"/>
                  </a:rPr>
                  <a:t/>
                </a:r>
                <a:r>
                  <a:rPr lang="en-US" sz="3200" dirty="0">
                    <a:solidFill>
                      <a:schemeClr val="tx1"/>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a:rPr>
                          <m:t>𝒏</m:t>
                        </m:r>
                      </m:e>
                      <m:sub>
                        <m:r>
                          <a:rPr lang="en-US" sz="3200" b="1" i="1" smtClean="0">
                            <a:solidFill>
                              <a:schemeClr val="tx1"/>
                            </a:solidFill>
                            <a:latin typeface="Cambria Math"/>
                          </a:rPr>
                          <m:t>𝟐</m:t>
                        </m:r>
                      </m:sub>
                    </m:sSub>
                  </m:oMath>
                </a14:m>
                <a:r>
                  <a:rPr lang="en-US" sz="3200" dirty="0">
                    <a:solidFill>
                      <a:schemeClr val="tx1"/>
                    </a:solidFill>
                    <a:latin typeface="Times New Roman" panose="02020603050405020304" pitchFamily="18" charset="0"/>
                    <a:cs typeface="Times New Roman" panose="02020603050405020304" pitchFamily="18" charset="0"/>
                  </a:rPr>
                  <a:t>, an approximate (1−α)100% confidence interval for </a:t>
                </a:r>
                <a14:m>
                  <m:oMath xmlns:m="http://schemas.openxmlformats.org/officeDocument/2006/math">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a:rPr>
                          <m:t>𝒑</m:t>
                        </m:r>
                      </m:e>
                      <m:sub>
                        <m:r>
                          <a:rPr lang="en-US" sz="3200" b="1" i="1">
                            <a:solidFill>
                              <a:schemeClr val="tx1"/>
                            </a:solidFill>
                            <a:latin typeface="Cambria Math"/>
                          </a:rPr>
                          <m:t>𝟏</m:t>
                        </m:r>
                      </m:sub>
                    </m:sSub>
                    <m:r>
                      <a:rPr lang="en-US" sz="3200" b="1" i="1">
                        <a:solidFill>
                          <a:schemeClr val="tx1"/>
                        </a:solidFill>
                        <a:latin typeface="Cambria Math"/>
                      </a:rPr>
                      <m:t>−</m:t>
                    </m:r>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a:rPr>
                          <m:t>𝒑</m:t>
                        </m:r>
                      </m:e>
                      <m:sub>
                        <m:r>
                          <a:rPr lang="en-US" sz="3200" b="1" i="1">
                            <a:solidFill>
                              <a:schemeClr val="tx1"/>
                            </a:solidFill>
                            <a:latin typeface="Cambria Math"/>
                          </a:rPr>
                          <m:t>𝟐</m:t>
                        </m:r>
                      </m:sub>
                    </m:sSub>
                    <m:r>
                      <a:rPr lang="en-US" sz="3200" b="1" i="1">
                        <a:solidFill>
                          <a:schemeClr val="tx1"/>
                        </a:solidFill>
                        <a:latin typeface="Cambria Math"/>
                      </a:rPr>
                      <m:t> </m:t>
                    </m:r>
                  </m:oMath>
                </a14:m>
                <a:r>
                  <a:rPr lang="en-US" sz="3200" dirty="0">
                    <a:solidFill>
                      <a:schemeClr val="tx1"/>
                    </a:solidFill>
                    <a:latin typeface="Times New Roman" panose="02020603050405020304" pitchFamily="18" charset="0"/>
                    <a:cs typeface="Times New Roman" panose="02020603050405020304" pitchFamily="18" charset="0"/>
                  </a:rPr>
                  <a:t>is : </a:t>
                </a:r>
              </a:p>
            </p:txBody>
          </p:sp>
        </mc:Choice>
        <mc:Fallback>
          <p:sp>
            <p:nvSpPr>
              <p:cNvPr id="5" name="Rectangle 4"/>
              <p:cNvSpPr>
                <a:spLocks noRot="1" noChangeAspect="1" noMove="1" noResize="1" noEditPoints="1" noAdjustHandles="1" noChangeArrowheads="1" noChangeShapeType="1" noTextEdit="1"/>
              </p:cNvSpPr>
              <p:nvPr/>
            </p:nvSpPr>
            <p:spPr>
              <a:xfrm>
                <a:off x="533400" y="1371600"/>
                <a:ext cx="8534400" cy="1569660"/>
              </a:xfrm>
              <a:prstGeom prst="rect">
                <a:avLst/>
              </a:prstGeom>
              <a:blipFill rotWithShape="1">
                <a:blip r:embed="rId3"/>
                <a:stretch>
                  <a:fillRect l="-1857" t="-5447" r="-1786" b="-11673"/>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24025" y="3419475"/>
            <a:ext cx="5695950" cy="130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6435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066800"/>
            <a:ext cx="8731643" cy="428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34933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Example</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219200"/>
            <a:ext cx="8610600" cy="5016758"/>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A certain change in a process for manufacture of component parts is being considered. Samples are taken using both existing and the new procedure to determine if the new process results in an improvement. If 75 of 1500 items from the existing procedure were found to be defective and 80 of 2000 items from the new procedure were found to be defective, find 90% confidence interval for the true difference in the fraction of defectives between the existing and the new process. </a:t>
            </a:r>
          </a:p>
        </p:txBody>
      </p:sp>
    </p:spTree>
    <p:extLst>
      <p:ext uri="{BB962C8B-B14F-4D97-AF65-F5344CB8AC3E}">
        <p14:creationId xmlns:p14="http://schemas.microsoft.com/office/powerpoint/2010/main" xmlns="" val="2364743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057275"/>
            <a:ext cx="8534400" cy="2219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3429000"/>
            <a:ext cx="3545606"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9199" y="3395884"/>
            <a:ext cx="3679315" cy="30049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5670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Rectangle 4"/>
              <p:cNvSpPr/>
              <p:nvPr/>
            </p:nvSpPr>
            <p:spPr>
              <a:xfrm>
                <a:off x="457200" y="457200"/>
                <a:ext cx="8610600" cy="156966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Point Estimation for </a:t>
                </a:r>
                <a14:m>
                  <m:oMath xmlns:m="http://schemas.openxmlformats.org/officeDocument/2006/math">
                    <m:sSub>
                      <m:sSubPr>
                        <m:ctrlPr>
                          <a:rPr lang="en-US" sz="3200" i="1">
                            <a:latin typeface="Cambria Math" panose="02040503050406030204" pitchFamily="18" charset="0"/>
                          </a:rPr>
                        </m:ctrlPr>
                      </m:sSubPr>
                      <m:e>
                        <m:r>
                          <a:rPr lang="en-US" sz="3200" b="0" i="1">
                            <a:latin typeface="Cambria Math"/>
                          </a:rPr>
                          <m:t>𝑝</m:t>
                        </m:r>
                      </m:e>
                      <m:sub>
                        <m:r>
                          <a:rPr lang="en-US" sz="3200" b="0" i="1">
                            <a:latin typeface="Cambria Math"/>
                          </a:rPr>
                          <m:t>1</m:t>
                        </m:r>
                      </m:sub>
                    </m:sSub>
                    <m:r>
                      <a:rPr lang="en-US" sz="3200" b="0" i="1">
                        <a:latin typeface="Cambria Math"/>
                      </a:rPr>
                      <m:t>−</m:t>
                    </m:r>
                    <m:sSub>
                      <m:sSubPr>
                        <m:ctrlPr>
                          <a:rPr lang="en-US" sz="3200" i="1">
                            <a:latin typeface="Cambria Math" panose="02040503050406030204" pitchFamily="18" charset="0"/>
                          </a:rPr>
                        </m:ctrlPr>
                      </m:sSubPr>
                      <m:e>
                        <m:r>
                          <a:rPr lang="en-US" sz="3200" b="0" i="1">
                            <a:latin typeface="Cambria Math"/>
                          </a:rPr>
                          <m:t>𝑝</m:t>
                        </m:r>
                      </m:e>
                      <m:sub>
                        <m:r>
                          <a:rPr lang="en-US" sz="3200" b="0" i="1">
                            <a:latin typeface="Cambria Math"/>
                          </a:rPr>
                          <m:t>2</m:t>
                        </m:r>
                      </m:sub>
                    </m:sSub>
                    <m:r>
                      <a:rPr lang="en-US" sz="3200" b="0" i="1">
                        <a:latin typeface="Cambria Math"/>
                      </a:rPr>
                      <m:t> </m:t>
                    </m:r>
                  </m:oMath>
                </a14:m>
                <a:r>
                  <a:rPr lang="en-US"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A point estimator for the difference between the two proportions, </a:t>
                </a:r>
                <a14:m>
                  <m:oMath xmlns:m="http://schemas.openxmlformats.org/officeDocument/2006/math">
                    <m:sSub>
                      <m:sSubPr>
                        <m:ctrlPr>
                          <a:rPr lang="en-US" sz="3200" i="1">
                            <a:latin typeface="Cambria Math" panose="02040503050406030204" pitchFamily="18" charset="0"/>
                          </a:rPr>
                        </m:ctrlPr>
                      </m:sSubPr>
                      <m:e>
                        <m:r>
                          <a:rPr lang="en-US" sz="3200" b="0" i="1">
                            <a:latin typeface="Cambria Math"/>
                          </a:rPr>
                          <m:t>𝑝</m:t>
                        </m:r>
                      </m:e>
                      <m:sub>
                        <m:r>
                          <a:rPr lang="en-US" sz="3200" b="0" i="1">
                            <a:latin typeface="Cambria Math"/>
                          </a:rPr>
                          <m:t>1</m:t>
                        </m:r>
                      </m:sub>
                    </m:sSub>
                    <m:r>
                      <a:rPr lang="en-US" sz="3200" b="0" i="1">
                        <a:latin typeface="Cambria Math"/>
                      </a:rPr>
                      <m:t>−</m:t>
                    </m:r>
                    <m:sSub>
                      <m:sSubPr>
                        <m:ctrlPr>
                          <a:rPr lang="en-US" sz="3200" i="1">
                            <a:latin typeface="Cambria Math" panose="02040503050406030204" pitchFamily="18" charset="0"/>
                          </a:rPr>
                        </m:ctrlPr>
                      </m:sSubPr>
                      <m:e>
                        <m:r>
                          <a:rPr lang="en-US" sz="3200" b="0" i="1">
                            <a:latin typeface="Cambria Math"/>
                          </a:rPr>
                          <m:t>𝑝</m:t>
                        </m:r>
                      </m:e>
                      <m:sub>
                        <m:r>
                          <a:rPr lang="en-US" sz="3200" b="0" i="1">
                            <a:latin typeface="Cambria Math"/>
                          </a:rPr>
                          <m:t>2</m:t>
                        </m:r>
                      </m:sub>
                    </m:sSub>
                  </m:oMath>
                </a14:m>
                <a:r>
                  <a:rPr lang="en-US" sz="3200" dirty="0">
                    <a:latin typeface="Times New Roman" panose="02020603050405020304" pitchFamily="18" charset="0"/>
                    <a:cs typeface="Times New Roman" panose="02020603050405020304" pitchFamily="18" charset="0"/>
                  </a:rPr>
                  <a:t>, is: </a:t>
                </a:r>
              </a:p>
            </p:txBody>
          </p:sp>
        </mc:Choice>
        <mc:Fallback>
          <p:sp>
            <p:nvSpPr>
              <p:cNvPr id="5" name="Rectangle 4"/>
              <p:cNvSpPr>
                <a:spLocks noRot="1" noChangeAspect="1" noMove="1" noResize="1" noEditPoints="1" noAdjustHandles="1" noChangeArrowheads="1" noChangeShapeType="1" noTextEdit="1"/>
              </p:cNvSpPr>
              <p:nvPr/>
            </p:nvSpPr>
            <p:spPr>
              <a:xfrm>
                <a:off x="457200" y="457200"/>
                <a:ext cx="8610600" cy="1569660"/>
              </a:xfrm>
              <a:prstGeom prst="rect">
                <a:avLst/>
              </a:prstGeom>
              <a:blipFill rotWithShape="1">
                <a:blip r:embed="rId2"/>
                <a:stretch>
                  <a:fillRect l="-1769" t="-5447" r="-1699" b="-11673"/>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5988" y="3095625"/>
            <a:ext cx="4772025"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2080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Rectangle 4"/>
              <p:cNvSpPr/>
              <p:nvPr/>
            </p:nvSpPr>
            <p:spPr>
              <a:xfrm>
                <a:off x="533400" y="76200"/>
                <a:ext cx="8534400" cy="1077218"/>
              </a:xfrm>
              <a:prstGeom prst="rect">
                <a:avLst/>
              </a:prstGeom>
            </p:spPr>
            <p:txBody>
              <a:bodyPr wrap="square">
                <a:spAutoFit/>
              </a:bodyPr>
              <a:lstStyle/>
              <a:p>
                <a:pPr algn="just"/>
                <a:r>
                  <a:rPr lang="en-US" sz="3200" dirty="0">
                    <a:solidFill>
                      <a:srgbClr val="C00000"/>
                    </a:solidFill>
                    <a:latin typeface="Times New Roman" panose="02020603050405020304" pitchFamily="18" charset="0"/>
                    <a:cs typeface="Times New Roman" panose="02020603050405020304" pitchFamily="18" charset="0"/>
                  </a:rPr>
                  <a:t>Confidence Interval for </a:t>
                </a:r>
                <a14:m>
                  <m:oMath xmlns:m="http://schemas.openxmlformats.org/officeDocument/2006/math">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𝑝</m:t>
                        </m:r>
                      </m:e>
                      <m:sub>
                        <m:r>
                          <a:rPr lang="en-US" sz="3200" i="1">
                            <a:solidFill>
                              <a:srgbClr val="C00000"/>
                            </a:solidFill>
                            <a:latin typeface="Cambria Math"/>
                          </a:rPr>
                          <m:t>1</m:t>
                        </m:r>
                      </m:sub>
                    </m:sSub>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𝑝</m:t>
                        </m:r>
                      </m:e>
                      <m:sub>
                        <m:r>
                          <a:rPr lang="en-US" sz="3200" i="1">
                            <a:solidFill>
                              <a:srgbClr val="C00000"/>
                            </a:solidFill>
                            <a:latin typeface="Cambria Math"/>
                          </a:rPr>
                          <m:t>2</m:t>
                        </m:r>
                      </m:sub>
                    </m:sSub>
                  </m:oMath>
                </a14:m>
                <a:r>
                  <a:rPr lang="en-US" sz="3200" dirty="0">
                    <a:solidFill>
                      <a:srgbClr val="C00000"/>
                    </a:solidFill>
                    <a:latin typeface="Times New Roman" panose="02020603050405020304" pitchFamily="18" charset="0"/>
                    <a:cs typeface="Times New Roman" panose="02020603050405020304" pitchFamily="18" charset="0"/>
                  </a:rPr>
                  <a:t>: </a:t>
                </a:r>
              </a:p>
              <a:p>
                <a:pPr algn="just"/>
                <a:r>
                  <a:rPr lang="en-US" sz="3200" dirty="0">
                    <a:solidFill>
                      <a:srgbClr val="C00000"/>
                    </a:solidFill>
                    <a:latin typeface="Times New Roman" panose="02020603050405020304" pitchFamily="18" charset="0"/>
                    <a:cs typeface="Times New Roman" panose="02020603050405020304" pitchFamily="18" charset="0"/>
                  </a:rPr>
                  <a:t>A 90% confidence interval for </a:t>
                </a:r>
                <a14:m>
                  <m:oMath xmlns:m="http://schemas.openxmlformats.org/officeDocument/2006/math">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𝑝</m:t>
                        </m:r>
                      </m:e>
                      <m:sub>
                        <m:r>
                          <a:rPr lang="en-US" sz="3200" i="1">
                            <a:solidFill>
                              <a:srgbClr val="C00000"/>
                            </a:solidFill>
                            <a:latin typeface="Cambria Math"/>
                          </a:rPr>
                          <m:t>1</m:t>
                        </m:r>
                      </m:sub>
                    </m:sSub>
                    <m:r>
                      <a:rPr lang="en-US" sz="3200" i="1">
                        <a:solidFill>
                          <a:srgbClr val="C00000"/>
                        </a:solidFill>
                        <a:latin typeface="Cambria Math"/>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a:rPr>
                          <m:t>𝑝</m:t>
                        </m:r>
                      </m:e>
                      <m:sub>
                        <m:r>
                          <a:rPr lang="en-US" sz="3200" i="1">
                            <a:solidFill>
                              <a:srgbClr val="C00000"/>
                            </a:solidFill>
                            <a:latin typeface="Cambria Math"/>
                          </a:rPr>
                          <m:t>2</m:t>
                        </m:r>
                      </m:sub>
                    </m:sSub>
                  </m:oMath>
                </a14:m>
                <a:r>
                  <a:rPr lang="en-US" sz="3200" dirty="0">
                    <a:solidFill>
                      <a:srgbClr val="C00000"/>
                    </a:solidFill>
                    <a:latin typeface="Times New Roman" panose="02020603050405020304" pitchFamily="18" charset="0"/>
                    <a:cs typeface="Times New Roman" panose="02020603050405020304" pitchFamily="18" charset="0"/>
                  </a:rPr>
                  <a:t>is : </a:t>
                </a:r>
              </a:p>
            </p:txBody>
          </p:sp>
        </mc:Choice>
        <mc:Fallback>
          <p:sp>
            <p:nvSpPr>
              <p:cNvPr id="5" name="Rectangle 4"/>
              <p:cNvSpPr>
                <a:spLocks noRot="1" noChangeAspect="1" noMove="1" noResize="1" noEditPoints="1" noAdjustHandles="1" noChangeArrowheads="1" noChangeShapeType="1" noTextEdit="1"/>
              </p:cNvSpPr>
              <p:nvPr/>
            </p:nvSpPr>
            <p:spPr>
              <a:xfrm>
                <a:off x="533400" y="76200"/>
                <a:ext cx="8534400" cy="1077218"/>
              </a:xfrm>
              <a:prstGeom prst="rect">
                <a:avLst/>
              </a:prstGeom>
              <a:blipFill rotWithShape="1">
                <a:blip r:embed="rId2"/>
                <a:stretch>
                  <a:fillRect l="-1857" t="-7955" b="-17045"/>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1" t="8791"/>
          <a:stretch/>
        </p:blipFill>
        <p:spPr bwMode="auto">
          <a:xfrm>
            <a:off x="2057400" y="1219200"/>
            <a:ext cx="5148263" cy="22544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7800" y="3505200"/>
            <a:ext cx="6429060" cy="2208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6" name="Rectangle 5"/>
              <p:cNvSpPr/>
              <p:nvPr/>
            </p:nvSpPr>
            <p:spPr>
              <a:xfrm>
                <a:off x="381000" y="5714115"/>
                <a:ext cx="8763000" cy="553998"/>
              </a:xfrm>
              <a:prstGeom prst="rect">
                <a:avLst/>
              </a:prstGeom>
            </p:spPr>
            <p:txBody>
              <a:bodyPr wrap="square">
                <a:spAutoFit/>
              </a:bodyPr>
              <a:lstStyle/>
              <a:p>
                <a:r>
                  <a:rPr lang="en-US" sz="3000" dirty="0">
                    <a:solidFill>
                      <a:srgbClr val="C00000"/>
                    </a:solidFill>
                    <a:latin typeface="Times New Roman" panose="02020603050405020304" pitchFamily="18" charset="0"/>
                    <a:cs typeface="Times New Roman" panose="02020603050405020304" pitchFamily="18" charset="0"/>
                  </a:rPr>
                  <a:t>We are 90% confident that </a:t>
                </a:r>
                <a14:m>
                  <m:oMath xmlns:m="http://schemas.openxmlformats.org/officeDocument/2006/math">
                    <m:sSub>
                      <m:sSubPr>
                        <m:ctrlPr>
                          <a:rPr lang="en-US" sz="3000" i="1">
                            <a:solidFill>
                              <a:srgbClr val="C00000"/>
                            </a:solidFill>
                            <a:latin typeface="Cambria Math" panose="02040503050406030204" pitchFamily="18" charset="0"/>
                          </a:rPr>
                        </m:ctrlPr>
                      </m:sSubPr>
                      <m:e>
                        <m:r>
                          <a:rPr lang="en-US" sz="3000" i="1">
                            <a:solidFill>
                              <a:srgbClr val="C00000"/>
                            </a:solidFill>
                            <a:latin typeface="Cambria Math"/>
                          </a:rPr>
                          <m:t>𝑝</m:t>
                        </m:r>
                      </m:e>
                      <m:sub>
                        <m:r>
                          <a:rPr lang="en-US" sz="3000" i="1">
                            <a:solidFill>
                              <a:srgbClr val="C00000"/>
                            </a:solidFill>
                            <a:latin typeface="Cambria Math"/>
                          </a:rPr>
                          <m:t>1</m:t>
                        </m:r>
                      </m:sub>
                    </m:sSub>
                    <m:r>
                      <a:rPr lang="en-US" sz="3000" i="1">
                        <a:solidFill>
                          <a:srgbClr val="C00000"/>
                        </a:solidFill>
                        <a:latin typeface="Cambria Math"/>
                      </a:rPr>
                      <m:t>−</m:t>
                    </m:r>
                    <m:sSub>
                      <m:sSubPr>
                        <m:ctrlPr>
                          <a:rPr lang="en-US" sz="3000" i="1">
                            <a:solidFill>
                              <a:srgbClr val="C00000"/>
                            </a:solidFill>
                            <a:latin typeface="Cambria Math" panose="02040503050406030204" pitchFamily="18" charset="0"/>
                          </a:rPr>
                        </m:ctrlPr>
                      </m:sSubPr>
                      <m:e>
                        <m:r>
                          <a:rPr lang="en-US" sz="3000" i="1">
                            <a:solidFill>
                              <a:srgbClr val="C00000"/>
                            </a:solidFill>
                            <a:latin typeface="Cambria Math"/>
                          </a:rPr>
                          <m:t>𝑝</m:t>
                        </m:r>
                      </m:e>
                      <m:sub>
                        <m:r>
                          <a:rPr lang="en-US" sz="3000" i="1">
                            <a:solidFill>
                              <a:srgbClr val="C00000"/>
                            </a:solidFill>
                            <a:latin typeface="Cambria Math"/>
                          </a:rPr>
                          <m:t>2</m:t>
                        </m:r>
                      </m:sub>
                    </m:sSub>
                  </m:oMath>
                </a14:m>
                <a:r>
                  <a:rPr lang="en-US" sz="3000" dirty="0">
                    <a:solidFill>
                      <a:srgbClr val="C00000"/>
                    </a:solidFill>
                    <a:latin typeface="Times New Roman" panose="02020603050405020304" pitchFamily="18" charset="0"/>
                    <a:cs typeface="Times New Roman" panose="02020603050405020304" pitchFamily="18" charset="0"/>
                  </a:rPr>
                  <a:t>∈(−0.0017, 0.0217). </a:t>
                </a:r>
              </a:p>
            </p:txBody>
          </p:sp>
        </mc:Choice>
        <mc:Fallback>
          <p:sp>
            <p:nvSpPr>
              <p:cNvPr id="6" name="Rectangle 5"/>
              <p:cNvSpPr>
                <a:spLocks noRot="1" noChangeAspect="1" noMove="1" noResize="1" noEditPoints="1" noAdjustHandles="1" noChangeArrowheads="1" noChangeShapeType="1" noTextEdit="1"/>
              </p:cNvSpPr>
              <p:nvPr/>
            </p:nvSpPr>
            <p:spPr>
              <a:xfrm>
                <a:off x="381000" y="5714115"/>
                <a:ext cx="8763000" cy="553998"/>
              </a:xfrm>
              <a:prstGeom prst="rect">
                <a:avLst/>
              </a:prstGeom>
              <a:blipFill rotWithShape="1">
                <a:blip r:embed="rId5"/>
                <a:stretch>
                  <a:fillRect l="-1670" t="-15385" r="-1183" b="-32967"/>
                </a:stretch>
              </a:blipFill>
            </p:spPr>
            <p:txBody>
              <a:bodyPr/>
              <a:lstStyle/>
              <a:p>
                <a:r>
                  <a:rPr lang="en-US">
                    <a:noFill/>
                  </a:rPr>
                  <a:t> </a:t>
                </a:r>
              </a:p>
            </p:txBody>
          </p:sp>
        </mc:Fallback>
      </mc:AlternateContent>
    </p:spTree>
    <p:extLst>
      <p:ext uri="{BB962C8B-B14F-4D97-AF65-F5344CB8AC3E}">
        <p14:creationId xmlns:p14="http://schemas.microsoft.com/office/powerpoint/2010/main" xmlns="" val="323565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Note: </a:t>
            </a:r>
          </a:p>
        </p:txBody>
      </p:sp>
      <mc:AlternateContent xmlns:mc="http://schemas.openxmlformats.org/markup-compatibility/2006">
        <mc:Choice xmlns:a14="http://schemas.microsoft.com/office/drawing/2010/main" xmlns="" Requires="a14">
          <p:sp>
            <p:nvSpPr>
              <p:cNvPr id="5" name="Rectangle 4"/>
              <p:cNvSpPr/>
              <p:nvPr/>
            </p:nvSpPr>
            <p:spPr>
              <a:xfrm>
                <a:off x="457200" y="1203276"/>
                <a:ext cx="8610600" cy="2862322"/>
              </a:xfrm>
              <a:prstGeom prst="rect">
                <a:avLst/>
              </a:prstGeom>
            </p:spPr>
            <p:txBody>
              <a:bodyPr wrap="square">
                <a:sp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Since 0∈90% confidence interval=(−0.0017, 0.0217), there is no reason to believe that the new procedure produced a significant decrease in the proportion of defectives over the existing method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𝑝</m:t>
                        </m:r>
                      </m:e>
                      <m:sub>
                        <m:r>
                          <a:rPr lang="en-US" sz="3600" i="1">
                            <a:solidFill>
                              <a:schemeClr val="tx1"/>
                            </a:solidFill>
                            <a:latin typeface="Cambria Math"/>
                          </a:rPr>
                          <m:t>1</m:t>
                        </m:r>
                      </m:sub>
                    </m:sSub>
                    <m:r>
                      <a:rPr lang="en-US" sz="3600" i="1">
                        <a:solidFill>
                          <a:schemeClr val="tx1"/>
                        </a:solidFill>
                        <a:latin typeface="Cambria Math"/>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𝑝</m:t>
                        </m:r>
                      </m:e>
                      <m:sub>
                        <m:r>
                          <a:rPr lang="en-US" sz="3600" i="1">
                            <a:solidFill>
                              <a:schemeClr val="tx1"/>
                            </a:solidFill>
                            <a:latin typeface="Cambria Math"/>
                          </a:rPr>
                          <m:t>2</m:t>
                        </m:r>
                      </m:sub>
                    </m:sSub>
                  </m:oMath>
                </a14:m>
                <a:r>
                  <a:rPr lang="en-US" sz="3600" dirty="0">
                    <a:solidFill>
                      <a:schemeClr val="tx1"/>
                    </a:solidFill>
                    <a:latin typeface="Times New Roman" panose="02020603050405020304" pitchFamily="18" charset="0"/>
                    <a:cs typeface="Times New Roman" panose="02020603050405020304" pitchFamily="18" charset="0"/>
                  </a:rPr>
                  <a:t>≈ 0 ⇔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𝑝</m:t>
                        </m:r>
                      </m:e>
                      <m:sub>
                        <m:r>
                          <a:rPr lang="en-US" sz="3600" i="1">
                            <a:solidFill>
                              <a:schemeClr val="tx1"/>
                            </a:solidFill>
                            <a:latin typeface="Cambria Math"/>
                          </a:rPr>
                          <m:t>1</m:t>
                        </m:r>
                      </m:sub>
                    </m:sSub>
                  </m:oMath>
                </a14:m>
                <a:r>
                  <a:rPr lang="en-US" sz="3600" baseline="30000" dirty="0">
                    <a:solidFill>
                      <a:schemeClr val="tx1"/>
                    </a:solidFill>
                    <a:latin typeface="Times New Roman" panose="02020603050405020304" pitchFamily="18" charset="0"/>
                    <a:cs typeface="Times New Roman" panose="02020603050405020304" pitchFamily="18" charset="0"/>
                  </a:rPr>
                  <a:t/>
                </a:r>
                <a:r>
                  <a:rPr lang="en-US" sz="3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𝑝</m:t>
                        </m:r>
                      </m:e>
                      <m:sub>
                        <m:r>
                          <a:rPr lang="en-US" sz="3600" i="1">
                            <a:solidFill>
                              <a:schemeClr val="tx1"/>
                            </a:solidFill>
                            <a:latin typeface="Cambria Math"/>
                          </a:rPr>
                          <m:t>2</m:t>
                        </m:r>
                      </m:sub>
                    </m:sSub>
                  </m:oMath>
                </a14:m>
                <a:r>
                  <a:rPr lang="en-US" sz="3600" dirty="0">
                    <a:solidFill>
                      <a:schemeClr val="tx1"/>
                    </a:solidFill>
                    <a:latin typeface="Times New Roman" panose="02020603050405020304" pitchFamily="18" charset="0"/>
                    <a:cs typeface="Times New Roman" panose="02020603050405020304" pitchFamily="18" charset="0"/>
                  </a:rPr>
                  <a:t>). </a:t>
                </a:r>
              </a:p>
            </p:txBody>
          </p:sp>
        </mc:Choice>
        <mc:Fallback>
          <p:sp>
            <p:nvSpPr>
              <p:cNvPr id="5" name="Rectangle 4"/>
              <p:cNvSpPr>
                <a:spLocks noRot="1" noChangeAspect="1" noMove="1" noResize="1" noEditPoints="1" noAdjustHandles="1" noChangeArrowheads="1" noChangeShapeType="1" noTextEdit="1"/>
              </p:cNvSpPr>
              <p:nvPr/>
            </p:nvSpPr>
            <p:spPr>
              <a:xfrm>
                <a:off x="457200" y="1203276"/>
                <a:ext cx="8610600" cy="2862322"/>
              </a:xfrm>
              <a:prstGeom prst="rect">
                <a:avLst/>
              </a:prstGeom>
              <a:blipFill rotWithShape="1">
                <a:blip r:embed="rId2"/>
                <a:stretch>
                  <a:fillRect l="-2123" t="-3191" r="-2052" b="-7021"/>
                </a:stretch>
              </a:blipFill>
            </p:spPr>
            <p:txBody>
              <a:bodyPr/>
              <a:lstStyle/>
              <a:p>
                <a:r>
                  <a:rPr lang="en-US">
                    <a:noFill/>
                  </a:rPr>
                  <a:t> </a:t>
                </a:r>
              </a:p>
            </p:txBody>
          </p:sp>
        </mc:Fallback>
      </mc:AlternateContent>
    </p:spTree>
    <p:extLst>
      <p:ext uri="{BB962C8B-B14F-4D97-AF65-F5344CB8AC3E}">
        <p14:creationId xmlns:p14="http://schemas.microsoft.com/office/powerpoint/2010/main" xmlns="" val="354353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u="sng" dirty="0">
                <a:solidFill>
                  <a:srgbClr val="C00000"/>
                </a:solidFill>
                <a:latin typeface="Times New Roman" panose="02020603050405020304" pitchFamily="18" charset="0"/>
                <a:cs typeface="Times New Roman" panose="02020603050405020304" pitchFamily="18" charset="0"/>
              </a:rPr>
              <a:t>Point Estimation of the Mean (</a:t>
            </a:r>
            <a:r>
              <a:rPr lang="en-US" u="sng" dirty="0">
                <a:solidFill>
                  <a:srgbClr val="C00000"/>
                </a:solidFill>
                <a:latin typeface="Times New Roman" panose="02020603050405020304" pitchFamily="18" charset="0"/>
                <a:cs typeface="Times New Roman" panose="02020603050405020304" pitchFamily="18" charset="0"/>
              </a:rPr>
              <a:t>μ</a:t>
            </a:r>
            <a:r>
              <a:rPr lang="en-US" b="1" u="sng" dirty="0">
                <a:solidFill>
                  <a:srgbClr val="C00000"/>
                </a:solidFill>
                <a:latin typeface="Times New Roman" panose="02020603050405020304" pitchFamily="18" charset="0"/>
                <a:cs typeface="Times New Roman" panose="02020603050405020304" pitchFamily="18" charset="0"/>
              </a:rPr>
              <a:t>) </a:t>
            </a:r>
            <a:endParaRPr lang="en-US"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Rectangle 2"/>
              <p:cNvSpPr/>
              <p:nvPr/>
            </p:nvSpPr>
            <p:spPr>
              <a:xfrm>
                <a:off x="381000" y="1371600"/>
                <a:ext cx="8763000" cy="3151632"/>
              </a:xfrm>
              <a:prstGeom prst="rect">
                <a:avLst/>
              </a:prstGeom>
            </p:spPr>
            <p:txBody>
              <a:bodyPr wrap="square">
                <a:spAutoFit/>
              </a:bodyPr>
              <a:lstStyle/>
              <a:p>
                <a:pPr algn="just">
                  <a:lnSpc>
                    <a:spcPct val="200000"/>
                  </a:lnSpc>
                </a:pPr>
                <a:r>
                  <a:rPr lang="en-US" sz="4000" dirty="0">
                    <a:latin typeface="Times New Roman" panose="02020603050405020304" pitchFamily="18" charset="0"/>
                    <a:cs typeface="Times New Roman" panose="02020603050405020304" pitchFamily="18" charset="0"/>
                  </a:rPr>
                  <a:t>The sample mean </a:t>
                </a:r>
                <a14:m>
                  <m:oMath xmlns:m="http://schemas.openxmlformats.org/officeDocument/2006/math">
                    <m:acc>
                      <m:accPr>
                        <m:chr m:val="̅"/>
                        <m:ctrlPr>
                          <a:rPr lang="en-US" sz="4000" i="1" smtClean="0">
                            <a:solidFill>
                              <a:srgbClr val="0070C0"/>
                            </a:solidFill>
                            <a:latin typeface="Cambria Math" panose="02040503050406030204" pitchFamily="18" charset="0"/>
                          </a:rPr>
                        </m:ctrlPr>
                      </m:accPr>
                      <m:e>
                        <m:r>
                          <a:rPr lang="en-US" sz="4000" b="0" i="1" smtClean="0">
                            <a:solidFill>
                              <a:srgbClr val="0070C0"/>
                            </a:solidFill>
                            <a:latin typeface="Cambria Math"/>
                          </a:rPr>
                          <m:t>𝑋</m:t>
                        </m:r>
                      </m:e>
                    </m:acc>
                    <m:r>
                      <a:rPr lang="en-US" sz="4000" b="0" i="1" smtClean="0">
                        <a:solidFill>
                          <a:srgbClr val="0070C0"/>
                        </a:solidFill>
                        <a:latin typeface="Cambria Math"/>
                      </a:rPr>
                      <m:t>=</m:t>
                    </m:r>
                    <m:f>
                      <m:fPr>
                        <m:ctrlPr>
                          <a:rPr lang="en-US" sz="4000" b="0" i="1" smtClean="0">
                            <a:solidFill>
                              <a:srgbClr val="0070C0"/>
                            </a:solidFill>
                            <a:latin typeface="Cambria Math" panose="02040503050406030204" pitchFamily="18" charset="0"/>
                          </a:rPr>
                        </m:ctrlPr>
                      </m:fPr>
                      <m:num>
                        <m:nary>
                          <m:naryPr>
                            <m:chr m:val="∑"/>
                            <m:subHide m:val="on"/>
                            <m:supHide m:val="on"/>
                            <m:ctrlPr>
                              <a:rPr lang="en-US" sz="4000" b="0" i="1" smtClean="0">
                                <a:solidFill>
                                  <a:srgbClr val="0070C0"/>
                                </a:solidFill>
                                <a:latin typeface="Cambria Math" panose="02040503050406030204" pitchFamily="18" charset="0"/>
                              </a:rPr>
                            </m:ctrlPr>
                          </m:naryPr>
                          <m:sub/>
                          <m:sup/>
                          <m:e>
                            <m:sSub>
                              <m:sSubPr>
                                <m:ctrlPr>
                                  <a:rPr lang="en-US" sz="4000" b="0" i="1" smtClean="0">
                                    <a:solidFill>
                                      <a:srgbClr val="0070C0"/>
                                    </a:solidFill>
                                    <a:latin typeface="Cambria Math" panose="02040503050406030204" pitchFamily="18" charset="0"/>
                                  </a:rPr>
                                </m:ctrlPr>
                              </m:sSubPr>
                              <m:e>
                                <m:r>
                                  <a:rPr lang="en-US" sz="4000" b="0" i="1" smtClean="0">
                                    <a:solidFill>
                                      <a:srgbClr val="0070C0"/>
                                    </a:solidFill>
                                    <a:latin typeface="Cambria Math"/>
                                  </a:rPr>
                                  <m:t>𝑋</m:t>
                                </m:r>
                              </m:e>
                              <m:sub>
                                <m:r>
                                  <a:rPr lang="en-US" sz="4000" b="0" i="1" smtClean="0">
                                    <a:solidFill>
                                      <a:srgbClr val="0070C0"/>
                                    </a:solidFill>
                                    <a:latin typeface="Cambria Math"/>
                                  </a:rPr>
                                  <m:t>𝑖</m:t>
                                </m:r>
                              </m:sub>
                            </m:sSub>
                          </m:e>
                        </m:nary>
                      </m:num>
                      <m:den>
                        <m:r>
                          <a:rPr lang="en-US" sz="4000" b="0" i="1" smtClean="0">
                            <a:solidFill>
                              <a:srgbClr val="0070C0"/>
                            </a:solidFill>
                            <a:latin typeface="Cambria Math"/>
                          </a:rPr>
                          <m:t>𝑛</m:t>
                        </m:r>
                      </m:den>
                    </m:f>
                  </m:oMath>
                </a14:m>
                <a:r>
                  <a:rPr lang="en-US" sz="4000" dirty="0">
                    <a:latin typeface="Times New Roman" panose="02020603050405020304" pitchFamily="18" charset="0"/>
                    <a:cs typeface="Times New Roman" panose="02020603050405020304" pitchFamily="18" charset="0"/>
                  </a:rPr>
                  <a:t> is a "good" point estimate for μ. </a:t>
                </a:r>
              </a:p>
            </p:txBody>
          </p:sp>
        </mc:Choice>
        <mc:Fallback>
          <p:sp>
            <p:nvSpPr>
              <p:cNvPr id="3" name="Rectangle 2"/>
              <p:cNvSpPr>
                <a:spLocks noRot="1" noChangeAspect="1" noMove="1" noResize="1" noEditPoints="1" noAdjustHandles="1" noChangeArrowheads="1" noChangeShapeType="1" noTextEdit="1"/>
              </p:cNvSpPr>
              <p:nvPr/>
            </p:nvSpPr>
            <p:spPr>
              <a:xfrm>
                <a:off x="381000" y="1371600"/>
                <a:ext cx="8763000" cy="3151632"/>
              </a:xfrm>
              <a:prstGeom prst="rect">
                <a:avLst/>
              </a:prstGeom>
              <a:blipFill rotWithShape="1">
                <a:blip r:embed="rId2"/>
                <a:stretch>
                  <a:fillRect l="-2505" r="-2436" b="-1547"/>
                </a:stretch>
              </a:blipFill>
            </p:spPr>
            <p:txBody>
              <a:bodyPr/>
              <a:lstStyle/>
              <a:p>
                <a:r>
                  <a:rPr lang="en-US">
                    <a:noFill/>
                  </a:rPr>
                  <a:t> </a:t>
                </a:r>
              </a:p>
            </p:txBody>
          </p:sp>
        </mc:Fallback>
      </mc:AlternateContent>
    </p:spTree>
    <p:extLst>
      <p:ext uri="{BB962C8B-B14F-4D97-AF65-F5344CB8AC3E}">
        <p14:creationId xmlns:p14="http://schemas.microsoft.com/office/powerpoint/2010/main" xmlns="" val="239161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C00000"/>
                </a:solidFill>
                <a:latin typeface="Times New Roman" panose="02020603050405020304" pitchFamily="18" charset="0"/>
                <a:cs typeface="Times New Roman" panose="02020603050405020304" pitchFamily="18" charset="0"/>
              </a:rPr>
              <a:t>Interval Estimation (Confidence Interval) of the Mean (</a:t>
            </a:r>
            <a:r>
              <a:rPr lang="en-US" sz="3200" dirty="0">
                <a:solidFill>
                  <a:srgbClr val="C00000"/>
                </a:solidFill>
                <a:latin typeface="Times New Roman" panose="02020603050405020304" pitchFamily="18" charset="0"/>
                <a:cs typeface="Times New Roman" panose="02020603050405020304" pitchFamily="18" charset="0"/>
              </a:rPr>
              <a:t>μ</a:t>
            </a:r>
            <a:r>
              <a:rPr lang="en-US" sz="3200" b="1"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
            </a:r>
            <a:br>
              <a:rPr lang="en-US" sz="3200" dirty="0">
                <a:solidFill>
                  <a:srgbClr val="C00000"/>
                </a:solidFill>
                <a:latin typeface="Times New Roman" panose="02020603050405020304" pitchFamily="18" charset="0"/>
                <a:cs typeface="Times New Roman" panose="02020603050405020304" pitchFamily="18" charset="0"/>
              </a:rPr>
            </a:br>
            <a:endParaRPr lang="en-US" sz="32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Rectangle 4"/>
              <p:cNvSpPr/>
              <p:nvPr/>
            </p:nvSpPr>
            <p:spPr>
              <a:xfrm>
                <a:off x="497868" y="1295400"/>
                <a:ext cx="4455707" cy="523220"/>
              </a:xfrm>
              <a:prstGeom prst="rect">
                <a:avLst/>
              </a:prstGeom>
            </p:spPr>
            <p:txBody>
              <a:bodyPr wrap="none">
                <a:spAutoFit/>
              </a:bodyPr>
              <a:lstStyle/>
              <a:p>
                <a:r>
                  <a:rPr lang="en-US" sz="2800" b="1" u="sng" dirty="0">
                    <a:solidFill>
                      <a:srgbClr val="0070C0"/>
                    </a:solidFill>
                    <a:latin typeface="Times New Roman" panose="02020603050405020304" pitchFamily="18" charset="0"/>
                    <a:cs typeface="Times New Roman" panose="02020603050405020304" pitchFamily="18" charset="0"/>
                  </a:rPr>
                  <a:t>(</a:t>
                </a:r>
                <a:r>
                  <a:rPr lang="en-US" sz="2800" b="1" u="sng" dirty="0" err="1">
                    <a:solidFill>
                      <a:srgbClr val="0070C0"/>
                    </a:solidFill>
                    <a:latin typeface="Times New Roman" panose="02020603050405020304" pitchFamily="18" charset="0"/>
                    <a:cs typeface="Times New Roman" panose="02020603050405020304" pitchFamily="18" charset="0"/>
                  </a:rPr>
                  <a:t>i</a:t>
                </a:r>
                <a:r>
                  <a:rPr lang="en-US" sz="2800" b="1" u="sng" dirty="0">
                    <a:solidFill>
                      <a:srgbClr val="0070C0"/>
                    </a:solidFill>
                    <a:latin typeface="Times New Roman" panose="02020603050405020304" pitchFamily="18" charset="0"/>
                    <a:cs typeface="Times New Roman" panose="02020603050405020304" pitchFamily="18" charset="0"/>
                  </a:rPr>
                  <a:t>) First Case: </a:t>
                </a:r>
                <a14:m>
                  <m:oMath xmlns:m="http://schemas.openxmlformats.org/officeDocument/2006/math">
                    <m:sSup>
                      <m:sSupPr>
                        <m:ctrlPr>
                          <a:rPr lang="en-US" sz="2800" i="1" u="sng" dirty="0" smtClean="0">
                            <a:solidFill>
                              <a:srgbClr val="0070C0"/>
                            </a:solidFill>
                            <a:latin typeface="Cambria Math" panose="02040503050406030204" pitchFamily="18" charset="0"/>
                            <a:cs typeface="Times New Roman" panose="02020603050405020304" pitchFamily="18" charset="0"/>
                          </a:rPr>
                        </m:ctrlPr>
                      </m:sSupPr>
                      <m:e>
                        <m:r>
                          <a:rPr lang="en-US" sz="2800" i="1" u="sng" dirty="0">
                            <a:solidFill>
                              <a:srgbClr val="0070C0"/>
                            </a:solidFill>
                            <a:latin typeface="Cambria Math"/>
                            <a:cs typeface="Times New Roman" panose="02020603050405020304" pitchFamily="18" charset="0"/>
                          </a:rPr>
                          <m:t>𝜎</m:t>
                        </m:r>
                      </m:e>
                      <m:sup>
                        <m:r>
                          <a:rPr lang="en-US" sz="2800" b="0" i="1" u="sng" dirty="0" smtClean="0">
                            <a:solidFill>
                              <a:srgbClr val="0070C0"/>
                            </a:solidFill>
                            <a:latin typeface="Cambria Math"/>
                            <a:cs typeface="Times New Roman" panose="02020603050405020304" pitchFamily="18" charset="0"/>
                          </a:rPr>
                          <m:t>2</m:t>
                        </m:r>
                      </m:sup>
                    </m:sSup>
                  </m:oMath>
                </a14:m>
                <a:r>
                  <a:rPr lang="en-US" sz="2800" b="1" u="sng" dirty="0">
                    <a:solidFill>
                      <a:srgbClr val="0070C0"/>
                    </a:solidFill>
                    <a:latin typeface="Times New Roman" panose="02020603050405020304" pitchFamily="18" charset="0"/>
                    <a:cs typeface="Times New Roman" panose="02020603050405020304" pitchFamily="18" charset="0"/>
                  </a:rPr>
                  <a:t> is known:</a:t>
                </a:r>
                <a:endParaRPr lang="en-US" sz="2800" dirty="0">
                  <a:solidFill>
                    <a:srgbClr val="0070C0"/>
                  </a:solidFill>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97868" y="1295400"/>
                <a:ext cx="4455707" cy="523220"/>
              </a:xfrm>
              <a:prstGeom prst="rect">
                <a:avLst/>
              </a:prstGeom>
              <a:blipFill rotWithShape="1">
                <a:blip r:embed="rId2"/>
                <a:stretch>
                  <a:fillRect l="-2873" t="-11765" b="-31765"/>
                </a:stretch>
              </a:blipFill>
            </p:spPr>
            <p:txBody>
              <a:bodyPr/>
              <a:lstStyle/>
              <a:p>
                <a:r>
                  <a:rPr lang="en-US">
                    <a:noFill/>
                  </a:rPr>
                  <a:t> </a:t>
                </a:r>
              </a:p>
            </p:txBody>
          </p:sp>
        </mc:Fallback>
      </mc:AlternateContent>
      <p:sp>
        <p:nvSpPr>
          <p:cNvPr id="6" name="Rectangle 5"/>
          <p:cNvSpPr/>
          <p:nvPr/>
        </p:nvSpPr>
        <p:spPr>
          <a:xfrm>
            <a:off x="685800" y="1981200"/>
            <a:ext cx="1282723" cy="523220"/>
          </a:xfrm>
          <a:prstGeom prst="rect">
            <a:avLst/>
          </a:prstGeom>
        </p:spPr>
        <p:txBody>
          <a:bodyPr wrap="none">
            <a:spAutoFit/>
          </a:bodyPr>
          <a:lstStyle/>
          <a:p>
            <a:r>
              <a:rPr lang="en-US" sz="2800" b="1" u="sng" dirty="0">
                <a:solidFill>
                  <a:srgbClr val="C00000"/>
                </a:solidFill>
                <a:latin typeface="Times New Roman" panose="02020603050405020304" pitchFamily="18" charset="0"/>
                <a:cs typeface="Times New Roman" panose="02020603050405020304" pitchFamily="18" charset="0"/>
              </a:rPr>
              <a:t>Result: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8731" y="2895600"/>
            <a:ext cx="8724260"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a:extLst>
              <a:ext uri="{FF2B5EF4-FFF2-40B4-BE49-F238E27FC236}">
                <a16:creationId xmlns:a16="http://schemas.microsoft.com/office/drawing/2014/main" xmlns="" id="{9BA9D403-5D88-436E-85EC-A52B75B1181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68523" y="5257800"/>
            <a:ext cx="5734050" cy="1276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4079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a:solidFill>
                  <a:srgbClr val="C00000"/>
                </a:solidFill>
                <a:latin typeface="Times New Roman" panose="02020603050405020304" pitchFamily="18" charset="0"/>
                <a:cs typeface="Times New Roman" panose="02020603050405020304" pitchFamily="18" charset="0"/>
              </a:rPr>
              <a:t>Example </a:t>
            </a:r>
            <a:endParaRPr lang="en-US" i="1" u="sng"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3400" y="1295400"/>
            <a:ext cx="8534400" cy="3970318"/>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The average zinc concentration recorded from a sample of zinc measurements in 36 different locations is found to be 2.6 gram/milliliter. Find a 95% and 99% confidence interval (C.I.) for the mean zinc concentration in the river. Assume that the population standard deviation is 0.3. </a:t>
            </a:r>
          </a:p>
        </p:txBody>
      </p:sp>
    </p:spTree>
    <p:extLst>
      <p:ext uri="{BB962C8B-B14F-4D97-AF65-F5344CB8AC3E}">
        <p14:creationId xmlns:p14="http://schemas.microsoft.com/office/powerpoint/2010/main" xmlns="" val="400964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solidFill>
                  <a:srgbClr val="C00000"/>
                </a:solidFill>
                <a:latin typeface="Times New Roman" panose="02020603050405020304" pitchFamily="18" charset="0"/>
                <a:cs typeface="Times New Roman" panose="02020603050405020304" pitchFamily="18" charset="0"/>
              </a:rPr>
              <a:t>Solution: </a:t>
            </a:r>
            <a:endParaRPr lang="en-US" u="sng" dirty="0">
              <a:solidFill>
                <a:srgbClr val="C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600200"/>
            <a:ext cx="8334375" cy="2771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5" name="Rectangle 4"/>
              <p:cNvSpPr/>
              <p:nvPr/>
            </p:nvSpPr>
            <p:spPr>
              <a:xfrm>
                <a:off x="966398" y="4953000"/>
                <a:ext cx="7356758" cy="646331"/>
              </a:xfrm>
              <a:prstGeom prst="rect">
                <a:avLst/>
              </a:prstGeom>
            </p:spPr>
            <p:txBody>
              <a:bodyPr wrap="none">
                <a:spAutoFit/>
              </a:bodyPr>
              <a:lstStyle/>
              <a:p>
                <a:r>
                  <a:rPr lang="en-US" sz="3600" dirty="0">
                    <a:solidFill>
                      <a:srgbClr val="0070C0"/>
                    </a:solidFill>
                    <a:latin typeface="Times New Roman" panose="02020603050405020304" pitchFamily="18" charset="0"/>
                    <a:cs typeface="Times New Roman" panose="02020603050405020304" pitchFamily="18" charset="0"/>
                  </a:rPr>
                  <a:t>First, a point estimate for μ is </a:t>
                </a:r>
                <a14:m>
                  <m:oMath xmlns:m="http://schemas.openxmlformats.org/officeDocument/2006/math">
                    <m:acc>
                      <m:accPr>
                        <m:chr m:val="̅"/>
                        <m:ctrlPr>
                          <a:rPr lang="en-US" sz="3600" i="1" smtClean="0">
                            <a:solidFill>
                              <a:srgbClr val="0070C0"/>
                            </a:solidFill>
                            <a:latin typeface="Cambria Math" panose="02040503050406030204" pitchFamily="18" charset="0"/>
                          </a:rPr>
                        </m:ctrlPr>
                      </m:accPr>
                      <m:e>
                        <m:r>
                          <a:rPr lang="en-US" sz="3600" b="0" i="1" smtClean="0">
                            <a:solidFill>
                              <a:srgbClr val="0070C0"/>
                            </a:solidFill>
                            <a:latin typeface="Cambria Math"/>
                          </a:rPr>
                          <m:t>𝑋</m:t>
                        </m:r>
                      </m:e>
                    </m:acc>
                    <m:r>
                      <a:rPr lang="en-US" sz="3600" b="0" i="1" smtClean="0">
                        <a:solidFill>
                          <a:srgbClr val="0070C0"/>
                        </a:solidFill>
                        <a:latin typeface="Cambria Math"/>
                      </a:rPr>
                      <m:t>=2.6</m:t>
                    </m:r>
                  </m:oMath>
                </a14:m>
                <a:r>
                  <a:rPr lang="en-US" sz="3600" dirty="0">
                    <a:solidFill>
                      <a:srgbClr val="0070C0"/>
                    </a:solidFill>
                    <a:latin typeface="Times New Roman" panose="02020603050405020304" pitchFamily="18" charset="0"/>
                    <a:cs typeface="Times New Roman" panose="02020603050405020304" pitchFamily="18" charset="0"/>
                  </a:rPr>
                  <a:t/>
                </a:r>
              </a:p>
            </p:txBody>
          </p:sp>
        </mc:Choice>
        <mc:Fallback>
          <p:sp>
            <p:nvSpPr>
              <p:cNvPr id="5" name="Rectangle 4"/>
              <p:cNvSpPr>
                <a:spLocks noRot="1" noChangeAspect="1" noMove="1" noResize="1" noEditPoints="1" noAdjustHandles="1" noChangeArrowheads="1" noChangeShapeType="1" noTextEdit="1"/>
              </p:cNvSpPr>
              <p:nvPr/>
            </p:nvSpPr>
            <p:spPr>
              <a:xfrm>
                <a:off x="966398" y="4953000"/>
                <a:ext cx="7356758" cy="646331"/>
              </a:xfrm>
              <a:prstGeom prst="rect">
                <a:avLst/>
              </a:prstGeom>
              <a:blipFill rotWithShape="1">
                <a:blip r:embed="rId3"/>
                <a:stretch>
                  <a:fillRect l="-2570" t="-14151" b="-33962"/>
                </a:stretch>
              </a:blipFill>
            </p:spPr>
            <p:txBody>
              <a:bodyPr/>
              <a:lstStyle/>
              <a:p>
                <a:r>
                  <a:rPr lang="en-US">
                    <a:noFill/>
                  </a:rPr>
                  <a:t> </a:t>
                </a:r>
              </a:p>
            </p:txBody>
          </p:sp>
        </mc:Fallback>
      </mc:AlternateContent>
    </p:spTree>
    <p:extLst>
      <p:ext uri="{BB962C8B-B14F-4D97-AF65-F5344CB8AC3E}">
        <p14:creationId xmlns:p14="http://schemas.microsoft.com/office/powerpoint/2010/main" xmlns="" val="42175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606</Words>
  <Application>Microsoft Office PowerPoint</Application>
  <PresentationFormat>On-screen Show (4:3)</PresentationFormat>
  <Paragraphs>103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 Introduction </vt:lpstr>
      <vt:lpstr>Slide 3</vt:lpstr>
      <vt:lpstr> Classical Methods of Estimation </vt:lpstr>
      <vt:lpstr>Slide 5</vt:lpstr>
      <vt:lpstr>Point Estimation of the Mean (μ) </vt:lpstr>
      <vt:lpstr>Interval Estimation (Confidence Interval) of the Mean (μ)  </vt:lpstr>
      <vt:lpstr>Example </vt:lpstr>
      <vt:lpstr>Solution: </vt:lpstr>
      <vt:lpstr>Slide 10</vt:lpstr>
      <vt:lpstr>Slide 11</vt:lpstr>
      <vt:lpstr>Slide 12</vt:lpstr>
      <vt:lpstr>Slide 13</vt:lpstr>
      <vt:lpstr>Example: </vt:lpstr>
      <vt:lpstr>Theorem </vt:lpstr>
      <vt:lpstr>Example </vt:lpstr>
      <vt:lpstr>Solution: </vt:lpstr>
      <vt:lpstr>Interval Estimation (Confidence Interval) of the Mean (μ) </vt:lpstr>
      <vt:lpstr> </vt:lpstr>
      <vt:lpstr>Example </vt:lpstr>
      <vt:lpstr>Solution: </vt:lpstr>
      <vt:lpstr>Slide 22</vt:lpstr>
      <vt:lpstr>Slide 23</vt:lpstr>
      <vt:lpstr> </vt:lpstr>
      <vt:lpstr> </vt:lpstr>
      <vt:lpstr> </vt:lpstr>
      <vt:lpstr>Result:  </vt:lpstr>
      <vt:lpstr>Slide 28</vt:lpstr>
      <vt:lpstr>Result:  </vt:lpstr>
      <vt:lpstr>Example (First Case) </vt:lpstr>
      <vt:lpstr>Solution:</vt:lpstr>
      <vt:lpstr>Slide 32</vt:lpstr>
      <vt:lpstr>Slide 33</vt:lpstr>
      <vt:lpstr>Slide 34</vt:lpstr>
      <vt:lpstr>Solution:</vt:lpstr>
      <vt:lpstr>Slide 36</vt:lpstr>
      <vt:lpstr>Slide 37</vt:lpstr>
      <vt:lpstr>Slide 38</vt:lpstr>
      <vt:lpstr>Slide 39</vt:lpstr>
      <vt:lpstr>Slide 40</vt:lpstr>
      <vt:lpstr> </vt:lpstr>
      <vt:lpstr> </vt:lpstr>
      <vt:lpstr>Example </vt:lpstr>
      <vt:lpstr>Solution: </vt:lpstr>
      <vt:lpstr>Solution: </vt:lpstr>
      <vt:lpstr> </vt:lpstr>
      <vt:lpstr>Two Samples: Estimating the Difference between Two Proportions </vt:lpstr>
      <vt:lpstr>Slide 48</vt:lpstr>
      <vt:lpstr>Slide 49</vt:lpstr>
      <vt:lpstr>Results: </vt:lpstr>
      <vt:lpstr> </vt:lpstr>
      <vt:lpstr> </vt:lpstr>
      <vt:lpstr>Slide 53</vt:lpstr>
      <vt:lpstr>Example</vt:lpstr>
      <vt:lpstr>Solution</vt:lpstr>
      <vt:lpstr>Slide 56</vt:lpstr>
      <vt:lpstr>Slide 57</vt:lpstr>
      <vt:lpstr>Note: </vt:lpstr>
    </vt:vector>
  </TitlesOfParts>
  <Company>King Saud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ytashkandi</cp:lastModifiedBy>
  <cp:revision>65</cp:revision>
  <dcterms:created xsi:type="dcterms:W3CDTF">2017-08-03T09:55:05Z</dcterms:created>
  <dcterms:modified xsi:type="dcterms:W3CDTF">2019-09-08T07:38:21Z</dcterms:modified>
</cp:coreProperties>
</file>