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60" r:id="rId6"/>
    <p:sldId id="259" r:id="rId7"/>
    <p:sldId id="261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F0E2-D200-42A0-89D2-89522AF255DD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BEE96-9705-425F-973A-8F5B68B5A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49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F0E2-D200-42A0-89D2-89522AF255DD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BEE96-9705-425F-973A-8F5B68B5A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33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F0E2-D200-42A0-89D2-89522AF255DD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BEE96-9705-425F-973A-8F5B68B5AF4E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637679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F0E2-D200-42A0-89D2-89522AF255DD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BEE96-9705-425F-973A-8F5B68B5A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3090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F0E2-D200-42A0-89D2-89522AF255DD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BEE96-9705-425F-973A-8F5B68B5AF4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674826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F0E2-D200-42A0-89D2-89522AF255DD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BEE96-9705-425F-973A-8F5B68B5A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0194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F0E2-D200-42A0-89D2-89522AF255DD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BEE96-9705-425F-973A-8F5B68B5A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0464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F0E2-D200-42A0-89D2-89522AF255DD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BEE96-9705-425F-973A-8F5B68B5A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060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F0E2-D200-42A0-89D2-89522AF255DD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BEE96-9705-425F-973A-8F5B68B5A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680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F0E2-D200-42A0-89D2-89522AF255DD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BEE96-9705-425F-973A-8F5B68B5A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643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F0E2-D200-42A0-89D2-89522AF255DD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BEE96-9705-425F-973A-8F5B68B5A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238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F0E2-D200-42A0-89D2-89522AF255DD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BEE96-9705-425F-973A-8F5B68B5A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350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F0E2-D200-42A0-89D2-89522AF255DD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BEE96-9705-425F-973A-8F5B68B5A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135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F0E2-D200-42A0-89D2-89522AF255DD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BEE96-9705-425F-973A-8F5B68B5A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246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F0E2-D200-42A0-89D2-89522AF255DD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BEE96-9705-425F-973A-8F5B68B5A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420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F0E2-D200-42A0-89D2-89522AF255DD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BEE96-9705-425F-973A-8F5B68B5A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994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1F0E2-D200-42A0-89D2-89522AF255DD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A5BEE96-9705-425F-973A-8F5B68B5A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739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Genetics disorders-2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88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71105" y="631767"/>
            <a:ext cx="5719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lang="en-US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umerical changes in chromosome numbers:</a:t>
            </a:r>
            <a:endParaRPr lang="en-US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68468" y="1781972"/>
            <a:ext cx="350797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alibri" charset="0"/>
                <a:ea typeface="Calibri" charset="0"/>
                <a:cs typeface="Calibri" charset="0"/>
              </a:rPr>
              <a:t>Aneuploidy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:</a:t>
            </a:r>
          </a:p>
          <a:p>
            <a:pPr algn="just"/>
            <a:r>
              <a:rPr lang="en-U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Variation of a certain chromosome with in the set.</a:t>
            </a:r>
          </a:p>
          <a:p>
            <a:pPr algn="just"/>
            <a:r>
              <a:rPr lang="en-US" dirty="0" err="1" smtClean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Hyperploidy</a:t>
            </a:r>
            <a:r>
              <a:rPr lang="en-U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: gain of chromosome</a:t>
            </a:r>
          </a:p>
          <a:p>
            <a:pPr algn="just"/>
            <a:r>
              <a:rPr lang="en-U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Trisomy 2n+1</a:t>
            </a:r>
          </a:p>
          <a:p>
            <a:pPr algn="just"/>
            <a:r>
              <a:rPr lang="en-U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Double trisomy 2n+1+1</a:t>
            </a:r>
          </a:p>
          <a:p>
            <a:pPr algn="just"/>
            <a:r>
              <a:rPr lang="en-US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Tetrasomy</a:t>
            </a:r>
            <a:r>
              <a:rPr lang="en-U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2n+2</a:t>
            </a:r>
          </a:p>
          <a:p>
            <a:pPr algn="just"/>
            <a:endParaRPr lang="en-US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just"/>
            <a:r>
              <a:rPr lang="en-US" dirty="0" err="1" smtClean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Hypoploid</a:t>
            </a:r>
            <a:r>
              <a:rPr lang="en-US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y</a:t>
            </a:r>
            <a:r>
              <a:rPr lang="en-U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: loss of chromosome</a:t>
            </a:r>
          </a:p>
          <a:p>
            <a:pPr algn="just"/>
            <a:r>
              <a:rPr lang="en-U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Monosomy 2n-1</a:t>
            </a:r>
          </a:p>
          <a:p>
            <a:pPr algn="just"/>
            <a:r>
              <a:rPr lang="en-U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Double monosomy 2n-1-1</a:t>
            </a:r>
          </a:p>
          <a:p>
            <a:pPr algn="just"/>
            <a:r>
              <a:rPr lang="en-US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Nullisomy</a:t>
            </a:r>
            <a:r>
              <a:rPr lang="en-U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2n-2</a:t>
            </a:r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24917" y="1781972"/>
            <a:ext cx="350797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alibri" charset="0"/>
                <a:ea typeface="Calibri" charset="0"/>
                <a:cs typeface="Calibri" charset="0"/>
              </a:rPr>
              <a:t>Polyploidy:</a:t>
            </a:r>
          </a:p>
          <a:p>
            <a:pPr algn="just"/>
            <a:r>
              <a:rPr lang="en-U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Cell has more than two set of homologous chromosome. </a:t>
            </a:r>
          </a:p>
          <a:p>
            <a:pPr algn="just"/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just"/>
            <a:r>
              <a:rPr lang="en-U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Triploid (3n).</a:t>
            </a:r>
          </a:p>
          <a:p>
            <a:pPr algn="just"/>
            <a:r>
              <a:rPr lang="en-U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Tetraploid (4n).</a:t>
            </a:r>
          </a:p>
          <a:p>
            <a:pPr algn="just"/>
            <a:r>
              <a:rPr lang="en-US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Pentaploid</a:t>
            </a:r>
            <a:r>
              <a:rPr lang="en-U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(5n).</a:t>
            </a:r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74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81" t="2044" r="14636" b="4089"/>
          <a:stretch/>
        </p:blipFill>
        <p:spPr>
          <a:xfrm>
            <a:off x="2215573" y="1886990"/>
            <a:ext cx="4838008" cy="458031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2194559" y="656705"/>
            <a:ext cx="4894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Meiotic </a:t>
            </a:r>
            <a:r>
              <a:rPr lang="en-US" dirty="0" smtClean="0"/>
              <a:t>nondisjunction produces aneuploidies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178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39549" y="699796"/>
            <a:ext cx="5027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Patau’s</a:t>
            </a:r>
            <a:r>
              <a:rPr lang="en-US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syndrome: Trisomy-13 (XY or XX +13)</a:t>
            </a:r>
            <a:endParaRPr lang="en-US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39550" y="1262752"/>
            <a:ext cx="700729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Genetic 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disorder in which a person has</a:t>
            </a:r>
            <a:r>
              <a:rPr lang="en-US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 3 copies of genetic material </a:t>
            </a:r>
            <a:r>
              <a:rPr lang="en-US" dirty="0" smtClean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from chromosome 13</a:t>
            </a:r>
            <a:r>
              <a:rPr lang="en-U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, causing a disruption of normal development.</a:t>
            </a:r>
          </a:p>
          <a:p>
            <a:pPr algn="just"/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just"/>
            <a:r>
              <a:rPr lang="en-U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Trisomy 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13 occurs in about 1 in 16,000 newborns. Although women of any age can have a child with trisomy 13, the chance of having a child with this condition </a:t>
            </a:r>
            <a:r>
              <a:rPr lang="en-US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increases as a woman gets </a:t>
            </a:r>
            <a:r>
              <a:rPr lang="en-US" dirty="0" smtClean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older</a:t>
            </a:r>
            <a:r>
              <a:rPr lang="en-U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</a:p>
          <a:p>
            <a:pPr algn="just"/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just"/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An error in cell division called </a:t>
            </a:r>
            <a:r>
              <a:rPr lang="en-US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nondisjunction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 results in a reproductive cell with an abnormal number of </a:t>
            </a:r>
            <a:r>
              <a:rPr lang="en-U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chromosomes.</a:t>
            </a:r>
          </a:p>
          <a:p>
            <a:pPr algn="just"/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just"/>
            <a:r>
              <a:rPr lang="en-U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Symptoms: Eyes poorly developed, extra finger or toes, cleft in the lip, cleft palate.</a:t>
            </a:r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8444" y="4679072"/>
            <a:ext cx="4406356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09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0173" y="1961760"/>
            <a:ext cx="2914887" cy="26102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80619" y="687582"/>
            <a:ext cx="3321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Calibri" charset="0"/>
                <a:ea typeface="Calibri" charset="0"/>
                <a:cs typeface="Calibri" charset="0"/>
              </a:rPr>
              <a:t>Triplo</a:t>
            </a:r>
            <a:r>
              <a:rPr lang="en-US" b="1" dirty="0" smtClean="0">
                <a:latin typeface="Calibri" charset="0"/>
                <a:ea typeface="Calibri" charset="0"/>
                <a:cs typeface="Calibri" charset="0"/>
              </a:rPr>
              <a:t>-X syndrome: (47,XXX)</a:t>
            </a:r>
            <a:endParaRPr lang="en-US" b="1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2394" y="1277982"/>
            <a:ext cx="545976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Triple 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X syndrome results from </a:t>
            </a:r>
            <a:r>
              <a:rPr lang="en-US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 </a:t>
            </a:r>
            <a:r>
              <a:rPr lang="en-US" dirty="0" smtClean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extra copy of X chromosome </a:t>
            </a:r>
            <a:r>
              <a:rPr lang="en-US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 each of a female's cells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. As a result of the extra X chromosome, each cell has a total of 47 chromosomes (47,XXX</a:t>
            </a:r>
            <a:r>
              <a:rPr lang="en-U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).</a:t>
            </a:r>
          </a:p>
          <a:p>
            <a:pPr algn="just"/>
            <a:endParaRPr lang="en-US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just"/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M</a:t>
            </a:r>
            <a:r>
              <a:rPr lang="en-U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ost 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cases of triple X syndrome are </a:t>
            </a:r>
            <a:r>
              <a:rPr lang="en-US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not inherited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. The chromosomal change usually occurs as a random event during the formation of reproductive cells (eggs and sperm). </a:t>
            </a:r>
            <a:endParaRPr lang="en-US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just"/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just"/>
            <a:r>
              <a:rPr lang="en-U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An 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error in cell division called </a:t>
            </a:r>
            <a:r>
              <a:rPr lang="en-US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nondisjunction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 can result in reproductive cells with an abnormal number of chromosomes. </a:t>
            </a:r>
            <a:endParaRPr lang="en-US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just"/>
            <a:endParaRPr lang="en-US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just"/>
            <a:r>
              <a:rPr lang="en-U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Symptoms: Increase risk of learning disability and tall stature </a:t>
            </a:r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25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36718" y="887355"/>
            <a:ext cx="2589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alibri" charset="0"/>
                <a:ea typeface="Calibri" charset="0"/>
                <a:cs typeface="Calibri" charset="0"/>
              </a:rPr>
              <a:t>Jacobs syndrome: 47,XYY</a:t>
            </a:r>
            <a:endParaRPr lang="en-US" b="1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22106" y="1716832"/>
            <a:ext cx="482392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47,XYY 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syndrome is caused by </a:t>
            </a:r>
            <a:r>
              <a:rPr lang="en-US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 presence of </a:t>
            </a:r>
            <a:r>
              <a:rPr lang="en-US" dirty="0" smtClean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 extra copy of Y chromosome </a:t>
            </a:r>
            <a:r>
              <a:rPr lang="en-US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 each of a male's cells. </a:t>
            </a:r>
            <a:endParaRPr lang="en-US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just"/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just"/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Most cases of 47,XYY syndrome </a:t>
            </a:r>
            <a:r>
              <a:rPr lang="en-US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are not inherited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. The chromosomal change usually occurs as a random event during the formation of sperm cells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5021" y="1868557"/>
            <a:ext cx="2690614" cy="269273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22106" y="3748157"/>
            <a:ext cx="46186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Symptoms: Delayed 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development of motor skills (such as sitting and walking), weak muscle </a:t>
            </a:r>
            <a:r>
              <a:rPr lang="en-U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tone, seizures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, asthma, flat </a:t>
            </a:r>
            <a:r>
              <a:rPr lang="en-U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feet.</a:t>
            </a:r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52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07056" y="215167"/>
            <a:ext cx="2287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alibri" charset="0"/>
                <a:ea typeface="Calibri" charset="0"/>
                <a:cs typeface="Calibri" charset="0"/>
              </a:rPr>
              <a:t>Cri-du, chat syndrome</a:t>
            </a:r>
            <a:endParaRPr lang="en-US" b="1" dirty="0"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9170" y="2425148"/>
            <a:ext cx="2238411" cy="195563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79403" y="727240"/>
            <a:ext cx="549101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>
                <a:latin typeface="Calibri Light" charset="0"/>
                <a:ea typeface="Calibri Light" charset="0"/>
                <a:cs typeface="Calibri Light" charset="0"/>
              </a:rPr>
              <a:t>Cri-du-chat (cat's cry) syndrome, also known as 5p- (5p minus) syndrome, is a chromosomal condition that results when </a:t>
            </a:r>
            <a:r>
              <a:rPr lang="en-US" dirty="0">
                <a:solidFill>
                  <a:srgbClr val="FF0000"/>
                </a:solidFill>
                <a:latin typeface="Calibri Light" charset="0"/>
                <a:ea typeface="Calibri Light" charset="0"/>
                <a:cs typeface="Calibri Light" charset="0"/>
              </a:rPr>
              <a:t>a </a:t>
            </a:r>
            <a:r>
              <a:rPr lang="en-US" dirty="0" smtClean="0">
                <a:solidFill>
                  <a:srgbClr val="FF0000"/>
                </a:solidFill>
                <a:latin typeface="Calibri Light" charset="0"/>
                <a:ea typeface="Calibri Light" charset="0"/>
                <a:cs typeface="Calibri Light" charset="0"/>
              </a:rPr>
              <a:t>fragment of Chromosome 5 is </a:t>
            </a:r>
            <a:r>
              <a:rPr lang="en-US" dirty="0">
                <a:solidFill>
                  <a:srgbClr val="FF0000"/>
                </a:solidFill>
                <a:latin typeface="Calibri Light" charset="0"/>
                <a:ea typeface="Calibri Light" charset="0"/>
                <a:cs typeface="Calibri Light" charset="0"/>
              </a:rPr>
              <a:t>missing</a:t>
            </a:r>
            <a:r>
              <a:rPr lang="en-US" dirty="0">
                <a:latin typeface="Calibri Light" charset="0"/>
                <a:ea typeface="Calibri Light" charset="0"/>
                <a:cs typeface="Calibri Light" charset="0"/>
              </a:rPr>
              <a:t>. </a:t>
            </a:r>
            <a:endParaRPr lang="en-US" dirty="0" smtClean="0">
              <a:latin typeface="Calibri Light" charset="0"/>
              <a:ea typeface="Calibri Light" charset="0"/>
              <a:cs typeface="Calibri Light" charset="0"/>
            </a:endParaRPr>
          </a:p>
          <a:p>
            <a:pPr algn="just"/>
            <a:endParaRPr lang="en-US" dirty="0">
              <a:latin typeface="Calibri Light" charset="0"/>
              <a:ea typeface="Calibri Light" charset="0"/>
              <a:cs typeface="Calibri Light" charset="0"/>
            </a:endParaRPr>
          </a:p>
          <a:p>
            <a:pPr algn="just"/>
            <a:r>
              <a:rPr lang="en-US" dirty="0" smtClean="0">
                <a:latin typeface="Calibri Light" charset="0"/>
                <a:ea typeface="Calibri Light" charset="0"/>
                <a:cs typeface="Calibri Light" charset="0"/>
              </a:rPr>
              <a:t>The </a:t>
            </a:r>
            <a:r>
              <a:rPr lang="en-US" dirty="0">
                <a:latin typeface="Calibri Light" charset="0"/>
                <a:ea typeface="Calibri Light" charset="0"/>
                <a:cs typeface="Calibri Light" charset="0"/>
              </a:rPr>
              <a:t>size of the deletion varies among affected individuals; studies suggest that </a:t>
            </a:r>
            <a:r>
              <a:rPr lang="en-US" dirty="0">
                <a:solidFill>
                  <a:srgbClr val="FF0000"/>
                </a:solidFill>
                <a:latin typeface="Calibri Light" charset="0"/>
                <a:ea typeface="Calibri Light" charset="0"/>
                <a:cs typeface="Calibri Light" charset="0"/>
              </a:rPr>
              <a:t>larger deletions tend to result in more </a:t>
            </a:r>
            <a:r>
              <a:rPr lang="en-US" dirty="0" smtClean="0">
                <a:solidFill>
                  <a:srgbClr val="FF0000"/>
                </a:solidFill>
                <a:latin typeface="Calibri Light" charset="0"/>
                <a:ea typeface="Calibri Light" charset="0"/>
                <a:cs typeface="Calibri Light" charset="0"/>
              </a:rPr>
              <a:t>severe symptoms</a:t>
            </a:r>
            <a:r>
              <a:rPr lang="en-US" dirty="0" smtClean="0">
                <a:latin typeface="Calibri Light" charset="0"/>
                <a:ea typeface="Calibri Light" charset="0"/>
                <a:cs typeface="Calibri Light" charset="0"/>
              </a:rPr>
              <a:t>.</a:t>
            </a:r>
          </a:p>
          <a:p>
            <a:pPr algn="just"/>
            <a:endParaRPr lang="en-US" dirty="0">
              <a:latin typeface="Calibri Light" charset="0"/>
              <a:ea typeface="Calibri Light" charset="0"/>
              <a:cs typeface="Calibri Light" charset="0"/>
            </a:endParaRPr>
          </a:p>
          <a:p>
            <a:pPr algn="just"/>
            <a:r>
              <a:rPr lang="en-US" dirty="0">
                <a:latin typeface="Calibri Light" charset="0"/>
                <a:ea typeface="Calibri Light" charset="0"/>
                <a:cs typeface="Calibri Light" charset="0"/>
              </a:rPr>
              <a:t>Most cases of cri-du-chat syndrome </a:t>
            </a:r>
            <a:r>
              <a:rPr lang="en-US" dirty="0">
                <a:solidFill>
                  <a:srgbClr val="FF0000"/>
                </a:solidFill>
                <a:latin typeface="Calibri Light" charset="0"/>
                <a:ea typeface="Calibri Light" charset="0"/>
                <a:cs typeface="Calibri Light" charset="0"/>
              </a:rPr>
              <a:t>are not inherited</a:t>
            </a:r>
            <a:r>
              <a:rPr lang="en-US" dirty="0">
                <a:latin typeface="Calibri Light" charset="0"/>
                <a:ea typeface="Calibri Light" charset="0"/>
                <a:cs typeface="Calibri Light" charset="0"/>
              </a:rPr>
              <a:t>. The deletion occurs most often as a random event during the formation of reproductive cells (eggs or sperm) or in early fetal development. </a:t>
            </a:r>
            <a:r>
              <a:rPr lang="en-US" dirty="0">
                <a:solidFill>
                  <a:srgbClr val="FF0000"/>
                </a:solidFill>
                <a:latin typeface="Calibri Light" charset="0"/>
                <a:ea typeface="Calibri Light" charset="0"/>
                <a:cs typeface="Calibri Light" charset="0"/>
              </a:rPr>
              <a:t>Affected people typically have no history of the disorder in their family</a:t>
            </a:r>
            <a:r>
              <a:rPr lang="en-US" dirty="0">
                <a:latin typeface="Calibri Light" charset="0"/>
                <a:ea typeface="Calibri Light" charset="0"/>
                <a:cs typeface="Calibri Light" charset="0"/>
              </a:rPr>
              <a:t>.</a:t>
            </a:r>
            <a:endParaRPr lang="en-US" dirty="0" smtClean="0">
              <a:latin typeface="Calibri Light" charset="0"/>
              <a:ea typeface="Calibri Light" charset="0"/>
              <a:cs typeface="Calibri Light" charset="0"/>
            </a:endParaRPr>
          </a:p>
          <a:p>
            <a:pPr algn="just"/>
            <a:endParaRPr lang="en-US" dirty="0">
              <a:latin typeface="Calibri Light" charset="0"/>
              <a:ea typeface="Calibri Light" charset="0"/>
              <a:cs typeface="Calibri Light" charset="0"/>
            </a:endParaRPr>
          </a:p>
          <a:p>
            <a:pPr algn="just"/>
            <a:r>
              <a:rPr lang="en-US" dirty="0" smtClean="0">
                <a:latin typeface="Calibri Light" charset="0"/>
                <a:ea typeface="Calibri Light" charset="0"/>
                <a:cs typeface="Calibri Light" charset="0"/>
              </a:rPr>
              <a:t>Infants </a:t>
            </a:r>
            <a:r>
              <a:rPr lang="en-US" dirty="0">
                <a:latin typeface="Calibri Light" charset="0"/>
                <a:ea typeface="Calibri Light" charset="0"/>
                <a:cs typeface="Calibri Light" charset="0"/>
              </a:rPr>
              <a:t>with this condition often have a </a:t>
            </a:r>
            <a:r>
              <a:rPr lang="en-US" dirty="0">
                <a:solidFill>
                  <a:srgbClr val="FF0000"/>
                </a:solidFill>
                <a:latin typeface="Calibri Light" charset="0"/>
                <a:ea typeface="Calibri Light" charset="0"/>
                <a:cs typeface="Calibri Light" charset="0"/>
              </a:rPr>
              <a:t>high-pitched cry that sounds like that of a cat</a:t>
            </a:r>
            <a:r>
              <a:rPr lang="en-US" dirty="0" smtClean="0">
                <a:solidFill>
                  <a:srgbClr val="FF0000"/>
                </a:solidFill>
                <a:latin typeface="Calibri Light" charset="0"/>
                <a:ea typeface="Calibri Light" charset="0"/>
                <a:cs typeface="Calibri Light" charset="0"/>
              </a:rPr>
              <a:t>.</a:t>
            </a:r>
          </a:p>
          <a:p>
            <a:pPr algn="just"/>
            <a:endParaRPr lang="en-US" dirty="0" smtClean="0">
              <a:latin typeface="Calibri Light" charset="0"/>
              <a:ea typeface="Calibri Light" charset="0"/>
              <a:cs typeface="Calibri Light" charset="0"/>
            </a:endParaRPr>
          </a:p>
          <a:p>
            <a:pPr algn="just"/>
            <a:r>
              <a:rPr lang="en-US" dirty="0" smtClean="0">
                <a:latin typeface="Calibri Light" charset="0"/>
                <a:ea typeface="Calibri Light" charset="0"/>
                <a:cs typeface="Calibri Light" charset="0"/>
              </a:rPr>
              <a:t>Symptoms: intellectual </a:t>
            </a:r>
            <a:r>
              <a:rPr lang="en-US" dirty="0">
                <a:latin typeface="Calibri Light" charset="0"/>
                <a:ea typeface="Calibri Light" charset="0"/>
                <a:cs typeface="Calibri Light" charset="0"/>
              </a:rPr>
              <a:t>disability and delayed development, small head </a:t>
            </a:r>
            <a:r>
              <a:rPr lang="en-US" dirty="0" smtClean="0">
                <a:latin typeface="Calibri Light" charset="0"/>
                <a:ea typeface="Calibri Light" charset="0"/>
                <a:cs typeface="Calibri Light" charset="0"/>
              </a:rPr>
              <a:t>size.</a:t>
            </a:r>
            <a:endParaRPr lang="en-US" dirty="0">
              <a:latin typeface="Calibri Light" charset="0"/>
              <a:ea typeface="Calibri Light" charset="0"/>
              <a:cs typeface="Calibri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142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55920" y="894402"/>
            <a:ext cx="3039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alibri" charset="0"/>
                <a:ea typeface="Calibri" charset="0"/>
                <a:cs typeface="Calibri" charset="0"/>
              </a:rPr>
              <a:t>Down’s syndrome: Trisomy 21</a:t>
            </a:r>
            <a:endParaRPr lang="en-US" b="1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94261" y="1376486"/>
            <a:ext cx="428936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>
                <a:latin typeface="Calibri Light" charset="0"/>
                <a:ea typeface="Calibri Light" charset="0"/>
                <a:cs typeface="Calibri Light" charset="0"/>
              </a:rPr>
              <a:t>Down syndrome result </a:t>
            </a:r>
            <a:r>
              <a:rPr lang="en-US" dirty="0">
                <a:solidFill>
                  <a:srgbClr val="FF0000"/>
                </a:solidFill>
                <a:latin typeface="Calibri Light" charset="0"/>
                <a:ea typeface="Calibri Light" charset="0"/>
                <a:cs typeface="Calibri Light" charset="0"/>
              </a:rPr>
              <a:t>from </a:t>
            </a:r>
            <a:r>
              <a:rPr lang="en-US" dirty="0" smtClean="0">
                <a:solidFill>
                  <a:srgbClr val="FF0000"/>
                </a:solidFill>
                <a:latin typeface="Calibri Light" charset="0"/>
                <a:ea typeface="Calibri Light" charset="0"/>
                <a:cs typeface="Calibri Light" charset="0"/>
              </a:rPr>
              <a:t>Trisomy 21</a:t>
            </a:r>
            <a:r>
              <a:rPr lang="en-US" dirty="0" smtClean="0">
                <a:latin typeface="Calibri Light" charset="0"/>
                <a:ea typeface="Calibri Light" charset="0"/>
                <a:cs typeface="Calibri Light" charset="0"/>
              </a:rPr>
              <a:t>, </a:t>
            </a:r>
            <a:r>
              <a:rPr lang="en-US" dirty="0">
                <a:latin typeface="Calibri Light" charset="0"/>
                <a:ea typeface="Calibri Light" charset="0"/>
                <a:cs typeface="Calibri Light" charset="0"/>
              </a:rPr>
              <a:t>which means each cell in the body has three copies of </a:t>
            </a:r>
            <a:r>
              <a:rPr lang="en-US" dirty="0" smtClean="0">
                <a:latin typeface="Calibri Light" charset="0"/>
                <a:ea typeface="Calibri Light" charset="0"/>
                <a:cs typeface="Calibri Light" charset="0"/>
              </a:rPr>
              <a:t>chromosome 21 </a:t>
            </a:r>
            <a:r>
              <a:rPr lang="en-US" dirty="0">
                <a:latin typeface="Calibri Light" charset="0"/>
                <a:ea typeface="Calibri Light" charset="0"/>
                <a:cs typeface="Calibri Light" charset="0"/>
              </a:rPr>
              <a:t>instead of the usual two copies</a:t>
            </a:r>
            <a:r>
              <a:rPr lang="en-US" dirty="0" smtClean="0">
                <a:latin typeface="Calibri Light" charset="0"/>
                <a:ea typeface="Calibri Light" charset="0"/>
                <a:cs typeface="Calibri Light" charset="0"/>
              </a:rPr>
              <a:t>.</a:t>
            </a:r>
          </a:p>
          <a:p>
            <a:pPr algn="just"/>
            <a:endParaRPr lang="en-US" dirty="0" smtClean="0">
              <a:latin typeface="Calibri Light" charset="0"/>
              <a:ea typeface="Calibri Light" charset="0"/>
              <a:cs typeface="Calibri Light" charset="0"/>
            </a:endParaRPr>
          </a:p>
          <a:p>
            <a:pPr algn="just"/>
            <a:r>
              <a:rPr lang="en-US" dirty="0">
                <a:latin typeface="Calibri Light" charset="0"/>
                <a:ea typeface="Calibri Light" charset="0"/>
                <a:cs typeface="Calibri Light" charset="0"/>
              </a:rPr>
              <a:t>Down Syndrome is correlated with </a:t>
            </a:r>
            <a:r>
              <a:rPr lang="en-US" dirty="0">
                <a:solidFill>
                  <a:srgbClr val="FF0000"/>
                </a:solidFill>
                <a:latin typeface="Calibri Light" charset="0"/>
                <a:ea typeface="Calibri Light" charset="0"/>
                <a:cs typeface="Calibri Light" charset="0"/>
              </a:rPr>
              <a:t>age of mother </a:t>
            </a:r>
            <a:r>
              <a:rPr lang="en-US" dirty="0">
                <a:latin typeface="Calibri Light" charset="0"/>
                <a:ea typeface="Calibri Light" charset="0"/>
                <a:cs typeface="Calibri Light" charset="0"/>
              </a:rPr>
              <a:t>but </a:t>
            </a:r>
            <a:r>
              <a:rPr lang="en-US" dirty="0" smtClean="0">
                <a:latin typeface="Calibri Light" charset="0"/>
                <a:ea typeface="Calibri Light" charset="0"/>
                <a:cs typeface="Calibri Light" charset="0"/>
              </a:rPr>
              <a:t>could </a:t>
            </a:r>
            <a:r>
              <a:rPr lang="en-US" dirty="0">
                <a:solidFill>
                  <a:srgbClr val="FF0000"/>
                </a:solidFill>
                <a:latin typeface="Calibri Light" charset="0"/>
                <a:ea typeface="Calibri Light" charset="0"/>
                <a:cs typeface="Calibri Light" charset="0"/>
              </a:rPr>
              <a:t>also be the result of nondisjunction </a:t>
            </a:r>
            <a:r>
              <a:rPr lang="en-US" dirty="0" smtClean="0">
                <a:solidFill>
                  <a:srgbClr val="FF0000"/>
                </a:solidFill>
                <a:latin typeface="Calibri Light" charset="0"/>
                <a:ea typeface="Calibri Light" charset="0"/>
                <a:cs typeface="Calibri Light" charset="0"/>
              </a:rPr>
              <a:t>of chromosome </a:t>
            </a:r>
            <a:r>
              <a:rPr lang="en-US" dirty="0" smtClean="0">
                <a:latin typeface="Calibri Light" charset="0"/>
                <a:ea typeface="Calibri Light" charset="0"/>
                <a:cs typeface="Calibri Light" charset="0"/>
              </a:rPr>
              <a:t>21.</a:t>
            </a:r>
          </a:p>
          <a:p>
            <a:pPr algn="just"/>
            <a:endParaRPr lang="en-US" dirty="0">
              <a:latin typeface="Calibri Light" charset="0"/>
              <a:ea typeface="Calibri Light" charset="0"/>
              <a:cs typeface="Calibri Light" charset="0"/>
            </a:endParaRPr>
          </a:p>
          <a:p>
            <a:pPr algn="just"/>
            <a:r>
              <a:rPr lang="en-US" dirty="0" smtClean="0">
                <a:latin typeface="Calibri Light" charset="0"/>
                <a:ea typeface="Calibri Light" charset="0"/>
                <a:cs typeface="Calibri Light" charset="0"/>
              </a:rPr>
              <a:t>Symptoms: Delayed </a:t>
            </a:r>
            <a:r>
              <a:rPr lang="en-US" dirty="0">
                <a:latin typeface="Calibri Light" charset="0"/>
                <a:ea typeface="Calibri Light" charset="0"/>
                <a:cs typeface="Calibri Light" charset="0"/>
              </a:rPr>
              <a:t>development and behavioral </a:t>
            </a:r>
            <a:r>
              <a:rPr lang="en-US" dirty="0" smtClean="0">
                <a:latin typeface="Calibri Light" charset="0"/>
                <a:ea typeface="Calibri Light" charset="0"/>
                <a:cs typeface="Calibri Light" charset="0"/>
              </a:rPr>
              <a:t>problems for example stubbornness,</a:t>
            </a:r>
            <a:r>
              <a:rPr lang="en-US" dirty="0">
                <a:latin typeface="Calibri Light" charset="0"/>
                <a:ea typeface="Calibri Light" charset="0"/>
                <a:cs typeface="Calibri Light" charset="0"/>
              </a:rPr>
              <a:t> facial features, short stature</a:t>
            </a:r>
            <a:r>
              <a:rPr lang="en-US" dirty="0" smtClean="0">
                <a:latin typeface="Calibri Light" charset="0"/>
                <a:ea typeface="Calibri Light" charset="0"/>
                <a:cs typeface="Calibri Light" charset="0"/>
              </a:rPr>
              <a:t> increase risk of having hear and vision problem and Alzheimer.</a:t>
            </a:r>
            <a:endParaRPr lang="en-US" dirty="0">
              <a:latin typeface="Calibri Light" charset="0"/>
              <a:ea typeface="Calibri Light" charset="0"/>
              <a:cs typeface="Calibri Light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3632" y="2258643"/>
            <a:ext cx="2796812" cy="2206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90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24348" y="2394066"/>
            <a:ext cx="2445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alibri" charset="0"/>
                <a:ea typeface="Calibri" charset="0"/>
                <a:cs typeface="Calibri" charset="0"/>
              </a:rPr>
              <a:t>Turner Syndrome ??</a:t>
            </a:r>
            <a:endParaRPr lang="en-US" b="1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17702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205</TotalTime>
  <Words>411</Words>
  <Application>Microsoft Office PowerPoint</Application>
  <PresentationFormat>Widescreen</PresentationFormat>
  <Paragraphs>58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Trebuchet MS</vt:lpstr>
      <vt:lpstr>Wingdings 3</vt:lpstr>
      <vt:lpstr>Facet</vt:lpstr>
      <vt:lpstr>Genetics disorders-2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Bader O. Almotairi</dc:creator>
  <cp:lastModifiedBy>Bader O. Almotairi</cp:lastModifiedBy>
  <cp:revision>24</cp:revision>
  <dcterms:created xsi:type="dcterms:W3CDTF">2018-10-29T12:41:50Z</dcterms:created>
  <dcterms:modified xsi:type="dcterms:W3CDTF">2019-11-11T10:51:58Z</dcterms:modified>
</cp:coreProperties>
</file>