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3"/>
  </p:notesMasterIdLst>
  <p:handoutMasterIdLst>
    <p:handoutMasterId r:id="rId24"/>
  </p:handoutMasterIdLst>
  <p:sldIdLst>
    <p:sldId id="256" r:id="rId2"/>
    <p:sldId id="257" r:id="rId3"/>
    <p:sldId id="258" r:id="rId4"/>
    <p:sldId id="273" r:id="rId5"/>
    <p:sldId id="275" r:id="rId6"/>
    <p:sldId id="276" r:id="rId7"/>
    <p:sldId id="260" r:id="rId8"/>
    <p:sldId id="259" r:id="rId9"/>
    <p:sldId id="261" r:id="rId10"/>
    <p:sldId id="262" r:id="rId11"/>
    <p:sldId id="263" r:id="rId12"/>
    <p:sldId id="264" r:id="rId13"/>
    <p:sldId id="265" r:id="rId14"/>
    <p:sldId id="277" r:id="rId15"/>
    <p:sldId id="266" r:id="rId16"/>
    <p:sldId id="267" r:id="rId17"/>
    <p:sldId id="26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58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22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e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2505C-BC1C-41D4-B9B4-CB7689024AC5}" type="datetimeFigureOut">
              <a:rPr lang="en-US" smtClean="0"/>
              <a:pPr/>
              <a:t>12/1/2016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7C0FF3-F48B-46D0-8997-D6E6FDD083F6}" type="slidenum">
              <a:rPr lang="en-US" smtClean="0"/>
              <a:pPr/>
              <a:t>‹#›</a:t>
            </a:fld>
            <a:endParaRPr lang="en-US"/>
          </a:p>
        </p:txBody>
      </p:sp>
    </p:spTree>
    <p:extLst>
      <p:ext uri="{BB962C8B-B14F-4D97-AF65-F5344CB8AC3E}">
        <p14:creationId xmlns="" xmlns:p14="http://schemas.microsoft.com/office/powerpoint/2010/main" val="1682434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F149F4-0F0B-4804-B43D-8D09240BCF73}" type="datetimeFigureOut">
              <a:rPr lang="en-US" smtClean="0"/>
              <a:pPr/>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0E1B8E-373D-436B-98CE-2E5FDFA9B574}" type="slidenum">
              <a:rPr lang="en-US" smtClean="0"/>
              <a:pPr/>
              <a:t>‹#›</a:t>
            </a:fld>
            <a:endParaRPr lang="en-US"/>
          </a:p>
        </p:txBody>
      </p:sp>
    </p:spTree>
    <p:extLst>
      <p:ext uri="{BB962C8B-B14F-4D97-AF65-F5344CB8AC3E}">
        <p14:creationId xmlns="" xmlns:p14="http://schemas.microsoft.com/office/powerpoint/2010/main" val="81578856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412466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4BE146-3118-465B-813F-8BC0828B04A1}" type="datetime1">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DA66-A744-4F43-856A-88B2D54F7B1A}"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86274-AEBF-4D5A-8E1D-05EB2BECEB8B}" type="datetime1">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DA66-A744-4F43-856A-88B2D54F7B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E1B343-F865-4385-B446-BC6A891DD00D}" type="datetime1">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DA66-A744-4F43-856A-88B2D54F7B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A3051-455B-4CA3-9331-6E159F3A2BA7}" type="datetime1">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DA66-A744-4F43-856A-88B2D54F7B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FDC00-04D8-4E30-A9A7-ADCF10B5EAAD}" type="datetime1">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DA66-A744-4F43-856A-88B2D54F7B1A}"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1E3083-4184-4737-9DE2-1BFB177105BC}" type="datetime1">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DDA66-A744-4F43-856A-88B2D54F7B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60D68E-B00E-4E4F-A791-BE1EFFAF2322}" type="datetime1">
              <a:rPr lang="en-US" smtClean="0"/>
              <a:pPr/>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DDA66-A744-4F43-856A-88B2D54F7B1A}"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72DB83-2870-4538-A07C-F4D882DD9970}" type="datetime1">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DDA66-A744-4F43-856A-88B2D54F7B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FB6C4-3145-4DF8-AEDA-CF9FD96F71D8}" type="datetime1">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DDA66-A744-4F43-856A-88B2D54F7B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44F75-1F8E-4461-95A0-E688E6047CB9}" type="datetime1">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DDA66-A744-4F43-856A-88B2D54F7B1A}"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1D927-438D-4594-A8DF-3617538EFF49}" type="datetime1">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DDA66-A744-4F43-856A-88B2D54F7B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EB3ED7D-49B3-466F-9A86-BE151529334A}" type="datetime1">
              <a:rPr lang="en-US" smtClean="0"/>
              <a:pPr/>
              <a:t>12/1/2016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E8DDA66-A744-4F43-856A-88B2D54F7B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8.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image" Target="../media/image2.png"/><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2.png"/><Relationship Id="rId5" Type="http://schemas.openxmlformats.org/officeDocument/2006/relationships/image" Target="../media/image2.png"/><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png"/><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35.emf"/><Relationship Id="rId7" Type="http://schemas.openxmlformats.org/officeDocument/2006/relationships/oleObject" Target="../embeddings/oleObject23.bin"/><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image" Target="../media/image36.jpeg"/><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38.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png"/><Relationship Id="rId4" Type="http://schemas.openxmlformats.org/officeDocument/2006/relationships/image" Target="../media/image40.png"/></Relationships>
</file>

<file path=ppt/slides/_rels/slide17.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5" Type="http://schemas.openxmlformats.org/officeDocument/2006/relationships/image" Target="../media/image2.png"/><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32.bin"/><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2.png"/><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C00000"/>
                </a:solidFill>
                <a:effectLst>
                  <a:outerShdw blurRad="38100" dist="38100" dir="2700000" algn="tl">
                    <a:srgbClr val="000000">
                      <a:alpha val="43137"/>
                    </a:srgbClr>
                  </a:outerShdw>
                </a:effectLst>
                <a:latin typeface="Bookman Old Style" panose="02050604050505020204" pitchFamily="18" charset="0"/>
                <a:cs typeface="Tahoma" pitchFamily="34" charset="0"/>
              </a:rPr>
              <a:t>Aldehydes and Ketones</a:t>
            </a:r>
            <a:endParaRPr lang="en-US" b="1" dirty="0">
              <a:solidFill>
                <a:srgbClr val="C00000"/>
              </a:solidFill>
              <a:effectLst>
                <a:outerShdw blurRad="38100" dist="38100" dir="2700000" algn="tl">
                  <a:srgbClr val="000000">
                    <a:alpha val="43137"/>
                  </a:srgbClr>
                </a:outerShdw>
              </a:effectLst>
              <a:latin typeface="Bookman Old Style" panose="02050604050505020204" pitchFamily="18" charset="0"/>
            </a:endParaRPr>
          </a:p>
        </p:txBody>
      </p:sp>
      <p:sp>
        <p:nvSpPr>
          <p:cNvPr id="3" name="Subtitle 2"/>
          <p:cNvSpPr>
            <a:spLocks noGrp="1"/>
          </p:cNvSpPr>
          <p:nvPr>
            <p:ph type="subTitle" idx="1"/>
          </p:nvPr>
        </p:nvSpPr>
        <p:spPr/>
        <p:txBody>
          <a:bodyPr/>
          <a:lstStyle/>
          <a:p>
            <a:r>
              <a:rPr lang="en-US" b="1" dirty="0">
                <a:solidFill>
                  <a:srgbClr val="0070C0"/>
                </a:solidFill>
                <a:effectLst>
                  <a:outerShdw blurRad="38100" dist="38100" dir="2700000" algn="tl">
                    <a:srgbClr val="000000">
                      <a:alpha val="43137"/>
                    </a:srgbClr>
                  </a:outerShdw>
                </a:effectLst>
                <a:latin typeface="Bookman Old Style" panose="02050604050505020204" pitchFamily="18" charset="0"/>
              </a:rPr>
              <a:t>Dr. </a:t>
            </a:r>
            <a:r>
              <a:rPr lang="en-US" b="1" dirty="0" err="1" smtClean="0">
                <a:solidFill>
                  <a:srgbClr val="0070C0"/>
                </a:solidFill>
                <a:effectLst>
                  <a:outerShdw blurRad="38100" dist="38100" dir="2700000" algn="tl">
                    <a:srgbClr val="000000">
                      <a:alpha val="43137"/>
                    </a:srgbClr>
                  </a:outerShdw>
                </a:effectLst>
                <a:latin typeface="Bookman Old Style" panose="02050604050505020204" pitchFamily="18" charset="0"/>
              </a:rPr>
              <a:t>Shatha</a:t>
            </a:r>
            <a:r>
              <a:rPr lang="en-US" b="1" dirty="0" smtClean="0">
                <a:solidFill>
                  <a:srgbClr val="0070C0"/>
                </a:solidFill>
                <a:effectLst>
                  <a:outerShdw blurRad="38100" dist="38100" dir="2700000" algn="tl">
                    <a:srgbClr val="000000">
                      <a:alpha val="43137"/>
                    </a:srgbClr>
                  </a:outerShdw>
                </a:effectLst>
                <a:latin typeface="Bookman Old Style" panose="02050604050505020204" pitchFamily="18" charset="0"/>
              </a:rPr>
              <a:t> I </a:t>
            </a:r>
            <a:r>
              <a:rPr lang="en-US" b="1" smtClean="0">
                <a:solidFill>
                  <a:srgbClr val="0070C0"/>
                </a:solidFill>
                <a:effectLst>
                  <a:outerShdw blurRad="38100" dist="38100" dir="2700000" algn="tl">
                    <a:srgbClr val="000000">
                      <a:alpha val="43137"/>
                    </a:srgbClr>
                  </a:outerShdw>
                </a:effectLst>
                <a:latin typeface="Bookman Old Style" panose="02050604050505020204" pitchFamily="18" charset="0"/>
              </a:rPr>
              <a:t>Alaqeel</a:t>
            </a:r>
            <a:endParaRPr lang="en-US" b="1" dirty="0">
              <a:solidFill>
                <a:srgbClr val="0070C0"/>
              </a:solidFill>
              <a:effectLst>
                <a:outerShdw blurRad="38100" dist="38100" dir="2700000" algn="tl">
                  <a:srgbClr val="000000">
                    <a:alpha val="43137"/>
                  </a:srgbClr>
                </a:outerShdw>
              </a:effectLst>
              <a:latin typeface="Bookman Old Style" panose="02050604050505020204" pitchFamily="18" charset="0"/>
            </a:endParaRPr>
          </a:p>
          <a:p>
            <a:endParaRPr lang="en-US" dirty="0"/>
          </a:p>
        </p:txBody>
      </p:sp>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2978419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a:buNone/>
            </a:pPr>
            <a:endParaRPr lang="en-US" altLang="en-US" sz="1600" b="1" dirty="0" smtClean="0">
              <a:cs typeface="Times New Roman" pitchFamily="18" charset="0"/>
            </a:endParaRPr>
          </a:p>
          <a:p>
            <a:pPr>
              <a:buNone/>
            </a:pPr>
            <a:endParaRPr lang="en-US" altLang="en-US" sz="1600" b="1" dirty="0">
              <a:cs typeface="Times New Roman" pitchFamily="18" charset="0"/>
            </a:endParaRPr>
          </a:p>
          <a:p>
            <a:pPr>
              <a:buNone/>
            </a:pPr>
            <a:r>
              <a:rPr lang="en-US" altLang="en-US" sz="1600" dirty="0" smtClean="0">
                <a:solidFill>
                  <a:srgbClr val="0070C0"/>
                </a:solidFill>
                <a:latin typeface="Bookman Old Style" panose="02050604050505020204" pitchFamily="18" charset="0"/>
                <a:cs typeface="Times New Roman" pitchFamily="18" charset="0"/>
              </a:rPr>
              <a:t>Common</a:t>
            </a:r>
            <a:r>
              <a:rPr lang="en-US" altLang="en-US" sz="1600" b="1" dirty="0" smtClean="0">
                <a:latin typeface="Bookman Old Style" panose="02050604050505020204" pitchFamily="18" charset="0"/>
                <a:cs typeface="Times New Roman" pitchFamily="18" charset="0"/>
              </a:rPr>
              <a:t> </a:t>
            </a:r>
          </a:p>
          <a:p>
            <a:pPr>
              <a:buNone/>
            </a:pPr>
            <a:r>
              <a:rPr lang="en-US" altLang="en-US" sz="1600" dirty="0" smtClean="0">
                <a:latin typeface="Bookman Old Style" panose="02050604050505020204" pitchFamily="18" charset="0"/>
                <a:cs typeface="Times New Roman" pitchFamily="18" charset="0"/>
              </a:rPr>
              <a:t>Dimethyl </a:t>
            </a:r>
            <a:r>
              <a:rPr lang="en-US" altLang="en-US" sz="1600" dirty="0">
                <a:latin typeface="Bookman Old Style" panose="02050604050505020204" pitchFamily="18" charset="0"/>
                <a:cs typeface="Times New Roman" pitchFamily="18" charset="0"/>
              </a:rPr>
              <a:t>ketone   </a:t>
            </a:r>
            <a:r>
              <a:rPr lang="en-US" altLang="en-US" sz="1600" dirty="0" smtClean="0">
                <a:latin typeface="Bookman Old Style" panose="02050604050505020204" pitchFamily="18" charset="0"/>
                <a:cs typeface="Times New Roman" pitchFamily="18" charset="0"/>
              </a:rPr>
              <a:t>Methyl </a:t>
            </a:r>
            <a:r>
              <a:rPr lang="en-US" altLang="en-US" sz="1600" dirty="0">
                <a:latin typeface="Bookman Old Style" panose="02050604050505020204" pitchFamily="18" charset="0"/>
                <a:cs typeface="Times New Roman" pitchFamily="18" charset="0"/>
              </a:rPr>
              <a:t>phenyl ketone   </a:t>
            </a:r>
            <a:r>
              <a:rPr lang="en-US" altLang="en-US" sz="1600" dirty="0" smtClean="0">
                <a:latin typeface="Bookman Old Style" panose="02050604050505020204" pitchFamily="18" charset="0"/>
                <a:cs typeface="Times New Roman" pitchFamily="18" charset="0"/>
              </a:rPr>
              <a:t>Methyl </a:t>
            </a:r>
            <a:r>
              <a:rPr lang="en-US" altLang="en-US" sz="1600" dirty="0">
                <a:latin typeface="Bookman Old Style" panose="02050604050505020204" pitchFamily="18" charset="0"/>
                <a:cs typeface="Times New Roman" pitchFamily="18" charset="0"/>
              </a:rPr>
              <a:t>vinyl ketone    </a:t>
            </a:r>
            <a:r>
              <a:rPr lang="en-US" altLang="en-US" sz="1600" dirty="0" err="1" smtClean="0">
                <a:latin typeface="Bookman Old Style" panose="02050604050505020204" pitchFamily="18" charset="0"/>
                <a:cs typeface="Times New Roman" pitchFamily="18" charset="0"/>
              </a:rPr>
              <a:t>Diphenyl</a:t>
            </a:r>
            <a:r>
              <a:rPr lang="en-US" altLang="en-US" sz="1600" dirty="0" smtClean="0">
                <a:latin typeface="Bookman Old Style" panose="02050604050505020204" pitchFamily="18" charset="0"/>
                <a:cs typeface="Times New Roman" pitchFamily="18" charset="0"/>
              </a:rPr>
              <a:t> </a:t>
            </a:r>
            <a:r>
              <a:rPr lang="en-US" altLang="en-US" sz="1600" dirty="0">
                <a:latin typeface="Bookman Old Style" panose="02050604050505020204" pitchFamily="18" charset="0"/>
                <a:cs typeface="Times New Roman" pitchFamily="18" charset="0"/>
              </a:rPr>
              <a:t>ketone</a:t>
            </a:r>
          </a:p>
          <a:p>
            <a:pPr>
              <a:buNone/>
            </a:pPr>
            <a:r>
              <a:rPr lang="en-US" altLang="en-US" sz="1800" dirty="0" smtClean="0">
                <a:latin typeface="Bookman Old Style" panose="02050604050505020204" pitchFamily="18" charset="0"/>
                <a:cs typeface="Times New Roman" pitchFamily="18" charset="0"/>
              </a:rPr>
              <a:t>       </a:t>
            </a:r>
            <a:r>
              <a:rPr lang="en-US" altLang="en-US" sz="1600" dirty="0" smtClean="0">
                <a:latin typeface="Bookman Old Style" panose="02050604050505020204" pitchFamily="18" charset="0"/>
                <a:cs typeface="Times New Roman" pitchFamily="18" charset="0"/>
              </a:rPr>
              <a:t>Acetone                 </a:t>
            </a:r>
            <a:r>
              <a:rPr lang="en-US" altLang="en-US" sz="1600" dirty="0" err="1">
                <a:latin typeface="Bookman Old Style" panose="02050604050505020204" pitchFamily="18" charset="0"/>
                <a:cs typeface="Times New Roman" pitchFamily="18" charset="0"/>
              </a:rPr>
              <a:t>Acetophenone</a:t>
            </a:r>
            <a:r>
              <a:rPr lang="en-US" altLang="en-US" sz="1600" dirty="0">
                <a:latin typeface="Bookman Old Style" panose="02050604050505020204" pitchFamily="18" charset="0"/>
                <a:cs typeface="Times New Roman" pitchFamily="18" charset="0"/>
              </a:rPr>
              <a:t>     </a:t>
            </a:r>
            <a:r>
              <a:rPr lang="en-US" altLang="en-US" sz="1600" dirty="0" smtClean="0">
                <a:latin typeface="Bookman Old Style" panose="02050604050505020204" pitchFamily="18" charset="0"/>
                <a:cs typeface="Times New Roman" pitchFamily="18" charset="0"/>
              </a:rPr>
              <a:t>                                   </a:t>
            </a:r>
            <a:r>
              <a:rPr lang="en-US" altLang="en-US" sz="1600" dirty="0" err="1" smtClean="0">
                <a:latin typeface="Bookman Old Style" panose="02050604050505020204" pitchFamily="18" charset="0"/>
                <a:cs typeface="Times New Roman" pitchFamily="18" charset="0"/>
              </a:rPr>
              <a:t>Benzophenone</a:t>
            </a:r>
            <a:endParaRPr lang="en-US" altLang="en-US" sz="1600" dirty="0">
              <a:latin typeface="Bookman Old Style" panose="02050604050505020204" pitchFamily="18" charset="0"/>
              <a:cs typeface="Times New Roman" pitchFamily="18" charset="0"/>
            </a:endParaRPr>
          </a:p>
          <a:p>
            <a:pPr>
              <a:buNone/>
            </a:pPr>
            <a:r>
              <a:rPr lang="en-US" altLang="en-US" sz="1600" dirty="0" smtClean="0">
                <a:solidFill>
                  <a:srgbClr val="0070C0"/>
                </a:solidFill>
                <a:latin typeface="Bookman Old Style" panose="02050604050505020204" pitchFamily="18" charset="0"/>
                <a:cs typeface="Times New Roman" pitchFamily="18" charset="0"/>
              </a:rPr>
              <a:t>IUPAC</a:t>
            </a:r>
          </a:p>
          <a:p>
            <a:pPr>
              <a:buNone/>
            </a:pPr>
            <a:r>
              <a:rPr lang="en-US" altLang="en-US" sz="1800" b="1" dirty="0" smtClean="0">
                <a:latin typeface="Bookman Old Style" panose="02050604050505020204" pitchFamily="18" charset="0"/>
                <a:cs typeface="Times New Roman" pitchFamily="18" charset="0"/>
              </a:rPr>
              <a:t>   </a:t>
            </a:r>
            <a:r>
              <a:rPr lang="en-US" altLang="en-US" sz="1600" dirty="0" err="1" smtClean="0">
                <a:latin typeface="Bookman Old Style" panose="02050604050505020204" pitchFamily="18" charset="0"/>
                <a:cs typeface="Times New Roman" pitchFamily="18" charset="0"/>
              </a:rPr>
              <a:t>Propanone</a:t>
            </a:r>
            <a:r>
              <a:rPr lang="en-US" altLang="en-US" sz="1600" dirty="0" smtClean="0">
                <a:latin typeface="Bookman Old Style" panose="02050604050505020204" pitchFamily="18" charset="0"/>
                <a:cs typeface="Times New Roman" pitchFamily="18" charset="0"/>
              </a:rPr>
              <a:t>        Phenyl </a:t>
            </a:r>
            <a:r>
              <a:rPr lang="en-US" altLang="en-US" sz="1600" dirty="0" err="1">
                <a:latin typeface="Bookman Old Style" panose="02050604050505020204" pitchFamily="18" charset="0"/>
                <a:cs typeface="Times New Roman" pitchFamily="18" charset="0"/>
              </a:rPr>
              <a:t>ethanone</a:t>
            </a:r>
            <a:r>
              <a:rPr lang="en-US" altLang="en-US" sz="1600" dirty="0">
                <a:latin typeface="Bookman Old Style" panose="02050604050505020204" pitchFamily="18" charset="0"/>
                <a:cs typeface="Times New Roman" pitchFamily="18" charset="0"/>
              </a:rPr>
              <a:t>       3-Buten-2-one  </a:t>
            </a:r>
            <a:r>
              <a:rPr lang="en-US" altLang="en-US" sz="1600" dirty="0" smtClean="0">
                <a:latin typeface="Bookman Old Style" panose="02050604050505020204" pitchFamily="18" charset="0"/>
                <a:cs typeface="Times New Roman" pitchFamily="18" charset="0"/>
              </a:rPr>
              <a:t>    </a:t>
            </a:r>
            <a:r>
              <a:rPr lang="en-US" altLang="en-US" sz="1600" dirty="0" err="1" smtClean="0">
                <a:latin typeface="Bookman Old Style" panose="02050604050505020204" pitchFamily="18" charset="0"/>
                <a:cs typeface="Times New Roman" pitchFamily="18" charset="0"/>
              </a:rPr>
              <a:t>Diphenylmethanone</a:t>
            </a:r>
            <a:endParaRPr lang="en-US" altLang="en-US" sz="1600" dirty="0">
              <a:latin typeface="Bookman Old Style" panose="02050604050505020204" pitchFamily="18" charset="0"/>
              <a:cs typeface="Times New Roman" pitchFamily="18" charset="0"/>
            </a:endParaRPr>
          </a:p>
          <a:p>
            <a:endParaRPr lang="en-US" sz="1600" dirty="0" smtClean="0">
              <a:latin typeface="Bookman Old Style" panose="02050604050505020204" pitchFamily="18" charset="0"/>
            </a:endParaRPr>
          </a:p>
          <a:p>
            <a:endParaRPr lang="en-US" sz="1600" dirty="0">
              <a:latin typeface="Bookman Old Style" panose="02050604050505020204" pitchFamily="18"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2252972131"/>
              </p:ext>
            </p:extLst>
          </p:nvPr>
        </p:nvGraphicFramePr>
        <p:xfrm>
          <a:off x="685800" y="762000"/>
          <a:ext cx="7646987" cy="706438"/>
        </p:xfrm>
        <a:graphic>
          <a:graphicData uri="http://schemas.openxmlformats.org/presentationml/2006/ole">
            <p:oleObj spid="_x0000_s6241" name="ChemSketch" r:id="rId3" imgW="5279136" imgH="487680" progId="">
              <p:embed/>
            </p:oleObj>
          </a:graphicData>
        </a:graphic>
      </p:graphicFrame>
      <p:graphicFrame>
        <p:nvGraphicFramePr>
          <p:cNvPr id="5" name="Object 4"/>
          <p:cNvGraphicFramePr>
            <a:graphicFrameLocks noChangeAspect="1"/>
          </p:cNvGraphicFramePr>
          <p:nvPr>
            <p:extLst>
              <p:ext uri="{D42A27DB-BD31-4B8C-83A1-F6EECF244321}">
                <p14:modId xmlns="" xmlns:p14="http://schemas.microsoft.com/office/powerpoint/2010/main" val="2172552230"/>
              </p:ext>
            </p:extLst>
          </p:nvPr>
        </p:nvGraphicFramePr>
        <p:xfrm>
          <a:off x="631739" y="4345543"/>
          <a:ext cx="8007350" cy="1762125"/>
        </p:xfrm>
        <a:graphic>
          <a:graphicData uri="http://schemas.openxmlformats.org/presentationml/2006/ole">
            <p:oleObj spid="_x0000_s6242" name="CS ChemDraw Drawing" r:id="rId4" imgW="7008840" imgH="1544040" progId="ChemDraw.Document.6.0">
              <p:embed/>
            </p:oleObj>
          </a:graphicData>
        </a:graphic>
      </p:graphicFrame>
      <p:sp>
        <p:nvSpPr>
          <p:cNvPr id="7" name="TextBox 2"/>
          <p:cNvSpPr txBox="1">
            <a:spLocks noChangeArrowheads="1"/>
          </p:cNvSpPr>
          <p:nvPr/>
        </p:nvSpPr>
        <p:spPr bwMode="auto">
          <a:xfrm>
            <a:off x="228599" y="6119336"/>
            <a:ext cx="881363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l" rtl="0" eaLnBrk="1" hangingPunct="1"/>
            <a:r>
              <a:rPr lang="en-US" altLang="en-US" dirty="0" err="1">
                <a:latin typeface="Bookman Old Style" panose="02050604050505020204" pitchFamily="18" charset="0"/>
              </a:rPr>
              <a:t>Cyclopentylpropanone</a:t>
            </a:r>
            <a:r>
              <a:rPr lang="en-US" altLang="en-US" dirty="0">
                <a:latin typeface="Bookman Old Style" panose="02050604050505020204" pitchFamily="18" charset="0"/>
              </a:rPr>
              <a:t>   3-Ethyl-2-hydroxycyclohexanone   </a:t>
            </a:r>
            <a:r>
              <a:rPr lang="en-US" altLang="en-US" dirty="0" smtClean="0">
                <a:latin typeface="Bookman Old Style" panose="02050604050505020204" pitchFamily="18" charset="0"/>
              </a:rPr>
              <a:t>   </a:t>
            </a:r>
            <a:r>
              <a:rPr lang="en-US" altLang="en-US" dirty="0">
                <a:latin typeface="Bookman Old Style" panose="02050604050505020204" pitchFamily="18" charset="0"/>
              </a:rPr>
              <a:t>5-Oxohexanal</a:t>
            </a:r>
            <a:endParaRPr lang="ar-SA" altLang="en-US"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0E8DDA66-A744-4F43-856A-88B2D54F7B1A}" type="slidenum">
              <a:rPr lang="en-US" smtClean="0"/>
              <a:pPr/>
              <a:t>10</a:t>
            </a:fld>
            <a:endParaRPr lang="en-US"/>
          </a:p>
        </p:txBody>
      </p:sp>
      <p:pic>
        <p:nvPicPr>
          <p:cNvPr id="9" name="Picture 8"/>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TextBox 9"/>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
        <p:nvSpPr>
          <p:cNvPr id="11" name="Text Box 18"/>
          <p:cNvSpPr txBox="1">
            <a:spLocks noChangeArrowheads="1"/>
          </p:cNvSpPr>
          <p:nvPr/>
        </p:nvSpPr>
        <p:spPr bwMode="auto">
          <a:xfrm>
            <a:off x="203200" y="3687762"/>
            <a:ext cx="2628900"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smtClean="0">
                <a:latin typeface="Bookman Old Style" panose="02050604050505020204" pitchFamily="18" charset="0"/>
                <a:cs typeface="Times New Roman" panose="02020603050405020304" pitchFamily="18" charset="0"/>
              </a:rPr>
              <a:t>Methyl </a:t>
            </a:r>
            <a:r>
              <a:rPr lang="en-US" altLang="en-US" sz="1600" dirty="0">
                <a:latin typeface="Bookman Old Style" panose="02050604050505020204" pitchFamily="18" charset="0"/>
                <a:cs typeface="Times New Roman" panose="02020603050405020304" pitchFamily="18" charset="0"/>
              </a:rPr>
              <a:t>isobutyl ketone</a:t>
            </a:r>
            <a:br>
              <a:rPr lang="en-US" altLang="en-US" sz="1600" dirty="0">
                <a:latin typeface="Bookman Old Style" panose="02050604050505020204" pitchFamily="18" charset="0"/>
                <a:cs typeface="Times New Roman" panose="02020603050405020304" pitchFamily="18" charset="0"/>
              </a:rPr>
            </a:br>
            <a:r>
              <a:rPr lang="en-US" altLang="en-US" sz="1600" dirty="0">
                <a:latin typeface="Bookman Old Style" panose="02050604050505020204" pitchFamily="18" charset="0"/>
                <a:cs typeface="Times New Roman" panose="02020603050405020304" pitchFamily="18" charset="0"/>
              </a:rPr>
              <a:t>     (MIBK)</a:t>
            </a:r>
            <a:r>
              <a:rPr lang="en-CA" altLang="en-US" sz="1600" dirty="0">
                <a:latin typeface="Bookman Old Style" panose="02050604050505020204" pitchFamily="18" charset="0"/>
                <a:cs typeface="Times New Roman" panose="02020603050405020304" pitchFamily="18" charset="0"/>
              </a:rPr>
              <a:t> </a:t>
            </a:r>
          </a:p>
        </p:txBody>
      </p:sp>
      <p:sp>
        <p:nvSpPr>
          <p:cNvPr id="12" name="Text Box 21"/>
          <p:cNvSpPr txBox="1">
            <a:spLocks noChangeArrowheads="1"/>
          </p:cNvSpPr>
          <p:nvPr/>
        </p:nvSpPr>
        <p:spPr bwMode="auto">
          <a:xfrm>
            <a:off x="2336800" y="3878262"/>
            <a:ext cx="34163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sz="1600" dirty="0" smtClean="0">
                <a:latin typeface="Bookman Old Style" panose="02050604050505020204" pitchFamily="18" charset="0"/>
                <a:cs typeface="Times New Roman" panose="02020603050405020304" pitchFamily="18" charset="0"/>
              </a:rPr>
              <a:t>-</a:t>
            </a:r>
            <a:r>
              <a:rPr lang="en-US" altLang="en-US" sz="1600" dirty="0" err="1" smtClean="0">
                <a:latin typeface="Bookman Old Style" panose="02050604050505020204" pitchFamily="18" charset="0"/>
                <a:cs typeface="Times New Roman" panose="02020603050405020304" pitchFamily="18" charset="0"/>
              </a:rPr>
              <a:t>Chloroethyl</a:t>
            </a:r>
            <a:r>
              <a:rPr lang="en-US" altLang="en-US" sz="1600" dirty="0" smtClean="0">
                <a:latin typeface="Bookman Old Style" panose="02050604050505020204" pitchFamily="18" charset="0"/>
                <a:cs typeface="Times New Roman" panose="02020603050405020304" pitchFamily="18" charset="0"/>
              </a:rPr>
              <a:t> </a:t>
            </a:r>
            <a:r>
              <a:rPr lang="en-US" altLang="en-US" sz="1600" dirty="0">
                <a:latin typeface="Bookman Old Style" panose="02050604050505020204" pitchFamily="18" charset="0"/>
                <a:cs typeface="Times New Roman" panose="02020603050405020304" pitchFamily="18" charset="0"/>
              </a:rPr>
              <a:t>isopropyl ketone</a:t>
            </a:r>
            <a:r>
              <a:rPr lang="en-CA" altLang="en-US" sz="1600" dirty="0">
                <a:latin typeface="Bookman Old Style" panose="02050604050505020204" pitchFamily="18" charset="0"/>
                <a:cs typeface="Times New Roman" panose="02020603050405020304" pitchFamily="18" charset="0"/>
              </a:rPr>
              <a:t> </a:t>
            </a:r>
          </a:p>
        </p:txBody>
      </p:sp>
      <p:sp>
        <p:nvSpPr>
          <p:cNvPr id="13" name="Text Box 22"/>
          <p:cNvSpPr txBox="1">
            <a:spLocks noChangeArrowheads="1"/>
          </p:cNvSpPr>
          <p:nvPr/>
        </p:nvSpPr>
        <p:spPr bwMode="auto">
          <a:xfrm>
            <a:off x="5715000" y="3827462"/>
            <a:ext cx="34290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smtClean="0">
                <a:latin typeface="Symbol" panose="05050102010706020507" pitchFamily="18" charset="2"/>
                <a:cs typeface="Times New Roman" panose="02020603050405020304" pitchFamily="18" charset="0"/>
                <a:sym typeface="Symbol" panose="05050102010706020507" pitchFamily="18" charset="2"/>
              </a:rPr>
              <a:t>g</a:t>
            </a:r>
            <a:r>
              <a:rPr lang="en-US" altLang="en-US" sz="1600" dirty="0" smtClean="0">
                <a:latin typeface="Bookman Old Style" panose="02050604050505020204" pitchFamily="18" charset="0"/>
                <a:cs typeface="Times New Roman" panose="02020603050405020304" pitchFamily="18" charset="0"/>
              </a:rPr>
              <a:t>-</a:t>
            </a:r>
            <a:r>
              <a:rPr lang="en-US" altLang="en-US" sz="1600" dirty="0" err="1" smtClean="0">
                <a:latin typeface="Bookman Old Style" panose="02050604050505020204" pitchFamily="18" charset="0"/>
                <a:cs typeface="Times New Roman" panose="02020603050405020304" pitchFamily="18" charset="0"/>
              </a:rPr>
              <a:t>Methoxypropyl</a:t>
            </a:r>
            <a:r>
              <a:rPr lang="en-US" altLang="en-US" sz="1600" dirty="0" smtClean="0">
                <a:latin typeface="Bookman Old Style" panose="02050604050505020204" pitchFamily="18" charset="0"/>
                <a:cs typeface="Times New Roman" panose="02020603050405020304" pitchFamily="18" charset="0"/>
              </a:rPr>
              <a:t> </a:t>
            </a:r>
            <a:r>
              <a:rPr lang="en-US" altLang="en-US" sz="1600" dirty="0">
                <a:latin typeface="Bookman Old Style" panose="02050604050505020204" pitchFamily="18" charset="0"/>
                <a:cs typeface="Times New Roman" panose="02020603050405020304" pitchFamily="18" charset="0"/>
              </a:rPr>
              <a:t>phenyl ketone</a:t>
            </a:r>
            <a:r>
              <a:rPr lang="en-CA" altLang="en-US" sz="1600" dirty="0">
                <a:latin typeface="Bookman Old Style" panose="02050604050505020204" pitchFamily="18" charset="0"/>
                <a:cs typeface="Times New Roman" panose="02020603050405020304" pitchFamily="18" charset="0"/>
              </a:rPr>
              <a:t> </a:t>
            </a:r>
          </a:p>
        </p:txBody>
      </p:sp>
      <p:graphicFrame>
        <p:nvGraphicFramePr>
          <p:cNvPr id="14" name="Object 33"/>
          <p:cNvGraphicFramePr>
            <a:graphicFrameLocks noChangeAspect="1"/>
          </p:cNvGraphicFramePr>
          <p:nvPr>
            <p:extLst>
              <p:ext uri="{D42A27DB-BD31-4B8C-83A1-F6EECF244321}">
                <p14:modId xmlns="" xmlns:p14="http://schemas.microsoft.com/office/powerpoint/2010/main" val="3671806656"/>
              </p:ext>
            </p:extLst>
          </p:nvPr>
        </p:nvGraphicFramePr>
        <p:xfrm>
          <a:off x="304800" y="2819400"/>
          <a:ext cx="8688388" cy="1017587"/>
        </p:xfrm>
        <a:graphic>
          <a:graphicData uri="http://schemas.openxmlformats.org/presentationml/2006/ole">
            <p:oleObj spid="_x0000_s6243" name="Document" r:id="rId6" imgW="5286375" imgH="619125" progId="">
              <p:embed/>
            </p:oleObj>
          </a:graphicData>
        </a:graphic>
      </p:graphicFrame>
      <p:graphicFrame>
        <p:nvGraphicFramePr>
          <p:cNvPr id="15" name="Object 20"/>
          <p:cNvGraphicFramePr>
            <a:graphicFrameLocks noChangeAspect="1"/>
          </p:cNvGraphicFramePr>
          <p:nvPr>
            <p:extLst>
              <p:ext uri="{D42A27DB-BD31-4B8C-83A1-F6EECF244321}">
                <p14:modId xmlns="" xmlns:p14="http://schemas.microsoft.com/office/powerpoint/2010/main" val="349602313"/>
              </p:ext>
            </p:extLst>
          </p:nvPr>
        </p:nvGraphicFramePr>
        <p:xfrm>
          <a:off x="3429000" y="2971800"/>
          <a:ext cx="523875" cy="269875"/>
        </p:xfrm>
        <a:graphic>
          <a:graphicData uri="http://schemas.openxmlformats.org/presentationml/2006/ole">
            <p:oleObj spid="_x0000_s6244" name="Document" r:id="rId7" imgW="295275" imgH="152400" progId="">
              <p:embed/>
            </p:oleObj>
          </a:graphicData>
        </a:graphic>
      </p:graphicFrame>
      <p:graphicFrame>
        <p:nvGraphicFramePr>
          <p:cNvPr id="16" name="Object 24"/>
          <p:cNvGraphicFramePr>
            <a:graphicFrameLocks noChangeAspect="1"/>
          </p:cNvGraphicFramePr>
          <p:nvPr>
            <p:extLst>
              <p:ext uri="{D42A27DB-BD31-4B8C-83A1-F6EECF244321}">
                <p14:modId xmlns="" xmlns:p14="http://schemas.microsoft.com/office/powerpoint/2010/main" val="3539031527"/>
              </p:ext>
            </p:extLst>
          </p:nvPr>
        </p:nvGraphicFramePr>
        <p:xfrm>
          <a:off x="7467600" y="3540125"/>
          <a:ext cx="914400" cy="311150"/>
        </p:xfrm>
        <a:graphic>
          <a:graphicData uri="http://schemas.openxmlformats.org/presentationml/2006/ole">
            <p:oleObj spid="_x0000_s6245" name="Document" r:id="rId8" imgW="476250" imgH="161925" progId="">
              <p:embed/>
            </p:oleObj>
          </a:graphicData>
        </a:graphic>
      </p:graphicFrame>
    </p:spTree>
    <p:extLst>
      <p:ext uri="{BB962C8B-B14F-4D97-AF65-F5344CB8AC3E}">
        <p14:creationId xmlns="" xmlns:p14="http://schemas.microsoft.com/office/powerpoint/2010/main" val="25686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0-#ppt_w/2"/>
                                          </p:val>
                                        </p:tav>
                                        <p:tav tm="100000">
                                          <p:val>
                                            <p:strVal val="#ppt_x"/>
                                          </p:val>
                                        </p:tav>
                                      </p:tavLst>
                                    </p:anim>
                                    <p:anim calcmode="lin" valueType="num">
                                      <p:cBhvr additive="base">
                                        <p:cTn id="2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0-#ppt_w/2"/>
                                          </p:val>
                                        </p:tav>
                                        <p:tav tm="100000">
                                          <p:val>
                                            <p:strVal val="#ppt_x"/>
                                          </p:val>
                                        </p:tav>
                                      </p:tavLst>
                                    </p:anim>
                                    <p:anim calcmode="lin" valueType="num">
                                      <p:cBhvr additive="base">
                                        <p:cTn id="35"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0-#ppt_w/2"/>
                                          </p:val>
                                        </p:tav>
                                        <p:tav tm="100000">
                                          <p:val>
                                            <p:strVal val="#ppt_x"/>
                                          </p:val>
                                        </p:tav>
                                      </p:tavLst>
                                    </p:anim>
                                    <p:anim calcmode="lin" valueType="num">
                                      <p:cBhvr additive="base">
                                        <p:cTn id="41"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0-#ppt_w/2"/>
                                          </p:val>
                                        </p:tav>
                                        <p:tav tm="100000">
                                          <p:val>
                                            <p:strVal val="#ppt_x"/>
                                          </p:val>
                                        </p:tav>
                                      </p:tavLst>
                                    </p:anim>
                                    <p:anim calcmode="lin" valueType="num">
                                      <p:cBhvr additive="base">
                                        <p:cTn id="47"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utoUpdateAnimBg="0"/>
      <p:bldP spid="12" grpId="0" autoUpdateAnimBg="0"/>
      <p:bldP spid="1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solidFill>
                  <a:srgbClr val="C00000"/>
                </a:solidFill>
                <a:effectLst>
                  <a:outerShdw blurRad="38100" dist="38100" dir="2700000" algn="tl">
                    <a:srgbClr val="000000">
                      <a:alpha val="43137"/>
                    </a:srgbClr>
                  </a:outerShdw>
                </a:effectLst>
                <a:latin typeface="Bookman Old Style" panose="02050604050505020204" pitchFamily="18" charset="0"/>
              </a:rPr>
              <a:t>PHYSICAL PROPERTIES OF KETONES AND ALDEHYDE</a:t>
            </a:r>
          </a:p>
        </p:txBody>
      </p:sp>
      <p:sp>
        <p:nvSpPr>
          <p:cNvPr id="3" name="Content Placeholder 2"/>
          <p:cNvSpPr>
            <a:spLocks noGrp="1"/>
          </p:cNvSpPr>
          <p:nvPr>
            <p:ph idx="1"/>
          </p:nvPr>
        </p:nvSpPr>
        <p:spPr>
          <a:xfrm>
            <a:off x="457200" y="1600200"/>
            <a:ext cx="8458200" cy="4876800"/>
          </a:xfrm>
        </p:spPr>
        <p:txBody>
          <a:bodyPr>
            <a:normAutofit/>
          </a:bodyPr>
          <a:lstStyle/>
          <a:p>
            <a:endParaRPr lang="en-US" sz="2000" dirty="0" smtClean="0">
              <a:latin typeface="Bookman Old Style" panose="02050604050505020204" pitchFamily="18" charset="0"/>
            </a:endParaRPr>
          </a:p>
          <a:p>
            <a:endParaRPr lang="en-US" sz="2000" dirty="0" smtClean="0">
              <a:latin typeface="Bookman Old Style" panose="02050604050505020204" pitchFamily="18" charset="0"/>
            </a:endParaRPr>
          </a:p>
          <a:p>
            <a:pPr algn="just"/>
            <a:r>
              <a:rPr lang="en-US" altLang="en-US" sz="2000" dirty="0" smtClean="0">
                <a:latin typeface="Bookman Old Style" panose="02050604050505020204" pitchFamily="18" charset="0"/>
                <a:cs typeface="Times New Roman" pitchFamily="18" charset="0"/>
              </a:rPr>
              <a:t>Aldehydes </a:t>
            </a:r>
            <a:r>
              <a:rPr lang="en-US" altLang="en-US" sz="2000" dirty="0">
                <a:latin typeface="Bookman Old Style" panose="02050604050505020204" pitchFamily="18" charset="0"/>
                <a:cs typeface="Times New Roman" pitchFamily="18" charset="0"/>
              </a:rPr>
              <a:t>and ketones are </a:t>
            </a:r>
            <a:r>
              <a:rPr lang="en-US" altLang="en-US" sz="2000" dirty="0">
                <a:solidFill>
                  <a:srgbClr val="0070C0"/>
                </a:solidFill>
                <a:latin typeface="Bookman Old Style" panose="02050604050505020204" pitchFamily="18" charset="0"/>
                <a:cs typeface="Times New Roman" pitchFamily="18" charset="0"/>
              </a:rPr>
              <a:t>polar</a:t>
            </a:r>
            <a:r>
              <a:rPr lang="en-US" altLang="en-US" sz="2000" dirty="0">
                <a:latin typeface="Bookman Old Style" panose="02050604050505020204" pitchFamily="18" charset="0"/>
                <a:cs typeface="Times New Roman" pitchFamily="18" charset="0"/>
              </a:rPr>
              <a:t> </a:t>
            </a:r>
            <a:r>
              <a:rPr lang="en-US" altLang="en-US" sz="2000" dirty="0" smtClean="0">
                <a:latin typeface="Bookman Old Style" panose="02050604050505020204" pitchFamily="18" charset="0"/>
                <a:cs typeface="Times New Roman" pitchFamily="18" charset="0"/>
              </a:rPr>
              <a:t>compounds, </a:t>
            </a:r>
            <a:r>
              <a:rPr lang="en-US" altLang="en-US" sz="2000" dirty="0">
                <a:latin typeface="Bookman Old Style" panose="02050604050505020204" pitchFamily="18" charset="0"/>
                <a:cs typeface="Times New Roman" pitchFamily="18" charset="0"/>
              </a:rPr>
              <a:t>Because the polarity of the carbonyl </a:t>
            </a:r>
            <a:r>
              <a:rPr lang="en-US" altLang="en-US" sz="2000" dirty="0" smtClean="0">
                <a:latin typeface="Bookman Old Style" panose="02050604050505020204" pitchFamily="18" charset="0"/>
                <a:cs typeface="Times New Roman" pitchFamily="18" charset="0"/>
              </a:rPr>
              <a:t>group.</a:t>
            </a:r>
            <a:endParaRPr lang="en-US" altLang="en-US" sz="2000" dirty="0">
              <a:latin typeface="Bookman Old Style" panose="02050604050505020204" pitchFamily="18" charset="0"/>
              <a:cs typeface="Times New Roman" pitchFamily="18" charset="0"/>
            </a:endParaRPr>
          </a:p>
          <a:p>
            <a:pPr algn="just"/>
            <a:r>
              <a:rPr lang="en-US" altLang="en-US" sz="2000" dirty="0" smtClean="0">
                <a:latin typeface="Bookman Old Style" panose="02050604050505020204" pitchFamily="18" charset="0"/>
                <a:cs typeface="Times New Roman" pitchFamily="18" charset="0"/>
              </a:rPr>
              <a:t>Polarization of CO group creates </a:t>
            </a:r>
            <a:r>
              <a:rPr lang="en-US" altLang="en-US" sz="2000" dirty="0" smtClean="0">
                <a:solidFill>
                  <a:srgbClr val="0070C0"/>
                </a:solidFill>
                <a:latin typeface="Bookman Old Style" panose="02050604050505020204" pitchFamily="18" charset="0"/>
                <a:cs typeface="Times New Roman" pitchFamily="18" charset="0"/>
              </a:rPr>
              <a:t>Dipole-dipole attractions</a:t>
            </a:r>
            <a:r>
              <a:rPr lang="en-US" altLang="en-US" sz="2000" dirty="0" smtClean="0">
                <a:latin typeface="Bookman Old Style" panose="02050604050505020204" pitchFamily="18" charset="0"/>
                <a:cs typeface="Times New Roman" pitchFamily="18" charset="0"/>
              </a:rPr>
              <a:t> between the molecules of aldehydes </a:t>
            </a:r>
            <a:r>
              <a:rPr lang="en-US" altLang="en-US" sz="2000" dirty="0">
                <a:latin typeface="Bookman Old Style" panose="02050604050505020204" pitchFamily="18" charset="0"/>
                <a:cs typeface="Times New Roman" pitchFamily="18" charset="0"/>
              </a:rPr>
              <a:t>and </a:t>
            </a:r>
            <a:r>
              <a:rPr lang="en-US" altLang="en-US" sz="2000" dirty="0" smtClean="0">
                <a:latin typeface="Bookman Old Style" panose="02050604050505020204" pitchFamily="18" charset="0"/>
                <a:cs typeface="Times New Roman" pitchFamily="18" charset="0"/>
              </a:rPr>
              <a:t>ketones, resulting in </a:t>
            </a:r>
            <a:r>
              <a:rPr lang="en-US" altLang="en-US" sz="2000" dirty="0" smtClean="0">
                <a:solidFill>
                  <a:srgbClr val="0070C0"/>
                </a:solidFill>
                <a:latin typeface="Bookman Old Style" panose="02050604050505020204" pitchFamily="18" charset="0"/>
                <a:cs typeface="Times New Roman" pitchFamily="18" charset="0"/>
              </a:rPr>
              <a:t>higher </a:t>
            </a:r>
            <a:r>
              <a:rPr lang="en-US" altLang="en-US" sz="2000" dirty="0">
                <a:solidFill>
                  <a:srgbClr val="0070C0"/>
                </a:solidFill>
                <a:latin typeface="Bookman Old Style" panose="02050604050505020204" pitchFamily="18" charset="0"/>
                <a:cs typeface="Times New Roman" pitchFamily="18" charset="0"/>
              </a:rPr>
              <a:t>boiling points</a:t>
            </a:r>
            <a:r>
              <a:rPr lang="en-US" altLang="en-US" sz="2000" dirty="0" smtClean="0">
                <a:solidFill>
                  <a:srgbClr val="0070C0"/>
                </a:solidFill>
                <a:latin typeface="Bookman Old Style" panose="02050604050505020204" pitchFamily="18" charset="0"/>
                <a:cs typeface="Times New Roman" pitchFamily="18" charset="0"/>
              </a:rPr>
              <a:t> </a:t>
            </a:r>
            <a:r>
              <a:rPr lang="en-US" altLang="en-US" sz="2000" dirty="0" smtClean="0">
                <a:latin typeface="Bookman Old Style" panose="02050604050505020204" pitchFamily="18" charset="0"/>
                <a:cs typeface="Times New Roman" pitchFamily="18" charset="0"/>
              </a:rPr>
              <a:t>than </a:t>
            </a:r>
            <a:r>
              <a:rPr lang="en-US" altLang="en-US" sz="2000" dirty="0">
                <a:solidFill>
                  <a:srgbClr val="08581D"/>
                </a:solidFill>
                <a:latin typeface="Bookman Old Style" panose="02050604050505020204" pitchFamily="18" charset="0"/>
                <a:cs typeface="Times New Roman" pitchFamily="18" charset="0"/>
              </a:rPr>
              <a:t>nonpolar alkanes</a:t>
            </a:r>
            <a:r>
              <a:rPr lang="en-US" altLang="en-US" sz="2000" dirty="0" smtClean="0">
                <a:solidFill>
                  <a:srgbClr val="08581D"/>
                </a:solidFill>
                <a:latin typeface="Bookman Old Style" panose="02050604050505020204" pitchFamily="18" charset="0"/>
                <a:cs typeface="Times New Roman" pitchFamily="18" charset="0"/>
              </a:rPr>
              <a:t> and ether.</a:t>
            </a:r>
          </a:p>
          <a:p>
            <a:pPr algn="just"/>
            <a:r>
              <a:rPr lang="en-US" altLang="en-US" sz="2000" dirty="0">
                <a:latin typeface="Bookman Old Style" panose="02050604050505020204" pitchFamily="18" charset="0"/>
                <a:cs typeface="Times New Roman" pitchFamily="18" charset="0"/>
              </a:rPr>
              <a:t>aldehydes and ketones </a:t>
            </a:r>
            <a:r>
              <a:rPr lang="en-US" altLang="en-US" sz="2000" dirty="0">
                <a:solidFill>
                  <a:srgbClr val="0070C0"/>
                </a:solidFill>
                <a:latin typeface="Bookman Old Style" panose="02050604050505020204" pitchFamily="18" charset="0"/>
                <a:cs typeface="Times New Roman" pitchFamily="18" charset="0"/>
              </a:rPr>
              <a:t>lower</a:t>
            </a:r>
            <a:r>
              <a:rPr lang="en-US" altLang="en-US" sz="2000" dirty="0">
                <a:latin typeface="Bookman Old Style" panose="02050604050505020204" pitchFamily="18" charset="0"/>
                <a:cs typeface="Times New Roman" pitchFamily="18" charset="0"/>
              </a:rPr>
              <a:t> than </a:t>
            </a:r>
            <a:r>
              <a:rPr lang="en-US" altLang="en-US" sz="2000" dirty="0" smtClean="0">
                <a:solidFill>
                  <a:srgbClr val="08581D"/>
                </a:solidFill>
                <a:latin typeface="Bookman Old Style" panose="02050604050505020204" pitchFamily="18" charset="0"/>
                <a:cs typeface="Times New Roman" pitchFamily="18" charset="0"/>
              </a:rPr>
              <a:t>alcohols</a:t>
            </a:r>
            <a:r>
              <a:rPr lang="en-US" altLang="en-US" sz="2000" dirty="0" smtClean="0">
                <a:latin typeface="Bookman Old Style" panose="02050604050505020204" pitchFamily="18" charset="0"/>
                <a:cs typeface="Times New Roman" pitchFamily="18" charset="0"/>
              </a:rPr>
              <a:t> </a:t>
            </a:r>
            <a:r>
              <a:rPr lang="en-US" altLang="en-US" sz="2000" dirty="0">
                <a:latin typeface="Bookman Old Style" panose="02050604050505020204" pitchFamily="18" charset="0"/>
                <a:cs typeface="Times New Roman" pitchFamily="18" charset="0"/>
              </a:rPr>
              <a:t>Because Dipole-dipole attractions </a:t>
            </a:r>
            <a:r>
              <a:rPr lang="en-US" altLang="en-US" sz="2000" dirty="0" smtClean="0">
                <a:latin typeface="Bookman Old Style" panose="02050604050505020204" pitchFamily="18" charset="0"/>
                <a:cs typeface="Times New Roman" pitchFamily="18" charset="0"/>
              </a:rPr>
              <a:t>, </a:t>
            </a:r>
            <a:r>
              <a:rPr lang="en-US" altLang="en-US" sz="2000" dirty="0">
                <a:latin typeface="Bookman Old Style" panose="02050604050505020204" pitchFamily="18" charset="0"/>
                <a:cs typeface="Times New Roman" pitchFamily="18" charset="0"/>
              </a:rPr>
              <a:t>are not as strong as </a:t>
            </a:r>
            <a:r>
              <a:rPr lang="en-US" altLang="en-US" sz="2000" dirty="0" smtClean="0">
                <a:latin typeface="Bookman Old Style" panose="02050604050505020204" pitchFamily="18" charset="0"/>
                <a:cs typeface="Times New Roman" pitchFamily="18" charset="0"/>
              </a:rPr>
              <a:t>interactions </a:t>
            </a:r>
            <a:r>
              <a:rPr lang="en-US" altLang="en-US" sz="2000" dirty="0">
                <a:latin typeface="Bookman Old Style" panose="02050604050505020204" pitchFamily="18" charset="0"/>
                <a:cs typeface="Times New Roman" pitchFamily="18" charset="0"/>
              </a:rPr>
              <a:t>due to hydrogen bonding. </a:t>
            </a:r>
          </a:p>
          <a:p>
            <a:r>
              <a:rPr lang="en-US" altLang="en-US" sz="2000" dirty="0" smtClean="0">
                <a:latin typeface="Bookman Old Style" panose="02050604050505020204" pitchFamily="18" charset="0"/>
                <a:cs typeface="Times New Roman" pitchFamily="18" charset="0"/>
              </a:rPr>
              <a:t>The </a:t>
            </a:r>
            <a:r>
              <a:rPr lang="en-US" altLang="en-US" sz="2000" dirty="0">
                <a:latin typeface="Bookman Old Style" panose="02050604050505020204" pitchFamily="18" charset="0"/>
                <a:cs typeface="Times New Roman" pitchFamily="18" charset="0"/>
              </a:rPr>
              <a:t>lower aldehydes and ketones are soluble</a:t>
            </a:r>
            <a:r>
              <a:rPr lang="en-US" altLang="en-US" sz="2000" dirty="0" smtClean="0">
                <a:latin typeface="Bookman Old Style" panose="02050604050505020204" pitchFamily="18" charset="0"/>
                <a:cs typeface="Times New Roman" pitchFamily="18" charset="0"/>
              </a:rPr>
              <a:t>. Acetone,  formaldehyde </a:t>
            </a:r>
            <a:r>
              <a:rPr lang="en-US" altLang="en-US" sz="2000" dirty="0">
                <a:latin typeface="Bookman Old Style" panose="02050604050505020204" pitchFamily="18" charset="0"/>
                <a:cs typeface="Times New Roman" panose="02020603050405020304" pitchFamily="18" charset="0"/>
              </a:rPr>
              <a:t>and acetaldehyde are miscible in water.</a:t>
            </a:r>
            <a:r>
              <a:rPr lang="en-CA" altLang="en-US" sz="2000" dirty="0">
                <a:latin typeface="Bookman Old Style" panose="02050604050505020204" pitchFamily="18" charset="0"/>
              </a:rPr>
              <a:t> </a:t>
            </a:r>
          </a:p>
          <a:p>
            <a:endParaRPr lang="ar-SA" altLang="en-US" sz="2000" dirty="0">
              <a:latin typeface="Bookman Old Style" panose="02050604050505020204" pitchFamily="18" charset="0"/>
            </a:endParaRPr>
          </a:p>
          <a:p>
            <a:endParaRPr lang="en-US" sz="2000" dirty="0">
              <a:latin typeface="Bookman Old Style" panose="02050604050505020204" pitchFamily="18"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4074875252"/>
              </p:ext>
            </p:extLst>
          </p:nvPr>
        </p:nvGraphicFramePr>
        <p:xfrm>
          <a:off x="1857375" y="1295400"/>
          <a:ext cx="5072063" cy="1214438"/>
        </p:xfrm>
        <a:graphic>
          <a:graphicData uri="http://schemas.openxmlformats.org/presentationml/2006/ole">
            <p:oleObj spid="_x0000_s7242" name="ChemSketch" r:id="rId3" imgW="3538728" imgH="847344" progId="">
              <p:embed/>
            </p:oleObj>
          </a:graphicData>
        </a:graphic>
      </p:graphicFrame>
      <p:graphicFrame>
        <p:nvGraphicFramePr>
          <p:cNvPr id="5" name="Object 4"/>
          <p:cNvGraphicFramePr>
            <a:graphicFrameLocks noChangeAspect="1"/>
          </p:cNvGraphicFramePr>
          <p:nvPr>
            <p:extLst>
              <p:ext uri="{D42A27DB-BD31-4B8C-83A1-F6EECF244321}">
                <p14:modId xmlns="" xmlns:p14="http://schemas.microsoft.com/office/powerpoint/2010/main" val="4021132420"/>
              </p:ext>
            </p:extLst>
          </p:nvPr>
        </p:nvGraphicFramePr>
        <p:xfrm>
          <a:off x="5262562" y="5515530"/>
          <a:ext cx="3500438" cy="973138"/>
        </p:xfrm>
        <a:graphic>
          <a:graphicData uri="http://schemas.openxmlformats.org/presentationml/2006/ole">
            <p:oleObj spid="_x0000_s7243" name="ChemSketch" r:id="rId4" imgW="2380488" imgH="661416" progId="">
              <p:embed/>
            </p:oleObj>
          </a:graphicData>
        </a:graphic>
      </p:graphicFrame>
      <p:sp>
        <p:nvSpPr>
          <p:cNvPr id="6" name="Slide Number Placeholder 5"/>
          <p:cNvSpPr>
            <a:spLocks noGrp="1"/>
          </p:cNvSpPr>
          <p:nvPr>
            <p:ph type="sldNum" sz="quarter" idx="12"/>
          </p:nvPr>
        </p:nvSpPr>
        <p:spPr/>
        <p:txBody>
          <a:bodyPr/>
          <a:lstStyle/>
          <a:p>
            <a:fld id="{0E8DDA66-A744-4F43-856A-88B2D54F7B1A}" type="slidenum">
              <a:rPr lang="en-US" smtClean="0"/>
              <a:pPr/>
              <a:t>11</a:t>
            </a:fld>
            <a:endParaRPr lang="en-US"/>
          </a:p>
        </p:txBody>
      </p:sp>
      <p:pic>
        <p:nvPicPr>
          <p:cNvPr id="8" name="Picture 7"/>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TextBox 8"/>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pic>
        <p:nvPicPr>
          <p:cNvPr id="14" name="Picture 13" descr="Solomons Fryhle - Organic Chemistry - 10 Edition.pdf - Adobe Acrobat Reader DC"/>
          <p:cNvPicPr>
            <a:picLocks noChangeAspect="1"/>
          </p:cNvPicPr>
          <p:nvPr/>
        </p:nvPicPr>
        <p:blipFill rotWithShape="1">
          <a:blip r:embed="rId6" cstate="print">
            <a:extLst>
              <a:ext uri="{28A0092B-C50C-407E-A947-70E740481C1C}">
                <a14:useLocalDpi xmlns="" xmlns:a14="http://schemas.microsoft.com/office/drawing/2010/main" val="0"/>
              </a:ext>
            </a:extLst>
          </a:blip>
          <a:srcRect l="31666" t="31860" r="33333" b="47408"/>
          <a:stretch/>
        </p:blipFill>
        <p:spPr>
          <a:xfrm>
            <a:off x="533400" y="5714999"/>
            <a:ext cx="4648200" cy="1143001"/>
          </a:xfrm>
          <a:prstGeom prst="rect">
            <a:avLst/>
          </a:prstGeom>
        </p:spPr>
      </p:pic>
    </p:spTree>
    <p:extLst>
      <p:ext uri="{BB962C8B-B14F-4D97-AF65-F5344CB8AC3E}">
        <p14:creationId xmlns="" xmlns:p14="http://schemas.microsoft.com/office/powerpoint/2010/main" val="339363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effectLst>
                  <a:outerShdw blurRad="38100" dist="38100" dir="2700000" algn="tl">
                    <a:srgbClr val="000000">
                      <a:alpha val="43137"/>
                    </a:srgbClr>
                  </a:outerShdw>
                </a:effectLst>
                <a:latin typeface="Bookman Old Style" panose="02050604050505020204" pitchFamily="18" charset="0"/>
              </a:rPr>
              <a:t>Preparation of Aldehydes and Ketones</a:t>
            </a:r>
          </a:p>
        </p:txBody>
      </p:sp>
      <p:sp>
        <p:nvSpPr>
          <p:cNvPr id="3" name="Content Placeholder 2"/>
          <p:cNvSpPr>
            <a:spLocks noGrp="1"/>
          </p:cNvSpPr>
          <p:nvPr>
            <p:ph idx="1"/>
          </p:nvPr>
        </p:nvSpPr>
        <p:spPr/>
        <p:txBody>
          <a:bodyPr/>
          <a:lstStyle/>
          <a:p>
            <a:r>
              <a:rPr lang="en-US" altLang="en-US" dirty="0">
                <a:solidFill>
                  <a:srgbClr val="0070C0"/>
                </a:solidFill>
                <a:latin typeface="Bookman Old Style" panose="02050604050505020204" pitchFamily="18" charset="0"/>
                <a:cs typeface="Times New Roman" pitchFamily="18" charset="0"/>
              </a:rPr>
              <a:t>Oxidation of </a:t>
            </a:r>
            <a:r>
              <a:rPr lang="en-US" altLang="en-US" dirty="0" smtClean="0">
                <a:solidFill>
                  <a:srgbClr val="0070C0"/>
                </a:solidFill>
                <a:latin typeface="Bookman Old Style" panose="02050604050505020204" pitchFamily="18" charset="0"/>
                <a:cs typeface="Times New Roman" pitchFamily="18" charset="0"/>
              </a:rPr>
              <a:t>alcohols</a:t>
            </a:r>
          </a:p>
          <a:p>
            <a:endParaRPr lang="en-US" altLang="en-US" dirty="0">
              <a:solidFill>
                <a:srgbClr val="0070C0"/>
              </a:solidFill>
              <a:latin typeface="Bookman Old Style" panose="02050604050505020204" pitchFamily="18" charset="0"/>
              <a:cs typeface="Times New Roman" pitchFamily="18" charset="0"/>
            </a:endParaRPr>
          </a:p>
          <a:p>
            <a:endParaRPr lang="en-US" altLang="en-US" dirty="0" smtClean="0">
              <a:solidFill>
                <a:srgbClr val="0070C0"/>
              </a:solidFill>
              <a:latin typeface="Bookman Old Style" panose="02050604050505020204" pitchFamily="18" charset="0"/>
              <a:cs typeface="Times New Roman" pitchFamily="18" charset="0"/>
            </a:endParaRPr>
          </a:p>
          <a:p>
            <a:endParaRPr lang="en-US" altLang="en-US" dirty="0">
              <a:solidFill>
                <a:srgbClr val="0070C0"/>
              </a:solidFill>
              <a:latin typeface="Bookman Old Style" panose="02050604050505020204" pitchFamily="18" charset="0"/>
              <a:cs typeface="Times New Roman" pitchFamily="18" charset="0"/>
            </a:endParaRPr>
          </a:p>
          <a:p>
            <a:endParaRPr lang="en-US" altLang="en-US" dirty="0" smtClean="0">
              <a:solidFill>
                <a:srgbClr val="0070C0"/>
              </a:solidFill>
              <a:latin typeface="Bookman Old Style" panose="02050604050505020204" pitchFamily="18" charset="0"/>
              <a:cs typeface="Times New Roman" pitchFamily="18" charset="0"/>
            </a:endParaRPr>
          </a:p>
          <a:p>
            <a:endParaRPr lang="en-US" altLang="en-US" dirty="0">
              <a:solidFill>
                <a:srgbClr val="0070C0"/>
              </a:solidFill>
              <a:latin typeface="Bookman Old Style" panose="02050604050505020204" pitchFamily="18" charset="0"/>
              <a:cs typeface="Times New Roman" pitchFamily="18" charset="0"/>
            </a:endParaRPr>
          </a:p>
          <a:p>
            <a:endParaRPr lang="en-US" altLang="en-US" dirty="0">
              <a:solidFill>
                <a:srgbClr val="0070C0"/>
              </a:solidFill>
              <a:latin typeface="Bookman Old Style" panose="02050604050505020204" pitchFamily="18" charset="0"/>
              <a:cs typeface="Times New Roman" pitchFamily="18" charset="0"/>
            </a:endParaRPr>
          </a:p>
          <a:p>
            <a:r>
              <a:rPr lang="en-US" dirty="0" err="1">
                <a:solidFill>
                  <a:srgbClr val="0070C0"/>
                </a:solidFill>
                <a:latin typeface="Bookman Old Style" panose="02050604050505020204" pitchFamily="18" charset="0"/>
                <a:cs typeface="Times New Roman" pitchFamily="18" charset="0"/>
              </a:rPr>
              <a:t>Ozonolysis</a:t>
            </a:r>
            <a:r>
              <a:rPr lang="en-US" dirty="0">
                <a:solidFill>
                  <a:srgbClr val="0070C0"/>
                </a:solidFill>
                <a:latin typeface="Bookman Old Style" panose="02050604050505020204" pitchFamily="18" charset="0"/>
                <a:cs typeface="Times New Roman" pitchFamily="18" charset="0"/>
              </a:rPr>
              <a:t> of alkenes</a:t>
            </a:r>
          </a:p>
          <a:p>
            <a:endParaRPr lang="en-US" dirty="0">
              <a:latin typeface="Bookman Old Style" panose="02050604050505020204" pitchFamily="18"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357103121"/>
              </p:ext>
            </p:extLst>
          </p:nvPr>
        </p:nvGraphicFramePr>
        <p:xfrm>
          <a:off x="1524000" y="2209800"/>
          <a:ext cx="6549322" cy="1185863"/>
        </p:xfrm>
        <a:graphic>
          <a:graphicData uri="http://schemas.openxmlformats.org/presentationml/2006/ole">
            <p:oleObj spid="_x0000_s2157" name="CS ChemDraw Drawing" r:id="rId3" imgW="3840480" imgH="695880" progId="ChemDraw.Document.6.0">
              <p:embed/>
            </p:oleObj>
          </a:graphicData>
        </a:graphic>
      </p:graphicFrame>
      <p:graphicFrame>
        <p:nvGraphicFramePr>
          <p:cNvPr id="6" name="Object 5"/>
          <p:cNvGraphicFramePr>
            <a:graphicFrameLocks noChangeAspect="1"/>
          </p:cNvGraphicFramePr>
          <p:nvPr>
            <p:extLst>
              <p:ext uri="{D42A27DB-BD31-4B8C-83A1-F6EECF244321}">
                <p14:modId xmlns="" xmlns:p14="http://schemas.microsoft.com/office/powerpoint/2010/main" val="1568585832"/>
              </p:ext>
            </p:extLst>
          </p:nvPr>
        </p:nvGraphicFramePr>
        <p:xfrm>
          <a:off x="1993289" y="3505200"/>
          <a:ext cx="3950311" cy="1041400"/>
        </p:xfrm>
        <a:graphic>
          <a:graphicData uri="http://schemas.openxmlformats.org/presentationml/2006/ole">
            <p:oleObj spid="_x0000_s2158" name="CS ChemDraw Drawing" r:id="rId4" imgW="2504520" imgH="660960" progId="ChemDraw.Document.6.0">
              <p:embed/>
            </p:oleObj>
          </a:graphicData>
        </a:graphic>
      </p:graphicFrame>
      <p:graphicFrame>
        <p:nvGraphicFramePr>
          <p:cNvPr id="7" name="Object 6"/>
          <p:cNvGraphicFramePr>
            <a:graphicFrameLocks noChangeAspect="1"/>
          </p:cNvGraphicFramePr>
          <p:nvPr>
            <p:extLst>
              <p:ext uri="{D42A27DB-BD31-4B8C-83A1-F6EECF244321}">
                <p14:modId xmlns="" xmlns:p14="http://schemas.microsoft.com/office/powerpoint/2010/main" val="4017951122"/>
              </p:ext>
            </p:extLst>
          </p:nvPr>
        </p:nvGraphicFramePr>
        <p:xfrm>
          <a:off x="2057400" y="5105400"/>
          <a:ext cx="4857538" cy="1174750"/>
        </p:xfrm>
        <a:graphic>
          <a:graphicData uri="http://schemas.openxmlformats.org/presentationml/2006/ole">
            <p:oleObj spid="_x0000_s2159" name="CS ChemDraw Drawing" r:id="rId5" imgW="2967480" imgH="716760" progId="ChemDraw.Document.6.0">
              <p:embed/>
            </p:oleObj>
          </a:graphicData>
        </a:graphic>
      </p:graphicFrame>
      <p:sp>
        <p:nvSpPr>
          <p:cNvPr id="8" name="Slide Number Placeholder 7"/>
          <p:cNvSpPr>
            <a:spLocks noGrp="1"/>
          </p:cNvSpPr>
          <p:nvPr>
            <p:ph type="sldNum" sz="quarter" idx="12"/>
          </p:nvPr>
        </p:nvSpPr>
        <p:spPr/>
        <p:txBody>
          <a:bodyPr/>
          <a:lstStyle/>
          <a:p>
            <a:fld id="{0E8DDA66-A744-4F43-856A-88B2D54F7B1A}" type="slidenum">
              <a:rPr lang="en-US" smtClean="0"/>
              <a:pPr/>
              <a:t>12</a:t>
            </a:fld>
            <a:endParaRPr lang="en-US"/>
          </a:p>
        </p:txBody>
      </p:sp>
      <p:pic>
        <p:nvPicPr>
          <p:cNvPr id="9" name="Picture 8"/>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TextBox 9"/>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2347662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lstStyle/>
          <a:p>
            <a:r>
              <a:rPr lang="en-US" dirty="0">
                <a:solidFill>
                  <a:srgbClr val="0070C0"/>
                </a:solidFill>
                <a:latin typeface="Bookman Old Style" panose="02050604050505020204" pitchFamily="18" charset="0"/>
                <a:cs typeface="Times New Roman" pitchFamily="18" charset="0"/>
              </a:rPr>
              <a:t>Hydration of </a:t>
            </a:r>
            <a:r>
              <a:rPr lang="en-US" dirty="0" smtClean="0">
                <a:solidFill>
                  <a:srgbClr val="0070C0"/>
                </a:solidFill>
                <a:latin typeface="Bookman Old Style" panose="02050604050505020204" pitchFamily="18" charset="0"/>
                <a:cs typeface="Times New Roman" pitchFamily="18" charset="0"/>
              </a:rPr>
              <a:t>alkynes</a:t>
            </a:r>
          </a:p>
          <a:p>
            <a:endParaRPr lang="en-US" dirty="0">
              <a:solidFill>
                <a:srgbClr val="0070C0"/>
              </a:solidFill>
              <a:latin typeface="Bookman Old Style" panose="02050604050505020204" pitchFamily="18" charset="0"/>
              <a:cs typeface="Times New Roman" pitchFamily="18" charset="0"/>
            </a:endParaRPr>
          </a:p>
          <a:p>
            <a:endParaRPr lang="en-US" dirty="0" smtClean="0">
              <a:solidFill>
                <a:srgbClr val="0070C0"/>
              </a:solidFill>
              <a:latin typeface="Bookman Old Style" panose="02050604050505020204" pitchFamily="18" charset="0"/>
              <a:cs typeface="Times New Roman" pitchFamily="18" charset="0"/>
            </a:endParaRPr>
          </a:p>
          <a:p>
            <a:endParaRPr lang="en-US" dirty="0">
              <a:solidFill>
                <a:srgbClr val="0070C0"/>
              </a:solidFill>
              <a:latin typeface="Bookman Old Style" panose="02050604050505020204" pitchFamily="18" charset="0"/>
              <a:cs typeface="Times New Roman" pitchFamily="18" charset="0"/>
            </a:endParaRPr>
          </a:p>
          <a:p>
            <a:endParaRPr lang="en-US" dirty="0" smtClean="0">
              <a:solidFill>
                <a:srgbClr val="0070C0"/>
              </a:solidFill>
              <a:latin typeface="Bookman Old Style" panose="02050604050505020204" pitchFamily="18" charset="0"/>
              <a:cs typeface="Times New Roman" pitchFamily="18" charset="0"/>
            </a:endParaRPr>
          </a:p>
          <a:p>
            <a:endParaRPr lang="en-US" altLang="en-US" dirty="0" smtClean="0">
              <a:solidFill>
                <a:srgbClr val="0070C0"/>
              </a:solidFill>
              <a:latin typeface="Bookman Old Style" panose="02050604050505020204" pitchFamily="18" charset="0"/>
              <a:cs typeface="Times New Roman" pitchFamily="18" charset="0"/>
            </a:endParaRPr>
          </a:p>
          <a:p>
            <a:r>
              <a:rPr lang="en-US" altLang="en-US" dirty="0" err="1" smtClean="0">
                <a:solidFill>
                  <a:srgbClr val="0070C0"/>
                </a:solidFill>
                <a:latin typeface="Bookman Old Style" panose="02050604050505020204" pitchFamily="18" charset="0"/>
                <a:cs typeface="Times New Roman" pitchFamily="18" charset="0"/>
              </a:rPr>
              <a:t>Friedel</a:t>
            </a:r>
            <a:r>
              <a:rPr lang="en-US" altLang="en-US" dirty="0" smtClean="0">
                <a:solidFill>
                  <a:srgbClr val="0070C0"/>
                </a:solidFill>
                <a:latin typeface="Bookman Old Style" panose="02050604050505020204" pitchFamily="18" charset="0"/>
                <a:cs typeface="Times New Roman" pitchFamily="18" charset="0"/>
              </a:rPr>
              <a:t> </a:t>
            </a:r>
            <a:r>
              <a:rPr lang="en-US" altLang="en-US" dirty="0">
                <a:solidFill>
                  <a:srgbClr val="0070C0"/>
                </a:solidFill>
                <a:latin typeface="Bookman Old Style" panose="02050604050505020204" pitchFamily="18" charset="0"/>
                <a:cs typeface="Times New Roman" pitchFamily="18" charset="0"/>
              </a:rPr>
              <a:t>Grafts acylation</a:t>
            </a:r>
            <a:endParaRPr lang="ar-SA" altLang="en-US" dirty="0">
              <a:solidFill>
                <a:srgbClr val="0070C0"/>
              </a:solidFill>
              <a:latin typeface="Bookman Old Style" panose="02050604050505020204" pitchFamily="18" charset="0"/>
            </a:endParaRPr>
          </a:p>
          <a:p>
            <a:endParaRPr lang="en-US" dirty="0">
              <a:solidFill>
                <a:srgbClr val="FF0000"/>
              </a:solidFill>
              <a:latin typeface="Bookman Old Style" panose="02050604050505020204" pitchFamily="18" charset="0"/>
              <a:cs typeface="Times New Roman" pitchFamily="18" charset="0"/>
            </a:endParaRPr>
          </a:p>
          <a:p>
            <a:endParaRPr lang="en-US" dirty="0">
              <a:latin typeface="Bookman Old Style" panose="02050604050505020204" pitchFamily="18" charset="0"/>
            </a:endParaRPr>
          </a:p>
        </p:txBody>
      </p:sp>
      <p:graphicFrame>
        <p:nvGraphicFramePr>
          <p:cNvPr id="5" name="Object 4"/>
          <p:cNvGraphicFramePr>
            <a:graphicFrameLocks noChangeAspect="1"/>
          </p:cNvGraphicFramePr>
          <p:nvPr>
            <p:extLst>
              <p:ext uri="{D42A27DB-BD31-4B8C-83A1-F6EECF244321}">
                <p14:modId xmlns="" xmlns:p14="http://schemas.microsoft.com/office/powerpoint/2010/main" val="698959830"/>
              </p:ext>
            </p:extLst>
          </p:nvPr>
        </p:nvGraphicFramePr>
        <p:xfrm>
          <a:off x="685800" y="1752600"/>
          <a:ext cx="7510449" cy="1371600"/>
        </p:xfrm>
        <a:graphic>
          <a:graphicData uri="http://schemas.openxmlformats.org/presentationml/2006/ole">
            <p:oleObj spid="_x0000_s3145" name="CS ChemDraw Drawing" r:id="rId3" imgW="5719320" imgH="1044000" progId="ChemDraw.Document.6.0">
              <p:embed/>
            </p:oleObj>
          </a:graphicData>
        </a:graphic>
      </p:graphicFrame>
      <p:graphicFrame>
        <p:nvGraphicFramePr>
          <p:cNvPr id="6" name="Object 5"/>
          <p:cNvGraphicFramePr>
            <a:graphicFrameLocks noChangeAspect="1"/>
          </p:cNvGraphicFramePr>
          <p:nvPr>
            <p:extLst>
              <p:ext uri="{D42A27DB-BD31-4B8C-83A1-F6EECF244321}">
                <p14:modId xmlns="" xmlns:p14="http://schemas.microsoft.com/office/powerpoint/2010/main" val="731011135"/>
              </p:ext>
            </p:extLst>
          </p:nvPr>
        </p:nvGraphicFramePr>
        <p:xfrm>
          <a:off x="1371600" y="4114800"/>
          <a:ext cx="5282408" cy="1524000"/>
        </p:xfrm>
        <a:graphic>
          <a:graphicData uri="http://schemas.openxmlformats.org/presentationml/2006/ole">
            <p:oleObj spid="_x0000_s3146" name="CS ChemDraw Drawing" r:id="rId4" imgW="2112480" imgH="610200" progId="ChemDraw.Document.6.0">
              <p:embed/>
            </p:oleObj>
          </a:graphicData>
        </a:graphic>
      </p:graphicFrame>
      <p:sp>
        <p:nvSpPr>
          <p:cNvPr id="7" name="Slide Number Placeholder 6"/>
          <p:cNvSpPr>
            <a:spLocks noGrp="1"/>
          </p:cNvSpPr>
          <p:nvPr>
            <p:ph type="sldNum" sz="quarter" idx="12"/>
          </p:nvPr>
        </p:nvSpPr>
        <p:spPr/>
        <p:txBody>
          <a:bodyPr/>
          <a:lstStyle/>
          <a:p>
            <a:fld id="{0E8DDA66-A744-4F43-856A-88B2D54F7B1A}" type="slidenum">
              <a:rPr lang="en-US" smtClean="0"/>
              <a:pPr/>
              <a:t>13</a:t>
            </a:fld>
            <a:endParaRPr lang="en-US"/>
          </a:p>
        </p:txBody>
      </p:sp>
      <p:pic>
        <p:nvPicPr>
          <p:cNvPr id="8" name="Picture 7"/>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TextBox 8"/>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1871127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8DDA66-A744-4F43-856A-88B2D54F7B1A}" type="slidenum">
              <a:rPr lang="en-US" smtClean="0"/>
              <a:pPr/>
              <a:t>14</a:t>
            </a:fld>
            <a:endParaRPr lang="en-US"/>
          </a:p>
        </p:txBody>
      </p:sp>
      <p:pic>
        <p:nvPicPr>
          <p:cNvPr id="4" name="Picture 4"/>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t="23744" b="23071"/>
          <a:stretch/>
        </p:blipFill>
        <p:spPr bwMode="auto">
          <a:xfrm>
            <a:off x="942226" y="2205372"/>
            <a:ext cx="18510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5" name="مجموعة 11"/>
          <p:cNvGrpSpPr/>
          <p:nvPr/>
        </p:nvGrpSpPr>
        <p:grpSpPr>
          <a:xfrm>
            <a:off x="3635896" y="1964072"/>
            <a:ext cx="3690938" cy="1397000"/>
            <a:chOff x="739775" y="3371850"/>
            <a:chExt cx="3690938" cy="1397000"/>
          </a:xfrm>
        </p:grpSpPr>
        <p:graphicFrame>
          <p:nvGraphicFramePr>
            <p:cNvPr id="6" name="كائن 4"/>
            <p:cNvGraphicFramePr>
              <a:graphicFrameLocks noChangeAspect="1"/>
            </p:cNvGraphicFramePr>
            <p:nvPr>
              <p:extLst>
                <p:ext uri="{D42A27DB-BD31-4B8C-83A1-F6EECF244321}">
                  <p14:modId xmlns="" xmlns:p14="http://schemas.microsoft.com/office/powerpoint/2010/main" val="4134027185"/>
                </p:ext>
              </p:extLst>
            </p:nvPr>
          </p:nvGraphicFramePr>
          <p:xfrm>
            <a:off x="739775" y="3673475"/>
            <a:ext cx="2251075" cy="946150"/>
          </p:xfrm>
          <a:graphic>
            <a:graphicData uri="http://schemas.openxmlformats.org/presentationml/2006/ole">
              <p:oleObj spid="_x0000_s17452" name="Document" r:id="rId4" imgW="1314450" imgH="552450" progId="">
                <p:embed/>
              </p:oleObj>
            </a:graphicData>
          </a:graphic>
        </p:graphicFrame>
        <p:graphicFrame>
          <p:nvGraphicFramePr>
            <p:cNvPr id="7" name="كائن 5"/>
            <p:cNvGraphicFramePr>
              <a:graphicFrameLocks noChangeAspect="1"/>
            </p:cNvGraphicFramePr>
            <p:nvPr>
              <p:extLst>
                <p:ext uri="{D42A27DB-BD31-4B8C-83A1-F6EECF244321}">
                  <p14:modId xmlns="" xmlns:p14="http://schemas.microsoft.com/office/powerpoint/2010/main" val="4271615455"/>
                </p:ext>
              </p:extLst>
            </p:nvPr>
          </p:nvGraphicFramePr>
          <p:xfrm>
            <a:off x="1293813" y="4292600"/>
            <a:ext cx="1158875" cy="452438"/>
          </p:xfrm>
          <a:graphic>
            <a:graphicData uri="http://schemas.openxmlformats.org/presentationml/2006/ole">
              <p:oleObj spid="_x0000_s17453" name="Document" r:id="rId5" imgW="714375" imgH="295275" progId="">
                <p:embed/>
              </p:oleObj>
            </a:graphicData>
          </a:graphic>
        </p:graphicFrame>
        <p:graphicFrame>
          <p:nvGraphicFramePr>
            <p:cNvPr id="8" name="كائن 6"/>
            <p:cNvGraphicFramePr>
              <a:graphicFrameLocks noChangeAspect="1"/>
            </p:cNvGraphicFramePr>
            <p:nvPr>
              <p:extLst>
                <p:ext uri="{D42A27DB-BD31-4B8C-83A1-F6EECF244321}">
                  <p14:modId xmlns="" xmlns:p14="http://schemas.microsoft.com/office/powerpoint/2010/main" val="1522542464"/>
                </p:ext>
              </p:extLst>
            </p:nvPr>
          </p:nvGraphicFramePr>
          <p:xfrm>
            <a:off x="769938" y="3411538"/>
            <a:ext cx="473075" cy="669925"/>
          </p:xfrm>
          <a:graphic>
            <a:graphicData uri="http://schemas.openxmlformats.org/presentationml/2006/ole">
              <p:oleObj spid="_x0000_s17454" name="Document" r:id="rId6" imgW="276225" imgH="390525" progId="">
                <p:embed/>
              </p:oleObj>
            </a:graphicData>
          </a:graphic>
        </p:graphicFrame>
        <p:graphicFrame>
          <p:nvGraphicFramePr>
            <p:cNvPr id="9" name="كائن 7"/>
            <p:cNvGraphicFramePr>
              <a:graphicFrameLocks noChangeAspect="1"/>
            </p:cNvGraphicFramePr>
            <p:nvPr>
              <p:extLst>
                <p:ext uri="{D42A27DB-BD31-4B8C-83A1-F6EECF244321}">
                  <p14:modId xmlns="" xmlns:p14="http://schemas.microsoft.com/office/powerpoint/2010/main" val="312119382"/>
                </p:ext>
              </p:extLst>
            </p:nvPr>
          </p:nvGraphicFramePr>
          <p:xfrm>
            <a:off x="3252788" y="3386138"/>
            <a:ext cx="1177925" cy="1382712"/>
          </p:xfrm>
          <a:graphic>
            <a:graphicData uri="http://schemas.openxmlformats.org/presentationml/2006/ole">
              <p:oleObj spid="_x0000_s17455" name="Document" r:id="rId7" imgW="657225" imgH="771525" progId="">
                <p:embed/>
              </p:oleObj>
            </a:graphicData>
          </a:graphic>
        </p:graphicFrame>
        <p:graphicFrame>
          <p:nvGraphicFramePr>
            <p:cNvPr id="10" name="كائن 8"/>
            <p:cNvGraphicFramePr>
              <a:graphicFrameLocks noChangeAspect="1"/>
            </p:cNvGraphicFramePr>
            <p:nvPr>
              <p:extLst>
                <p:ext uri="{D42A27DB-BD31-4B8C-83A1-F6EECF244321}">
                  <p14:modId xmlns="" xmlns:p14="http://schemas.microsoft.com/office/powerpoint/2010/main" val="1603295374"/>
                </p:ext>
              </p:extLst>
            </p:nvPr>
          </p:nvGraphicFramePr>
          <p:xfrm>
            <a:off x="793750" y="4356100"/>
            <a:ext cx="365125" cy="292100"/>
          </p:xfrm>
          <a:graphic>
            <a:graphicData uri="http://schemas.openxmlformats.org/presentationml/2006/ole">
              <p:oleObj spid="_x0000_s17456" name="Document" r:id="rId8" imgW="190500" imgH="152400" progId="">
                <p:embed/>
              </p:oleObj>
            </a:graphicData>
          </a:graphic>
        </p:graphicFrame>
        <p:graphicFrame>
          <p:nvGraphicFramePr>
            <p:cNvPr id="11" name="كائن 9"/>
            <p:cNvGraphicFramePr>
              <a:graphicFrameLocks noChangeAspect="1"/>
            </p:cNvGraphicFramePr>
            <p:nvPr>
              <p:extLst>
                <p:ext uri="{D42A27DB-BD31-4B8C-83A1-F6EECF244321}">
                  <p14:modId xmlns="" xmlns:p14="http://schemas.microsoft.com/office/powerpoint/2010/main" val="615060263"/>
                </p:ext>
              </p:extLst>
            </p:nvPr>
          </p:nvGraphicFramePr>
          <p:xfrm>
            <a:off x="3236913" y="4302125"/>
            <a:ext cx="404812" cy="298450"/>
          </p:xfrm>
          <a:graphic>
            <a:graphicData uri="http://schemas.openxmlformats.org/presentationml/2006/ole">
              <p:oleObj spid="_x0000_s17457" name="Document" r:id="rId9" imgW="180975" imgH="133350" progId="">
                <p:embed/>
              </p:oleObj>
            </a:graphicData>
          </a:graphic>
        </p:graphicFrame>
        <p:graphicFrame>
          <p:nvGraphicFramePr>
            <p:cNvPr id="12" name="كائن 10"/>
            <p:cNvGraphicFramePr>
              <a:graphicFrameLocks noChangeAspect="1"/>
            </p:cNvGraphicFramePr>
            <p:nvPr>
              <p:extLst>
                <p:ext uri="{D42A27DB-BD31-4B8C-83A1-F6EECF244321}">
                  <p14:modId xmlns="" xmlns:p14="http://schemas.microsoft.com/office/powerpoint/2010/main" val="1678312208"/>
                </p:ext>
              </p:extLst>
            </p:nvPr>
          </p:nvGraphicFramePr>
          <p:xfrm>
            <a:off x="2460625" y="3371850"/>
            <a:ext cx="1039813" cy="469900"/>
          </p:xfrm>
          <a:graphic>
            <a:graphicData uri="http://schemas.openxmlformats.org/presentationml/2006/ole">
              <p:oleObj spid="_x0000_s17458" name="Document" r:id="rId10" imgW="590550" imgH="266700" progId="">
                <p:embed/>
              </p:oleObj>
            </a:graphicData>
          </a:graphic>
        </p:graphicFrame>
      </p:grpSp>
      <p:sp>
        <p:nvSpPr>
          <p:cNvPr id="13" name="مستطيل 12"/>
          <p:cNvSpPr/>
          <p:nvPr/>
        </p:nvSpPr>
        <p:spPr>
          <a:xfrm>
            <a:off x="395536" y="1394936"/>
            <a:ext cx="8406680" cy="738664"/>
          </a:xfrm>
          <a:prstGeom prst="rect">
            <a:avLst/>
          </a:prstGeom>
        </p:spPr>
        <p:txBody>
          <a:bodyPr wrap="square">
            <a:spAutoFit/>
          </a:bodyPr>
          <a:lstStyle/>
          <a:p>
            <a:pPr algn="l"/>
            <a:r>
              <a:rPr lang="en-US" sz="2400" dirty="0" err="1" smtClean="0">
                <a:solidFill>
                  <a:srgbClr val="0070C0"/>
                </a:solidFill>
                <a:latin typeface="Times New Roman" pitchFamily="18" charset="0"/>
                <a:cs typeface="Times New Roman" pitchFamily="18" charset="0"/>
              </a:rPr>
              <a:t>Nucleophilic</a:t>
            </a:r>
            <a:r>
              <a:rPr lang="en-US" sz="2400" dirty="0" smtClean="0">
                <a:solidFill>
                  <a:srgbClr val="0070C0"/>
                </a:solidFill>
                <a:latin typeface="Times New Roman" pitchFamily="18" charset="0"/>
                <a:cs typeface="Times New Roman" pitchFamily="18" charset="0"/>
              </a:rPr>
              <a:t> Addition Reaction </a:t>
            </a:r>
            <a:r>
              <a:rPr lang="en-US" sz="2400" dirty="0">
                <a:solidFill>
                  <a:srgbClr val="0070C0"/>
                </a:solidFill>
                <a:latin typeface="Times New Roman" pitchFamily="18" charset="0"/>
                <a:cs typeface="Times New Roman" pitchFamily="18" charset="0"/>
              </a:rPr>
              <a:t>to </a:t>
            </a:r>
            <a:r>
              <a:rPr lang="en-US" sz="2400" dirty="0" smtClean="0">
                <a:solidFill>
                  <a:srgbClr val="0070C0"/>
                </a:solidFill>
                <a:latin typeface="Times New Roman" pitchFamily="18" charset="0"/>
                <a:cs typeface="Times New Roman" pitchFamily="18" charset="0"/>
              </a:rPr>
              <a:t>the </a:t>
            </a:r>
            <a:r>
              <a:rPr lang="en-US" sz="2400" dirty="0">
                <a:solidFill>
                  <a:srgbClr val="0070C0"/>
                </a:solidFill>
                <a:latin typeface="Times New Roman" pitchFamily="18" charset="0"/>
                <a:cs typeface="Times New Roman" pitchFamily="18" charset="0"/>
              </a:rPr>
              <a:t>carbon-oxygen double bond. </a:t>
            </a:r>
          </a:p>
          <a:p>
            <a:pPr algn="l"/>
            <a:endParaRPr lang="ar-SA" dirty="0">
              <a:solidFill>
                <a:srgbClr val="C00000"/>
              </a:solidFill>
            </a:endParaRPr>
          </a:p>
        </p:txBody>
      </p:sp>
      <p:sp>
        <p:nvSpPr>
          <p:cNvPr id="14" name="مستطيل 13"/>
          <p:cNvSpPr/>
          <p:nvPr/>
        </p:nvSpPr>
        <p:spPr>
          <a:xfrm>
            <a:off x="179512" y="3684657"/>
            <a:ext cx="7902624" cy="954107"/>
          </a:xfrm>
          <a:prstGeom prst="rect">
            <a:avLst/>
          </a:prstGeom>
        </p:spPr>
        <p:txBody>
          <a:bodyPr wrap="square">
            <a:spAutoFit/>
          </a:bodyPr>
          <a:lstStyle/>
          <a:p>
            <a:r>
              <a:rPr lang="en-US" sz="2800" dirty="0" smtClean="0">
                <a:solidFill>
                  <a:srgbClr val="0070C0"/>
                </a:solidFill>
                <a:latin typeface="Bookman Old Style" panose="02050604050505020204" pitchFamily="18" charset="0"/>
                <a:cs typeface="Times New Roman" pitchFamily="18" charset="0"/>
              </a:rPr>
              <a:t>1-Reduction </a:t>
            </a:r>
            <a:r>
              <a:rPr lang="en-US" sz="2800" dirty="0">
                <a:solidFill>
                  <a:srgbClr val="0070C0"/>
                </a:solidFill>
                <a:latin typeface="Bookman Old Style" panose="02050604050505020204" pitchFamily="18" charset="0"/>
                <a:cs typeface="Times New Roman" pitchFamily="18" charset="0"/>
              </a:rPr>
              <a:t>of carbonyl group</a:t>
            </a:r>
          </a:p>
          <a:p>
            <a:pPr algn="l"/>
            <a:r>
              <a:rPr lang="en-US" sz="2800" dirty="0" smtClean="0">
                <a:solidFill>
                  <a:srgbClr val="C00000"/>
                </a:solidFill>
                <a:latin typeface="Times New Roman" pitchFamily="18" charset="0"/>
                <a:cs typeface="Times New Roman" pitchFamily="18" charset="0"/>
              </a:rPr>
              <a:t>Addition </a:t>
            </a:r>
            <a:r>
              <a:rPr lang="en-US" sz="2800" dirty="0">
                <a:solidFill>
                  <a:srgbClr val="C00000"/>
                </a:solidFill>
                <a:latin typeface="Times New Roman" pitchFamily="18" charset="0"/>
                <a:cs typeface="Times New Roman" pitchFamily="18" charset="0"/>
              </a:rPr>
              <a:t>of metal hydrides: Formation of alcohols.</a:t>
            </a:r>
            <a:r>
              <a:rPr lang="en-US" sz="2400" dirty="0">
                <a:solidFill>
                  <a:srgbClr val="C00000"/>
                </a:solidFill>
                <a:latin typeface="Times New Roman" pitchFamily="18" charset="0"/>
                <a:cs typeface="Times New Roman" pitchFamily="18" charset="0"/>
              </a:rPr>
              <a:t> </a:t>
            </a:r>
            <a:endParaRPr lang="ar-SA" sz="2400" dirty="0">
              <a:solidFill>
                <a:srgbClr val="C00000"/>
              </a:solidFill>
              <a:latin typeface="Times New Roman" pitchFamily="18" charset="0"/>
              <a:cs typeface="Times New Roman" pitchFamily="18" charset="0"/>
            </a:endParaRPr>
          </a:p>
        </p:txBody>
      </p:sp>
      <p:pic>
        <p:nvPicPr>
          <p:cNvPr id="15" name="Picture 4"/>
          <p:cNvPicPr>
            <a:picLocks noChangeAspect="1" noChangeArrowheads="1"/>
          </p:cNvPicPr>
          <p:nvPr/>
        </p:nvPicPr>
        <p:blipFill rotWithShape="1">
          <a:blip r:embed="rId11" cstate="print">
            <a:extLst>
              <a:ext uri="{28A0092B-C50C-407E-A947-70E740481C1C}">
                <a14:useLocalDpi xmlns="" xmlns:a14="http://schemas.microsoft.com/office/drawing/2010/main" val="0"/>
              </a:ext>
            </a:extLst>
          </a:blip>
          <a:srcRect b="4633"/>
          <a:stretch/>
        </p:blipFill>
        <p:spPr bwMode="auto">
          <a:xfrm>
            <a:off x="1547664" y="4722344"/>
            <a:ext cx="5535182" cy="1602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 name="Title 1"/>
          <p:cNvSpPr txBox="1">
            <a:spLocks/>
          </p:cNvSpPr>
          <p:nvPr/>
        </p:nvSpPr>
        <p:spPr>
          <a:xfrm>
            <a:off x="457200" y="533400"/>
            <a:ext cx="8229600" cy="990600"/>
          </a:xfrm>
          <a:prstGeom prst="rect">
            <a:avLst/>
          </a:prstGeom>
        </p:spPr>
        <p:txBody>
          <a:bodyP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altLang="en-US" dirty="0" smtClean="0">
                <a:solidFill>
                  <a:srgbClr val="C00000"/>
                </a:solidFill>
                <a:effectLst>
                  <a:outerShdw blurRad="38100" dist="38100" dir="2700000" algn="tl">
                    <a:srgbClr val="000000">
                      <a:alpha val="43137"/>
                    </a:srgbClr>
                  </a:outerShdw>
                </a:effectLst>
                <a:latin typeface="Bookman Old Style" panose="02050604050505020204" pitchFamily="18" charset="0"/>
                <a:cs typeface="Times New Roman" pitchFamily="18" charset="0"/>
              </a:rPr>
              <a:t>REACTIONS OF ALDEHYDES AND KETONES</a:t>
            </a:r>
            <a:endParaRPr lang="en-US" dirty="0">
              <a:solidFill>
                <a:srgbClr val="C00000"/>
              </a:solidFill>
              <a:effectLst>
                <a:outerShdw blurRad="38100" dist="38100" dir="2700000" algn="tl">
                  <a:srgbClr val="000000">
                    <a:alpha val="43137"/>
                  </a:srgbClr>
                </a:outerShdw>
              </a:effectLst>
              <a:latin typeface="Bookman Old Style" panose="02050604050505020204" pitchFamily="18" charset="0"/>
            </a:endParaRPr>
          </a:p>
        </p:txBody>
      </p:sp>
      <p:pic>
        <p:nvPicPr>
          <p:cNvPr id="17" name="Picture 16"/>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8" name="TextBox 17"/>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418626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 xmlns:p14="http://schemas.microsoft.com/office/powerpoint/2010/main" val="1079692866"/>
              </p:ext>
            </p:extLst>
          </p:nvPr>
        </p:nvGraphicFramePr>
        <p:xfrm>
          <a:off x="1828800" y="4572000"/>
          <a:ext cx="4114800" cy="1736664"/>
        </p:xfrm>
        <a:graphic>
          <a:graphicData uri="http://schemas.openxmlformats.org/presentationml/2006/ole">
            <p:oleObj spid="_x0000_s4161" name="CS ChemDraw Drawing" r:id="rId3" imgW="2922840" imgH="1233000" progId="ChemDraw.Document.6.0">
              <p:embed/>
            </p:oleObj>
          </a:graphicData>
        </a:graphic>
      </p:graphicFrame>
      <p:sp>
        <p:nvSpPr>
          <p:cNvPr id="7" name="Slide Number Placeholder 6"/>
          <p:cNvSpPr>
            <a:spLocks noGrp="1"/>
          </p:cNvSpPr>
          <p:nvPr>
            <p:ph type="sldNum" sz="quarter" idx="12"/>
          </p:nvPr>
        </p:nvSpPr>
        <p:spPr/>
        <p:txBody>
          <a:bodyPr/>
          <a:lstStyle/>
          <a:p>
            <a:fld id="{0E8DDA66-A744-4F43-856A-88B2D54F7B1A}" type="slidenum">
              <a:rPr lang="en-US" smtClean="0"/>
              <a:pPr/>
              <a:t>15</a:t>
            </a:fld>
            <a:endParaRPr lang="en-US"/>
          </a:p>
        </p:txBody>
      </p:sp>
      <p:pic>
        <p:nvPicPr>
          <p:cNvPr id="8" name="Picture 7"/>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TextBox 8"/>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
        <p:nvSpPr>
          <p:cNvPr id="10" name="مستطيل 7"/>
          <p:cNvSpPr/>
          <p:nvPr/>
        </p:nvSpPr>
        <p:spPr>
          <a:xfrm>
            <a:off x="609600" y="468468"/>
            <a:ext cx="9073008" cy="830997"/>
          </a:xfrm>
          <a:prstGeom prst="rect">
            <a:avLst/>
          </a:prstGeom>
        </p:spPr>
        <p:txBody>
          <a:bodyPr wrap="square">
            <a:spAutoFit/>
          </a:bodyPr>
          <a:lstStyle/>
          <a:p>
            <a:pPr lvl="0" algn="l"/>
            <a:r>
              <a:rPr lang="en-US" sz="2400" dirty="0">
                <a:solidFill>
                  <a:prstClr val="black"/>
                </a:solidFill>
                <a:latin typeface="Bookman Old Style" panose="02050604050505020204" pitchFamily="18" charset="0"/>
                <a:cs typeface="Times New Roman" pitchFamily="18" charset="0"/>
              </a:rPr>
              <a:t>Reduction by hydride reagents, Lithium </a:t>
            </a:r>
            <a:r>
              <a:rPr lang="en-US" sz="2400" dirty="0" err="1">
                <a:solidFill>
                  <a:prstClr val="black"/>
                </a:solidFill>
                <a:latin typeface="Bookman Old Style" panose="02050604050505020204" pitchFamily="18" charset="0"/>
                <a:cs typeface="Times New Roman" pitchFamily="18" charset="0"/>
              </a:rPr>
              <a:t>aluminium</a:t>
            </a:r>
            <a:r>
              <a:rPr lang="en-US" sz="2400" dirty="0">
                <a:solidFill>
                  <a:prstClr val="black"/>
                </a:solidFill>
                <a:latin typeface="Bookman Old Style" panose="02050604050505020204" pitchFamily="18" charset="0"/>
                <a:cs typeface="Times New Roman" pitchFamily="18" charset="0"/>
              </a:rPr>
              <a:t> hydride </a:t>
            </a:r>
            <a:r>
              <a:rPr lang="en-US" sz="2400" dirty="0">
                <a:solidFill>
                  <a:srgbClr val="C00000"/>
                </a:solidFill>
                <a:latin typeface="Bookman Old Style" panose="02050604050505020204" pitchFamily="18" charset="0"/>
                <a:cs typeface="Times New Roman" pitchFamily="18" charset="0"/>
              </a:rPr>
              <a:t>LiAlH</a:t>
            </a:r>
            <a:r>
              <a:rPr lang="en-US" sz="2400" baseline="-25000" dirty="0">
                <a:solidFill>
                  <a:srgbClr val="C00000"/>
                </a:solidFill>
                <a:latin typeface="Bookman Old Style" panose="02050604050505020204" pitchFamily="18" charset="0"/>
                <a:cs typeface="Times New Roman" pitchFamily="18" charset="0"/>
              </a:rPr>
              <a:t>4</a:t>
            </a:r>
            <a:r>
              <a:rPr lang="en-US" sz="2400" dirty="0">
                <a:solidFill>
                  <a:prstClr val="black"/>
                </a:solidFill>
                <a:latin typeface="Bookman Old Style" panose="02050604050505020204" pitchFamily="18" charset="0"/>
                <a:cs typeface="Times New Roman" pitchFamily="18" charset="0"/>
              </a:rPr>
              <a:t> </a:t>
            </a:r>
            <a:r>
              <a:rPr lang="en-US" sz="2400" dirty="0" smtClean="0">
                <a:solidFill>
                  <a:prstClr val="black"/>
                </a:solidFill>
                <a:latin typeface="Bookman Old Style" panose="02050604050505020204" pitchFamily="18" charset="0"/>
                <a:cs typeface="Times New Roman" pitchFamily="18" charset="0"/>
              </a:rPr>
              <a:t> or </a:t>
            </a:r>
            <a:r>
              <a:rPr lang="en-US" sz="2400" dirty="0">
                <a:solidFill>
                  <a:prstClr val="black"/>
                </a:solidFill>
                <a:latin typeface="Bookman Old Style" panose="02050604050505020204" pitchFamily="18" charset="0"/>
                <a:cs typeface="Times New Roman" pitchFamily="18" charset="0"/>
              </a:rPr>
              <a:t>Sodium boron hydride </a:t>
            </a:r>
            <a:r>
              <a:rPr lang="en-US" sz="2400" dirty="0">
                <a:solidFill>
                  <a:srgbClr val="C00000"/>
                </a:solidFill>
                <a:latin typeface="Bookman Old Style" panose="02050604050505020204" pitchFamily="18" charset="0"/>
                <a:cs typeface="Times New Roman" pitchFamily="18" charset="0"/>
              </a:rPr>
              <a:t>NaBH</a:t>
            </a:r>
            <a:r>
              <a:rPr lang="en-US" sz="2400" baseline="-25000" dirty="0">
                <a:solidFill>
                  <a:srgbClr val="C00000"/>
                </a:solidFill>
                <a:latin typeface="Bookman Old Style" panose="02050604050505020204" pitchFamily="18" charset="0"/>
                <a:cs typeface="Times New Roman" pitchFamily="18" charset="0"/>
              </a:rPr>
              <a:t>4</a:t>
            </a:r>
            <a:r>
              <a:rPr lang="en-US" sz="2400" dirty="0">
                <a:solidFill>
                  <a:srgbClr val="C00000"/>
                </a:solidFill>
                <a:latin typeface="Bookman Old Style" panose="02050604050505020204" pitchFamily="18" charset="0"/>
                <a:cs typeface="Times New Roman" pitchFamily="18" charset="0"/>
              </a:rPr>
              <a:t>.</a:t>
            </a:r>
            <a:endParaRPr lang="ar-SA" dirty="0">
              <a:solidFill>
                <a:prstClr val="black"/>
              </a:solidFill>
              <a:latin typeface="Bookman Old Style" panose="02050604050505020204" pitchFamily="18" charset="0"/>
            </a:endParaRPr>
          </a:p>
        </p:txBody>
      </p:sp>
      <p:grpSp>
        <p:nvGrpSpPr>
          <p:cNvPr id="11" name="Group 14"/>
          <p:cNvGrpSpPr>
            <a:grpSpLocks noChangeAspect="1"/>
          </p:cNvGrpSpPr>
          <p:nvPr/>
        </p:nvGrpSpPr>
        <p:grpSpPr>
          <a:xfrm>
            <a:off x="803394" y="1295400"/>
            <a:ext cx="7813590" cy="3456000"/>
            <a:chOff x="857224" y="0"/>
            <a:chExt cx="7429520" cy="3286124"/>
          </a:xfrm>
        </p:grpSpPr>
        <p:pic>
          <p:nvPicPr>
            <p:cNvPr id="12" name="Picture 5" descr="C:\Users\VIP\Pictures\صورة3.png"/>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30536" t="9036" r="48778"/>
            <a:stretch/>
          </p:blipFill>
          <p:spPr bwMode="auto">
            <a:xfrm>
              <a:off x="857224" y="0"/>
              <a:ext cx="1500198" cy="3240000"/>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5" descr="C:\Users\VIP\Pictures\صورة3.png"/>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66509" t="9036"/>
            <a:stretch/>
          </p:blipFill>
          <p:spPr bwMode="auto">
            <a:xfrm>
              <a:off x="5857884" y="46124"/>
              <a:ext cx="2428860" cy="3240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4" name="Group 20"/>
            <p:cNvGrpSpPr/>
            <p:nvPr/>
          </p:nvGrpSpPr>
          <p:grpSpPr>
            <a:xfrm>
              <a:off x="2455000" y="357166"/>
              <a:ext cx="3402884" cy="726522"/>
              <a:chOff x="5241082" y="1000108"/>
              <a:chExt cx="3402884" cy="726522"/>
            </a:xfrm>
          </p:grpSpPr>
          <p:sp>
            <p:nvSpPr>
              <p:cNvPr id="23" name="TextBox 26"/>
              <p:cNvSpPr txBox="1"/>
              <p:nvPr/>
            </p:nvSpPr>
            <p:spPr>
              <a:xfrm>
                <a:off x="5241082" y="1000108"/>
                <a:ext cx="3191899" cy="369332"/>
              </a:xfrm>
              <a:prstGeom prst="rect">
                <a:avLst/>
              </a:prstGeom>
              <a:noFill/>
            </p:spPr>
            <p:txBody>
              <a:bodyPr wrap="none" rtlCol="0">
                <a:spAutoFit/>
              </a:bodyPr>
              <a:lstStyle/>
              <a:p>
                <a:r>
                  <a:rPr lang="en-US" dirty="0" smtClean="0">
                    <a:latin typeface="Times New Roman" pitchFamily="18" charset="0"/>
                    <a:cs typeface="Times New Roman" pitchFamily="18" charset="0"/>
                  </a:rPr>
                  <a:t>1) LiAlH</a:t>
                </a:r>
                <a:r>
                  <a:rPr lang="en-US" baseline="-25000"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 dry ether  </a:t>
                </a:r>
                <a:r>
                  <a:rPr lang="en-US" dirty="0" smtClean="0">
                    <a:solidFill>
                      <a:srgbClr val="FF0000"/>
                    </a:solidFill>
                    <a:latin typeface="Times New Roman" pitchFamily="18" charset="0"/>
                    <a:cs typeface="Times New Roman" pitchFamily="18" charset="0"/>
                  </a:rPr>
                  <a:t>or</a:t>
                </a:r>
                <a:r>
                  <a:rPr lang="en-US" dirty="0" smtClean="0">
                    <a:latin typeface="Times New Roman" pitchFamily="18" charset="0"/>
                    <a:cs typeface="Times New Roman" pitchFamily="18" charset="0"/>
                  </a:rPr>
                  <a:t>  NaBH</a:t>
                </a:r>
                <a:r>
                  <a:rPr lang="en-US" baseline="-25000"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p:txBody>
          </p:sp>
          <p:cxnSp>
            <p:nvCxnSpPr>
              <p:cNvPr id="24" name="Straight Arrow Connector 27"/>
              <p:cNvCxnSpPr/>
              <p:nvPr/>
            </p:nvCxnSpPr>
            <p:spPr>
              <a:xfrm>
                <a:off x="5429256" y="1357298"/>
                <a:ext cx="321471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8"/>
              <p:cNvSpPr txBox="1"/>
              <p:nvPr/>
            </p:nvSpPr>
            <p:spPr>
              <a:xfrm>
                <a:off x="5357818" y="1357298"/>
                <a:ext cx="931665" cy="369332"/>
              </a:xfrm>
              <a:prstGeom prst="rect">
                <a:avLst/>
              </a:prstGeom>
              <a:noFill/>
            </p:spPr>
            <p:txBody>
              <a:bodyPr wrap="none" rtlCol="0">
                <a:spAutoFit/>
              </a:bodyPr>
              <a:lstStyle/>
              <a:p>
                <a:r>
                  <a:rPr lang="en-US" dirty="0" smtClean="0">
                    <a:latin typeface="Times New Roman" pitchFamily="18" charset="0"/>
                    <a:cs typeface="Times New Roman" pitchFamily="18" charset="0"/>
                  </a:rPr>
                  <a:t>2) 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grpSp>
        <p:grpSp>
          <p:nvGrpSpPr>
            <p:cNvPr id="15" name="Group 21"/>
            <p:cNvGrpSpPr/>
            <p:nvPr/>
          </p:nvGrpSpPr>
          <p:grpSpPr>
            <a:xfrm>
              <a:off x="2413269" y="1357298"/>
              <a:ext cx="3444615" cy="726522"/>
              <a:chOff x="5199351" y="1000108"/>
              <a:chExt cx="3444615" cy="726522"/>
            </a:xfrm>
          </p:grpSpPr>
          <p:sp>
            <p:nvSpPr>
              <p:cNvPr id="20" name="TextBox 23"/>
              <p:cNvSpPr txBox="1"/>
              <p:nvPr/>
            </p:nvSpPr>
            <p:spPr>
              <a:xfrm>
                <a:off x="5199351" y="1000108"/>
                <a:ext cx="3230372" cy="369332"/>
              </a:xfrm>
              <a:prstGeom prst="rect">
                <a:avLst/>
              </a:prstGeom>
              <a:noFill/>
            </p:spPr>
            <p:txBody>
              <a:bodyPr wrap="none" rtlCol="0">
                <a:spAutoFit/>
              </a:bodyPr>
              <a:lstStyle/>
              <a:p>
                <a:r>
                  <a:rPr lang="en-US" dirty="0" smtClean="0">
                    <a:latin typeface="Times New Roman" pitchFamily="18" charset="0"/>
                    <a:cs typeface="Times New Roman" pitchFamily="18" charset="0"/>
                  </a:rPr>
                  <a:t>1) LiAlH</a:t>
                </a:r>
                <a:r>
                  <a:rPr lang="en-US" baseline="-25000"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 dry ether  </a:t>
                </a:r>
                <a:r>
                  <a:rPr lang="en-US" dirty="0" smtClean="0">
                    <a:solidFill>
                      <a:srgbClr val="FF0000"/>
                    </a:solidFill>
                    <a:latin typeface="Times New Roman" pitchFamily="18" charset="0"/>
                    <a:cs typeface="Times New Roman" pitchFamily="18" charset="0"/>
                  </a:rPr>
                  <a:t>or</a:t>
                </a:r>
                <a:r>
                  <a:rPr lang="en-US" dirty="0" smtClean="0">
                    <a:latin typeface="Times New Roman" pitchFamily="18" charset="0"/>
                    <a:cs typeface="Times New Roman" pitchFamily="18" charset="0"/>
                  </a:rPr>
                  <a:t>  NaBH</a:t>
                </a:r>
                <a:r>
                  <a:rPr lang="en-US" baseline="-25000"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p:txBody>
          </p:sp>
          <p:cxnSp>
            <p:nvCxnSpPr>
              <p:cNvPr id="21" name="Straight Arrow Connector 24"/>
              <p:cNvCxnSpPr/>
              <p:nvPr/>
            </p:nvCxnSpPr>
            <p:spPr>
              <a:xfrm>
                <a:off x="5429256" y="1357298"/>
                <a:ext cx="321471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TextBox 25"/>
              <p:cNvSpPr txBox="1"/>
              <p:nvPr/>
            </p:nvSpPr>
            <p:spPr>
              <a:xfrm>
                <a:off x="5357818" y="1357298"/>
                <a:ext cx="931665" cy="369332"/>
              </a:xfrm>
              <a:prstGeom prst="rect">
                <a:avLst/>
              </a:prstGeom>
              <a:noFill/>
            </p:spPr>
            <p:txBody>
              <a:bodyPr wrap="none" rtlCol="0">
                <a:spAutoFit/>
              </a:bodyPr>
              <a:lstStyle/>
              <a:p>
                <a:r>
                  <a:rPr lang="en-US" dirty="0" smtClean="0">
                    <a:latin typeface="Times New Roman" pitchFamily="18" charset="0"/>
                    <a:cs typeface="Times New Roman" pitchFamily="18" charset="0"/>
                  </a:rPr>
                  <a:t>2) 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grpSp>
        <p:grpSp>
          <p:nvGrpSpPr>
            <p:cNvPr id="16" name="Group 25"/>
            <p:cNvGrpSpPr/>
            <p:nvPr/>
          </p:nvGrpSpPr>
          <p:grpSpPr>
            <a:xfrm>
              <a:off x="2396483" y="2357430"/>
              <a:ext cx="3461401" cy="726522"/>
              <a:chOff x="5182565" y="1000108"/>
              <a:chExt cx="3461401" cy="726522"/>
            </a:xfrm>
          </p:grpSpPr>
          <p:sp>
            <p:nvSpPr>
              <p:cNvPr id="17" name="TextBox 20"/>
              <p:cNvSpPr txBox="1"/>
              <p:nvPr/>
            </p:nvSpPr>
            <p:spPr>
              <a:xfrm>
                <a:off x="5182565" y="1000108"/>
                <a:ext cx="3230372" cy="369332"/>
              </a:xfrm>
              <a:prstGeom prst="rect">
                <a:avLst/>
              </a:prstGeom>
              <a:noFill/>
            </p:spPr>
            <p:txBody>
              <a:bodyPr wrap="none" rtlCol="0">
                <a:spAutoFit/>
              </a:bodyPr>
              <a:lstStyle/>
              <a:p>
                <a:r>
                  <a:rPr lang="en-US" dirty="0" smtClean="0">
                    <a:latin typeface="Times New Roman" pitchFamily="18" charset="0"/>
                    <a:cs typeface="Times New Roman" pitchFamily="18" charset="0"/>
                  </a:rPr>
                  <a:t>1) LiAlH</a:t>
                </a:r>
                <a:r>
                  <a:rPr lang="en-US" baseline="-25000"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 dry ether  </a:t>
                </a:r>
                <a:r>
                  <a:rPr lang="en-US" dirty="0" smtClean="0">
                    <a:solidFill>
                      <a:srgbClr val="FF0000"/>
                    </a:solidFill>
                    <a:latin typeface="Times New Roman" pitchFamily="18" charset="0"/>
                    <a:cs typeface="Times New Roman" pitchFamily="18" charset="0"/>
                  </a:rPr>
                  <a:t>or</a:t>
                </a:r>
                <a:r>
                  <a:rPr lang="en-US" dirty="0" smtClean="0">
                    <a:latin typeface="Times New Roman" pitchFamily="18" charset="0"/>
                    <a:cs typeface="Times New Roman" pitchFamily="18" charset="0"/>
                  </a:rPr>
                  <a:t>  NaBH</a:t>
                </a:r>
                <a:r>
                  <a:rPr lang="en-US" baseline="-25000"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p:txBody>
          </p:sp>
          <p:cxnSp>
            <p:nvCxnSpPr>
              <p:cNvPr id="18" name="Straight Arrow Connector 21"/>
              <p:cNvCxnSpPr/>
              <p:nvPr/>
            </p:nvCxnSpPr>
            <p:spPr>
              <a:xfrm>
                <a:off x="5429256" y="1357298"/>
                <a:ext cx="321471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TextBox 22"/>
              <p:cNvSpPr txBox="1"/>
              <p:nvPr/>
            </p:nvSpPr>
            <p:spPr>
              <a:xfrm>
                <a:off x="5357818" y="1357298"/>
                <a:ext cx="931665" cy="369332"/>
              </a:xfrm>
              <a:prstGeom prst="rect">
                <a:avLst/>
              </a:prstGeom>
              <a:noFill/>
            </p:spPr>
            <p:txBody>
              <a:bodyPr wrap="none" rtlCol="0">
                <a:spAutoFit/>
              </a:bodyPr>
              <a:lstStyle/>
              <a:p>
                <a:r>
                  <a:rPr lang="en-US" dirty="0" smtClean="0">
                    <a:latin typeface="Times New Roman" pitchFamily="18" charset="0"/>
                    <a:cs typeface="Times New Roman" pitchFamily="18" charset="0"/>
                  </a:rPr>
                  <a:t>2) 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grpSp>
      </p:grpSp>
    </p:spTree>
    <p:extLst>
      <p:ext uri="{BB962C8B-B14F-4D97-AF65-F5344CB8AC3E}">
        <p14:creationId xmlns="" xmlns:p14="http://schemas.microsoft.com/office/powerpoint/2010/main" val="3980930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10200"/>
          </a:xfrm>
        </p:spPr>
        <p:txBody>
          <a:bodyPr/>
          <a:lstStyle/>
          <a:p>
            <a:r>
              <a:rPr lang="en-US" altLang="en-US" dirty="0">
                <a:solidFill>
                  <a:srgbClr val="0070C0"/>
                </a:solidFill>
                <a:latin typeface="Bookman Old Style" panose="02050604050505020204" pitchFamily="18" charset="0"/>
                <a:cs typeface="Times New Roman" pitchFamily="18" charset="0"/>
              </a:rPr>
              <a:t>2- Addition of Grignard Reagents: Formation of </a:t>
            </a:r>
            <a:r>
              <a:rPr lang="en-US" altLang="en-US" dirty="0" smtClean="0">
                <a:solidFill>
                  <a:srgbClr val="0070C0"/>
                </a:solidFill>
                <a:latin typeface="Bookman Old Style" panose="02050604050505020204" pitchFamily="18" charset="0"/>
                <a:cs typeface="Times New Roman" pitchFamily="18" charset="0"/>
              </a:rPr>
              <a:t>alcohols</a:t>
            </a:r>
          </a:p>
          <a:p>
            <a:endParaRPr lang="en-US" altLang="en-US" b="1" dirty="0">
              <a:solidFill>
                <a:srgbClr val="FF0000"/>
              </a:solidFill>
              <a:cs typeface="Times New Roman" pitchFamily="18" charset="0"/>
            </a:endParaRPr>
          </a:p>
          <a:p>
            <a:endParaRPr lang="en-US" dirty="0"/>
          </a:p>
        </p:txBody>
      </p:sp>
      <p:graphicFrame>
        <p:nvGraphicFramePr>
          <p:cNvPr id="5" name="Object 4"/>
          <p:cNvGraphicFramePr>
            <a:graphicFrameLocks noChangeAspect="1"/>
          </p:cNvGraphicFramePr>
          <p:nvPr>
            <p:extLst>
              <p:ext uri="{D42A27DB-BD31-4B8C-83A1-F6EECF244321}">
                <p14:modId xmlns="" xmlns:p14="http://schemas.microsoft.com/office/powerpoint/2010/main" val="1513867659"/>
              </p:ext>
            </p:extLst>
          </p:nvPr>
        </p:nvGraphicFramePr>
        <p:xfrm>
          <a:off x="2138363" y="1828800"/>
          <a:ext cx="5029200" cy="1958975"/>
        </p:xfrm>
        <a:graphic>
          <a:graphicData uri="http://schemas.openxmlformats.org/presentationml/2006/ole">
            <p:oleObj spid="_x0000_s5158" name="CS ChemDraw Drawing" r:id="rId3" imgW="4911120" imgH="1753920" progId="ChemDraw.Document.6.0">
              <p:embed/>
            </p:oleObj>
          </a:graphicData>
        </a:graphic>
      </p:graphicFrame>
      <p:pic>
        <p:nvPicPr>
          <p:cNvPr id="5127" name="Picture 7"/>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81200" y="3962400"/>
            <a:ext cx="5338998" cy="21526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Slide Number Placeholder 6"/>
          <p:cNvSpPr>
            <a:spLocks noGrp="1"/>
          </p:cNvSpPr>
          <p:nvPr>
            <p:ph type="sldNum" sz="quarter" idx="12"/>
          </p:nvPr>
        </p:nvSpPr>
        <p:spPr/>
        <p:txBody>
          <a:bodyPr/>
          <a:lstStyle/>
          <a:p>
            <a:fld id="{0E8DDA66-A744-4F43-856A-88B2D54F7B1A}" type="slidenum">
              <a:rPr lang="en-US" smtClean="0"/>
              <a:pPr/>
              <a:t>16</a:t>
            </a:fld>
            <a:endParaRPr lang="en-US"/>
          </a:p>
        </p:txBody>
      </p:sp>
      <p:pic>
        <p:nvPicPr>
          <p:cNvPr id="9" name="Picture 8"/>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TextBox 9"/>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354922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3" name="Picture 7" descr="http://homepages.ius.edu/DSPURLOC/c122/images/iodoform.gif"/>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19021"/>
          <a:stretch/>
        </p:blipFill>
        <p:spPr bwMode="auto">
          <a:xfrm>
            <a:off x="6497782" y="4852555"/>
            <a:ext cx="2667000" cy="200544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Content Placeholder 2"/>
          <p:cNvSpPr>
            <a:spLocks noGrp="1"/>
          </p:cNvSpPr>
          <p:nvPr>
            <p:ph idx="1"/>
          </p:nvPr>
        </p:nvSpPr>
        <p:spPr>
          <a:xfrm>
            <a:off x="457200" y="838200"/>
            <a:ext cx="8229600" cy="5638800"/>
          </a:xfrm>
        </p:spPr>
        <p:txBody>
          <a:bodyPr/>
          <a:lstStyle/>
          <a:p>
            <a:r>
              <a:rPr lang="en-US" altLang="en-US" dirty="0" smtClean="0">
                <a:solidFill>
                  <a:srgbClr val="0070C0"/>
                </a:solidFill>
                <a:latin typeface="Bookman Old Style" panose="02050604050505020204" pitchFamily="18" charset="0"/>
                <a:cs typeface="Times New Roman" pitchFamily="18" charset="0"/>
              </a:rPr>
              <a:t>3-Oxidation </a:t>
            </a:r>
            <a:r>
              <a:rPr lang="en-US" altLang="en-US" dirty="0">
                <a:solidFill>
                  <a:srgbClr val="0070C0"/>
                </a:solidFill>
                <a:latin typeface="Bookman Old Style" panose="02050604050505020204" pitchFamily="18" charset="0"/>
                <a:cs typeface="Times New Roman" pitchFamily="18" charset="0"/>
              </a:rPr>
              <a:t>reaction</a:t>
            </a:r>
          </a:p>
          <a:p>
            <a:r>
              <a:rPr lang="en-US" dirty="0" smtClean="0">
                <a:solidFill>
                  <a:srgbClr val="08581D"/>
                </a:solidFill>
                <a:latin typeface="Bookman Old Style" panose="02050604050505020204" pitchFamily="18" charset="0"/>
              </a:rPr>
              <a:t>A)</a:t>
            </a:r>
          </a:p>
          <a:p>
            <a:endParaRPr lang="ar-SA" dirty="0" smtClean="0">
              <a:solidFill>
                <a:srgbClr val="08581D"/>
              </a:solidFill>
              <a:latin typeface="Bookman Old Style" panose="02050604050505020204" pitchFamily="18" charset="0"/>
            </a:endParaRPr>
          </a:p>
          <a:p>
            <a:endParaRPr lang="en-US" dirty="0">
              <a:solidFill>
                <a:srgbClr val="08581D"/>
              </a:solidFill>
              <a:latin typeface="Bookman Old Style" panose="02050604050505020204" pitchFamily="18" charset="0"/>
            </a:endParaRPr>
          </a:p>
          <a:p>
            <a:r>
              <a:rPr lang="en-US" dirty="0" smtClean="0">
                <a:solidFill>
                  <a:srgbClr val="08581D"/>
                </a:solidFill>
                <a:latin typeface="Bookman Old Style" panose="02050604050505020204" pitchFamily="18" charset="0"/>
              </a:rPr>
              <a:t>B) </a:t>
            </a:r>
            <a:r>
              <a:rPr lang="en-US" altLang="en-US" dirty="0" err="1">
                <a:solidFill>
                  <a:srgbClr val="08581D"/>
                </a:solidFill>
                <a:latin typeface="Bookman Old Style" panose="02050604050505020204" pitchFamily="18" charset="0"/>
                <a:cs typeface="Times New Roman" pitchFamily="18" charset="0"/>
              </a:rPr>
              <a:t>Iodoform</a:t>
            </a:r>
            <a:r>
              <a:rPr lang="en-US" altLang="en-US" dirty="0">
                <a:solidFill>
                  <a:srgbClr val="08581D"/>
                </a:solidFill>
                <a:latin typeface="Bookman Old Style" panose="02050604050505020204" pitchFamily="18" charset="0"/>
                <a:cs typeface="Times New Roman" pitchFamily="18" charset="0"/>
              </a:rPr>
              <a:t> </a:t>
            </a:r>
            <a:r>
              <a:rPr lang="en-US" altLang="en-US" dirty="0" smtClean="0">
                <a:solidFill>
                  <a:srgbClr val="08581D"/>
                </a:solidFill>
                <a:latin typeface="Bookman Old Style" panose="02050604050505020204" pitchFamily="18" charset="0"/>
                <a:cs typeface="Times New Roman" pitchFamily="18" charset="0"/>
              </a:rPr>
              <a:t>reaction: </a:t>
            </a:r>
            <a:r>
              <a:rPr lang="en-US" altLang="en-US" dirty="0">
                <a:latin typeface="Bookman Old Style" panose="02050604050505020204" pitchFamily="18" charset="0"/>
                <a:cs typeface="Times New Roman" pitchFamily="18" charset="0"/>
              </a:rPr>
              <a:t>The reaction occurs in any aldehyde or ketone containing CH</a:t>
            </a:r>
            <a:r>
              <a:rPr lang="en-US" altLang="en-US" baseline="-25000" dirty="0">
                <a:latin typeface="Bookman Old Style" panose="02050604050505020204" pitchFamily="18" charset="0"/>
                <a:cs typeface="Times New Roman" pitchFamily="18" charset="0"/>
              </a:rPr>
              <a:t>3</a:t>
            </a:r>
            <a:r>
              <a:rPr lang="en-US" altLang="en-US" dirty="0">
                <a:latin typeface="Bookman Old Style" panose="02050604050505020204" pitchFamily="18" charset="0"/>
                <a:cs typeface="Times New Roman" pitchFamily="18" charset="0"/>
              </a:rPr>
              <a:t>CO.</a:t>
            </a:r>
          </a:p>
          <a:p>
            <a:endParaRPr lang="en-US" dirty="0">
              <a:latin typeface="Bookman Old Style" panose="02050604050505020204" pitchFamily="18" charset="0"/>
            </a:endParaRPr>
          </a:p>
        </p:txBody>
      </p:sp>
      <p:graphicFrame>
        <p:nvGraphicFramePr>
          <p:cNvPr id="6" name="Object 5"/>
          <p:cNvGraphicFramePr>
            <a:graphicFrameLocks noChangeAspect="1"/>
          </p:cNvGraphicFramePr>
          <p:nvPr>
            <p:extLst>
              <p:ext uri="{D42A27DB-BD31-4B8C-83A1-F6EECF244321}">
                <p14:modId xmlns="" xmlns:p14="http://schemas.microsoft.com/office/powerpoint/2010/main" val="39681755"/>
              </p:ext>
            </p:extLst>
          </p:nvPr>
        </p:nvGraphicFramePr>
        <p:xfrm>
          <a:off x="1371600" y="1524000"/>
          <a:ext cx="6294685" cy="609600"/>
        </p:xfrm>
        <a:graphic>
          <a:graphicData uri="http://schemas.openxmlformats.org/presentationml/2006/ole">
            <p:oleObj spid="_x0000_s9286" name="CS ChemDraw Drawing" r:id="rId4" imgW="4425480" imgH="429120" progId="ChemDraw.Document.6.0">
              <p:embed/>
            </p:oleObj>
          </a:graphicData>
        </a:graphic>
      </p:graphicFrame>
      <p:sp>
        <p:nvSpPr>
          <p:cNvPr id="8" name="Slide Number Placeholder 7"/>
          <p:cNvSpPr>
            <a:spLocks noGrp="1"/>
          </p:cNvSpPr>
          <p:nvPr>
            <p:ph type="sldNum" sz="quarter" idx="12"/>
          </p:nvPr>
        </p:nvSpPr>
        <p:spPr/>
        <p:txBody>
          <a:bodyPr/>
          <a:lstStyle/>
          <a:p>
            <a:fld id="{0E8DDA66-A744-4F43-856A-88B2D54F7B1A}" type="slidenum">
              <a:rPr lang="en-US" smtClean="0"/>
              <a:pPr/>
              <a:t>17</a:t>
            </a:fld>
            <a:endParaRPr lang="en-US"/>
          </a:p>
        </p:txBody>
      </p:sp>
      <p:pic>
        <p:nvPicPr>
          <p:cNvPr id="10" name="Picture 9"/>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TextBox 10"/>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graphicFrame>
        <p:nvGraphicFramePr>
          <p:cNvPr id="2" name="Object 1"/>
          <p:cNvGraphicFramePr>
            <a:graphicFrameLocks noChangeAspect="1"/>
          </p:cNvGraphicFramePr>
          <p:nvPr>
            <p:extLst>
              <p:ext uri="{D42A27DB-BD31-4B8C-83A1-F6EECF244321}">
                <p14:modId xmlns="" xmlns:p14="http://schemas.microsoft.com/office/powerpoint/2010/main" val="3470556949"/>
              </p:ext>
            </p:extLst>
          </p:nvPr>
        </p:nvGraphicFramePr>
        <p:xfrm>
          <a:off x="914400" y="3463008"/>
          <a:ext cx="7191276" cy="2328192"/>
        </p:xfrm>
        <a:graphic>
          <a:graphicData uri="http://schemas.openxmlformats.org/presentationml/2006/ole">
            <p:oleObj spid="_x0000_s9287" name="CS ChemDraw Drawing" r:id="rId6" imgW="5026680" imgH="1626840" progId="ChemDraw.Document.6.0">
              <p:embed/>
            </p:oleObj>
          </a:graphicData>
        </a:graphic>
      </p:graphicFrame>
    </p:spTree>
    <p:extLst>
      <p:ext uri="{BB962C8B-B14F-4D97-AF65-F5344CB8AC3E}">
        <p14:creationId xmlns="" xmlns:p14="http://schemas.microsoft.com/office/powerpoint/2010/main" val="1376119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lstStyle/>
          <a:p>
            <a:r>
              <a:rPr lang="en-US" dirty="0">
                <a:solidFill>
                  <a:srgbClr val="0070C0"/>
                </a:solidFill>
                <a:latin typeface="Bookman Old Style" panose="02050604050505020204" pitchFamily="18" charset="0"/>
                <a:cs typeface="Times New Roman" pitchFamily="18" charset="0"/>
              </a:rPr>
              <a:t>4- Addition of Hydrogen Cyanide: Formation of </a:t>
            </a:r>
            <a:r>
              <a:rPr lang="en-US" dirty="0" err="1">
                <a:solidFill>
                  <a:srgbClr val="0070C0"/>
                </a:solidFill>
                <a:latin typeface="Bookman Old Style" panose="02050604050505020204" pitchFamily="18" charset="0"/>
                <a:cs typeface="Times New Roman" pitchFamily="18" charset="0"/>
              </a:rPr>
              <a:t>cynohydrins</a:t>
            </a:r>
            <a:endParaRPr lang="en-US" dirty="0">
              <a:solidFill>
                <a:srgbClr val="0070C0"/>
              </a:solidFill>
              <a:latin typeface="Bookman Old Style" panose="02050604050505020204" pitchFamily="18" charset="0"/>
              <a:cs typeface="Times New Roman" pitchFamily="18" charset="0"/>
            </a:endParaRPr>
          </a:p>
          <a:p>
            <a:endParaRPr lang="en-US" dirty="0" smtClean="0">
              <a:solidFill>
                <a:srgbClr val="0070C0"/>
              </a:solidFill>
              <a:effectLst>
                <a:outerShdw blurRad="38100" dist="38100" dir="2700000" algn="tl">
                  <a:srgbClr val="000000">
                    <a:alpha val="43137"/>
                  </a:srgbClr>
                </a:outerShdw>
              </a:effectLst>
              <a:latin typeface="Bookman Old Style" panose="02050604050505020204" pitchFamily="18" charset="0"/>
            </a:endParaRPr>
          </a:p>
          <a:p>
            <a:endParaRPr lang="en-US" dirty="0">
              <a:solidFill>
                <a:srgbClr val="0070C0"/>
              </a:solidFill>
              <a:effectLst>
                <a:outerShdw blurRad="38100" dist="38100" dir="2700000" algn="tl">
                  <a:srgbClr val="000000">
                    <a:alpha val="43137"/>
                  </a:srgbClr>
                </a:outerShdw>
              </a:effectLst>
              <a:latin typeface="Bookman Old Style" panose="02050604050505020204" pitchFamily="18" charset="0"/>
            </a:endParaRPr>
          </a:p>
          <a:p>
            <a:endParaRPr lang="en-US" dirty="0" smtClean="0">
              <a:solidFill>
                <a:srgbClr val="0070C0"/>
              </a:solidFill>
              <a:effectLst>
                <a:outerShdw blurRad="38100" dist="38100" dir="2700000" algn="tl">
                  <a:srgbClr val="000000">
                    <a:alpha val="43137"/>
                  </a:srgbClr>
                </a:outerShdw>
              </a:effectLst>
              <a:latin typeface="Bookman Old Style" panose="02050604050505020204" pitchFamily="18" charset="0"/>
            </a:endParaRPr>
          </a:p>
          <a:p>
            <a:endParaRPr lang="en-US" dirty="0">
              <a:solidFill>
                <a:srgbClr val="0070C0"/>
              </a:solidFill>
              <a:effectLst>
                <a:outerShdw blurRad="38100" dist="38100" dir="2700000" algn="tl">
                  <a:srgbClr val="000000">
                    <a:alpha val="43137"/>
                  </a:srgbClr>
                </a:outerShdw>
              </a:effectLst>
              <a:latin typeface="Bookman Old Style" panose="02050604050505020204" pitchFamily="18" charset="0"/>
            </a:endParaRPr>
          </a:p>
          <a:p>
            <a:endParaRPr lang="en-US" dirty="0" smtClean="0">
              <a:solidFill>
                <a:srgbClr val="0070C0"/>
              </a:solidFill>
              <a:effectLst>
                <a:outerShdw blurRad="38100" dist="38100" dir="2700000" algn="tl">
                  <a:srgbClr val="000000">
                    <a:alpha val="43137"/>
                  </a:srgbClr>
                </a:outerShdw>
              </a:effectLst>
              <a:latin typeface="Bookman Old Style" panose="02050604050505020204" pitchFamily="18" charset="0"/>
            </a:endParaRPr>
          </a:p>
          <a:p>
            <a:r>
              <a:rPr lang="en-US" dirty="0" smtClean="0">
                <a:solidFill>
                  <a:srgbClr val="0070C0"/>
                </a:solidFill>
                <a:latin typeface="Bookman Old Style" panose="02050604050505020204" pitchFamily="18" charset="0"/>
                <a:cs typeface="Times New Roman" pitchFamily="18" charset="0"/>
              </a:rPr>
              <a:t>5-Addition </a:t>
            </a:r>
            <a:r>
              <a:rPr lang="en-US" dirty="0">
                <a:solidFill>
                  <a:srgbClr val="0070C0"/>
                </a:solidFill>
                <a:latin typeface="Bookman Old Style" panose="02050604050505020204" pitchFamily="18" charset="0"/>
                <a:cs typeface="Times New Roman" pitchFamily="18" charset="0"/>
              </a:rPr>
              <a:t>of </a:t>
            </a:r>
            <a:r>
              <a:rPr lang="en-US" dirty="0" err="1">
                <a:solidFill>
                  <a:srgbClr val="0070C0"/>
                </a:solidFill>
                <a:latin typeface="Bookman Old Style" panose="02050604050505020204" pitchFamily="18" charset="0"/>
                <a:cs typeface="Times New Roman" pitchFamily="18" charset="0"/>
              </a:rPr>
              <a:t>acetylide</a:t>
            </a:r>
            <a:r>
              <a:rPr lang="en-US" dirty="0">
                <a:solidFill>
                  <a:srgbClr val="0070C0"/>
                </a:solidFill>
                <a:latin typeface="Bookman Old Style" panose="02050604050505020204" pitchFamily="18" charset="0"/>
                <a:cs typeface="Times New Roman" pitchFamily="18" charset="0"/>
              </a:rPr>
              <a:t> ions:</a:t>
            </a:r>
          </a:p>
          <a:p>
            <a:endParaRPr lang="en-US" dirty="0">
              <a:effectLst>
                <a:outerShdw blurRad="38100" dist="38100" dir="2700000" algn="tl">
                  <a:srgbClr val="000000">
                    <a:alpha val="43137"/>
                  </a:srgbClr>
                </a:outerShdw>
              </a:effectLst>
              <a:latin typeface="Bookman Old Style" panose="02050604050505020204" pitchFamily="18" charset="0"/>
            </a:endParaRPr>
          </a:p>
        </p:txBody>
      </p:sp>
      <p:graphicFrame>
        <p:nvGraphicFramePr>
          <p:cNvPr id="7" name="Object 6"/>
          <p:cNvGraphicFramePr>
            <a:graphicFrameLocks noChangeAspect="1"/>
          </p:cNvGraphicFramePr>
          <p:nvPr>
            <p:extLst>
              <p:ext uri="{D42A27DB-BD31-4B8C-83A1-F6EECF244321}">
                <p14:modId xmlns="" xmlns:p14="http://schemas.microsoft.com/office/powerpoint/2010/main" val="4290615495"/>
              </p:ext>
            </p:extLst>
          </p:nvPr>
        </p:nvGraphicFramePr>
        <p:xfrm>
          <a:off x="2133600" y="4338424"/>
          <a:ext cx="4876800" cy="2014424"/>
        </p:xfrm>
        <a:graphic>
          <a:graphicData uri="http://schemas.openxmlformats.org/presentationml/2006/ole">
            <p:oleObj spid="_x0000_s12355" name="CS ChemDraw Drawing" r:id="rId3" imgW="3596760" imgH="1486440" progId="ChemDraw.Document.6.0">
              <p:embed/>
            </p:oleObj>
          </a:graphicData>
        </a:graphic>
      </p:graphicFrame>
      <p:sp>
        <p:nvSpPr>
          <p:cNvPr id="8" name="Slide Number Placeholder 7"/>
          <p:cNvSpPr>
            <a:spLocks noGrp="1"/>
          </p:cNvSpPr>
          <p:nvPr>
            <p:ph type="sldNum" sz="quarter" idx="12"/>
          </p:nvPr>
        </p:nvSpPr>
        <p:spPr/>
        <p:txBody>
          <a:bodyPr/>
          <a:lstStyle/>
          <a:p>
            <a:fld id="{0E8DDA66-A744-4F43-856A-88B2D54F7B1A}" type="slidenum">
              <a:rPr lang="en-US" smtClean="0"/>
              <a:pPr/>
              <a:t>18</a:t>
            </a:fld>
            <a:endParaRPr lang="en-US"/>
          </a:p>
        </p:txBody>
      </p:sp>
      <p:pic>
        <p:nvPicPr>
          <p:cNvPr id="9" name="Picture 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TextBox 9"/>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graphicFrame>
        <p:nvGraphicFramePr>
          <p:cNvPr id="12356" name="Object 68"/>
          <p:cNvGraphicFramePr>
            <a:graphicFrameLocks noChangeAspect="1"/>
          </p:cNvGraphicFramePr>
          <p:nvPr/>
        </p:nvGraphicFramePr>
        <p:xfrm>
          <a:off x="2514600" y="1524000"/>
          <a:ext cx="5327650" cy="2419350"/>
        </p:xfrm>
        <a:graphic>
          <a:graphicData uri="http://schemas.openxmlformats.org/presentationml/2006/ole">
            <p:oleObj spid="_x0000_s12356" name="CS ChemDraw Drawing" r:id="rId5" imgW="5327640" imgH="2419920" progId="ChemDraw.Document.6.0">
              <p:embed/>
            </p:oleObj>
          </a:graphicData>
        </a:graphic>
      </p:graphicFrame>
    </p:spTree>
    <p:extLst>
      <p:ext uri="{BB962C8B-B14F-4D97-AF65-F5344CB8AC3E}">
        <p14:creationId xmlns="" xmlns:p14="http://schemas.microsoft.com/office/powerpoint/2010/main" val="699283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lstStyle/>
          <a:p>
            <a:pPr marL="0" indent="0">
              <a:buNone/>
            </a:pPr>
            <a:r>
              <a:rPr lang="en-US" dirty="0" smtClean="0">
                <a:solidFill>
                  <a:srgbClr val="0070C0"/>
                </a:solidFill>
                <a:latin typeface="Bookman Old Style" panose="02050604050505020204" pitchFamily="18" charset="0"/>
                <a:cs typeface="Times New Roman" pitchFamily="18" charset="0"/>
              </a:rPr>
              <a:t>6- </a:t>
            </a:r>
            <a:r>
              <a:rPr lang="en-US" dirty="0">
                <a:solidFill>
                  <a:srgbClr val="0070C0"/>
                </a:solidFill>
                <a:latin typeface="Bookman Old Style" panose="02050604050505020204" pitchFamily="18" charset="0"/>
                <a:cs typeface="Times New Roman" pitchFamily="18" charset="0"/>
              </a:rPr>
              <a:t>Addition of alcohols: </a:t>
            </a:r>
          </a:p>
          <a:p>
            <a:endParaRPr lang="en-US" dirty="0">
              <a:solidFill>
                <a:srgbClr val="FF0000"/>
              </a:solidFill>
              <a:latin typeface="Bookman Old Style" panose="02050604050505020204" pitchFamily="18" charset="0"/>
            </a:endParaRPr>
          </a:p>
        </p:txBody>
      </p:sp>
      <p:graphicFrame>
        <p:nvGraphicFramePr>
          <p:cNvPr id="5" name="Object 4"/>
          <p:cNvGraphicFramePr>
            <a:graphicFrameLocks noChangeAspect="1"/>
          </p:cNvGraphicFramePr>
          <p:nvPr>
            <p:extLst>
              <p:ext uri="{D42A27DB-BD31-4B8C-83A1-F6EECF244321}">
                <p14:modId xmlns="" xmlns:p14="http://schemas.microsoft.com/office/powerpoint/2010/main" val="573332200"/>
              </p:ext>
            </p:extLst>
          </p:nvPr>
        </p:nvGraphicFramePr>
        <p:xfrm>
          <a:off x="914400" y="1447800"/>
          <a:ext cx="6985000" cy="4229100"/>
        </p:xfrm>
        <a:graphic>
          <a:graphicData uri="http://schemas.openxmlformats.org/presentationml/2006/ole">
            <p:oleObj spid="_x0000_s13346" name="CS ChemDraw Drawing" r:id="rId3" imgW="5127120" imgH="2988360" progId="ChemDraw.Document.6.0">
              <p:embed/>
            </p:oleObj>
          </a:graphicData>
        </a:graphic>
      </p:graphicFrame>
      <p:sp>
        <p:nvSpPr>
          <p:cNvPr id="6" name="Slide Number Placeholder 5"/>
          <p:cNvSpPr>
            <a:spLocks noGrp="1"/>
          </p:cNvSpPr>
          <p:nvPr>
            <p:ph type="sldNum" sz="quarter" idx="12"/>
          </p:nvPr>
        </p:nvSpPr>
        <p:spPr/>
        <p:txBody>
          <a:bodyPr/>
          <a:lstStyle/>
          <a:p>
            <a:fld id="{0E8DDA66-A744-4F43-856A-88B2D54F7B1A}" type="slidenum">
              <a:rPr lang="en-US" smtClean="0"/>
              <a:pPr/>
              <a:t>19</a:t>
            </a:fld>
            <a:endParaRPr lang="en-US"/>
          </a:p>
        </p:txBody>
      </p:sp>
      <p:pic>
        <p:nvPicPr>
          <p:cNvPr id="7"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Box 7"/>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
        <p:nvSpPr>
          <p:cNvPr id="2" name="Rectangle 1"/>
          <p:cNvSpPr/>
          <p:nvPr/>
        </p:nvSpPr>
        <p:spPr>
          <a:xfrm>
            <a:off x="4038600" y="5729514"/>
            <a:ext cx="1905000" cy="2819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solidFill>
                  <a:srgbClr val="FF0000"/>
                </a:solidFill>
                <a:latin typeface="Bookman Old Style" panose="02050604050505020204" pitchFamily="18" charset="0"/>
              </a:rPr>
              <a:t>Hemiacetal (new)</a:t>
            </a:r>
            <a:endParaRPr lang="en-US" sz="1600" dirty="0">
              <a:solidFill>
                <a:srgbClr val="FF0000"/>
              </a:solidFill>
              <a:latin typeface="Bookman Old Style" panose="02050604050505020204" pitchFamily="18" charset="0"/>
            </a:endParaRPr>
          </a:p>
        </p:txBody>
      </p:sp>
      <p:sp>
        <p:nvSpPr>
          <p:cNvPr id="9" name="Rectangle 8"/>
          <p:cNvSpPr/>
          <p:nvPr/>
        </p:nvSpPr>
        <p:spPr>
          <a:xfrm>
            <a:off x="6527800" y="5706711"/>
            <a:ext cx="1701800" cy="304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err="1" smtClean="0">
                <a:solidFill>
                  <a:srgbClr val="FF0000"/>
                </a:solidFill>
                <a:latin typeface="Bookman Old Style" panose="02050604050505020204" pitchFamily="18" charset="0"/>
              </a:rPr>
              <a:t>Acetal</a:t>
            </a:r>
            <a:r>
              <a:rPr lang="en-US" sz="1600" dirty="0" smtClean="0">
                <a:solidFill>
                  <a:srgbClr val="FF0000"/>
                </a:solidFill>
                <a:latin typeface="Bookman Old Style" panose="02050604050505020204" pitchFamily="18" charset="0"/>
              </a:rPr>
              <a:t> (new)</a:t>
            </a:r>
            <a:endParaRPr lang="en-US" sz="1600" dirty="0">
              <a:solidFill>
                <a:srgbClr val="FF0000"/>
              </a:solidFill>
              <a:latin typeface="Bookman Old Style" panose="02050604050505020204" pitchFamily="18" charset="0"/>
            </a:endParaRPr>
          </a:p>
        </p:txBody>
      </p:sp>
    </p:spTree>
    <p:extLst>
      <p:ext uri="{BB962C8B-B14F-4D97-AF65-F5344CB8AC3E}">
        <p14:creationId xmlns="" xmlns:p14="http://schemas.microsoft.com/office/powerpoint/2010/main" val="1480393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solidFill>
                  <a:srgbClr val="C00000"/>
                </a:solidFill>
                <a:effectLst>
                  <a:outerShdw blurRad="38100" dist="38100" dir="2700000" algn="tl">
                    <a:srgbClr val="000000">
                      <a:alpha val="43137"/>
                    </a:srgbClr>
                  </a:outerShdw>
                </a:effectLst>
                <a:latin typeface="Bookman Old Style" panose="02050604050505020204" pitchFamily="18" charset="0"/>
              </a:rPr>
              <a:t>Learning Objectives</a:t>
            </a:r>
            <a:endParaRPr lang="en-US" dirty="0">
              <a:solidFill>
                <a:srgbClr val="C00000"/>
              </a:solidFill>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normAutofit fontScale="92500"/>
          </a:bodyPr>
          <a:lstStyle/>
          <a:p>
            <a:r>
              <a:rPr lang="en-US" altLang="en-US" dirty="0">
                <a:solidFill>
                  <a:srgbClr val="0070C0"/>
                </a:solidFill>
                <a:latin typeface="Bookman Old Style" panose="02050604050505020204" pitchFamily="18" charset="0"/>
              </a:rPr>
              <a:t>Chapter eight </a:t>
            </a:r>
            <a:r>
              <a:rPr lang="en-US" altLang="en-US" dirty="0">
                <a:solidFill>
                  <a:srgbClr val="0070C0"/>
                </a:solidFill>
                <a:latin typeface="Bookman Old Style" panose="02050604050505020204" pitchFamily="18" charset="0"/>
                <a:cs typeface="Andalus" panose="02020603050405020304" pitchFamily="18" charset="-78"/>
              </a:rPr>
              <a:t>discusses</a:t>
            </a:r>
            <a:r>
              <a:rPr lang="en-US" altLang="en-US" dirty="0" smtClean="0">
                <a:solidFill>
                  <a:srgbClr val="0070C0"/>
                </a:solidFill>
                <a:latin typeface="Bookman Old Style" panose="02050604050505020204" pitchFamily="18" charset="0"/>
              </a:rPr>
              <a:t> </a:t>
            </a:r>
            <a:r>
              <a:rPr lang="en-US" altLang="en-US" dirty="0">
                <a:solidFill>
                  <a:srgbClr val="0070C0"/>
                </a:solidFill>
                <a:latin typeface="Bookman Old Style" panose="02050604050505020204" pitchFamily="18" charset="0"/>
              </a:rPr>
              <a:t>carbonyl </a:t>
            </a:r>
            <a:r>
              <a:rPr lang="en-US" altLang="en-US" dirty="0" smtClean="0">
                <a:solidFill>
                  <a:srgbClr val="0070C0"/>
                </a:solidFill>
                <a:latin typeface="Bookman Old Style" panose="02050604050505020204" pitchFamily="18" charset="0"/>
              </a:rPr>
              <a:t>compounds</a:t>
            </a:r>
            <a:r>
              <a:rPr lang="en-US" altLang="en-US" dirty="0" smtClean="0">
                <a:solidFill>
                  <a:srgbClr val="0070C0"/>
                </a:solidFill>
                <a:latin typeface="Bookman Old Style" panose="02050604050505020204" pitchFamily="18" charset="0"/>
                <a:cs typeface="Andalus" panose="02020603050405020304" pitchFamily="18" charset="-78"/>
              </a:rPr>
              <a:t> and </a:t>
            </a:r>
            <a:r>
              <a:rPr lang="en-US" altLang="en-US" dirty="0">
                <a:solidFill>
                  <a:srgbClr val="0070C0"/>
                </a:solidFill>
                <a:latin typeface="Bookman Old Style" panose="02050604050505020204" pitchFamily="18" charset="0"/>
                <a:cs typeface="Andalus" panose="02020603050405020304" pitchFamily="18" charset="-78"/>
              </a:rPr>
              <a:t>by the end of this chapter the students will:</a:t>
            </a:r>
          </a:p>
          <a:p>
            <a:pPr marL="0" indent="0">
              <a:buNone/>
            </a:pPr>
            <a:endParaRPr lang="en-US" altLang="en-US" dirty="0" smtClean="0">
              <a:solidFill>
                <a:srgbClr val="0070C0"/>
              </a:solidFill>
              <a:latin typeface="Bookman Old Style" panose="02050604050505020204" pitchFamily="18" charset="0"/>
            </a:endParaRPr>
          </a:p>
          <a:p>
            <a:pPr algn="just">
              <a:buClr>
                <a:schemeClr val="accent2"/>
              </a:buClr>
              <a:buFont typeface="Wingdings" pitchFamily="2" charset="2"/>
              <a:buChar char="Ø"/>
            </a:pPr>
            <a:r>
              <a:rPr lang="en-US" altLang="en-US" dirty="0">
                <a:effectLst>
                  <a:outerShdw blurRad="38100" dist="38100" dir="2700000" algn="tl">
                    <a:srgbClr val="C0C0C0"/>
                  </a:outerShdw>
                </a:effectLst>
                <a:latin typeface="Bookman Old Style" panose="02050604050505020204" pitchFamily="18" charset="0"/>
                <a:cs typeface="Arial" pitchFamily="34" charset="0"/>
              </a:rPr>
              <a:t>Know the structural differences between aldehydes and ketones</a:t>
            </a:r>
          </a:p>
          <a:p>
            <a:pPr algn="just">
              <a:buClr>
                <a:schemeClr val="accent2"/>
              </a:buClr>
              <a:buFont typeface="Wingdings" pitchFamily="2" charset="2"/>
              <a:buChar char="Ø"/>
            </a:pPr>
            <a:r>
              <a:rPr lang="en-US" altLang="en-US" dirty="0">
                <a:effectLst>
                  <a:outerShdw blurRad="38100" dist="38100" dir="2700000" algn="tl">
                    <a:srgbClr val="C0C0C0"/>
                  </a:outerShdw>
                </a:effectLst>
                <a:latin typeface="Bookman Old Style" panose="02050604050505020204" pitchFamily="18" charset="0"/>
                <a:cs typeface="Arial" pitchFamily="34" charset="0"/>
              </a:rPr>
              <a:t>Know how to draw aldehydes and ketones</a:t>
            </a:r>
          </a:p>
          <a:p>
            <a:pPr algn="just">
              <a:buClr>
                <a:schemeClr val="accent2"/>
              </a:buClr>
              <a:buFont typeface="Wingdings" pitchFamily="2" charset="2"/>
              <a:buChar char="Ø"/>
            </a:pPr>
            <a:r>
              <a:rPr lang="en-US" altLang="en-US" dirty="0">
                <a:effectLst>
                  <a:outerShdw blurRad="38100" dist="38100" dir="2700000" algn="tl">
                    <a:srgbClr val="C0C0C0"/>
                  </a:outerShdw>
                </a:effectLst>
                <a:latin typeface="Bookman Old Style" panose="02050604050505020204" pitchFamily="18" charset="0"/>
                <a:cs typeface="Arial" pitchFamily="34" charset="0"/>
              </a:rPr>
              <a:t> know the common and IUPAC nomenclature of aldehydes and ketones</a:t>
            </a:r>
          </a:p>
          <a:p>
            <a:pPr algn="just">
              <a:buClr>
                <a:schemeClr val="accent2"/>
              </a:buClr>
              <a:buFont typeface="Wingdings" pitchFamily="2" charset="2"/>
              <a:buChar char="Ø"/>
            </a:pPr>
            <a:r>
              <a:rPr lang="en-US" altLang="en-US" dirty="0">
                <a:effectLst>
                  <a:outerShdw blurRad="38100" dist="38100" dir="2700000" algn="tl">
                    <a:srgbClr val="C0C0C0"/>
                  </a:outerShdw>
                </a:effectLst>
                <a:latin typeface="Bookman Old Style" panose="02050604050505020204" pitchFamily="18" charset="0"/>
                <a:cs typeface="Arial" pitchFamily="34" charset="0"/>
              </a:rPr>
              <a:t> Know the physical properties of aldehydes and ketones</a:t>
            </a:r>
          </a:p>
          <a:p>
            <a:pPr algn="just">
              <a:buClr>
                <a:schemeClr val="accent2"/>
              </a:buClr>
              <a:buFont typeface="Wingdings" pitchFamily="2" charset="2"/>
              <a:buChar char="Ø"/>
            </a:pPr>
            <a:r>
              <a:rPr lang="en-US" altLang="en-US" dirty="0">
                <a:effectLst>
                  <a:outerShdw blurRad="38100" dist="38100" dir="2700000" algn="tl">
                    <a:srgbClr val="C0C0C0"/>
                  </a:outerShdw>
                </a:effectLst>
                <a:latin typeface="Bookman Old Style" panose="02050604050505020204" pitchFamily="18" charset="0"/>
                <a:cs typeface="Arial" pitchFamily="34" charset="0"/>
              </a:rPr>
              <a:t>Know how  to  synthesize an  aldehyde   or a  </a:t>
            </a:r>
            <a:r>
              <a:rPr lang="en-US" altLang="en-US" dirty="0" smtClean="0">
                <a:effectLst>
                  <a:outerShdw blurRad="38100" dist="38100" dir="2700000" algn="tl">
                    <a:srgbClr val="C0C0C0"/>
                  </a:outerShdw>
                </a:effectLst>
                <a:latin typeface="Bookman Old Style" panose="02050604050505020204" pitchFamily="18" charset="0"/>
                <a:cs typeface="Arial" pitchFamily="34" charset="0"/>
              </a:rPr>
              <a:t>ketone.</a:t>
            </a:r>
            <a:endParaRPr lang="en-US" altLang="en-US" dirty="0">
              <a:effectLst>
                <a:outerShdw blurRad="38100" dist="38100" dir="2700000" algn="tl">
                  <a:srgbClr val="C0C0C0"/>
                </a:outerShdw>
              </a:effectLst>
              <a:latin typeface="Bookman Old Style" panose="02050604050505020204" pitchFamily="18" charset="0"/>
              <a:cs typeface="Arial" pitchFamily="34" charset="0"/>
            </a:endParaRPr>
          </a:p>
          <a:p>
            <a:pPr algn="just">
              <a:buClr>
                <a:schemeClr val="accent2"/>
              </a:buClr>
              <a:buFont typeface="Wingdings" pitchFamily="2" charset="2"/>
              <a:buChar char="Ø"/>
            </a:pPr>
            <a:r>
              <a:rPr lang="en-US" altLang="en-US" dirty="0">
                <a:effectLst>
                  <a:outerShdw blurRad="38100" dist="38100" dir="2700000" algn="tl">
                    <a:srgbClr val="C0C0C0"/>
                  </a:outerShdw>
                </a:effectLst>
                <a:latin typeface="Bookman Old Style" panose="02050604050505020204" pitchFamily="18" charset="0"/>
                <a:cs typeface="Arial" pitchFamily="34" charset="0"/>
              </a:rPr>
              <a:t> Know  the  different   nucleophilic  attack  reactions  at  the  carbonyl  </a:t>
            </a:r>
            <a:r>
              <a:rPr lang="en-US" altLang="en-US" dirty="0" smtClean="0">
                <a:effectLst>
                  <a:outerShdw blurRad="38100" dist="38100" dir="2700000" algn="tl">
                    <a:srgbClr val="C0C0C0"/>
                  </a:outerShdw>
                </a:effectLst>
                <a:latin typeface="Bookman Old Style" panose="02050604050505020204" pitchFamily="18" charset="0"/>
                <a:cs typeface="Arial" pitchFamily="34" charset="0"/>
              </a:rPr>
              <a:t>carbon.</a:t>
            </a:r>
            <a:endParaRPr lang="en-US" altLang="en-US" dirty="0">
              <a:effectLst>
                <a:outerShdw blurRad="38100" dist="38100" dir="2700000" algn="tl">
                  <a:srgbClr val="C0C0C0"/>
                </a:outerShdw>
              </a:effectLst>
              <a:latin typeface="Bookman Old Style" panose="02050604050505020204" pitchFamily="18" charset="0"/>
              <a:cs typeface="Arial" pitchFamily="34" charset="0"/>
            </a:endParaRPr>
          </a:p>
          <a:p>
            <a:pPr marL="0" indent="0">
              <a:buNone/>
            </a:pPr>
            <a:endParaRPr lang="en-US"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0E8DDA66-A744-4F43-856A-88B2D54F7B1A}" type="slidenum">
              <a:rPr lang="en-US" smtClean="0"/>
              <a:pPr/>
              <a:t>2</a:t>
            </a:fld>
            <a:endParaRPr lang="en-US"/>
          </a:p>
        </p:txBody>
      </p:sp>
      <p:pic>
        <p:nvPicPr>
          <p:cNvPr id="6"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628026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lstStyle/>
          <a:p>
            <a:r>
              <a:rPr lang="en-US" altLang="en-US" dirty="0">
                <a:solidFill>
                  <a:srgbClr val="0070C0"/>
                </a:solidFill>
                <a:latin typeface="Bookman Old Style" panose="02050604050505020204" pitchFamily="18" charset="0"/>
                <a:cs typeface="Times New Roman" pitchFamily="18" charset="0"/>
              </a:rPr>
              <a:t>7- Addition of Ammonia and Ammonia Derivatives</a:t>
            </a:r>
          </a:p>
          <a:p>
            <a:endParaRPr lang="en-US" dirty="0">
              <a:latin typeface="Bookman Old Style" panose="02050604050505020204" pitchFamily="18" charset="0"/>
            </a:endParaRPr>
          </a:p>
        </p:txBody>
      </p:sp>
      <p:graphicFrame>
        <p:nvGraphicFramePr>
          <p:cNvPr id="5" name="Object 4"/>
          <p:cNvGraphicFramePr>
            <a:graphicFrameLocks noChangeAspect="1"/>
          </p:cNvGraphicFramePr>
          <p:nvPr>
            <p:extLst>
              <p:ext uri="{D42A27DB-BD31-4B8C-83A1-F6EECF244321}">
                <p14:modId xmlns="" xmlns:p14="http://schemas.microsoft.com/office/powerpoint/2010/main" val="958887233"/>
              </p:ext>
            </p:extLst>
          </p:nvPr>
        </p:nvGraphicFramePr>
        <p:xfrm>
          <a:off x="1206598" y="1981200"/>
          <a:ext cx="6642002" cy="3100387"/>
        </p:xfrm>
        <a:graphic>
          <a:graphicData uri="http://schemas.openxmlformats.org/presentationml/2006/ole">
            <p:oleObj spid="_x0000_s14370" name="CS ChemDraw Drawing" r:id="rId3" imgW="4468320" imgH="2085480" progId="ChemDraw.Document.6.0">
              <p:embed/>
            </p:oleObj>
          </a:graphicData>
        </a:graphic>
      </p:graphicFrame>
      <p:sp>
        <p:nvSpPr>
          <p:cNvPr id="6" name="Slide Number Placeholder 5"/>
          <p:cNvSpPr>
            <a:spLocks noGrp="1"/>
          </p:cNvSpPr>
          <p:nvPr>
            <p:ph type="sldNum" sz="quarter" idx="12"/>
          </p:nvPr>
        </p:nvSpPr>
        <p:spPr/>
        <p:txBody>
          <a:bodyPr/>
          <a:lstStyle/>
          <a:p>
            <a:fld id="{0E8DDA66-A744-4F43-856A-88B2D54F7B1A}" type="slidenum">
              <a:rPr lang="en-US" smtClean="0"/>
              <a:pPr/>
              <a:t>20</a:t>
            </a:fld>
            <a:endParaRPr lang="en-US"/>
          </a:p>
        </p:txBody>
      </p:sp>
      <p:pic>
        <p:nvPicPr>
          <p:cNvPr id="7"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Box 7"/>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1274199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a:bodyPr>
          <a:lstStyle/>
          <a:p>
            <a:pPr marL="0" indent="0" algn="ctr">
              <a:buNone/>
            </a:pPr>
            <a:r>
              <a:rPr lang="en-US" b="1" dirty="0">
                <a:solidFill>
                  <a:srgbClr val="FF0000"/>
                </a:solidFill>
                <a:effectLst>
                  <a:outerShdw blurRad="38100" dist="38100" dir="2700000" algn="tl">
                    <a:srgbClr val="000000">
                      <a:alpha val="43137"/>
                    </a:srgbClr>
                  </a:outerShdw>
                </a:effectLst>
                <a:latin typeface="Baskerville Old Face" panose="02020602080505020303" pitchFamily="18" charset="0"/>
              </a:rPr>
              <a:t/>
            </a:r>
            <a:br>
              <a:rPr lang="en-US" b="1" dirty="0">
                <a:solidFill>
                  <a:srgbClr val="FF0000"/>
                </a:solidFill>
                <a:effectLst>
                  <a:outerShdw blurRad="38100" dist="38100" dir="2700000" algn="tl">
                    <a:srgbClr val="000000">
                      <a:alpha val="43137"/>
                    </a:srgbClr>
                  </a:outerShdw>
                </a:effectLst>
                <a:latin typeface="Baskerville Old Face" panose="02020602080505020303" pitchFamily="18" charset="0"/>
              </a:rPr>
            </a:br>
            <a:r>
              <a:rPr lang="en-US" b="1" dirty="0">
                <a:solidFill>
                  <a:srgbClr val="FF0000"/>
                </a:solidFill>
                <a:effectLst>
                  <a:outerShdw blurRad="38100" dist="38100" dir="2700000" algn="tl">
                    <a:srgbClr val="000000">
                      <a:alpha val="43137"/>
                    </a:srgbClr>
                  </a:outerShdw>
                </a:effectLst>
                <a:latin typeface="Baskerville Old Face" panose="02020602080505020303" pitchFamily="18" charset="0"/>
              </a:rPr>
              <a:t/>
            </a:r>
            <a:br>
              <a:rPr lang="en-US" b="1" dirty="0">
                <a:solidFill>
                  <a:srgbClr val="FF0000"/>
                </a:solidFill>
                <a:effectLst>
                  <a:outerShdw blurRad="38100" dist="38100" dir="2700000" algn="tl">
                    <a:srgbClr val="000000">
                      <a:alpha val="43137"/>
                    </a:srgbClr>
                  </a:outerShdw>
                </a:effectLst>
                <a:latin typeface="Baskerville Old Face" panose="02020602080505020303" pitchFamily="18" charset="0"/>
              </a:rPr>
            </a:br>
            <a:r>
              <a:rPr lang="en-US" sz="4400" b="1" dirty="0" smtClean="0">
                <a:solidFill>
                  <a:srgbClr val="C00000"/>
                </a:solidFill>
                <a:effectLst>
                  <a:outerShdw blurRad="38100" dist="38100" dir="2700000" algn="tl">
                    <a:srgbClr val="000000">
                      <a:alpha val="43137"/>
                    </a:srgbClr>
                  </a:outerShdw>
                </a:effectLst>
                <a:latin typeface="Baskerville Old Face" panose="02020602080505020303" pitchFamily="18" charset="0"/>
              </a:rPr>
              <a:t>Thank </a:t>
            </a:r>
            <a:r>
              <a:rPr lang="en-US" sz="4400" b="1" dirty="0">
                <a:solidFill>
                  <a:srgbClr val="C00000"/>
                </a:solidFill>
                <a:effectLst>
                  <a:outerShdw blurRad="38100" dist="38100" dir="2700000" algn="tl">
                    <a:srgbClr val="000000">
                      <a:alpha val="43137"/>
                    </a:srgbClr>
                  </a:outerShdw>
                </a:effectLst>
                <a:latin typeface="Baskerville Old Face" panose="02020602080505020303" pitchFamily="18" charset="0"/>
              </a:rPr>
              <a:t>You for your kind attention !</a:t>
            </a:r>
            <a:br>
              <a:rPr lang="en-US" sz="4400" b="1" dirty="0">
                <a:solidFill>
                  <a:srgbClr val="C00000"/>
                </a:solidFill>
                <a:effectLst>
                  <a:outerShdw blurRad="38100" dist="38100" dir="2700000" algn="tl">
                    <a:srgbClr val="000000">
                      <a:alpha val="43137"/>
                    </a:srgbClr>
                  </a:outerShdw>
                </a:effectLst>
                <a:latin typeface="Baskerville Old Face" panose="02020602080505020303" pitchFamily="18" charset="0"/>
              </a:rPr>
            </a:br>
            <a:r>
              <a:rPr lang="en-US" sz="4400" b="1" dirty="0">
                <a:solidFill>
                  <a:srgbClr val="C00000"/>
                </a:solidFill>
                <a:effectLst>
                  <a:outerShdw blurRad="38100" dist="38100" dir="2700000" algn="tl">
                    <a:srgbClr val="000000">
                      <a:alpha val="43137"/>
                    </a:srgbClr>
                  </a:outerShdw>
                </a:effectLst>
                <a:latin typeface="Baskerville Old Face" panose="02020602080505020303" pitchFamily="18" charset="0"/>
              </a:rPr>
              <a:t/>
            </a:r>
            <a:br>
              <a:rPr lang="en-US" sz="4400" b="1" dirty="0">
                <a:solidFill>
                  <a:srgbClr val="C00000"/>
                </a:solidFill>
                <a:effectLst>
                  <a:outerShdw blurRad="38100" dist="38100" dir="2700000" algn="tl">
                    <a:srgbClr val="000000">
                      <a:alpha val="43137"/>
                    </a:srgbClr>
                  </a:outerShdw>
                </a:effectLst>
                <a:latin typeface="Baskerville Old Face" panose="02020602080505020303" pitchFamily="18" charset="0"/>
              </a:rPr>
            </a:br>
            <a:r>
              <a:rPr lang="en-US" sz="4400" b="1" dirty="0">
                <a:solidFill>
                  <a:srgbClr val="C00000"/>
                </a:solidFill>
                <a:effectLst>
                  <a:outerShdw blurRad="38100" dist="38100" dir="2700000" algn="tl">
                    <a:srgbClr val="000000">
                      <a:alpha val="43137"/>
                    </a:srgbClr>
                  </a:outerShdw>
                </a:effectLst>
                <a:latin typeface="Baskerville Old Face" panose="02020602080505020303" pitchFamily="18" charset="0"/>
              </a:rPr>
              <a:t/>
            </a:r>
            <a:br>
              <a:rPr lang="en-US" sz="4400" b="1" dirty="0">
                <a:solidFill>
                  <a:srgbClr val="C00000"/>
                </a:solidFill>
                <a:effectLst>
                  <a:outerShdw blurRad="38100" dist="38100" dir="2700000" algn="tl">
                    <a:srgbClr val="000000">
                      <a:alpha val="43137"/>
                    </a:srgbClr>
                  </a:outerShdw>
                </a:effectLst>
                <a:latin typeface="Baskerville Old Face" panose="02020602080505020303" pitchFamily="18" charset="0"/>
              </a:rPr>
            </a:br>
            <a:r>
              <a:rPr lang="en-US" altLang="ko-KR" sz="4400" b="1" dirty="0">
                <a:solidFill>
                  <a:srgbClr val="0070C0"/>
                </a:solidFill>
                <a:effectLst>
                  <a:outerShdw blurRad="38100" dist="38100" dir="2700000" algn="tl">
                    <a:srgbClr val="000000">
                      <a:alpha val="43137"/>
                    </a:srgbClr>
                  </a:outerShdw>
                </a:effectLst>
                <a:latin typeface="Baskerville Old Face" panose="02020602080505020303" pitchFamily="18" charset="0"/>
                <a:ea typeface="Gulim" pitchFamily="34" charset="-127"/>
              </a:rPr>
              <a:t>Questions</a:t>
            </a:r>
            <a:r>
              <a:rPr lang="en-US" altLang="en-US" sz="4400" b="1" dirty="0">
                <a:solidFill>
                  <a:srgbClr val="FF0000"/>
                </a:solidFill>
                <a:effectLst>
                  <a:outerShdw blurRad="38100" dist="38100" dir="2700000" algn="tl">
                    <a:srgbClr val="000000">
                      <a:alpha val="43137"/>
                    </a:srgbClr>
                  </a:outerShdw>
                </a:effectLst>
                <a:latin typeface="Baskerville Old Face" panose="02020602080505020303" pitchFamily="18" charset="0"/>
                <a:ea typeface="Gulim" pitchFamily="34" charset="-127"/>
              </a:rPr>
              <a:t/>
            </a:r>
            <a:br>
              <a:rPr lang="en-US" altLang="en-US" sz="4400" b="1" dirty="0">
                <a:solidFill>
                  <a:srgbClr val="FF0000"/>
                </a:solidFill>
                <a:effectLst>
                  <a:outerShdw blurRad="38100" dist="38100" dir="2700000" algn="tl">
                    <a:srgbClr val="000000">
                      <a:alpha val="43137"/>
                    </a:srgbClr>
                  </a:outerShdw>
                </a:effectLst>
                <a:latin typeface="Baskerville Old Face" panose="02020602080505020303" pitchFamily="18" charset="0"/>
                <a:ea typeface="Gulim" pitchFamily="34" charset="-127"/>
              </a:rPr>
            </a:br>
            <a:endParaRPr lang="en-US" sz="4400" dirty="0"/>
          </a:p>
        </p:txBody>
      </p:sp>
      <p:sp>
        <p:nvSpPr>
          <p:cNvPr id="4" name="Slide Number Placeholder 3"/>
          <p:cNvSpPr>
            <a:spLocks noGrp="1"/>
          </p:cNvSpPr>
          <p:nvPr>
            <p:ph type="sldNum" sz="quarter" idx="12"/>
          </p:nvPr>
        </p:nvSpPr>
        <p:spPr/>
        <p:txBody>
          <a:bodyPr/>
          <a:lstStyle/>
          <a:p>
            <a:fld id="{0E8DDA66-A744-4F43-856A-88B2D54F7B1A}" type="slidenum">
              <a:rPr lang="en-US" smtClean="0"/>
              <a:pPr/>
              <a:t>21</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114295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dirty="0">
                <a:solidFill>
                  <a:srgbClr val="C00000"/>
                </a:solidFill>
                <a:effectLst>
                  <a:outerShdw blurRad="38100" dist="38100" dir="2700000" algn="tl">
                    <a:srgbClr val="000000">
                      <a:alpha val="43137"/>
                    </a:srgbClr>
                  </a:outerShdw>
                </a:effectLst>
                <a:latin typeface="Bookman Old Style" panose="02050604050505020204" pitchFamily="18" charset="0"/>
              </a:rPr>
              <a:t>ALDEHYDES: STRUCTURE AND NOMENCLATURE</a:t>
            </a:r>
            <a:endParaRPr lang="en-US" dirty="0">
              <a:solidFill>
                <a:srgbClr val="C00000"/>
              </a:solidFill>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457200" y="1600200"/>
            <a:ext cx="8426594" cy="4876800"/>
          </a:xfrm>
        </p:spPr>
        <p:txBody>
          <a:bodyPr>
            <a:normAutofit/>
          </a:bodyPr>
          <a:lstStyle/>
          <a:p>
            <a:pPr marL="0" indent="0" algn="just">
              <a:buNone/>
            </a:pPr>
            <a:r>
              <a:rPr lang="en-US" dirty="0" smtClean="0">
                <a:solidFill>
                  <a:srgbClr val="0070C0"/>
                </a:solidFill>
                <a:latin typeface="Bookman Old Style" panose="02050604050505020204" pitchFamily="18" charset="0"/>
              </a:rPr>
              <a:t>      Aldehydes </a:t>
            </a:r>
            <a:r>
              <a:rPr lang="en-US" dirty="0">
                <a:solidFill>
                  <a:srgbClr val="0070C0"/>
                </a:solidFill>
                <a:latin typeface="Bookman Old Style" panose="02050604050505020204" pitchFamily="18" charset="0"/>
              </a:rPr>
              <a:t>and ketones </a:t>
            </a:r>
            <a:r>
              <a:rPr lang="en-US" dirty="0">
                <a:latin typeface="Bookman Old Style" panose="02050604050505020204" pitchFamily="18" charset="0"/>
              </a:rPr>
              <a:t>are organic compounds which incorporate a </a:t>
            </a:r>
            <a:r>
              <a:rPr lang="en-US" u="sng" dirty="0">
                <a:solidFill>
                  <a:srgbClr val="FF0000"/>
                </a:solidFill>
                <a:latin typeface="Bookman Old Style" panose="02050604050505020204" pitchFamily="18" charset="0"/>
              </a:rPr>
              <a:t>carbonyl functional group</a:t>
            </a:r>
            <a:r>
              <a:rPr lang="en-US" dirty="0">
                <a:latin typeface="Bookman Old Style" panose="02050604050505020204" pitchFamily="18" charset="0"/>
              </a:rPr>
              <a:t>, </a:t>
            </a:r>
            <a:r>
              <a:rPr lang="en-US" dirty="0">
                <a:solidFill>
                  <a:srgbClr val="7030A0"/>
                </a:solidFill>
                <a:latin typeface="Bookman Old Style" panose="02050604050505020204" pitchFamily="18" charset="0"/>
              </a:rPr>
              <a:t>C=O</a:t>
            </a:r>
            <a:r>
              <a:rPr lang="en-US" dirty="0">
                <a:latin typeface="Bookman Old Style" panose="02050604050505020204" pitchFamily="18" charset="0"/>
              </a:rPr>
              <a:t>. The carbon atom of this group has two remaining bonds that may be occupied by hydrogen or alkyl or aryl substituents. If at least one of these substituents is hydrogen, the compound is an </a:t>
            </a:r>
            <a:r>
              <a:rPr lang="en-US" u="sng" dirty="0" smtClean="0">
                <a:solidFill>
                  <a:srgbClr val="0070C0"/>
                </a:solidFill>
                <a:latin typeface="Bookman Old Style" panose="02050604050505020204" pitchFamily="18" charset="0"/>
              </a:rPr>
              <a:t>aldehyde</a:t>
            </a:r>
            <a:r>
              <a:rPr lang="en-US" b="1" dirty="0" smtClean="0">
                <a:latin typeface="Bookman Old Style" panose="02050604050505020204" pitchFamily="18" charset="0"/>
              </a:rPr>
              <a:t> </a:t>
            </a:r>
            <a:r>
              <a:rPr lang="en-US" altLang="en-US" dirty="0">
                <a:solidFill>
                  <a:srgbClr val="7030A0"/>
                </a:solidFill>
                <a:latin typeface="Bookman Old Style" panose="02050604050505020204" pitchFamily="18" charset="0"/>
                <a:cs typeface="Times New Roman" pitchFamily="18" charset="0"/>
              </a:rPr>
              <a:t>RCHO or RCH=O</a:t>
            </a:r>
            <a:r>
              <a:rPr lang="en-US" dirty="0" smtClean="0">
                <a:latin typeface="Bookman Old Style" panose="02050604050505020204" pitchFamily="18" charset="0"/>
              </a:rPr>
              <a:t>. </a:t>
            </a:r>
            <a:r>
              <a:rPr lang="en-US" dirty="0">
                <a:latin typeface="Bookman Old Style" panose="02050604050505020204" pitchFamily="18" charset="0"/>
              </a:rPr>
              <a:t>If neither is hydrogen, the compound is a </a:t>
            </a:r>
            <a:r>
              <a:rPr lang="en-US" u="sng" dirty="0" smtClean="0">
                <a:solidFill>
                  <a:srgbClr val="0070C0"/>
                </a:solidFill>
                <a:latin typeface="Bookman Old Style" panose="02050604050505020204" pitchFamily="18" charset="0"/>
              </a:rPr>
              <a:t>ketone</a:t>
            </a:r>
            <a:r>
              <a:rPr lang="en-US" b="1" dirty="0" smtClean="0">
                <a:latin typeface="Bookman Old Style" panose="02050604050505020204" pitchFamily="18" charset="0"/>
              </a:rPr>
              <a:t> </a:t>
            </a:r>
            <a:r>
              <a:rPr lang="en-US" altLang="en-US" dirty="0">
                <a:solidFill>
                  <a:srgbClr val="7030A0"/>
                </a:solidFill>
                <a:latin typeface="Bookman Old Style" panose="02050604050505020204" pitchFamily="18" charset="0"/>
                <a:cs typeface="Times New Roman" pitchFamily="18" charset="0"/>
              </a:rPr>
              <a:t>RCOR` (R and R`=alkyl or aryl</a:t>
            </a:r>
            <a:r>
              <a:rPr lang="en-US" altLang="en-US" dirty="0" smtClean="0">
                <a:solidFill>
                  <a:srgbClr val="7030A0"/>
                </a:solidFill>
                <a:latin typeface="Bookman Old Style" panose="02050604050505020204" pitchFamily="18" charset="0"/>
                <a:cs typeface="Times New Roman" pitchFamily="18" charset="0"/>
              </a:rPr>
              <a:t>)</a:t>
            </a:r>
            <a:r>
              <a:rPr lang="en-US" dirty="0" smtClean="0">
                <a:solidFill>
                  <a:srgbClr val="7030A0"/>
                </a:solidFill>
                <a:latin typeface="Bookman Old Style" panose="02050604050505020204" pitchFamily="18" charset="0"/>
              </a:rPr>
              <a:t>.</a:t>
            </a:r>
            <a:endParaRPr lang="en-US" altLang="en-US" dirty="0" smtClean="0">
              <a:solidFill>
                <a:srgbClr val="7030A0"/>
              </a:solidFill>
              <a:latin typeface="Bookman Old Style" panose="02050604050505020204" pitchFamily="18" charset="0"/>
              <a:cs typeface="Times New Roman" pitchFamily="18" charset="0"/>
            </a:endParaRPr>
          </a:p>
          <a:p>
            <a:pPr marL="0" indent="0">
              <a:buNone/>
            </a:pPr>
            <a:endParaRPr lang="en-US" altLang="en-US" dirty="0" smtClean="0">
              <a:latin typeface="Bookman Old Style" panose="02050604050505020204" pitchFamily="18" charset="0"/>
              <a:cs typeface="Times New Roman" pitchFamily="18" charset="0"/>
            </a:endParaRPr>
          </a:p>
          <a:p>
            <a:endParaRPr lang="en-US"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0E8DDA66-A744-4F43-856A-88B2D54F7B1A}" type="slidenum">
              <a:rPr lang="en-US" smtClean="0"/>
              <a:pPr/>
              <a:t>3</a:t>
            </a:fld>
            <a:endParaRPr lang="en-US"/>
          </a:p>
        </p:txBody>
      </p:sp>
      <p:pic>
        <p:nvPicPr>
          <p:cNvPr id="6"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3894408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8DDA66-A744-4F43-856A-88B2D54F7B1A}" type="slidenum">
              <a:rPr lang="en-US" smtClean="0"/>
              <a:pPr/>
              <a:t>4</a:t>
            </a:fld>
            <a:endParaRPr lang="en-US"/>
          </a:p>
        </p:txBody>
      </p:sp>
      <p:pic>
        <p:nvPicPr>
          <p:cNvPr id="3" name="Picture 5" descr="E:\Wade ed5 PPT\Graphics\Chapter 18\Reduced\FG18_00-01T01-0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9611" b="489"/>
          <a:stretch/>
        </p:blipFill>
        <p:spPr bwMode="auto">
          <a:xfrm>
            <a:off x="228600" y="3718290"/>
            <a:ext cx="8813800" cy="28349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مربع نص 7"/>
          <p:cNvSpPr txBox="1"/>
          <p:nvPr/>
        </p:nvSpPr>
        <p:spPr>
          <a:xfrm>
            <a:off x="609600" y="2925121"/>
            <a:ext cx="8226932" cy="523220"/>
          </a:xfrm>
          <a:prstGeom prst="rect">
            <a:avLst/>
          </a:prstGeom>
          <a:noFill/>
        </p:spPr>
        <p:txBody>
          <a:bodyPr wrap="none" rtlCol="1">
            <a:spAutoFit/>
          </a:bodyPr>
          <a:lstStyle/>
          <a:p>
            <a:r>
              <a:rPr lang="en-US" sz="2800" dirty="0" smtClean="0">
                <a:solidFill>
                  <a:srgbClr val="C00000"/>
                </a:solidFill>
                <a:effectLst>
                  <a:outerShdw blurRad="38100" dist="38100" dir="2700000" algn="tl">
                    <a:srgbClr val="000000">
                      <a:alpha val="43137"/>
                    </a:srgbClr>
                  </a:outerShdw>
                </a:effectLst>
                <a:latin typeface="Bookman Old Style" panose="02050604050505020204" pitchFamily="18" charset="0"/>
                <a:cs typeface="Times New Roman" pitchFamily="18" charset="0"/>
              </a:rPr>
              <a:t>Some Common Classes Carbonyl Compounds</a:t>
            </a:r>
            <a:endParaRPr lang="ar-SA" sz="2800" dirty="0">
              <a:solidFill>
                <a:srgbClr val="C00000"/>
              </a:solidFill>
              <a:effectLst>
                <a:outerShdw blurRad="38100" dist="38100" dir="2700000" algn="tl">
                  <a:srgbClr val="000000">
                    <a:alpha val="43137"/>
                  </a:srgbClr>
                </a:outerShdw>
              </a:effectLst>
              <a:latin typeface="Bookman Old Style" panose="02050604050505020204" pitchFamily="18" charset="0"/>
              <a:cs typeface="Times New Roman" pitchFamily="18" charset="0"/>
            </a:endParaRPr>
          </a:p>
        </p:txBody>
      </p:sp>
      <p:pic>
        <p:nvPicPr>
          <p:cNvPr id="5" name="Picture 4" descr="http://www.daviddarling.info/images2/aldehyde_and_ketone_compare.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8000" y="457200"/>
            <a:ext cx="2527589" cy="2589808"/>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72756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8DDA66-A744-4F43-856A-88B2D54F7B1A}" type="slidenum">
              <a:rPr lang="en-US" smtClean="0"/>
              <a:pPr/>
              <a:t>5</a:t>
            </a:fld>
            <a:endParaRPr lang="en-US"/>
          </a:p>
        </p:txBody>
      </p:sp>
      <p:sp>
        <p:nvSpPr>
          <p:cNvPr id="4" name="Rectangle 3"/>
          <p:cNvSpPr>
            <a:spLocks noChangeArrowheads="1"/>
          </p:cNvSpPr>
          <p:nvPr/>
        </p:nvSpPr>
        <p:spPr bwMode="auto">
          <a:xfrm>
            <a:off x="685006" y="1574800"/>
            <a:ext cx="7772400" cy="1092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285750" indent="-285750" algn="just">
              <a:spcBef>
                <a:spcPct val="20000"/>
              </a:spcBef>
              <a:buClr>
                <a:schemeClr val="accent5"/>
              </a:buClr>
              <a:buFont typeface="Arial" panose="020B0604020202020204" pitchFamily="34" charset="0"/>
              <a:buChar char="•"/>
            </a:pPr>
            <a:r>
              <a:rPr lang="en-US" altLang="en-US" sz="1800" dirty="0">
                <a:latin typeface="Bookman Old Style" panose="02050604050505020204" pitchFamily="18" charset="0"/>
                <a:cs typeface="Times New Roman" panose="02020603050405020304" pitchFamily="18" charset="0"/>
              </a:rPr>
              <a:t>In the common system, </a:t>
            </a:r>
            <a:r>
              <a:rPr lang="en-US" altLang="en-US" sz="1800" u="sng" dirty="0">
                <a:solidFill>
                  <a:srgbClr val="0070C0"/>
                </a:solidFill>
                <a:latin typeface="Bookman Old Style" panose="02050604050505020204" pitchFamily="18" charset="0"/>
                <a:cs typeface="Times New Roman" panose="02020603050405020304" pitchFamily="18" charset="0"/>
              </a:rPr>
              <a:t>aldehydes</a:t>
            </a:r>
            <a:r>
              <a:rPr lang="en-US" altLang="en-US" sz="1800" dirty="0">
                <a:latin typeface="Bookman Old Style" panose="02050604050505020204" pitchFamily="18" charset="0"/>
                <a:cs typeface="Times New Roman" panose="02020603050405020304" pitchFamily="18" charset="0"/>
              </a:rPr>
              <a:t> are named from the common names of the corresponding carboxylic acid.</a:t>
            </a:r>
          </a:p>
          <a:p>
            <a:pPr marL="285750" indent="-285750">
              <a:spcBef>
                <a:spcPct val="20000"/>
              </a:spcBef>
              <a:buClr>
                <a:schemeClr val="accent5"/>
              </a:buClr>
              <a:buFont typeface="Arial" panose="020B0604020202020204" pitchFamily="34" charset="0"/>
              <a:buChar char="•"/>
            </a:pPr>
            <a:r>
              <a:rPr lang="en-US" altLang="en-US" sz="1800" dirty="0">
                <a:latin typeface="Bookman Old Style" panose="02050604050505020204" pitchFamily="18" charset="0"/>
                <a:cs typeface="Times New Roman" panose="02020603050405020304" pitchFamily="18" charset="0"/>
              </a:rPr>
              <a:t>The ‘</a:t>
            </a:r>
            <a:r>
              <a:rPr lang="en-US" altLang="en-US" sz="1800" i="1" dirty="0" err="1">
                <a:solidFill>
                  <a:srgbClr val="0070C0"/>
                </a:solidFill>
                <a:latin typeface="Bookman Old Style" panose="02050604050505020204" pitchFamily="18" charset="0"/>
                <a:cs typeface="Times New Roman" panose="02020603050405020304" pitchFamily="18" charset="0"/>
              </a:rPr>
              <a:t>ic</a:t>
            </a:r>
            <a:r>
              <a:rPr lang="en-US" altLang="en-US" sz="1800" i="1" dirty="0">
                <a:solidFill>
                  <a:srgbClr val="0070C0"/>
                </a:solidFill>
                <a:latin typeface="Bookman Old Style" panose="02050604050505020204" pitchFamily="18" charset="0"/>
                <a:cs typeface="Times New Roman" panose="02020603050405020304" pitchFamily="18" charset="0"/>
              </a:rPr>
              <a:t> acid</a:t>
            </a:r>
            <a:r>
              <a:rPr lang="en-US" altLang="en-US" sz="1800" i="1" dirty="0">
                <a:latin typeface="Bookman Old Style" panose="02050604050505020204" pitchFamily="18" charset="0"/>
                <a:cs typeface="Times New Roman" panose="02020603050405020304" pitchFamily="18" charset="0"/>
              </a:rPr>
              <a:t>’</a:t>
            </a:r>
            <a:r>
              <a:rPr lang="en-US" altLang="en-US" sz="1800" dirty="0">
                <a:latin typeface="Bookman Old Style" panose="02050604050505020204" pitchFamily="18" charset="0"/>
                <a:cs typeface="Times New Roman" panose="02020603050405020304" pitchFamily="18" charset="0"/>
              </a:rPr>
              <a:t> ending is replaced with ‘</a:t>
            </a:r>
            <a:r>
              <a:rPr lang="en-US" altLang="en-US" sz="1800" i="1" dirty="0">
                <a:solidFill>
                  <a:srgbClr val="FF0000"/>
                </a:solidFill>
                <a:latin typeface="Bookman Old Style" panose="02050604050505020204" pitchFamily="18" charset="0"/>
                <a:cs typeface="Times New Roman" panose="02020603050405020304" pitchFamily="18" charset="0"/>
              </a:rPr>
              <a:t>aldehyde</a:t>
            </a:r>
            <a:r>
              <a:rPr lang="en-US" altLang="en-US" sz="1800" dirty="0" smtClean="0">
                <a:latin typeface="Bookman Old Style" panose="02050604050505020204" pitchFamily="18" charset="0"/>
                <a:cs typeface="Times New Roman" panose="02020603050405020304" pitchFamily="18" charset="0"/>
              </a:rPr>
              <a:t>’.</a:t>
            </a:r>
          </a:p>
          <a:p>
            <a:pPr marL="285750" indent="-285750">
              <a:spcBef>
                <a:spcPct val="20000"/>
              </a:spcBef>
              <a:buClr>
                <a:schemeClr val="accent5"/>
              </a:buClr>
              <a:buFont typeface="Arial" panose="020B0604020202020204" pitchFamily="34" charset="0"/>
              <a:buChar char="•"/>
            </a:pPr>
            <a:r>
              <a:rPr lang="en-US" altLang="en-US" dirty="0">
                <a:latin typeface="Bookman Old Style" panose="02050604050505020204" pitchFamily="18" charset="0"/>
                <a:cs typeface="Times New Roman" pitchFamily="18" charset="0"/>
              </a:rPr>
              <a:t>The aldehyde group is always </a:t>
            </a:r>
            <a:r>
              <a:rPr lang="en-US" altLang="en-US" dirty="0">
                <a:solidFill>
                  <a:srgbClr val="0070C0"/>
                </a:solidFill>
                <a:latin typeface="Bookman Old Style" panose="02050604050505020204" pitchFamily="18" charset="0"/>
                <a:cs typeface="Times New Roman" pitchFamily="18" charset="0"/>
              </a:rPr>
              <a:t>at the end </a:t>
            </a:r>
            <a:r>
              <a:rPr lang="en-US" altLang="en-US" dirty="0">
                <a:latin typeface="Bookman Old Style" panose="02050604050505020204" pitchFamily="18" charset="0"/>
                <a:cs typeface="Times New Roman" pitchFamily="18" charset="0"/>
              </a:rPr>
              <a:t>of a chain (</a:t>
            </a:r>
            <a:r>
              <a:rPr lang="en-US" altLang="en-US" dirty="0">
                <a:solidFill>
                  <a:srgbClr val="0070C0"/>
                </a:solidFill>
                <a:latin typeface="Bookman Old Style" panose="02050604050505020204" pitchFamily="18" charset="0"/>
                <a:cs typeface="Times New Roman" pitchFamily="18" charset="0"/>
              </a:rPr>
              <a:t>terminal</a:t>
            </a:r>
            <a:r>
              <a:rPr lang="en-US" altLang="en-US" dirty="0">
                <a:latin typeface="Bookman Old Style" panose="02050604050505020204" pitchFamily="18" charset="0"/>
                <a:cs typeface="Times New Roman" pitchFamily="18" charset="0"/>
              </a:rPr>
              <a:t>).</a:t>
            </a:r>
          </a:p>
          <a:p>
            <a:pPr>
              <a:spcBef>
                <a:spcPct val="20000"/>
              </a:spcBef>
              <a:buClr>
                <a:schemeClr val="accent5"/>
              </a:buClr>
            </a:pPr>
            <a:endParaRPr lang="en-US" altLang="en-US" sz="1800" dirty="0">
              <a:latin typeface="Bookman Old Style" panose="02050604050505020204" pitchFamily="18" charset="0"/>
              <a:cs typeface="Times New Roman" panose="02020603050405020304" pitchFamily="18" charset="0"/>
            </a:endParaRPr>
          </a:p>
        </p:txBody>
      </p:sp>
      <p:pic>
        <p:nvPicPr>
          <p:cNvPr id="6"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3446463"/>
            <a:ext cx="8443912" cy="2116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Text Box 7"/>
          <p:cNvSpPr txBox="1">
            <a:spLocks noChangeArrowheads="1"/>
          </p:cNvSpPr>
          <p:nvPr/>
        </p:nvSpPr>
        <p:spPr bwMode="auto">
          <a:xfrm>
            <a:off x="3238500" y="3782219"/>
            <a:ext cx="15367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dirty="0">
                <a:solidFill>
                  <a:srgbClr val="002060"/>
                </a:solidFill>
                <a:latin typeface="Bookman Old Style" panose="02050604050505020204" pitchFamily="18" charset="0"/>
                <a:cs typeface="Times New Roman" panose="02020603050405020304" pitchFamily="18" charset="0"/>
              </a:rPr>
              <a:t>formic acid</a:t>
            </a:r>
            <a:r>
              <a:rPr lang="en-CA" altLang="en-US" sz="1200" dirty="0">
                <a:solidFill>
                  <a:srgbClr val="002060"/>
                </a:solidFill>
                <a:latin typeface="Bookman Old Style" panose="02050604050505020204" pitchFamily="18" charset="0"/>
              </a:rPr>
              <a:t> </a:t>
            </a:r>
          </a:p>
        </p:txBody>
      </p:sp>
      <p:sp>
        <p:nvSpPr>
          <p:cNvPr id="12" name="Text Box 8"/>
          <p:cNvSpPr txBox="1">
            <a:spLocks noChangeArrowheads="1"/>
          </p:cNvSpPr>
          <p:nvPr/>
        </p:nvSpPr>
        <p:spPr bwMode="auto">
          <a:xfrm>
            <a:off x="3238500" y="4036219"/>
            <a:ext cx="15367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acetic acid</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13" name="Text Box 10"/>
          <p:cNvSpPr txBox="1">
            <a:spLocks noChangeArrowheads="1"/>
          </p:cNvSpPr>
          <p:nvPr/>
        </p:nvSpPr>
        <p:spPr bwMode="auto">
          <a:xfrm>
            <a:off x="3276600" y="4302919"/>
            <a:ext cx="15367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dirty="0">
                <a:solidFill>
                  <a:srgbClr val="002060"/>
                </a:solidFill>
                <a:latin typeface="Bookman Old Style" panose="02050604050505020204" pitchFamily="18" charset="0"/>
                <a:cs typeface="Times New Roman" panose="02020603050405020304" pitchFamily="18" charset="0"/>
              </a:rPr>
              <a:t>propionic acid</a:t>
            </a:r>
            <a:r>
              <a:rPr lang="en-CA" altLang="en-US" sz="1400" b="1" dirty="0">
                <a:solidFill>
                  <a:srgbClr val="002060"/>
                </a:solidFill>
                <a:latin typeface="Bookman Old Style" panose="02050604050505020204" pitchFamily="18" charset="0"/>
                <a:cs typeface="Times New Roman" panose="02020603050405020304" pitchFamily="18" charset="0"/>
              </a:rPr>
              <a:t> </a:t>
            </a:r>
          </a:p>
        </p:txBody>
      </p:sp>
      <p:sp>
        <p:nvSpPr>
          <p:cNvPr id="14" name="Text Box 11"/>
          <p:cNvSpPr txBox="1">
            <a:spLocks noChangeArrowheads="1"/>
          </p:cNvSpPr>
          <p:nvPr/>
        </p:nvSpPr>
        <p:spPr bwMode="auto">
          <a:xfrm>
            <a:off x="3276600" y="4569619"/>
            <a:ext cx="15367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butyric acid</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15" name="Text Box 12"/>
          <p:cNvSpPr txBox="1">
            <a:spLocks noChangeArrowheads="1"/>
          </p:cNvSpPr>
          <p:nvPr/>
        </p:nvSpPr>
        <p:spPr bwMode="auto">
          <a:xfrm>
            <a:off x="3276600" y="4836319"/>
            <a:ext cx="15367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valeric acid</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16" name="Text Box 13"/>
          <p:cNvSpPr txBox="1">
            <a:spLocks noChangeArrowheads="1"/>
          </p:cNvSpPr>
          <p:nvPr/>
        </p:nvSpPr>
        <p:spPr bwMode="auto">
          <a:xfrm>
            <a:off x="3276600" y="5090319"/>
            <a:ext cx="15367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caproic acid</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17" name="Text Box 14"/>
          <p:cNvSpPr txBox="1">
            <a:spLocks noChangeArrowheads="1"/>
          </p:cNvSpPr>
          <p:nvPr/>
        </p:nvSpPr>
        <p:spPr bwMode="auto">
          <a:xfrm>
            <a:off x="7175500" y="3794919"/>
            <a:ext cx="1739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formaldehyde</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18" name="Text Box 15"/>
          <p:cNvSpPr txBox="1">
            <a:spLocks noChangeArrowheads="1"/>
          </p:cNvSpPr>
          <p:nvPr/>
        </p:nvSpPr>
        <p:spPr bwMode="auto">
          <a:xfrm>
            <a:off x="7175500" y="4048919"/>
            <a:ext cx="1739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acetaldehyde</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19" name="Text Box 16"/>
          <p:cNvSpPr txBox="1">
            <a:spLocks noChangeArrowheads="1"/>
          </p:cNvSpPr>
          <p:nvPr/>
        </p:nvSpPr>
        <p:spPr bwMode="auto">
          <a:xfrm>
            <a:off x="7175500" y="4315619"/>
            <a:ext cx="1739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propionaldehyde</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20" name="Text Box 17"/>
          <p:cNvSpPr txBox="1">
            <a:spLocks noChangeArrowheads="1"/>
          </p:cNvSpPr>
          <p:nvPr/>
        </p:nvSpPr>
        <p:spPr bwMode="auto">
          <a:xfrm>
            <a:off x="7175500" y="4569619"/>
            <a:ext cx="1739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butyraldehyde</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21" name="Text Box 18"/>
          <p:cNvSpPr txBox="1">
            <a:spLocks noChangeArrowheads="1"/>
          </p:cNvSpPr>
          <p:nvPr/>
        </p:nvSpPr>
        <p:spPr bwMode="auto">
          <a:xfrm>
            <a:off x="7175500" y="4823619"/>
            <a:ext cx="1739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valeraldehyde</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22" name="Text Box 19"/>
          <p:cNvSpPr txBox="1">
            <a:spLocks noChangeArrowheads="1"/>
          </p:cNvSpPr>
          <p:nvPr/>
        </p:nvSpPr>
        <p:spPr bwMode="auto">
          <a:xfrm>
            <a:off x="7175500" y="5077619"/>
            <a:ext cx="1739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50000"/>
              </a:spcBef>
            </a:pPr>
            <a:r>
              <a:rPr lang="en-US" altLang="en-US" sz="1400" b="1">
                <a:solidFill>
                  <a:srgbClr val="002060"/>
                </a:solidFill>
                <a:latin typeface="Bookman Old Style" panose="02050604050505020204" pitchFamily="18" charset="0"/>
                <a:cs typeface="Times New Roman" panose="02020603050405020304" pitchFamily="18" charset="0"/>
              </a:rPr>
              <a:t>caproaldehyde</a:t>
            </a:r>
            <a:r>
              <a:rPr lang="en-CA" altLang="en-US" sz="1400" b="1">
                <a:solidFill>
                  <a:srgbClr val="002060"/>
                </a:solidFill>
                <a:latin typeface="Bookman Old Style" panose="02050604050505020204" pitchFamily="18" charset="0"/>
                <a:cs typeface="Times New Roman" panose="02020603050405020304" pitchFamily="18" charset="0"/>
              </a:rPr>
              <a:t> </a:t>
            </a:r>
          </a:p>
        </p:txBody>
      </p:sp>
      <p:sp>
        <p:nvSpPr>
          <p:cNvPr id="23" name="Rectangle 22"/>
          <p:cNvSpPr/>
          <p:nvPr/>
        </p:nvSpPr>
        <p:spPr>
          <a:xfrm>
            <a:off x="1049993" y="664249"/>
            <a:ext cx="6890027" cy="646331"/>
          </a:xfrm>
          <a:prstGeom prst="rect">
            <a:avLst/>
          </a:prstGeom>
        </p:spPr>
        <p:txBody>
          <a:bodyPr wrap="none">
            <a:spAutoFit/>
          </a:bodyPr>
          <a:lstStyle/>
          <a:p>
            <a:pPr algn="ctr">
              <a:spcBef>
                <a:spcPct val="20000"/>
              </a:spcBef>
              <a:buFont typeface="Wingdings" panose="05000000000000000000" pitchFamily="2" charset="2"/>
              <a:buNone/>
            </a:pPr>
            <a:r>
              <a:rPr lang="en-US" altLang="en-US" sz="3600" dirty="0">
                <a:solidFill>
                  <a:srgbClr val="C00000"/>
                </a:solidFill>
                <a:effectLst>
                  <a:outerShdw blurRad="38100" dist="38100" dir="2700000" algn="tl">
                    <a:srgbClr val="000000">
                      <a:alpha val="43137"/>
                    </a:srgbClr>
                  </a:outerShdw>
                </a:effectLst>
                <a:latin typeface="Bookman Old Style" panose="02050604050505020204" pitchFamily="18" charset="0"/>
                <a:cs typeface="Times New Roman" panose="02020603050405020304" pitchFamily="18" charset="0"/>
              </a:rPr>
              <a:t>Common Names of Aldehydes</a:t>
            </a:r>
            <a:endParaRPr lang="en-CA" altLang="en-US" sz="3600" dirty="0">
              <a:solidFill>
                <a:srgbClr val="C00000"/>
              </a:solidFill>
              <a:effectLst>
                <a:outerShdw blurRad="38100" dist="38100" dir="2700000" algn="tl">
                  <a:srgbClr val="000000">
                    <a:alpha val="43137"/>
                  </a:srgbClr>
                </a:outerShdw>
              </a:effectLst>
              <a:latin typeface="Bookman Old Style" panose="02050604050505020204" pitchFamily="18" charset="0"/>
            </a:endParaRPr>
          </a:p>
        </p:txBody>
      </p:sp>
      <p:pic>
        <p:nvPicPr>
          <p:cNvPr id="24" name="Picture 2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5" name="TextBox 24"/>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1947977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8DDA66-A744-4F43-856A-88B2D54F7B1A}" type="slidenum">
              <a:rPr lang="en-US" smtClean="0"/>
              <a:pPr/>
              <a:t>6</a:t>
            </a:fld>
            <a:endParaRPr lang="en-US"/>
          </a:p>
        </p:txBody>
      </p:sp>
      <p:graphicFrame>
        <p:nvGraphicFramePr>
          <p:cNvPr id="10" name="Object 9"/>
          <p:cNvGraphicFramePr>
            <a:graphicFrameLocks noChangeAspect="1"/>
          </p:cNvGraphicFramePr>
          <p:nvPr>
            <p:extLst>
              <p:ext uri="{D42A27DB-BD31-4B8C-83A1-F6EECF244321}">
                <p14:modId xmlns="" xmlns:p14="http://schemas.microsoft.com/office/powerpoint/2010/main" val="325374391"/>
              </p:ext>
            </p:extLst>
          </p:nvPr>
        </p:nvGraphicFramePr>
        <p:xfrm>
          <a:off x="437356" y="4262437"/>
          <a:ext cx="7964487" cy="1452563"/>
        </p:xfrm>
        <a:graphic>
          <a:graphicData uri="http://schemas.openxmlformats.org/presentationml/2006/ole">
            <p:oleObj spid="_x0000_s16456" name="ChemSketch" r:id="rId3" imgW="5233416" imgH="954024" progId="">
              <p:embed/>
            </p:oleObj>
          </a:graphicData>
        </a:graphic>
      </p:graphicFrame>
      <p:sp>
        <p:nvSpPr>
          <p:cNvPr id="11" name="Rectangle 10"/>
          <p:cNvSpPr/>
          <p:nvPr/>
        </p:nvSpPr>
        <p:spPr>
          <a:xfrm>
            <a:off x="118908" y="5937647"/>
            <a:ext cx="9144000" cy="615553"/>
          </a:xfrm>
          <a:prstGeom prst="rect">
            <a:avLst/>
          </a:prstGeom>
        </p:spPr>
        <p:txBody>
          <a:bodyPr wrap="square">
            <a:spAutoFit/>
          </a:bodyPr>
          <a:lstStyle/>
          <a:p>
            <a:pPr>
              <a:defRPr/>
            </a:pPr>
            <a:r>
              <a:rPr lang="en-US" sz="1600" dirty="0" err="1">
                <a:solidFill>
                  <a:srgbClr val="0D0D0D"/>
                </a:solidFill>
                <a:cs typeface="Times New Roman" pitchFamily="18" charset="0"/>
              </a:rPr>
              <a:t>Benzaldehyde</a:t>
            </a:r>
            <a:r>
              <a:rPr lang="en-US" sz="1600" dirty="0">
                <a:solidFill>
                  <a:srgbClr val="0D0D0D"/>
                </a:solidFill>
                <a:cs typeface="Times New Roman" pitchFamily="18" charset="0"/>
              </a:rPr>
              <a:t>     p-</a:t>
            </a:r>
            <a:r>
              <a:rPr lang="en-US" sz="1600" dirty="0" err="1">
                <a:solidFill>
                  <a:srgbClr val="0D0D0D"/>
                </a:solidFill>
                <a:cs typeface="Times New Roman" pitchFamily="18" charset="0"/>
              </a:rPr>
              <a:t>Nitrobenzaldehyde</a:t>
            </a:r>
            <a:r>
              <a:rPr lang="en-US" sz="1600" dirty="0">
                <a:solidFill>
                  <a:srgbClr val="0D0D0D"/>
                </a:solidFill>
                <a:cs typeface="Times New Roman" pitchFamily="18" charset="0"/>
              </a:rPr>
              <a:t>  </a:t>
            </a:r>
            <a:r>
              <a:rPr lang="en-US" sz="1600" dirty="0" smtClean="0">
                <a:solidFill>
                  <a:srgbClr val="0D0D0D"/>
                </a:solidFill>
                <a:cs typeface="Times New Roman" pitchFamily="18" charset="0"/>
              </a:rPr>
              <a:t>  o-</a:t>
            </a:r>
            <a:r>
              <a:rPr lang="en-US" sz="1600" dirty="0" err="1" smtClean="0">
                <a:solidFill>
                  <a:srgbClr val="0D0D0D"/>
                </a:solidFill>
                <a:cs typeface="Times New Roman" pitchFamily="18" charset="0"/>
              </a:rPr>
              <a:t>Hydroxybenzaldehyde</a:t>
            </a:r>
            <a:r>
              <a:rPr lang="en-US" sz="1600" dirty="0" smtClean="0">
                <a:solidFill>
                  <a:srgbClr val="0D0D0D"/>
                </a:solidFill>
                <a:cs typeface="Times New Roman" pitchFamily="18" charset="0"/>
              </a:rPr>
              <a:t>       p-</a:t>
            </a:r>
            <a:r>
              <a:rPr lang="en-US" sz="1600" dirty="0" err="1" smtClean="0">
                <a:solidFill>
                  <a:srgbClr val="0D0D0D"/>
                </a:solidFill>
                <a:cs typeface="Times New Roman" pitchFamily="18" charset="0"/>
              </a:rPr>
              <a:t>Methoxybenzaldehyde</a:t>
            </a:r>
            <a:endParaRPr lang="en-US" sz="1600" dirty="0">
              <a:solidFill>
                <a:srgbClr val="0D0D0D"/>
              </a:solidFill>
              <a:cs typeface="Times New Roman" pitchFamily="18" charset="0"/>
            </a:endParaRPr>
          </a:p>
          <a:p>
            <a:pPr>
              <a:defRPr/>
            </a:pPr>
            <a:r>
              <a:rPr lang="en-US" dirty="0">
                <a:solidFill>
                  <a:srgbClr val="0D0D0D"/>
                </a:solidFill>
                <a:cs typeface="Times New Roman" pitchFamily="18" charset="0"/>
              </a:rPr>
              <a:t>                                                              </a:t>
            </a:r>
            <a:r>
              <a:rPr lang="en-US" dirty="0" smtClean="0">
                <a:solidFill>
                  <a:srgbClr val="0D0D0D"/>
                </a:solidFill>
                <a:cs typeface="Times New Roman" pitchFamily="18" charset="0"/>
              </a:rPr>
              <a:t> </a:t>
            </a:r>
            <a:r>
              <a:rPr lang="en-US" dirty="0" err="1">
                <a:solidFill>
                  <a:srgbClr val="0D0D0D"/>
                </a:solidFill>
                <a:cs typeface="Times New Roman" pitchFamily="18" charset="0"/>
              </a:rPr>
              <a:t>Salicylaldehyde</a:t>
            </a:r>
            <a:r>
              <a:rPr lang="en-US" dirty="0">
                <a:solidFill>
                  <a:srgbClr val="0D0D0D"/>
                </a:solidFill>
                <a:cs typeface="Times New Roman" pitchFamily="18" charset="0"/>
              </a:rPr>
              <a:t>                     </a:t>
            </a:r>
            <a:r>
              <a:rPr lang="en-US" dirty="0" err="1">
                <a:solidFill>
                  <a:srgbClr val="0D0D0D"/>
                </a:solidFill>
                <a:cs typeface="Times New Roman" pitchFamily="18" charset="0"/>
              </a:rPr>
              <a:t>Anisaldehyde</a:t>
            </a:r>
            <a:endParaRPr lang="en-US" dirty="0">
              <a:solidFill>
                <a:srgbClr val="0D0D0D"/>
              </a:solidFill>
              <a:cs typeface="Times New Roman" pitchFamily="18" charset="0"/>
            </a:endParaRPr>
          </a:p>
        </p:txBody>
      </p:sp>
      <p:sp>
        <p:nvSpPr>
          <p:cNvPr id="12" name="Rectangle 11"/>
          <p:cNvSpPr/>
          <p:nvPr/>
        </p:nvSpPr>
        <p:spPr>
          <a:xfrm>
            <a:off x="457200" y="3239869"/>
            <a:ext cx="8077200" cy="646331"/>
          </a:xfrm>
          <a:prstGeom prst="rect">
            <a:avLst/>
          </a:prstGeom>
        </p:spPr>
        <p:txBody>
          <a:bodyPr wrap="square">
            <a:spAutoFit/>
          </a:bodyPr>
          <a:lstStyle/>
          <a:p>
            <a:pPr marL="285750" indent="-285750" algn="just">
              <a:buClr>
                <a:schemeClr val="accent5"/>
              </a:buClr>
              <a:buFont typeface="Arial" panose="020B0604020202020204" pitchFamily="34" charset="0"/>
              <a:buChar char="•"/>
            </a:pPr>
            <a:r>
              <a:rPr lang="en-US" altLang="en-US" dirty="0">
                <a:latin typeface="Bookman Old Style" panose="02050604050505020204" pitchFamily="18" charset="0"/>
                <a:cs typeface="Times New Roman" pitchFamily="18" charset="0"/>
              </a:rPr>
              <a:t>Aromatic aldehydes are usually designated as derivatives of the simplest aromatic aldehyde, </a:t>
            </a:r>
            <a:r>
              <a:rPr lang="en-US" altLang="en-US" dirty="0">
                <a:solidFill>
                  <a:srgbClr val="0070C0"/>
                </a:solidFill>
                <a:latin typeface="Bookman Old Style" panose="02050604050505020204" pitchFamily="18" charset="0"/>
                <a:cs typeface="Times New Roman" pitchFamily="18" charset="0"/>
              </a:rPr>
              <a:t>Benzaldehyde</a:t>
            </a:r>
          </a:p>
        </p:txBody>
      </p:sp>
      <p:sp>
        <p:nvSpPr>
          <p:cNvPr id="15" name="Rectangle 14"/>
          <p:cNvSpPr>
            <a:spLocks noChangeArrowheads="1"/>
          </p:cNvSpPr>
          <p:nvPr/>
        </p:nvSpPr>
        <p:spPr bwMode="auto">
          <a:xfrm>
            <a:off x="381000" y="743743"/>
            <a:ext cx="8305800" cy="787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285750" indent="-285750">
              <a:spcBef>
                <a:spcPct val="20000"/>
              </a:spcBef>
              <a:buClr>
                <a:schemeClr val="accent5"/>
              </a:buClr>
              <a:buFont typeface="Arial" panose="020B0604020202020204" pitchFamily="34" charset="0"/>
              <a:buChar char="•"/>
            </a:pPr>
            <a:r>
              <a:rPr lang="en-US" altLang="en-US" sz="1800" dirty="0">
                <a:latin typeface="Bookman Old Style" panose="02050604050505020204" pitchFamily="18" charset="0"/>
                <a:cs typeface="Times New Roman" panose="02020603050405020304" pitchFamily="18" charset="0"/>
              </a:rPr>
              <a:t>Substituents locations are given using Greek letters (</a:t>
            </a:r>
            <a:r>
              <a:rPr lang="en-US" altLang="en-US" sz="1800"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sz="1800" dirty="0">
                <a:latin typeface="Bookman Old Style" panose="02050604050505020204" pitchFamily="18" charset="0"/>
                <a:cs typeface="Times New Roman" panose="02020603050405020304" pitchFamily="18" charset="0"/>
              </a:rPr>
              <a:t>, </a:t>
            </a:r>
            <a:r>
              <a:rPr lang="en-US" altLang="en-US" sz="1800"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sz="1800" dirty="0">
                <a:latin typeface="Bookman Old Style" panose="02050604050505020204" pitchFamily="18" charset="0"/>
                <a:cs typeface="Times New Roman" panose="02020603050405020304" pitchFamily="18" charset="0"/>
              </a:rPr>
              <a:t>, </a:t>
            </a:r>
            <a:r>
              <a:rPr lang="en-US" altLang="en-US" sz="1800"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sz="1800" dirty="0">
                <a:latin typeface="Bookman Old Style" panose="02050604050505020204" pitchFamily="18" charset="0"/>
                <a:cs typeface="Times New Roman" panose="02020603050405020304" pitchFamily="18" charset="0"/>
              </a:rPr>
              <a:t>, </a:t>
            </a:r>
            <a:r>
              <a:rPr lang="en-US" altLang="en-US" sz="1800"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sz="1800" dirty="0">
                <a:latin typeface="Bookman Old Style" panose="02050604050505020204" pitchFamily="18" charset="0"/>
                <a:cs typeface="Times New Roman" panose="02020603050405020304" pitchFamily="18" charset="0"/>
              </a:rPr>
              <a:t>, </a:t>
            </a:r>
            <a:r>
              <a:rPr lang="en-US" altLang="en-US" sz="1800"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sz="1800" dirty="0">
                <a:latin typeface="Bookman Old Style" panose="02050604050505020204" pitchFamily="18" charset="0"/>
                <a:cs typeface="Times New Roman" panose="02020603050405020304" pitchFamily="18" charset="0"/>
              </a:rPr>
              <a:t>, </a:t>
            </a:r>
            <a:r>
              <a:rPr lang="en-US" altLang="en-US" sz="1800"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sz="1800" dirty="0">
                <a:latin typeface="Bookman Old Style" panose="02050604050505020204" pitchFamily="18" charset="0"/>
                <a:cs typeface="Times New Roman" panose="02020603050405020304" pitchFamily="18" charset="0"/>
              </a:rPr>
              <a:t>.) beginning with the carbon </a:t>
            </a:r>
            <a:r>
              <a:rPr lang="en-US" altLang="en-US" sz="1800" i="1" dirty="0">
                <a:latin typeface="Bookman Old Style" panose="02050604050505020204" pitchFamily="18" charset="0"/>
                <a:cs typeface="Times New Roman" panose="02020603050405020304" pitchFamily="18" charset="0"/>
              </a:rPr>
              <a:t>next to</a:t>
            </a:r>
            <a:r>
              <a:rPr lang="en-US" altLang="en-US" sz="1800" dirty="0">
                <a:latin typeface="Bookman Old Style" panose="02050604050505020204" pitchFamily="18" charset="0"/>
                <a:cs typeface="Times New Roman" panose="02020603050405020304" pitchFamily="18" charset="0"/>
              </a:rPr>
              <a:t> the carbonyl carbon, the </a:t>
            </a:r>
            <a:r>
              <a:rPr lang="en-US" altLang="en-US" dirty="0">
                <a:latin typeface="Symbol" panose="05050102010706020507" pitchFamily="18" charset="2"/>
                <a:cs typeface="Times New Roman" panose="02020603050405020304" pitchFamily="18" charset="0"/>
              </a:rPr>
              <a:t>a</a:t>
            </a:r>
            <a:r>
              <a:rPr lang="en-US" altLang="en-US" sz="1800" dirty="0" smtClean="0">
                <a:latin typeface="Bookman Old Style" panose="02050604050505020204" pitchFamily="18" charset="0"/>
                <a:cs typeface="Times New Roman" panose="02020603050405020304" pitchFamily="18" charset="0"/>
              </a:rPr>
              <a:t>-carbon</a:t>
            </a:r>
            <a:r>
              <a:rPr lang="en-US" altLang="en-US" sz="1800" dirty="0">
                <a:latin typeface="Bookman Old Style" panose="02050604050505020204" pitchFamily="18" charset="0"/>
                <a:cs typeface="Times New Roman" panose="02020603050405020304" pitchFamily="18" charset="0"/>
              </a:rPr>
              <a:t>.</a:t>
            </a:r>
          </a:p>
        </p:txBody>
      </p:sp>
      <p:sp>
        <p:nvSpPr>
          <p:cNvPr id="16" name="Text Box 22"/>
          <p:cNvSpPr txBox="1">
            <a:spLocks noChangeArrowheads="1"/>
          </p:cNvSpPr>
          <p:nvPr/>
        </p:nvSpPr>
        <p:spPr bwMode="auto">
          <a:xfrm>
            <a:off x="292894" y="2297668"/>
            <a:ext cx="3017837"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50000"/>
              </a:spcBef>
            </a:pP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a:t>
            </a:r>
            <a:r>
              <a:rPr lang="en-US" altLang="en-US" dirty="0" err="1">
                <a:latin typeface="Bookman Old Style" panose="02050604050505020204" pitchFamily="18" charset="0"/>
                <a:cs typeface="Times New Roman" panose="02020603050405020304" pitchFamily="18" charset="0"/>
              </a:rPr>
              <a:t>bromobutyraldehyde</a:t>
            </a:r>
            <a:r>
              <a:rPr lang="en-CA" altLang="en-US" dirty="0">
                <a:latin typeface="Bookman Old Style" panose="02050604050505020204" pitchFamily="18" charset="0"/>
                <a:cs typeface="Times New Roman" panose="02020603050405020304" pitchFamily="18" charset="0"/>
              </a:rPr>
              <a:t> </a:t>
            </a:r>
          </a:p>
        </p:txBody>
      </p:sp>
      <p:sp>
        <p:nvSpPr>
          <p:cNvPr id="17" name="Text Box 23"/>
          <p:cNvSpPr txBox="1">
            <a:spLocks noChangeArrowheads="1"/>
          </p:cNvSpPr>
          <p:nvPr/>
        </p:nvSpPr>
        <p:spPr bwMode="auto">
          <a:xfrm>
            <a:off x="3229769" y="2373868"/>
            <a:ext cx="2852737"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50000"/>
              </a:spcBef>
            </a:pP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a:t>
            </a:r>
            <a:r>
              <a:rPr lang="en-US" altLang="en-US" dirty="0" err="1">
                <a:latin typeface="Bookman Old Style" panose="02050604050505020204" pitchFamily="18" charset="0"/>
                <a:cs typeface="Times New Roman" panose="02020603050405020304" pitchFamily="18" charset="0"/>
              </a:rPr>
              <a:t>hydroxyvaleraldehyde</a:t>
            </a:r>
            <a:r>
              <a:rPr lang="en-CA" altLang="en-US" dirty="0">
                <a:latin typeface="Bookman Old Style" panose="02050604050505020204" pitchFamily="18" charset="0"/>
                <a:cs typeface="Times New Roman" panose="02020603050405020304" pitchFamily="18" charset="0"/>
              </a:rPr>
              <a:t> </a:t>
            </a:r>
          </a:p>
        </p:txBody>
      </p:sp>
      <p:sp>
        <p:nvSpPr>
          <p:cNvPr id="18" name="Text Box 25"/>
          <p:cNvSpPr txBox="1">
            <a:spLocks noChangeArrowheads="1"/>
          </p:cNvSpPr>
          <p:nvPr/>
        </p:nvSpPr>
        <p:spPr bwMode="auto">
          <a:xfrm>
            <a:off x="6196806" y="2373868"/>
            <a:ext cx="2855912"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50000"/>
              </a:spcBef>
            </a:pP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a:t>
            </a:r>
            <a:r>
              <a:rPr lang="en-US" altLang="en-US" dirty="0" err="1">
                <a:latin typeface="Bookman Old Style" panose="02050604050505020204" pitchFamily="18" charset="0"/>
                <a:cs typeface="Times New Roman" panose="02020603050405020304" pitchFamily="18" charset="0"/>
              </a:rPr>
              <a:t>phenylacetaldehyde</a:t>
            </a:r>
            <a:r>
              <a:rPr lang="en-CA" altLang="en-US" dirty="0">
                <a:latin typeface="Bookman Old Style" panose="02050604050505020204" pitchFamily="18" charset="0"/>
                <a:cs typeface="Times New Roman" panose="02020603050405020304" pitchFamily="18" charset="0"/>
              </a:rPr>
              <a:t> </a:t>
            </a:r>
          </a:p>
        </p:txBody>
      </p:sp>
      <p:pic>
        <p:nvPicPr>
          <p:cNvPr id="19" name="Picture 1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3725" y="1552090"/>
            <a:ext cx="76200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20" name="Object 28"/>
          <p:cNvGraphicFramePr>
            <a:graphicFrameLocks noChangeAspect="1"/>
          </p:cNvGraphicFramePr>
          <p:nvPr>
            <p:extLst>
              <p:ext uri="{D42A27DB-BD31-4B8C-83A1-F6EECF244321}">
                <p14:modId xmlns="" xmlns:p14="http://schemas.microsoft.com/office/powerpoint/2010/main" val="113833423"/>
              </p:ext>
            </p:extLst>
          </p:nvPr>
        </p:nvGraphicFramePr>
        <p:xfrm>
          <a:off x="862013" y="1989137"/>
          <a:ext cx="904875" cy="282575"/>
        </p:xfrm>
        <a:graphic>
          <a:graphicData uri="http://schemas.openxmlformats.org/presentationml/2006/ole">
            <p:oleObj spid="_x0000_s16457" name="Document" r:id="rId5" imgW="485775" imgH="152400" progId="">
              <p:embed/>
            </p:oleObj>
          </a:graphicData>
        </a:graphic>
      </p:graphicFrame>
      <p:graphicFrame>
        <p:nvGraphicFramePr>
          <p:cNvPr id="21" name="Object 29"/>
          <p:cNvGraphicFramePr>
            <a:graphicFrameLocks noChangeAspect="1"/>
          </p:cNvGraphicFramePr>
          <p:nvPr>
            <p:extLst>
              <p:ext uri="{D42A27DB-BD31-4B8C-83A1-F6EECF244321}">
                <p14:modId xmlns="" xmlns:p14="http://schemas.microsoft.com/office/powerpoint/2010/main" val="679004383"/>
              </p:ext>
            </p:extLst>
          </p:nvPr>
        </p:nvGraphicFramePr>
        <p:xfrm>
          <a:off x="3810000" y="2016127"/>
          <a:ext cx="1219200" cy="262312"/>
        </p:xfrm>
        <a:graphic>
          <a:graphicData uri="http://schemas.openxmlformats.org/presentationml/2006/ole">
            <p:oleObj spid="_x0000_s16458" name="Document" r:id="rId6" imgW="666750" imgH="142875" progId="">
              <p:embed/>
            </p:oleObj>
          </a:graphicData>
        </a:graphic>
      </p:graphicFrame>
      <p:graphicFrame>
        <p:nvGraphicFramePr>
          <p:cNvPr id="22" name="Object 30"/>
          <p:cNvGraphicFramePr>
            <a:graphicFrameLocks noChangeAspect="1"/>
          </p:cNvGraphicFramePr>
          <p:nvPr>
            <p:extLst>
              <p:ext uri="{D42A27DB-BD31-4B8C-83A1-F6EECF244321}">
                <p14:modId xmlns="" xmlns:p14="http://schemas.microsoft.com/office/powerpoint/2010/main" val="4197664236"/>
              </p:ext>
            </p:extLst>
          </p:nvPr>
        </p:nvGraphicFramePr>
        <p:xfrm>
          <a:off x="7577242" y="2039143"/>
          <a:ext cx="131657" cy="246857"/>
        </p:xfrm>
        <a:graphic>
          <a:graphicData uri="http://schemas.openxmlformats.org/presentationml/2006/ole">
            <p:oleObj spid="_x0000_s16459" name="Document" r:id="rId7" imgW="76200" imgH="142875" progId="">
              <p:embed/>
            </p:oleObj>
          </a:graphicData>
        </a:graphic>
      </p:graphicFrame>
      <p:pic>
        <p:nvPicPr>
          <p:cNvPr id="14" name="Picture 13"/>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3" name="TextBox 22"/>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197052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0-#ppt_w/2"/>
                                          </p:val>
                                        </p:tav>
                                        <p:tav tm="100000">
                                          <p:val>
                                            <p:strVal val="#ppt_x"/>
                                          </p:val>
                                        </p:tav>
                                      </p:tavLst>
                                    </p:anim>
                                    <p:anim calcmode="lin" valueType="num">
                                      <p:cBhvr additive="base">
                                        <p:cTn id="13"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0-#ppt_w/2"/>
                                          </p:val>
                                        </p:tav>
                                        <p:tav tm="100000">
                                          <p:val>
                                            <p:strVal val="#ppt_x"/>
                                          </p:val>
                                        </p:tav>
                                      </p:tavLst>
                                    </p:anim>
                                    <p:anim calcmode="lin" valueType="num">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458200" cy="990600"/>
          </a:xfrm>
        </p:spPr>
        <p:txBody>
          <a:bodyPr>
            <a:noAutofit/>
          </a:bodyPr>
          <a:lstStyle/>
          <a:p>
            <a:pPr algn="ctr"/>
            <a:r>
              <a:rPr lang="en-US" altLang="en-US" sz="3600" dirty="0">
                <a:solidFill>
                  <a:srgbClr val="C00000"/>
                </a:solidFill>
                <a:effectLst>
                  <a:outerShdw blurRad="38100" dist="38100" dir="2700000" algn="tl">
                    <a:srgbClr val="000000">
                      <a:alpha val="43137"/>
                    </a:srgbClr>
                  </a:outerShdw>
                </a:effectLst>
                <a:latin typeface="Bookman Old Style" panose="02050604050505020204" pitchFamily="18" charset="0"/>
                <a:cs typeface="Traditional Arabic" pitchFamily="18" charset="-78"/>
              </a:rPr>
              <a:t>IUPAC </a:t>
            </a:r>
            <a:r>
              <a:rPr lang="en-US" altLang="en-US" sz="3600" dirty="0" smtClean="0">
                <a:solidFill>
                  <a:srgbClr val="C00000"/>
                </a:solidFill>
                <a:effectLst>
                  <a:outerShdw blurRad="38100" dist="38100" dir="2700000" algn="tl">
                    <a:srgbClr val="000000">
                      <a:alpha val="43137"/>
                    </a:srgbClr>
                  </a:outerShdw>
                </a:effectLst>
                <a:latin typeface="Bookman Old Style" panose="02050604050505020204" pitchFamily="18" charset="0"/>
                <a:cs typeface="Traditional Arabic" pitchFamily="18" charset="-78"/>
              </a:rPr>
              <a:t>Nomenclature </a:t>
            </a:r>
            <a:r>
              <a:rPr lang="en-US" altLang="en-US" sz="3600" dirty="0">
                <a:solidFill>
                  <a:srgbClr val="C00000"/>
                </a:solidFill>
                <a:effectLst>
                  <a:outerShdw blurRad="38100" dist="38100" dir="2700000" algn="tl">
                    <a:srgbClr val="000000">
                      <a:alpha val="43137"/>
                    </a:srgbClr>
                  </a:outerShdw>
                </a:effectLst>
                <a:latin typeface="Bookman Old Style" panose="02050604050505020204" pitchFamily="18" charset="0"/>
                <a:cs typeface="Times New Roman" panose="02020603050405020304" pitchFamily="18" charset="0"/>
              </a:rPr>
              <a:t>of Aldehydes</a:t>
            </a:r>
            <a:r>
              <a:rPr lang="en-CA" altLang="en-US" sz="3600" dirty="0">
                <a:solidFill>
                  <a:srgbClr val="C00000"/>
                </a:solidFill>
                <a:effectLst>
                  <a:outerShdw blurRad="38100" dist="38100" dir="2700000" algn="tl">
                    <a:srgbClr val="000000">
                      <a:alpha val="43137"/>
                    </a:srgbClr>
                  </a:outerShdw>
                </a:effectLst>
                <a:latin typeface="Bookman Old Style" panose="02050604050505020204" pitchFamily="18" charset="0"/>
              </a:rPr>
              <a:t/>
            </a:r>
            <a:br>
              <a:rPr lang="en-CA" altLang="en-US" sz="3600" dirty="0">
                <a:solidFill>
                  <a:srgbClr val="C00000"/>
                </a:solidFill>
                <a:effectLst>
                  <a:outerShdw blurRad="38100" dist="38100" dir="2700000" algn="tl">
                    <a:srgbClr val="000000">
                      <a:alpha val="43137"/>
                    </a:srgbClr>
                  </a:outerShdw>
                </a:effectLst>
                <a:latin typeface="Bookman Old Style" panose="02050604050505020204" pitchFamily="18" charset="0"/>
              </a:rPr>
            </a:br>
            <a:endParaRPr lang="en-US" sz="3600" dirty="0">
              <a:solidFill>
                <a:srgbClr val="C00000"/>
              </a:solidFill>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lstStyle/>
          <a:p>
            <a:pPr algn="just"/>
            <a:r>
              <a:rPr lang="en-US" altLang="en-US" dirty="0">
                <a:latin typeface="Bookman Old Style" panose="02050604050505020204" pitchFamily="18" charset="0"/>
                <a:cs typeface="Arial" pitchFamily="34" charset="0"/>
              </a:rPr>
              <a:t>Select the longest continuous carbon chain that contains the C=O group and replace the </a:t>
            </a:r>
            <a:r>
              <a:rPr lang="en-US" altLang="en-US" dirty="0" smtClean="0">
                <a:latin typeface="Bookman Old Style" panose="02050604050505020204" pitchFamily="18" charset="0"/>
                <a:cs typeface="Arial" pitchFamily="34" charset="0"/>
              </a:rPr>
              <a:t>ending </a:t>
            </a:r>
            <a:r>
              <a:rPr lang="en-US" altLang="en-US" dirty="0" smtClean="0">
                <a:solidFill>
                  <a:srgbClr val="0070C0"/>
                </a:solidFill>
                <a:effectLst>
                  <a:outerShdw blurRad="38100" dist="38100" dir="2700000" algn="tl">
                    <a:srgbClr val="000000">
                      <a:alpha val="43137"/>
                    </a:srgbClr>
                  </a:outerShdw>
                </a:effectLst>
                <a:latin typeface="Bookman Old Style" panose="02050604050505020204" pitchFamily="18" charset="0"/>
                <a:cs typeface="Arial" pitchFamily="34" charset="0"/>
              </a:rPr>
              <a:t>-e</a:t>
            </a:r>
            <a:r>
              <a:rPr lang="en-US" altLang="en-US" dirty="0" smtClean="0">
                <a:solidFill>
                  <a:srgbClr val="FF0000"/>
                </a:solidFill>
                <a:effectLst>
                  <a:outerShdw blurRad="38100" dist="38100" dir="2700000" algn="tl">
                    <a:srgbClr val="000000">
                      <a:alpha val="43137"/>
                    </a:srgbClr>
                  </a:outerShdw>
                </a:effectLst>
                <a:latin typeface="Bookman Old Style" panose="02050604050505020204" pitchFamily="18" charset="0"/>
                <a:cs typeface="Arial" pitchFamily="34" charset="0"/>
              </a:rPr>
              <a:t> </a:t>
            </a:r>
            <a:r>
              <a:rPr lang="en-US" altLang="en-US" dirty="0">
                <a:latin typeface="Bookman Old Style" panose="02050604050505020204" pitchFamily="18" charset="0"/>
                <a:cs typeface="Arial" pitchFamily="34" charset="0"/>
              </a:rPr>
              <a:t>by the suffix </a:t>
            </a:r>
            <a:r>
              <a:rPr lang="en-US" altLang="en-US" dirty="0" smtClean="0">
                <a:solidFill>
                  <a:srgbClr val="FF0000"/>
                </a:solidFill>
                <a:latin typeface="Bookman Old Style" panose="02050604050505020204" pitchFamily="18" charset="0"/>
                <a:cs typeface="Arial" pitchFamily="34" charset="0"/>
              </a:rPr>
              <a:t>-al</a:t>
            </a:r>
            <a:endParaRPr lang="en-US" altLang="en-US" dirty="0">
              <a:solidFill>
                <a:srgbClr val="FF0000"/>
              </a:solidFill>
              <a:latin typeface="Bookman Old Style" panose="02050604050505020204" pitchFamily="18" charset="0"/>
              <a:cs typeface="Arial" pitchFamily="34" charset="0"/>
            </a:endParaRPr>
          </a:p>
          <a:p>
            <a:pPr algn="just"/>
            <a:r>
              <a:rPr lang="en-US" dirty="0">
                <a:latin typeface="Bookman Old Style" panose="02050604050505020204" pitchFamily="18" charset="0"/>
              </a:rPr>
              <a:t>The </a:t>
            </a:r>
            <a:r>
              <a:rPr lang="en-US" dirty="0">
                <a:solidFill>
                  <a:srgbClr val="0070C0"/>
                </a:solidFill>
                <a:latin typeface="Bookman Old Style" panose="02050604050505020204" pitchFamily="18" charset="0"/>
              </a:rPr>
              <a:t>CHO group </a:t>
            </a:r>
            <a:r>
              <a:rPr lang="en-US" dirty="0">
                <a:latin typeface="Bookman Old Style" panose="02050604050505020204" pitchFamily="18" charset="0"/>
              </a:rPr>
              <a:t>is assigned the number “</a:t>
            </a:r>
            <a:r>
              <a:rPr lang="en-US" dirty="0">
                <a:solidFill>
                  <a:srgbClr val="FF0000"/>
                </a:solidFill>
                <a:latin typeface="Bookman Old Style" panose="02050604050505020204" pitchFamily="18" charset="0"/>
              </a:rPr>
              <a:t>1</a:t>
            </a:r>
            <a:r>
              <a:rPr lang="en-US" dirty="0">
                <a:latin typeface="Bookman Old Style" panose="02050604050505020204" pitchFamily="18" charset="0"/>
              </a:rPr>
              <a:t>” position and takes </a:t>
            </a:r>
            <a:r>
              <a:rPr lang="en-US" dirty="0" smtClean="0">
                <a:latin typeface="Bookman Old Style" panose="02050604050505020204" pitchFamily="18" charset="0"/>
              </a:rPr>
              <a:t>precedence </a:t>
            </a:r>
            <a:r>
              <a:rPr lang="en-US" dirty="0">
                <a:latin typeface="Bookman Old Style" panose="02050604050505020204" pitchFamily="18" charset="0"/>
              </a:rPr>
              <a:t>over other functional groups that may the present such as </a:t>
            </a:r>
            <a:r>
              <a:rPr lang="en-US" dirty="0" smtClean="0">
                <a:latin typeface="Bookman Old Style" panose="02050604050505020204" pitchFamily="18" charset="0"/>
              </a:rPr>
              <a:t>–</a:t>
            </a:r>
            <a:r>
              <a:rPr lang="en-US" dirty="0">
                <a:latin typeface="Bookman Old Style" panose="02050604050505020204" pitchFamily="18" charset="0"/>
              </a:rPr>
              <a:t>OH, C=C </a:t>
            </a:r>
            <a:r>
              <a:rPr lang="en-US" dirty="0" smtClean="0">
                <a:latin typeface="Bookman Old Style" panose="02050604050505020204" pitchFamily="18" charset="0"/>
              </a:rPr>
              <a:t>……</a:t>
            </a:r>
          </a:p>
          <a:p>
            <a:pPr algn="just"/>
            <a:r>
              <a:rPr lang="en-US" dirty="0" smtClean="0">
                <a:solidFill>
                  <a:srgbClr val="000000"/>
                </a:solidFill>
                <a:latin typeface="Bookman Old Style" panose="02050604050505020204" pitchFamily="18" charset="0"/>
              </a:rPr>
              <a:t>If </a:t>
            </a:r>
            <a:r>
              <a:rPr lang="en-US" dirty="0">
                <a:solidFill>
                  <a:srgbClr val="000000"/>
                </a:solidFill>
                <a:latin typeface="Bookman Old Style" panose="02050604050505020204" pitchFamily="18" charset="0"/>
              </a:rPr>
              <a:t>the </a:t>
            </a:r>
            <a:r>
              <a:rPr lang="en-US" dirty="0">
                <a:solidFill>
                  <a:srgbClr val="0070C0"/>
                </a:solidFill>
                <a:latin typeface="Bookman Old Style" panose="02050604050505020204" pitchFamily="18" charset="0"/>
              </a:rPr>
              <a:t>CHO</a:t>
            </a:r>
            <a:r>
              <a:rPr lang="en-US" dirty="0">
                <a:solidFill>
                  <a:srgbClr val="FF0000"/>
                </a:solidFill>
                <a:latin typeface="Bookman Old Style" panose="02050604050505020204" pitchFamily="18" charset="0"/>
              </a:rPr>
              <a:t> </a:t>
            </a:r>
            <a:r>
              <a:rPr lang="en-US" dirty="0">
                <a:solidFill>
                  <a:srgbClr val="000000"/>
                </a:solidFill>
                <a:latin typeface="Bookman Old Style" panose="02050604050505020204" pitchFamily="18" charset="0"/>
              </a:rPr>
              <a:t>group is bonded to a </a:t>
            </a:r>
            <a:r>
              <a:rPr lang="en-US" dirty="0">
                <a:solidFill>
                  <a:srgbClr val="FF0000"/>
                </a:solidFill>
                <a:latin typeface="Bookman Old Style" panose="02050604050505020204" pitchFamily="18" charset="0"/>
              </a:rPr>
              <a:t>ring, </a:t>
            </a:r>
            <a:r>
              <a:rPr lang="en-US" dirty="0">
                <a:solidFill>
                  <a:srgbClr val="000000"/>
                </a:solidFill>
                <a:latin typeface="Bookman Old Style" panose="02050604050505020204" pitchFamily="18" charset="0"/>
              </a:rPr>
              <a:t>name the ring and add the suffix </a:t>
            </a:r>
            <a:r>
              <a:rPr lang="en-US" i="1" dirty="0">
                <a:solidFill>
                  <a:srgbClr val="FF0000"/>
                </a:solidFill>
                <a:latin typeface="Bookman Old Style" panose="02050604050505020204" pitchFamily="18" charset="0"/>
              </a:rPr>
              <a:t>-</a:t>
            </a:r>
            <a:r>
              <a:rPr lang="en-US" i="1" dirty="0" err="1">
                <a:solidFill>
                  <a:srgbClr val="FF0000"/>
                </a:solidFill>
                <a:latin typeface="Bookman Old Style" panose="02050604050505020204" pitchFamily="18" charset="0"/>
              </a:rPr>
              <a:t>carbaldehyde</a:t>
            </a:r>
            <a:r>
              <a:rPr lang="en-US" i="1" dirty="0">
                <a:solidFill>
                  <a:srgbClr val="00B050"/>
                </a:solidFill>
                <a:latin typeface="Bookman Old Style" panose="02050604050505020204" pitchFamily="18" charset="0"/>
              </a:rPr>
              <a:t>.</a:t>
            </a:r>
            <a:endParaRPr lang="ar-IQ" dirty="0">
              <a:solidFill>
                <a:srgbClr val="00B050"/>
              </a:solidFill>
              <a:latin typeface="Bookman Old Style" panose="02050604050505020204" pitchFamily="18" charset="0"/>
            </a:endParaRPr>
          </a:p>
          <a:p>
            <a:pPr algn="just"/>
            <a:endParaRPr lang="en-US" dirty="0">
              <a:solidFill>
                <a:srgbClr val="0070C0"/>
              </a:solidFill>
              <a:effectLst>
                <a:outerShdw blurRad="38100" dist="38100" dir="2700000" algn="tl">
                  <a:srgbClr val="000000">
                    <a:alpha val="43137"/>
                  </a:srgbClr>
                </a:outerShdw>
              </a:effectLst>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0E8DDA66-A744-4F43-856A-88B2D54F7B1A}" type="slidenum">
              <a:rPr lang="en-US" smtClean="0"/>
              <a:pPr/>
              <a:t>7</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203857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 xmlns:p14="http://schemas.microsoft.com/office/powerpoint/2010/main" val="1805143366"/>
              </p:ext>
            </p:extLst>
          </p:nvPr>
        </p:nvGraphicFramePr>
        <p:xfrm>
          <a:off x="533400" y="2590800"/>
          <a:ext cx="8112125" cy="835025"/>
        </p:xfrm>
        <a:graphic>
          <a:graphicData uri="http://schemas.openxmlformats.org/presentationml/2006/ole">
            <p:oleObj spid="_x0000_s1156" name="ChemSketch" r:id="rId3" imgW="4559808" imgH="469392" progId="">
              <p:embed/>
            </p:oleObj>
          </a:graphicData>
        </a:graphic>
      </p:graphicFrame>
      <p:graphicFrame>
        <p:nvGraphicFramePr>
          <p:cNvPr id="8" name="Object 7"/>
          <p:cNvGraphicFramePr>
            <a:graphicFrameLocks noChangeAspect="1"/>
          </p:cNvGraphicFramePr>
          <p:nvPr>
            <p:extLst>
              <p:ext uri="{D42A27DB-BD31-4B8C-83A1-F6EECF244321}">
                <p14:modId xmlns="" xmlns:p14="http://schemas.microsoft.com/office/powerpoint/2010/main" val="1355759047"/>
              </p:ext>
            </p:extLst>
          </p:nvPr>
        </p:nvGraphicFramePr>
        <p:xfrm>
          <a:off x="533400" y="3581400"/>
          <a:ext cx="8153400" cy="321409"/>
        </p:xfrm>
        <a:graphic>
          <a:graphicData uri="http://schemas.openxmlformats.org/presentationml/2006/ole">
            <p:oleObj spid="_x0000_s1157" name="ChemSketch" r:id="rId4" imgW="4181856" imgH="164592" progId="">
              <p:embed/>
            </p:oleObj>
          </a:graphicData>
        </a:graphic>
      </p:graphicFrame>
      <p:sp>
        <p:nvSpPr>
          <p:cNvPr id="13" name="Slide Number Placeholder 12"/>
          <p:cNvSpPr>
            <a:spLocks noGrp="1"/>
          </p:cNvSpPr>
          <p:nvPr>
            <p:ph type="sldNum" sz="quarter" idx="12"/>
          </p:nvPr>
        </p:nvSpPr>
        <p:spPr/>
        <p:txBody>
          <a:bodyPr/>
          <a:lstStyle/>
          <a:p>
            <a:fld id="{0E8DDA66-A744-4F43-856A-88B2D54F7B1A}" type="slidenum">
              <a:rPr lang="en-US" smtClean="0"/>
              <a:pPr/>
              <a:t>8</a:t>
            </a:fld>
            <a:endParaRPr lang="en-US"/>
          </a:p>
        </p:txBody>
      </p:sp>
      <p:pic>
        <p:nvPicPr>
          <p:cNvPr id="14" name="Picture 1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5" name="TextBox 14"/>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
        <p:nvSpPr>
          <p:cNvPr id="12" name="Text Box 10"/>
          <p:cNvSpPr txBox="1">
            <a:spLocks noChangeArrowheads="1"/>
          </p:cNvSpPr>
          <p:nvPr/>
        </p:nvSpPr>
        <p:spPr bwMode="auto">
          <a:xfrm>
            <a:off x="3479800" y="1558925"/>
            <a:ext cx="24130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latin typeface="Bookman Old Style" panose="02050604050505020204" pitchFamily="18" charset="0"/>
                <a:cs typeface="Times New Roman" panose="02020603050405020304" pitchFamily="18" charset="0"/>
              </a:rPr>
              <a:t>4-hydroxypentanal</a:t>
            </a:r>
            <a:r>
              <a:rPr lang="en-CA" altLang="en-US" sz="1600">
                <a:latin typeface="Bookman Old Style" panose="02050604050505020204" pitchFamily="18" charset="0"/>
                <a:cs typeface="Times New Roman" panose="02020603050405020304" pitchFamily="18" charset="0"/>
              </a:rPr>
              <a:t> </a:t>
            </a:r>
          </a:p>
        </p:txBody>
      </p:sp>
      <p:graphicFrame>
        <p:nvGraphicFramePr>
          <p:cNvPr id="16" name="Object 22"/>
          <p:cNvGraphicFramePr>
            <a:graphicFrameLocks noChangeAspect="1"/>
          </p:cNvGraphicFramePr>
          <p:nvPr>
            <p:extLst>
              <p:ext uri="{D42A27DB-BD31-4B8C-83A1-F6EECF244321}">
                <p14:modId xmlns="" xmlns:p14="http://schemas.microsoft.com/office/powerpoint/2010/main" val="2402916201"/>
              </p:ext>
            </p:extLst>
          </p:nvPr>
        </p:nvGraphicFramePr>
        <p:xfrm>
          <a:off x="730250" y="762000"/>
          <a:ext cx="7505700" cy="944563"/>
        </p:xfrm>
        <a:graphic>
          <a:graphicData uri="http://schemas.openxmlformats.org/presentationml/2006/ole">
            <p:oleObj spid="_x0000_s1158" name="Document" r:id="rId6" imgW="5219700" imgH="657225" progId="">
              <p:embed/>
            </p:oleObj>
          </a:graphicData>
        </a:graphic>
      </p:graphicFrame>
      <p:sp>
        <p:nvSpPr>
          <p:cNvPr id="17" name="Text Box 9"/>
          <p:cNvSpPr txBox="1">
            <a:spLocks noChangeArrowheads="1"/>
          </p:cNvSpPr>
          <p:nvPr/>
        </p:nvSpPr>
        <p:spPr bwMode="auto">
          <a:xfrm>
            <a:off x="558800" y="1524000"/>
            <a:ext cx="22733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a:latin typeface="Bookman Old Style" panose="02050604050505020204" pitchFamily="18" charset="0"/>
                <a:cs typeface="Times New Roman" panose="02020603050405020304" pitchFamily="18" charset="0"/>
              </a:rPr>
              <a:t>3-bromobutanal</a:t>
            </a:r>
            <a:r>
              <a:rPr lang="en-CA" altLang="en-US" sz="1600" dirty="0">
                <a:latin typeface="Bookman Old Style" panose="02050604050505020204" pitchFamily="18" charset="0"/>
                <a:cs typeface="Times New Roman" panose="02020603050405020304" pitchFamily="18" charset="0"/>
              </a:rPr>
              <a:t> </a:t>
            </a:r>
          </a:p>
        </p:txBody>
      </p:sp>
      <p:sp>
        <p:nvSpPr>
          <p:cNvPr id="18" name="Text Box 12"/>
          <p:cNvSpPr txBox="1">
            <a:spLocks noChangeArrowheads="1"/>
          </p:cNvSpPr>
          <p:nvPr/>
        </p:nvSpPr>
        <p:spPr bwMode="auto">
          <a:xfrm>
            <a:off x="6426200" y="1600200"/>
            <a:ext cx="24130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latin typeface="Bookman Old Style" panose="02050604050505020204" pitchFamily="18" charset="0"/>
                <a:cs typeface="Times New Roman" panose="02020603050405020304" pitchFamily="18" charset="0"/>
              </a:rPr>
              <a:t>2-phenylethanal</a:t>
            </a:r>
            <a:r>
              <a:rPr lang="en-CA" altLang="en-US" sz="1600">
                <a:latin typeface="Bookman Old Style" panose="02050604050505020204" pitchFamily="18" charset="0"/>
                <a:cs typeface="Times New Roman" panose="02020603050405020304" pitchFamily="18" charset="0"/>
              </a:rPr>
              <a:t> </a:t>
            </a:r>
          </a:p>
        </p:txBody>
      </p:sp>
      <p:pic>
        <p:nvPicPr>
          <p:cNvPr id="19" name="Picture 15"/>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722313" y="4224338"/>
            <a:ext cx="7610475" cy="801687"/>
          </a:xfrm>
          <a:prstGeom prst="rect">
            <a:avLst/>
          </a:prstGeom>
          <a:noFill/>
          <a:extLst>
            <a:ext uri="{909E8E84-426E-40DD-AFC4-6F175D3DCCD1}">
              <a14:hiddenFill xmlns="" xmlns:a14="http://schemas.microsoft.com/office/drawing/2010/main">
                <a:solidFill>
                  <a:srgbClr val="FFFFFF"/>
                </a:solidFill>
              </a14:hiddenFill>
            </a:ext>
          </a:extLst>
        </p:spPr>
      </p:pic>
      <p:sp>
        <p:nvSpPr>
          <p:cNvPr id="20" name="Text Box 17"/>
          <p:cNvSpPr txBox="1">
            <a:spLocks noChangeArrowheads="1"/>
          </p:cNvSpPr>
          <p:nvPr/>
        </p:nvSpPr>
        <p:spPr bwMode="auto">
          <a:xfrm>
            <a:off x="533400" y="5060950"/>
            <a:ext cx="23701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err="1">
                <a:latin typeface="Bookman Old Style" panose="02050604050505020204" pitchFamily="18" charset="0"/>
                <a:cs typeface="Times New Roman" panose="02020603050405020304" pitchFamily="18" charset="0"/>
              </a:rPr>
              <a:t>benzenecarbaldehyde</a:t>
            </a:r>
            <a:r>
              <a:rPr lang="en-CA" altLang="en-US" sz="1600" dirty="0">
                <a:latin typeface="Bookman Old Style" panose="02050604050505020204" pitchFamily="18" charset="0"/>
                <a:cs typeface="Times New Roman" panose="02020603050405020304" pitchFamily="18" charset="0"/>
              </a:rPr>
              <a:t> </a:t>
            </a:r>
          </a:p>
        </p:txBody>
      </p:sp>
      <p:sp>
        <p:nvSpPr>
          <p:cNvPr id="21" name="Text Box 19"/>
          <p:cNvSpPr txBox="1">
            <a:spLocks noChangeArrowheads="1"/>
          </p:cNvSpPr>
          <p:nvPr/>
        </p:nvSpPr>
        <p:spPr bwMode="auto">
          <a:xfrm>
            <a:off x="5207000" y="5010150"/>
            <a:ext cx="38608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600" dirty="0">
                <a:latin typeface="Bookman Old Style" panose="02050604050505020204" pitchFamily="18" charset="0"/>
                <a:cs typeface="Times New Roman" panose="02020603050405020304" pitchFamily="18" charset="0"/>
              </a:rPr>
              <a:t>3-hydroxycyclopentanecarbaldehyde</a:t>
            </a:r>
            <a:r>
              <a:rPr lang="en-CA" altLang="en-US" sz="1600" dirty="0">
                <a:latin typeface="Bookman Old Style" panose="02050604050505020204" pitchFamily="18" charset="0"/>
                <a:cs typeface="Times New Roman" panose="02020603050405020304" pitchFamily="18" charset="0"/>
              </a:rPr>
              <a:t> </a:t>
            </a:r>
          </a:p>
        </p:txBody>
      </p:sp>
      <p:grpSp>
        <p:nvGrpSpPr>
          <p:cNvPr id="22" name="Group 21"/>
          <p:cNvGrpSpPr>
            <a:grpSpLocks/>
          </p:cNvGrpSpPr>
          <p:nvPr/>
        </p:nvGrpSpPr>
        <p:grpSpPr bwMode="auto">
          <a:xfrm>
            <a:off x="2997200" y="4984753"/>
            <a:ext cx="2740025" cy="808038"/>
            <a:chOff x="1864" y="3552"/>
            <a:chExt cx="1726" cy="509"/>
          </a:xfrm>
        </p:grpSpPr>
        <p:sp>
          <p:nvSpPr>
            <p:cNvPr id="23" name="Text Box 18"/>
            <p:cNvSpPr txBox="1">
              <a:spLocks noChangeArrowheads="1"/>
            </p:cNvSpPr>
            <p:nvPr/>
          </p:nvSpPr>
          <p:spPr bwMode="auto">
            <a:xfrm>
              <a:off x="1864" y="3848"/>
              <a:ext cx="1726" cy="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latin typeface="Bookman Old Style" panose="02050604050505020204" pitchFamily="18" charset="0"/>
                  <a:cs typeface="Times New Roman" panose="02020603050405020304" pitchFamily="18" charset="0"/>
                </a:rPr>
                <a:t>cyclohexanecarbaldehyde</a:t>
              </a:r>
              <a:r>
                <a:rPr lang="en-CA" altLang="en-US" sz="1600">
                  <a:latin typeface="Bookman Old Style" panose="02050604050505020204" pitchFamily="18" charset="0"/>
                  <a:cs typeface="Times New Roman" panose="02020603050405020304" pitchFamily="18" charset="0"/>
                </a:rPr>
                <a:t> </a:t>
              </a:r>
            </a:p>
          </p:txBody>
        </p:sp>
        <p:sp>
          <p:nvSpPr>
            <p:cNvPr id="24" name="Line 20"/>
            <p:cNvSpPr>
              <a:spLocks noChangeShapeType="1"/>
            </p:cNvSpPr>
            <p:nvPr/>
          </p:nvSpPr>
          <p:spPr bwMode="auto">
            <a:xfrm>
              <a:off x="2656" y="3552"/>
              <a:ext cx="0" cy="280"/>
            </a:xfrm>
            <a:prstGeom prst="line">
              <a:avLst/>
            </a:prstGeom>
            <a:noFill/>
            <a:ln w="38100">
              <a:solidFill>
                <a:srgbClr val="CC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Bookman Old Style" panose="02050604050505020204" pitchFamily="18" charset="0"/>
              </a:endParaRPr>
            </a:p>
          </p:txBody>
        </p:sp>
      </p:grpSp>
    </p:spTree>
    <p:extLst>
      <p:ext uri="{BB962C8B-B14F-4D97-AF65-F5344CB8AC3E}">
        <p14:creationId xmlns="" xmlns:p14="http://schemas.microsoft.com/office/powerpoint/2010/main" val="166950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0-#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0-#ppt_w/2"/>
                                          </p:val>
                                        </p:tav>
                                        <p:tav tm="100000">
                                          <p:val>
                                            <p:strVal val="#ppt_x"/>
                                          </p:val>
                                        </p:tav>
                                      </p:tavLst>
                                    </p:anim>
                                    <p:anim calcmode="lin" valueType="num">
                                      <p:cBhvr additive="base">
                                        <p:cTn id="25"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fill="hold"/>
                                        <p:tgtEl>
                                          <p:spTgt spid="19"/>
                                        </p:tgtEl>
                                        <p:attrNameLst>
                                          <p:attrName>ppt_x</p:attrName>
                                        </p:attrNameLst>
                                      </p:cBhvr>
                                      <p:tavLst>
                                        <p:tav tm="0">
                                          <p:val>
                                            <p:strVal val="0-#ppt_w/2"/>
                                          </p:val>
                                        </p:tav>
                                        <p:tav tm="100000">
                                          <p:val>
                                            <p:strVal val="#ppt_x"/>
                                          </p:val>
                                        </p:tav>
                                      </p:tavLst>
                                    </p:anim>
                                    <p:anim calcmode="lin" valueType="num">
                                      <p:cBhvr additive="base">
                                        <p:cTn id="37"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0-#ppt_w/2"/>
                                          </p:val>
                                        </p:tav>
                                        <p:tav tm="100000">
                                          <p:val>
                                            <p:strVal val="#ppt_x"/>
                                          </p:val>
                                        </p:tav>
                                      </p:tavLst>
                                    </p:anim>
                                    <p:anim calcmode="lin" valueType="num">
                                      <p:cBhvr additive="base">
                                        <p:cTn id="43"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fill="hold"/>
                                        <p:tgtEl>
                                          <p:spTgt spid="22"/>
                                        </p:tgtEl>
                                        <p:attrNameLst>
                                          <p:attrName>ppt_x</p:attrName>
                                        </p:attrNameLst>
                                      </p:cBhvr>
                                      <p:tavLst>
                                        <p:tav tm="0">
                                          <p:val>
                                            <p:strVal val="0-#ppt_w/2"/>
                                          </p:val>
                                        </p:tav>
                                        <p:tav tm="100000">
                                          <p:val>
                                            <p:strVal val="#ppt_x"/>
                                          </p:val>
                                        </p:tav>
                                      </p:tavLst>
                                    </p:anim>
                                    <p:anim calcmode="lin" valueType="num">
                                      <p:cBhvr additive="base">
                                        <p:cTn id="49"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0-#ppt_w/2"/>
                                          </p:val>
                                        </p:tav>
                                        <p:tav tm="100000">
                                          <p:val>
                                            <p:strVal val="#ppt_x"/>
                                          </p:val>
                                        </p:tav>
                                      </p:tavLst>
                                    </p:anim>
                                    <p:anim calcmode="lin" valueType="num">
                                      <p:cBhvr additive="base">
                                        <p:cTn id="55"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7" grpId="0" autoUpdateAnimBg="0"/>
      <p:bldP spid="18" grpId="0" autoUpdateAnimBg="0"/>
      <p:bldP spid="20" grpId="0" autoUpdateAnimBg="0"/>
      <p:bldP spid="2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C00000"/>
                </a:solidFill>
                <a:effectLst>
                  <a:outerShdw blurRad="38100" dist="38100" dir="2700000" algn="tl">
                    <a:srgbClr val="000000">
                      <a:alpha val="43137"/>
                    </a:srgbClr>
                  </a:outerShdw>
                </a:effectLst>
                <a:latin typeface="Bookman Old Style" panose="02050604050505020204" pitchFamily="18" charset="0"/>
              </a:rPr>
              <a:t>Nomenclature of Ketones</a:t>
            </a:r>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v"/>
            </a:pPr>
            <a:r>
              <a:rPr lang="en-US" altLang="en-US" u="sng" dirty="0" smtClean="0">
                <a:solidFill>
                  <a:srgbClr val="0070C0"/>
                </a:solidFill>
                <a:latin typeface="Bookman Old Style" panose="02050604050505020204" pitchFamily="18" charset="0"/>
                <a:cs typeface="Times New Roman" pitchFamily="18" charset="0"/>
              </a:rPr>
              <a:t>Common </a:t>
            </a:r>
            <a:r>
              <a:rPr lang="en-US" altLang="en-US" u="sng" dirty="0">
                <a:solidFill>
                  <a:srgbClr val="0070C0"/>
                </a:solidFill>
                <a:latin typeface="Bookman Old Style" panose="02050604050505020204" pitchFamily="18" charset="0"/>
                <a:cs typeface="Times New Roman" pitchFamily="18" charset="0"/>
              </a:rPr>
              <a:t>name</a:t>
            </a:r>
            <a:r>
              <a:rPr lang="en-US" altLang="en-US" u="sng" dirty="0">
                <a:latin typeface="Bookman Old Style" panose="02050604050505020204" pitchFamily="18" charset="0"/>
                <a:cs typeface="Times New Roman" pitchFamily="18" charset="0"/>
              </a:rPr>
              <a:t>:</a:t>
            </a:r>
            <a:r>
              <a:rPr lang="en-US" altLang="en-US" dirty="0">
                <a:latin typeface="Bookman Old Style" panose="02050604050505020204" pitchFamily="18" charset="0"/>
                <a:cs typeface="Times New Roman" pitchFamily="18" charset="0"/>
              </a:rPr>
              <a:t> </a:t>
            </a:r>
            <a:endParaRPr lang="en-US" altLang="en-US" dirty="0" smtClean="0">
              <a:latin typeface="Bookman Old Style" panose="02050604050505020204" pitchFamily="18" charset="0"/>
              <a:cs typeface="Times New Roman" pitchFamily="18" charset="0"/>
            </a:endParaRPr>
          </a:p>
          <a:p>
            <a:pPr>
              <a:buFont typeface="Wingdings" panose="05000000000000000000" pitchFamily="2" charset="2"/>
              <a:buChar char="q"/>
            </a:pPr>
            <a:r>
              <a:rPr lang="en-US" altLang="en-US" dirty="0" smtClean="0">
                <a:latin typeface="Bookman Old Style" panose="02050604050505020204" pitchFamily="18" charset="0"/>
                <a:cs typeface="Times New Roman" pitchFamily="18" charset="0"/>
              </a:rPr>
              <a:t>listing </a:t>
            </a:r>
            <a:r>
              <a:rPr lang="en-US" altLang="en-US" dirty="0">
                <a:latin typeface="Bookman Old Style" panose="02050604050505020204" pitchFamily="18" charset="0"/>
                <a:cs typeface="Times New Roman" pitchFamily="18" charset="0"/>
              </a:rPr>
              <a:t>the alkyl </a:t>
            </a:r>
            <a:r>
              <a:rPr lang="en-US" altLang="en-US" dirty="0" smtClean="0">
                <a:latin typeface="Bookman Old Style" panose="02050604050505020204" pitchFamily="18" charset="0"/>
                <a:cs typeface="Times New Roman" pitchFamily="18" charset="0"/>
              </a:rPr>
              <a:t>substituents </a:t>
            </a:r>
            <a:r>
              <a:rPr lang="en-US" altLang="en-US" dirty="0">
                <a:latin typeface="Bookman Old Style" panose="02050604050505020204" pitchFamily="18" charset="0"/>
                <a:cs typeface="Times New Roman" pitchFamily="18" charset="0"/>
              </a:rPr>
              <a:t>attached to the carbonyl </a:t>
            </a:r>
            <a:r>
              <a:rPr lang="en-US" altLang="en-US" dirty="0" smtClean="0">
                <a:latin typeface="Bookman Old Style" panose="02050604050505020204" pitchFamily="18" charset="0"/>
                <a:cs typeface="Times New Roman" pitchFamily="18" charset="0"/>
              </a:rPr>
              <a:t>group </a:t>
            </a:r>
            <a:r>
              <a:rPr lang="en-US" altLang="en-US" dirty="0" smtClean="0">
                <a:solidFill>
                  <a:srgbClr val="FF0000"/>
                </a:solidFill>
                <a:latin typeface="Bookman Old Style" panose="02050604050505020204" pitchFamily="18" charset="0"/>
                <a:cs typeface="Times New Roman" panose="02020603050405020304" pitchFamily="18" charset="0"/>
              </a:rPr>
              <a:t>alphabetically</a:t>
            </a:r>
            <a:r>
              <a:rPr lang="en-US" altLang="en-US" dirty="0" smtClean="0">
                <a:latin typeface="Bookman Old Style" panose="02050604050505020204" pitchFamily="18" charset="0"/>
                <a:cs typeface="Times New Roman" pitchFamily="18" charset="0"/>
              </a:rPr>
              <a:t>, </a:t>
            </a:r>
            <a:r>
              <a:rPr lang="en-US" altLang="en-US" dirty="0">
                <a:latin typeface="Bookman Old Style" panose="02050604050505020204" pitchFamily="18" charset="0"/>
                <a:cs typeface="Times New Roman" pitchFamily="18" charset="0"/>
              </a:rPr>
              <a:t>followed by the word </a:t>
            </a:r>
            <a:r>
              <a:rPr lang="en-US" altLang="en-US" dirty="0">
                <a:solidFill>
                  <a:srgbClr val="FF0000"/>
                </a:solidFill>
                <a:latin typeface="Bookman Old Style" panose="02050604050505020204" pitchFamily="18" charset="0"/>
                <a:cs typeface="Times New Roman" pitchFamily="18" charset="0"/>
              </a:rPr>
              <a:t>ketone</a:t>
            </a:r>
            <a:r>
              <a:rPr lang="en-US" altLang="en-US" dirty="0" smtClean="0">
                <a:latin typeface="Bookman Old Style" panose="02050604050505020204" pitchFamily="18" charset="0"/>
                <a:cs typeface="Times New Roman" pitchFamily="18" charset="0"/>
              </a:rPr>
              <a:t>.</a:t>
            </a:r>
            <a:r>
              <a:rPr lang="en-US" altLang="en-US" dirty="0">
                <a:latin typeface="Bookman Old Style" panose="02050604050505020204" pitchFamily="18" charset="0"/>
                <a:cs typeface="Times New Roman" panose="02020603050405020304" pitchFamily="18" charset="0"/>
              </a:rPr>
              <a:t> As with aldehydes, substituents locations are given in common names using Greek letters (</a:t>
            </a: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 </a:t>
            </a: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 </a:t>
            </a: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 </a:t>
            </a: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 </a:t>
            </a: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 </a:t>
            </a:r>
            <a:r>
              <a:rPr lang="en-US" altLang="en-US" dirty="0">
                <a:latin typeface="Bookman Old Style" panose="02050604050505020204" pitchFamily="18" charset="0"/>
                <a:cs typeface="Times New Roman" panose="02020603050405020304" pitchFamily="18" charset="0"/>
                <a:sym typeface="Symbol" panose="05050102010706020507" pitchFamily="18" charset="2"/>
              </a:rPr>
              <a:t></a:t>
            </a:r>
            <a:r>
              <a:rPr lang="en-US" altLang="en-US" dirty="0">
                <a:latin typeface="Bookman Old Style" panose="02050604050505020204" pitchFamily="18" charset="0"/>
                <a:cs typeface="Times New Roman" panose="02020603050405020304" pitchFamily="18" charset="0"/>
              </a:rPr>
              <a:t>.) beginning with the </a:t>
            </a:r>
            <a:r>
              <a:rPr lang="en-US" altLang="en-US" dirty="0">
                <a:latin typeface="Symbol" panose="05050102010706020507" pitchFamily="18" charset="2"/>
                <a:cs typeface="Times New Roman" panose="02020603050405020304" pitchFamily="18" charset="0"/>
              </a:rPr>
              <a:t>a</a:t>
            </a:r>
            <a:r>
              <a:rPr lang="en-US" altLang="en-US" dirty="0" smtClean="0">
                <a:latin typeface="Bookman Old Style" panose="02050604050505020204" pitchFamily="18" charset="0"/>
                <a:cs typeface="Times New Roman" panose="02020603050405020304" pitchFamily="18" charset="0"/>
              </a:rPr>
              <a:t>-carbon</a:t>
            </a:r>
            <a:r>
              <a:rPr lang="en-US" altLang="en-US" dirty="0">
                <a:latin typeface="Bookman Old Style" panose="02050604050505020204" pitchFamily="18" charset="0"/>
                <a:cs typeface="Times New Roman" panose="02020603050405020304" pitchFamily="18" charset="0"/>
              </a:rPr>
              <a:t>.</a:t>
            </a:r>
          </a:p>
          <a:p>
            <a:pPr marL="0" indent="0" algn="just">
              <a:buNone/>
            </a:pPr>
            <a:endParaRPr lang="en-US" altLang="en-US" dirty="0">
              <a:latin typeface="Bookman Old Style" panose="02050604050505020204" pitchFamily="18" charset="0"/>
              <a:cs typeface="Times New Roman" panose="02020603050405020304" pitchFamily="18" charset="0"/>
            </a:endParaRPr>
          </a:p>
          <a:p>
            <a:pPr algn="just">
              <a:buFont typeface="Wingdings" panose="05000000000000000000" pitchFamily="2" charset="2"/>
              <a:buChar char="v"/>
            </a:pPr>
            <a:r>
              <a:rPr lang="en-US" altLang="en-US" u="sng" dirty="0">
                <a:solidFill>
                  <a:srgbClr val="0070C0"/>
                </a:solidFill>
                <a:latin typeface="Bookman Old Style" panose="02050604050505020204" pitchFamily="18" charset="0"/>
                <a:cs typeface="Times New Roman" pitchFamily="18" charset="0"/>
              </a:rPr>
              <a:t>IUPAC system</a:t>
            </a:r>
            <a:r>
              <a:rPr lang="en-US" altLang="en-US" u="sng" dirty="0" smtClean="0">
                <a:solidFill>
                  <a:srgbClr val="0070C0"/>
                </a:solidFill>
                <a:latin typeface="Bookman Old Style" panose="02050604050505020204" pitchFamily="18" charset="0"/>
                <a:cs typeface="Times New Roman" pitchFamily="18" charset="0"/>
              </a:rPr>
              <a:t>:</a:t>
            </a:r>
          </a:p>
          <a:p>
            <a:pPr algn="just"/>
            <a:r>
              <a:rPr lang="en-US" dirty="0">
                <a:solidFill>
                  <a:srgbClr val="000000"/>
                </a:solidFill>
                <a:latin typeface="Bookman Old Style" panose="02050604050505020204" pitchFamily="18" charset="0"/>
              </a:rPr>
              <a:t>Find the </a:t>
            </a:r>
            <a:r>
              <a:rPr lang="en-US" dirty="0">
                <a:solidFill>
                  <a:srgbClr val="FF0000"/>
                </a:solidFill>
                <a:latin typeface="Bookman Old Style" panose="02050604050505020204" pitchFamily="18" charset="0"/>
              </a:rPr>
              <a:t>longest chain </a:t>
            </a:r>
            <a:r>
              <a:rPr lang="en-US" dirty="0">
                <a:solidFill>
                  <a:srgbClr val="000000"/>
                </a:solidFill>
                <a:latin typeface="Bookman Old Style" panose="02050604050505020204" pitchFamily="18" charset="0"/>
              </a:rPr>
              <a:t>containing the </a:t>
            </a:r>
            <a:r>
              <a:rPr lang="en-US" dirty="0">
                <a:solidFill>
                  <a:srgbClr val="FF0000"/>
                </a:solidFill>
                <a:latin typeface="Bookman Old Style" panose="02050604050505020204" pitchFamily="18" charset="0"/>
              </a:rPr>
              <a:t>carbonyl group</a:t>
            </a:r>
            <a:r>
              <a:rPr lang="en-US" dirty="0">
                <a:solidFill>
                  <a:srgbClr val="000000"/>
                </a:solidFill>
                <a:latin typeface="Bookman Old Style" panose="02050604050505020204" pitchFamily="18" charset="0"/>
              </a:rPr>
              <a:t>, and change the </a:t>
            </a:r>
            <a:r>
              <a:rPr lang="en-US" i="1" dirty="0">
                <a:solidFill>
                  <a:srgbClr val="FF0000"/>
                </a:solidFill>
                <a:latin typeface="Bookman Old Style" panose="02050604050505020204" pitchFamily="18" charset="0"/>
              </a:rPr>
              <a:t>-e</a:t>
            </a:r>
            <a:r>
              <a:rPr lang="en-US" i="1" dirty="0">
                <a:solidFill>
                  <a:srgbClr val="000000"/>
                </a:solidFill>
                <a:latin typeface="Bookman Old Style" panose="02050604050505020204" pitchFamily="18" charset="0"/>
              </a:rPr>
              <a:t> </a:t>
            </a:r>
            <a:r>
              <a:rPr lang="en-US" dirty="0">
                <a:solidFill>
                  <a:srgbClr val="000000"/>
                </a:solidFill>
                <a:latin typeface="Bookman Old Style" panose="02050604050505020204" pitchFamily="18" charset="0"/>
              </a:rPr>
              <a:t>ending of the parent alkane to the suffix </a:t>
            </a:r>
            <a:r>
              <a:rPr lang="en-US" i="1" dirty="0">
                <a:solidFill>
                  <a:srgbClr val="FF0000"/>
                </a:solidFill>
                <a:latin typeface="Bookman Old Style" panose="02050604050505020204" pitchFamily="18" charset="0"/>
              </a:rPr>
              <a:t>-one</a:t>
            </a:r>
            <a:r>
              <a:rPr lang="en-US" i="1" dirty="0">
                <a:solidFill>
                  <a:srgbClr val="000000"/>
                </a:solidFill>
                <a:latin typeface="Bookman Old Style" panose="02050604050505020204" pitchFamily="18" charset="0"/>
              </a:rPr>
              <a:t>.</a:t>
            </a:r>
            <a:endParaRPr lang="ar-IQ" dirty="0">
              <a:solidFill>
                <a:srgbClr val="000000"/>
              </a:solidFill>
              <a:latin typeface="Bookman Old Style" panose="02050604050505020204" pitchFamily="18" charset="0"/>
            </a:endParaRPr>
          </a:p>
          <a:p>
            <a:pPr algn="just"/>
            <a:r>
              <a:rPr lang="en-US" dirty="0">
                <a:solidFill>
                  <a:srgbClr val="000000"/>
                </a:solidFill>
                <a:latin typeface="Bookman Old Style" panose="02050604050505020204" pitchFamily="18" charset="0"/>
              </a:rPr>
              <a:t>Number the carbon chain to </a:t>
            </a:r>
            <a:r>
              <a:rPr lang="en-US" dirty="0">
                <a:solidFill>
                  <a:srgbClr val="FF0000"/>
                </a:solidFill>
                <a:latin typeface="Bookman Old Style" panose="02050604050505020204" pitchFamily="18" charset="0"/>
              </a:rPr>
              <a:t>give the carbonyl carbon the lower number</a:t>
            </a:r>
            <a:r>
              <a:rPr lang="en-US" dirty="0">
                <a:solidFill>
                  <a:srgbClr val="000000"/>
                </a:solidFill>
                <a:latin typeface="Bookman Old Style" panose="02050604050505020204" pitchFamily="18" charset="0"/>
              </a:rPr>
              <a:t>. Apply all of the other usual rules of nomenclature</a:t>
            </a:r>
            <a:r>
              <a:rPr lang="en-US" dirty="0" smtClean="0">
                <a:solidFill>
                  <a:srgbClr val="000000"/>
                </a:solidFill>
                <a:latin typeface="Bookman Old Style" panose="02050604050505020204" pitchFamily="18" charset="0"/>
              </a:rPr>
              <a:t>.</a:t>
            </a:r>
          </a:p>
          <a:p>
            <a:pPr algn="just"/>
            <a:r>
              <a:rPr lang="en-US" altLang="en-US" dirty="0">
                <a:solidFill>
                  <a:srgbClr val="FF0000"/>
                </a:solidFill>
                <a:latin typeface="Bookman Old Style" panose="02050604050505020204" pitchFamily="18" charset="0"/>
                <a:cs typeface="Times New Roman" panose="02020603050405020304" pitchFamily="18" charset="0"/>
              </a:rPr>
              <a:t>Ketones</a:t>
            </a:r>
            <a:r>
              <a:rPr lang="en-US" altLang="en-US" dirty="0">
                <a:latin typeface="Bookman Old Style" panose="02050604050505020204" pitchFamily="18" charset="0"/>
                <a:cs typeface="Times New Roman" panose="02020603050405020304" pitchFamily="18" charset="0"/>
              </a:rPr>
              <a:t> are just </a:t>
            </a:r>
            <a:r>
              <a:rPr lang="en-US" altLang="en-US" dirty="0">
                <a:solidFill>
                  <a:srgbClr val="7030A0"/>
                </a:solidFill>
                <a:latin typeface="Bookman Old Style" panose="02050604050505020204" pitchFamily="18" charset="0"/>
                <a:cs typeface="Times New Roman" panose="02020603050405020304" pitchFamily="18" charset="0"/>
              </a:rPr>
              <a:t>below</a:t>
            </a:r>
            <a:r>
              <a:rPr lang="en-US" altLang="en-US" dirty="0">
                <a:latin typeface="Bookman Old Style" panose="02050604050505020204" pitchFamily="18" charset="0"/>
                <a:cs typeface="Times New Roman" panose="02020603050405020304" pitchFamily="18" charset="0"/>
              </a:rPr>
              <a:t> </a:t>
            </a:r>
            <a:r>
              <a:rPr lang="en-US" altLang="en-US" dirty="0">
                <a:solidFill>
                  <a:srgbClr val="FF0000"/>
                </a:solidFill>
                <a:latin typeface="Bookman Old Style" panose="02050604050505020204" pitchFamily="18" charset="0"/>
                <a:cs typeface="Times New Roman" panose="02020603050405020304" pitchFamily="18" charset="0"/>
              </a:rPr>
              <a:t>aldehydes</a:t>
            </a:r>
            <a:r>
              <a:rPr lang="en-US" altLang="en-US" dirty="0">
                <a:latin typeface="Bookman Old Style" panose="02050604050505020204" pitchFamily="18" charset="0"/>
                <a:cs typeface="Times New Roman" panose="02020603050405020304" pitchFamily="18" charset="0"/>
              </a:rPr>
              <a:t> in nomenclature priority.  </a:t>
            </a:r>
          </a:p>
          <a:p>
            <a:pPr algn="just"/>
            <a:r>
              <a:rPr lang="en-US" altLang="en-US" dirty="0">
                <a:latin typeface="Bookman Old Style" panose="02050604050505020204" pitchFamily="18" charset="0"/>
                <a:cs typeface="Times New Roman" panose="02020603050405020304" pitchFamily="18" charset="0"/>
              </a:rPr>
              <a:t>A ketone group is named as an ‘</a:t>
            </a:r>
            <a:r>
              <a:rPr lang="en-US" altLang="en-US" dirty="0" err="1">
                <a:solidFill>
                  <a:srgbClr val="FF0000"/>
                </a:solidFill>
                <a:latin typeface="Bookman Old Style" panose="02050604050505020204" pitchFamily="18" charset="0"/>
                <a:cs typeface="Times New Roman" panose="02020603050405020304" pitchFamily="18" charset="0"/>
              </a:rPr>
              <a:t>oxo</a:t>
            </a:r>
            <a:r>
              <a:rPr lang="en-US" altLang="en-US" dirty="0">
                <a:latin typeface="Bookman Old Style" panose="02050604050505020204" pitchFamily="18" charset="0"/>
                <a:cs typeface="Times New Roman" panose="02020603050405020304" pitchFamily="18" charset="0"/>
              </a:rPr>
              <a:t>’ </a:t>
            </a:r>
            <a:r>
              <a:rPr lang="en-US" altLang="en-US" dirty="0">
                <a:solidFill>
                  <a:srgbClr val="7030A0"/>
                </a:solidFill>
                <a:latin typeface="Bookman Old Style" panose="02050604050505020204" pitchFamily="18" charset="0"/>
                <a:cs typeface="Times New Roman" panose="02020603050405020304" pitchFamily="18" charset="0"/>
              </a:rPr>
              <a:t>substituent in an aldehyde.</a:t>
            </a:r>
          </a:p>
          <a:p>
            <a:pPr algn="just"/>
            <a:endParaRPr lang="ar-IQ" dirty="0">
              <a:solidFill>
                <a:srgbClr val="000000"/>
              </a:solidFill>
              <a:latin typeface="Bookman Old Style" panose="02050604050505020204" pitchFamily="18" charset="0"/>
            </a:endParaRPr>
          </a:p>
          <a:p>
            <a:pPr algn="just"/>
            <a:endParaRPr lang="en-US" altLang="en-US" dirty="0" smtClean="0">
              <a:latin typeface="Bookman Old Style" panose="02050604050505020204" pitchFamily="18" charset="0"/>
              <a:cs typeface="Times New Roman" pitchFamily="18" charset="0"/>
            </a:endParaRPr>
          </a:p>
          <a:p>
            <a:pPr algn="just"/>
            <a:endParaRPr lang="en-US" altLang="en-US" dirty="0">
              <a:latin typeface="Bookman Old Style" panose="02050604050505020204" pitchFamily="18" charset="0"/>
              <a:cs typeface="Times New Roman" pitchFamily="18" charset="0"/>
            </a:endParaRPr>
          </a:p>
          <a:p>
            <a:pPr algn="just"/>
            <a:endParaRPr lang="en-US"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0E8DDA66-A744-4F43-856A-88B2D54F7B1A}" type="slidenum">
              <a:rPr lang="en-US" smtClean="0"/>
              <a:pPr/>
              <a:t>9</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762000" cy="76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latin typeface="Bookman Old Style" panose="02050604050505020204" pitchFamily="18" charset="0"/>
              </a:rPr>
              <a:t>108 </a:t>
            </a:r>
            <a:r>
              <a:rPr lang="en-US" b="1" dirty="0" err="1" smtClean="0">
                <a:latin typeface="Bookman Old Style" panose="02050604050505020204" pitchFamily="18" charset="0"/>
              </a:rPr>
              <a:t>Chem</a:t>
            </a:r>
            <a:endParaRPr lang="en-US" b="1" dirty="0">
              <a:latin typeface="Bookman Old Style" panose="02050604050505020204" pitchFamily="18" charset="0"/>
            </a:endParaRPr>
          </a:p>
        </p:txBody>
      </p:sp>
    </p:spTree>
    <p:extLst>
      <p:ext uri="{BB962C8B-B14F-4D97-AF65-F5344CB8AC3E}">
        <p14:creationId xmlns="" xmlns:p14="http://schemas.microsoft.com/office/powerpoint/2010/main" val="2626865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1321</TotalTime>
  <Words>785</Words>
  <Application>Microsoft Office PowerPoint</Application>
  <PresentationFormat>On-screen Show (4:3)</PresentationFormat>
  <Paragraphs>162</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5" baseType="lpstr">
      <vt:lpstr>Clarity</vt:lpstr>
      <vt:lpstr>ChemSketch</vt:lpstr>
      <vt:lpstr>Document</vt:lpstr>
      <vt:lpstr>CS ChemDraw Drawing</vt:lpstr>
      <vt:lpstr>Aldehydes and Ketones</vt:lpstr>
      <vt:lpstr>Learning Objectives</vt:lpstr>
      <vt:lpstr>ALDEHYDES: STRUCTURE AND NOMENCLATURE</vt:lpstr>
      <vt:lpstr>Slide 4</vt:lpstr>
      <vt:lpstr>Slide 5</vt:lpstr>
      <vt:lpstr>Slide 6</vt:lpstr>
      <vt:lpstr>IUPAC Nomenclature of Aldehydes </vt:lpstr>
      <vt:lpstr>Slide 8</vt:lpstr>
      <vt:lpstr>Nomenclature of Ketones</vt:lpstr>
      <vt:lpstr>Slide 10</vt:lpstr>
      <vt:lpstr>PHYSICAL PROPERTIES OF KETONES AND ALDEHYDE</vt:lpstr>
      <vt:lpstr>Preparation of Aldehydes and Ketones</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shalaqeel</cp:lastModifiedBy>
  <cp:revision>52</cp:revision>
  <dcterms:created xsi:type="dcterms:W3CDTF">2014-11-18T14:32:50Z</dcterms:created>
  <dcterms:modified xsi:type="dcterms:W3CDTF">2016-12-01T08:17:56Z</dcterms:modified>
</cp:coreProperties>
</file>