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64" r:id="rId2"/>
    <p:sldId id="572" r:id="rId3"/>
    <p:sldId id="574" r:id="rId4"/>
    <p:sldId id="575" r:id="rId5"/>
    <p:sldId id="576" r:id="rId6"/>
    <p:sldId id="577" r:id="rId7"/>
    <p:sldId id="578" r:id="rId8"/>
    <p:sldId id="579" r:id="rId9"/>
    <p:sldId id="580" r:id="rId10"/>
    <p:sldId id="581" r:id="rId11"/>
    <p:sldId id="582" r:id="rId12"/>
    <p:sldId id="583" r:id="rId13"/>
    <p:sldId id="584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97" r:id="rId26"/>
    <p:sldId id="620" r:id="rId27"/>
    <p:sldId id="598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610" r:id="rId40"/>
    <p:sldId id="611" r:id="rId41"/>
    <p:sldId id="6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72FCF-C236-4C69-9A95-FAE0FAEFB879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B804-B42A-4E77-A0D2-B31CA5707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79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63379-7691-4EE9-924D-D1A6E312F370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3D8E-ACB6-4B41-9E13-D74CCB941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53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8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35304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DDA39FF2-3363-4B47-AA31-D8C4E95B4D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244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992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9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76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6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2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74DE2-755E-4B49-8120-AAF32477406D}" type="datetimeFigureOut">
              <a:rPr lang="en-US" smtClean="0"/>
              <a:pPr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29D53D-A535-4A73-8985-C2B89A2CB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7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66098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503 STAT - </a:t>
            </a:r>
            <a:r>
              <a:rPr lang="en-US" sz="1200" b="1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Probability and Statistics for Engineers and Scientists – Dr. Mansour </a:t>
            </a:r>
            <a:r>
              <a:rPr lang="en-US" sz="1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Shrahili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723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747805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8: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/>
              <a:t> </a:t>
            </a:r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Sampling Distributions and Data Descriptions 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12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distribution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52400" y="1066800"/>
                <a:ext cx="89916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2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distribution of a statistic is called a sampling distribution.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a random sample 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probability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the sampling distribution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66800"/>
                <a:ext cx="89916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695" r="-1695" b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265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Distribution of Means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19200"/>
                <a:ext cx="8534400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Result: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random sample 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taken from a normal distribution with mean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variance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baseline="30000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baseline="30000" dirty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),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normal distribution with mean </a:t>
                </a: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19200"/>
                <a:ext cx="853440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857" t="-2118" r="-1786" b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780" y="3810000"/>
            <a:ext cx="264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33975"/>
            <a:ext cx="342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168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52"/>
            <a:ext cx="8915400" cy="655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214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Theorem: (Central Limit Theorem)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8089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830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90600"/>
            <a:ext cx="87630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electric firm manufactures light bulbs that have a length of life that is approximately normally distributed with mean equal to 800 hours and a standard deviation of 40 hours. Find the probability that a random sample of 16 bulbs will have an average life of less than 775 hours. </a:t>
            </a:r>
          </a:p>
        </p:txBody>
      </p:sp>
    </p:spTree>
    <p:extLst>
      <p:ext uri="{BB962C8B-B14F-4D97-AF65-F5344CB8AC3E}">
        <p14:creationId xmlns:p14="http://schemas.microsoft.com/office/powerpoint/2010/main" xmlns="" val="37667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152525"/>
            <a:ext cx="48863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959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3" y="509588"/>
            <a:ext cx="7153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09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1185863"/>
            <a:ext cx="7839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696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 Distribution of the Difference between Two Means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1219200"/>
                <a:ext cx="899160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we have two populations: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1-st population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2-nd population with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We are interested in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equivalently, making inferences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8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We </a:t>
                </a:r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 a random sample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1-st population and another random sample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2-nd population: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sample mean of the 1-st sample.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sample mean of the 2-nd sample. </a:t>
                </a:r>
              </a:p>
              <a:p>
                <a:pPr algn="just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The sampling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to make inferences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sz="2800" dirty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8991600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424" t="-1159" r="-1356" b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7702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7724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827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5344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1: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population consists of the totality of the observations with which we are concerned. (Population=Probability Distribution)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2: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sample is a subset of a population.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17719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37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1861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343025"/>
            <a:ext cx="64579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03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2" t="6252"/>
          <a:stretch/>
        </p:blipFill>
        <p:spPr bwMode="auto">
          <a:xfrm>
            <a:off x="467264" y="2691442"/>
            <a:ext cx="8524336" cy="15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791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09600"/>
            <a:ext cx="9067800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television picture tubes of manufacturer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mean lifetime of 6.5 years and standard deviation of 0.9 year, while those of manufacturer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mean lifetime of 6 years and standard deviation of 0.8 year. What is the probability that a random sample of 36 tubes from manufacturer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have a mean lifetime that is at least 1 year more than the mean lifetime of a random sample of 49 tubes from manufacturer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92523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3429000"/>
                <a:ext cx="8991599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to find the probability that the mean lifetime of manufacturer </a:t>
                </a:r>
                <a:r>
                  <a:rPr lang="en-US" sz="2800" i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at least 1 year more than the mean lifetime of manufacturer </a:t>
                </a:r>
                <a:r>
                  <a:rPr lang="en-US" sz="2800" i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+1)</m:t>
                    </m:r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429000"/>
                <a:ext cx="8991599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1425" r="-1425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036" y="1524000"/>
            <a:ext cx="568443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273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95525"/>
            <a:ext cx="83248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23" y="31242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6"/>
          <a:stretch/>
        </p:blipFill>
        <p:spPr bwMode="auto">
          <a:xfrm>
            <a:off x="1219200" y="4572000"/>
            <a:ext cx="7419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57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19200"/>
            <a:ext cx="8124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07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952500"/>
            <a:ext cx="6057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038600"/>
            <a:ext cx="59340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345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"/>
            <a:ext cx="7848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41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04800"/>
            <a:ext cx="3509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t-Distribution: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57200" y="1219200"/>
                <a:ext cx="8610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random sample 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normal distribution with mean μ and variance σ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6106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769" t="-5447" r="-1699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7" t="12264"/>
          <a:stretch/>
        </p:blipFill>
        <p:spPr bwMode="auto">
          <a:xfrm>
            <a:off x="2958860" y="2932981"/>
            <a:ext cx="3408603" cy="11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343400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apply this result only when σ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known!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σ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unknown, we replace the population variance σ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sample variance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5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Statistics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1600200"/>
                <a:ext cx="899160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function of the random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a statistic.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00200"/>
                <a:ext cx="89916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102" r="-2034"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64817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81000"/>
            <a:ext cx="33051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247708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the following statistic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38575"/>
            <a:ext cx="2209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10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6200" y="1066800"/>
                <a:ext cx="8991600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random sample 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a normal distribution with mean μ and variance σ</a:t>
                </a:r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 dirty="0" err="1">
                        <a:latin typeface="Cambria Math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statistic</a:t>
                </a: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t-distribution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degrees of freedom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and we write</a:t>
                </a:r>
              </a:p>
              <a:p>
                <a:pPr algn="ctr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𝑜𝑟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−1).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66800"/>
                <a:ext cx="8991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1763" t="-1701" r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1981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0056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430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t-distribution is a continuous distribution.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shape of t-distribution is similar to the shape of the standard normal distribution.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0" t="8814"/>
          <a:stretch/>
        </p:blipFill>
        <p:spPr bwMode="auto">
          <a:xfrm>
            <a:off x="2441275" y="2915728"/>
            <a:ext cx="4469112" cy="33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894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6" t="5052"/>
          <a:stretch/>
        </p:blipFill>
        <p:spPr bwMode="auto">
          <a:xfrm>
            <a:off x="152400" y="1295400"/>
            <a:ext cx="8915400" cy="455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3629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648327"/>
                <a:ext cx="8610600" cy="477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4400" i="1" baseline="30000" dirty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n-US" sz="44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t-value above which we find an area equal to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baseline="30000" dirty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Since the curve of the pdf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~ 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symmetric about 0, we have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32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  <m:r>
                      <a:rPr lang="en-US" sz="3200" i="1" baseline="30000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baseline="30000" dirty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baseline="30000" dirty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tabulated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48327"/>
                <a:ext cx="8610600" cy="4777975"/>
              </a:xfrm>
              <a:prstGeom prst="rect">
                <a:avLst/>
              </a:prstGeom>
              <a:blipFill rotWithShape="1">
                <a:blip r:embed="rId2"/>
                <a:stretch>
                  <a:fillRect l="-1769" r="-1699" b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8828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" t="2525"/>
          <a:stretch/>
        </p:blipFill>
        <p:spPr bwMode="auto">
          <a:xfrm>
            <a:off x="76200" y="28687"/>
            <a:ext cx="8991600" cy="65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1975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" t="2813"/>
          <a:stretch/>
        </p:blipFill>
        <p:spPr bwMode="auto">
          <a:xfrm>
            <a:off x="76200" y="76201"/>
            <a:ext cx="898598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4832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143000"/>
                <a:ext cx="8534400" cy="2958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t-value with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=14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leaves an area of: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0.95 to the left.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0.95 to the right.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43000"/>
                <a:ext cx="8534400" cy="2958502"/>
              </a:xfrm>
              <a:prstGeom prst="rect">
                <a:avLst/>
              </a:prstGeom>
              <a:blipFill rotWithShape="1">
                <a:blip r:embed="rId2"/>
                <a:stretch>
                  <a:fillRect l="-1857" r="-1786" b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49890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85800" y="1066800"/>
                <a:ext cx="838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i="1" dirty="0" smtClean="0">
                          <a:latin typeface="Cambria Math"/>
                        </a:rPr>
                        <m:t>𝜈</m:t>
                      </m:r>
                      <m:r>
                        <a:rPr lang="de-DE" sz="3200" i="1" dirty="0" smtClean="0">
                          <a:latin typeface="Cambria Math"/>
                        </a:rPr>
                        <m:t> = 14 (</m:t>
                      </m:r>
                      <m:r>
                        <a:rPr lang="de-DE" sz="3200" i="1" dirty="0" smtClean="0">
                          <a:latin typeface="Cambria Math"/>
                        </a:rPr>
                        <m:t>𝑑𝑓</m:t>
                      </m:r>
                      <m:r>
                        <a:rPr lang="de-DE" sz="3200" i="1" dirty="0" smtClean="0">
                          <a:latin typeface="Cambria Math"/>
                        </a:rPr>
                        <m:t>); </m:t>
                      </m:r>
                      <m:r>
                        <a:rPr lang="de-DE" sz="3200" i="1" dirty="0" smtClean="0">
                          <a:latin typeface="Cambria Math"/>
                        </a:rPr>
                        <m:t>𝑇</m:t>
                      </m:r>
                      <m:r>
                        <a:rPr lang="de-DE" sz="3200" i="1" dirty="0" smtClean="0">
                          <a:latin typeface="Cambria Math"/>
                        </a:rPr>
                        <m:t>~ </m:t>
                      </m:r>
                      <m:r>
                        <a:rPr lang="de-DE" sz="3200" i="1" dirty="0" smtClean="0">
                          <a:latin typeface="Cambria Math"/>
                        </a:rPr>
                        <m:t>𝑡</m:t>
                      </m:r>
                      <m:r>
                        <a:rPr lang="de-DE" sz="3200" i="1" dirty="0" smtClean="0">
                          <a:latin typeface="Cambria Math"/>
                        </a:rPr>
                        <m:t>(14)</m:t>
                      </m:r>
                    </m:oMath>
                  </m:oMathPara>
                </a14:m>
                <a:endParaRPr lang="de-DE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The t-value that leaves an area of 0.95 to the left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0.05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1.761</a:t>
                </a:r>
                <a:r>
                  <a:rPr lang="de-DE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66800"/>
                <a:ext cx="83820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91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8155"/>
            <a:ext cx="7810500" cy="34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2464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381000"/>
                <a:ext cx="8534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The t-value that leaves an area of 0.95 to the right is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1−0.95</m:t>
                        </m:r>
                      </m:sub>
                    </m:sSub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0.05</m:t>
                        </m:r>
                      </m:sub>
                    </m:sSub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− 1.761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1000"/>
                <a:ext cx="8534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857" t="-5447" r="-1786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96364"/>
            <a:ext cx="7381875" cy="385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25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Tendency in the Sample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143000"/>
                <a:ext cx="8686800" cy="3316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a random sample of size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sample mean is defined to be the statistic: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686800" cy="3316742"/>
              </a:xfrm>
              <a:prstGeom prst="rect">
                <a:avLst/>
              </a:prstGeom>
              <a:blipFill rotWithShape="1">
                <a:blip r:embed="rId2"/>
                <a:stretch>
                  <a:fillRect l="-2105" r="-2105" b="-5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8" t="4231" b="-1"/>
          <a:stretch/>
        </p:blipFill>
        <p:spPr bwMode="auto">
          <a:xfrm>
            <a:off x="1676400" y="4495800"/>
            <a:ext cx="5383063" cy="14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1021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295400"/>
                <a:ext cx="86106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𝜈</m:t>
                    </m:r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 = 10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degrees of freedom (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6106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769" t="-7955" r="-1699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3400" y="2590800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533400" y="3657600"/>
                <a:ext cx="84582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0.10</m:t>
                        </m:r>
                      </m:sub>
                    </m:sSub>
                  </m:oMath>
                </a14:m>
                <a:r>
                  <a:rPr lang="en-US" sz="3200" baseline="30000" dirty="0"/>
                  <a:t/>
                </a:r>
                <a:r>
                  <a:rPr lang="en-US" sz="3200" dirty="0"/>
                  <a:t>= 1.372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0.85</m:t>
                        </m:r>
                      </m:sub>
                    </m:sSub>
                  </m:oMath>
                </a14:m>
                <a:r>
                  <a:rPr lang="en-US" sz="3200" baseline="30000" dirty="0"/>
                  <a:t/>
                </a:r>
                <a:r>
                  <a:rPr lang="en-US" sz="3200" dirty="0"/>
                  <a:t>=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0.85</m:t>
                        </m:r>
                      </m:sub>
                    </m:sSub>
                  </m:oMath>
                </a14:m>
                <a:r>
                  <a:rPr lang="en-US" sz="3200" dirty="0"/>
                  <a:t>= 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= −1.093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0.</m:t>
                        </m:r>
                        <m:r>
                          <a:rPr lang="en-US" sz="32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= 1.093) 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657600"/>
                <a:ext cx="8458200" cy="1077218"/>
              </a:xfrm>
              <a:prstGeom prst="rect">
                <a:avLst/>
              </a:prstGeom>
              <a:blipFill rotWithShape="1">
                <a:blip r:embed="rId3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20986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0" t="2611"/>
          <a:stretch/>
        </p:blipFill>
        <p:spPr bwMode="auto">
          <a:xfrm>
            <a:off x="381000" y="1219200"/>
            <a:ext cx="85033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922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143000"/>
                <a:ext cx="8610600" cy="4147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statistic because it is a function of the random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same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the central tendency in the sample (location).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3000"/>
                <a:ext cx="8610600" cy="4147739"/>
              </a:xfrm>
              <a:prstGeom prst="rect">
                <a:avLst/>
              </a:prstGeom>
              <a:blipFill rotWithShape="1">
                <a:blip r:embed="rId2"/>
                <a:stretch>
                  <a:fillRect l="-2123" r="-2052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5279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in the Sample</a:t>
            </a: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533400" y="1295400"/>
                <a:ext cx="8534400" cy="2110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represents a random sample of size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sample variance is defined to be the statistic: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95400"/>
                <a:ext cx="8534400" cy="2110899"/>
              </a:xfrm>
              <a:prstGeom prst="rect">
                <a:avLst/>
              </a:prstGeom>
              <a:blipFill rotWithShape="1">
                <a:blip r:embed="rId2"/>
                <a:stretch>
                  <a:fillRect l="-1857" t="-4046" r="-1786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33800"/>
            <a:ext cx="8610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75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33052" y="533400"/>
                <a:ext cx="84478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pt-BR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(Computational Formulas for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pt-BR" sz="3600" i="1" baseline="30000" dirty="0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pt-BR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2" y="533400"/>
                <a:ext cx="844782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732" t="-15094" r="-1732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590800"/>
            <a:ext cx="6715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974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457200" y="1447800"/>
                <a:ext cx="8610600" cy="3259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𝑆</m:t>
                    </m:r>
                    <m:r>
                      <a:rPr lang="en-US" sz="3600" i="1" baseline="30000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statistic because it is a function of the random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𝑆</m:t>
                    </m:r>
                    <m:r>
                      <a:rPr lang="en-US" sz="3600" i="1" baseline="30000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measures the variability in the sample.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610600" cy="3259803"/>
              </a:xfrm>
              <a:prstGeom prst="rect">
                <a:avLst/>
              </a:prstGeom>
              <a:blipFill rotWithShape="1">
                <a:blip r:embed="rId2"/>
                <a:stretch>
                  <a:fillRect l="-2123" r="-2052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904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8686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endParaRPr lang="en-US" sz="3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standard deviation is defined to be the statistic: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81400"/>
            <a:ext cx="5810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307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317</Words>
  <Application>Microsoft Office PowerPoint</Application>
  <PresentationFormat>On-screen Show (4:3)</PresentationFormat>
  <Paragraphs>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 Random Sampling </vt:lpstr>
      <vt:lpstr> Some Important Statistics </vt:lpstr>
      <vt:lpstr> Central Tendency in the Sample</vt:lpstr>
      <vt:lpstr> Note:</vt:lpstr>
      <vt:lpstr>Variability in the Sample</vt:lpstr>
      <vt:lpstr>Slide 7</vt:lpstr>
      <vt:lpstr>Note: </vt:lpstr>
      <vt:lpstr>Slide 9</vt:lpstr>
      <vt:lpstr>Sampling distribution </vt:lpstr>
      <vt:lpstr>Sampling Distribution of Means</vt:lpstr>
      <vt:lpstr>Slide 12</vt:lpstr>
      <vt:lpstr>Theorem: (Central Limit Theorem)</vt:lpstr>
      <vt:lpstr>Example</vt:lpstr>
      <vt:lpstr>Solution:</vt:lpstr>
      <vt:lpstr>Slide 16</vt:lpstr>
      <vt:lpstr>Slide 17</vt:lpstr>
      <vt:lpstr>Sampling Distribution of the Difference between Two Means</vt:lpstr>
      <vt:lpstr>Slide 19</vt:lpstr>
      <vt:lpstr>Theorem</vt:lpstr>
      <vt:lpstr>Slide 21</vt:lpstr>
      <vt:lpstr>Note:</vt:lpstr>
      <vt:lpstr>Example</vt:lpstr>
      <vt:lpstr>Solution: </vt:lpstr>
      <vt:lpstr>Slide 25</vt:lpstr>
      <vt:lpstr>Slide 26</vt:lpstr>
      <vt:lpstr>Slide 27</vt:lpstr>
      <vt:lpstr>Slide 28</vt:lpstr>
      <vt:lpstr>Slide 29</vt:lpstr>
      <vt:lpstr>Slide 30</vt:lpstr>
      <vt:lpstr>Result:</vt:lpstr>
      <vt:lpstr>Note:</vt:lpstr>
      <vt:lpstr>Notation:</vt:lpstr>
      <vt:lpstr>Slide 34</vt:lpstr>
      <vt:lpstr>Slide 35</vt:lpstr>
      <vt:lpstr>Slide 36</vt:lpstr>
      <vt:lpstr>Example:</vt:lpstr>
      <vt:lpstr>Solution:</vt:lpstr>
      <vt:lpstr>Slide 39</vt:lpstr>
      <vt:lpstr>Example:</vt:lpstr>
      <vt:lpstr>Slide 41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ytashkandi</cp:lastModifiedBy>
  <cp:revision>52</cp:revision>
  <dcterms:created xsi:type="dcterms:W3CDTF">2017-08-03T09:55:05Z</dcterms:created>
  <dcterms:modified xsi:type="dcterms:W3CDTF">2019-09-08T07:37:31Z</dcterms:modified>
</cp:coreProperties>
</file>