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4" r:id="rId2"/>
  </p:sldMasterIdLst>
  <p:notesMasterIdLst>
    <p:notesMasterId r:id="rId46"/>
  </p:notesMasterIdLst>
  <p:handoutMasterIdLst>
    <p:handoutMasterId r:id="rId47"/>
  </p:handoutMasterIdLst>
  <p:sldIdLst>
    <p:sldId id="265" r:id="rId3"/>
    <p:sldId id="381" r:id="rId4"/>
    <p:sldId id="297" r:id="rId5"/>
    <p:sldId id="378" r:id="rId6"/>
    <p:sldId id="298" r:id="rId7"/>
    <p:sldId id="380" r:id="rId8"/>
    <p:sldId id="299" r:id="rId9"/>
    <p:sldId id="308" r:id="rId10"/>
    <p:sldId id="309" r:id="rId11"/>
    <p:sldId id="382" r:id="rId12"/>
    <p:sldId id="310" r:id="rId13"/>
    <p:sldId id="384" r:id="rId14"/>
    <p:sldId id="385" r:id="rId15"/>
    <p:sldId id="387" r:id="rId16"/>
    <p:sldId id="311" r:id="rId17"/>
    <p:sldId id="386" r:id="rId18"/>
    <p:sldId id="312" r:id="rId19"/>
    <p:sldId id="388" r:id="rId20"/>
    <p:sldId id="389" r:id="rId21"/>
    <p:sldId id="316" r:id="rId22"/>
    <p:sldId id="337" r:id="rId23"/>
    <p:sldId id="338" r:id="rId24"/>
    <p:sldId id="366" r:id="rId25"/>
    <p:sldId id="367" r:id="rId26"/>
    <p:sldId id="368" r:id="rId27"/>
    <p:sldId id="369" r:id="rId28"/>
    <p:sldId id="339" r:id="rId29"/>
    <p:sldId id="370" r:id="rId30"/>
    <p:sldId id="371" r:id="rId31"/>
    <p:sldId id="372" r:id="rId32"/>
    <p:sldId id="373" r:id="rId33"/>
    <p:sldId id="374" r:id="rId34"/>
    <p:sldId id="375" r:id="rId35"/>
    <p:sldId id="376" r:id="rId36"/>
    <p:sldId id="377" r:id="rId37"/>
    <p:sldId id="401" r:id="rId38"/>
    <p:sldId id="402" r:id="rId39"/>
    <p:sldId id="403" r:id="rId40"/>
    <p:sldId id="404" r:id="rId41"/>
    <p:sldId id="405" r:id="rId42"/>
    <p:sldId id="340" r:id="rId43"/>
    <p:sldId id="406" r:id="rId44"/>
    <p:sldId id="296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>
        <p:scale>
          <a:sx n="70" d="100"/>
          <a:sy n="70" d="100"/>
        </p:scale>
        <p:origin x="-438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6" d="100"/>
          <a:sy n="76" d="100"/>
        </p:scale>
        <p:origin x="2412" y="96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658A34-83F4-4B2E-BC5A-DE51EE8822F9}" type="datetimeFigureOut">
              <a:rPr lang="en-US" smtClean="0"/>
              <a:pPr/>
              <a:t>10/21/2016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FE58C-C1A6-4C4C-90C2-B7F5B0504B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346050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2E1917-0BAF-4687-978A-82FFF05559C3}" type="datetimeFigureOut">
              <a:rPr lang="en-US" smtClean="0"/>
              <a:pPr/>
              <a:t>10/21/2016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0E1E9A-E921-4174-A0FC-51868D7AC5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3786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E1E9A-E921-4174-A0FC-51868D7AC56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408980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FDFFC1-88BC-4FA4-A388-2C668C81C24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19CCA6B-C5DB-42A6-9546-DA3894856E75}" type="slidenum">
              <a:rPr lang="en-US" altLang="en-US">
                <a:latin typeface="Calibri" panose="020F0502020204030204" pitchFamily="34" charset="0"/>
              </a:rPr>
              <a:pPr eaLnBrk="1" hangingPunct="1"/>
              <a:t>41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51284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A9362-B643-4F0E-9560-B70E6FEE63F5}" type="datetime1">
              <a:rPr lang="en-US" smtClean="0"/>
              <a:pPr/>
              <a:t>10/21/2016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Development of Internet Application 1501CT - Sara Almudauh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467056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D8E2A-EEDF-4D14-A8D3-8A68C7D13DBD}" type="datetime1">
              <a:rPr lang="en-US" smtClean="0"/>
              <a:pPr/>
              <a:t>10/21/2016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Development of Internet Application 1501CT - Sara Almudauh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62100" y="1825625"/>
            <a:ext cx="9791700" cy="43513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218852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C805-CF8A-45B2-92D5-0789DF0430AE}" type="datetime1">
              <a:rPr lang="en-US" smtClean="0"/>
              <a:pPr/>
              <a:t>10/21/2016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Development of Internet Application 1501CT - Sara Almudauh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62100" y="365125"/>
            <a:ext cx="70104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888301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87E71-DB08-4948-A3D1-AF631E12F150}" type="datetime1">
              <a:rPr lang="en-US" smtClean="0"/>
              <a:pPr/>
              <a:t>10/21/2016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Development of Internet Application 1501CT - Sara Almudauh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78904" y="987425"/>
            <a:ext cx="5678424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138888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E559D-F187-4B2F-A974-0BA395FFBA04}" type="datetime1">
              <a:rPr lang="en-US" smtClean="0"/>
              <a:pPr/>
              <a:t>10/21/2016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Development of Internet Application 1501CT - Sara Almudauh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987939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57E50-A699-483F-9145-30F63CE94806}" type="datetime1">
              <a:rPr lang="en-US" smtClean="0"/>
              <a:pPr/>
              <a:t>10/21/2016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Development of Internet Application 1501CT - Sara Almudauh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1658" y="4589463"/>
            <a:ext cx="10105791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1658" y="1709738"/>
            <a:ext cx="10105791" cy="286226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676867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8DB69-9C93-44C6-9C10-E76A1A5F5EE0}" type="datetime1">
              <a:rPr lang="en-US" smtClean="0"/>
              <a:pPr/>
              <a:t>10/21/2016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Development of Internet Application 1501CT - Sara Almudauh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5325" y="1825625"/>
            <a:ext cx="475488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69700" y="1825625"/>
            <a:ext cx="475488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6368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6BAA6-245A-40CB-813B-C137F5608526}" type="datetime1">
              <a:rPr lang="en-US" smtClean="0"/>
              <a:pPr/>
              <a:t>10/21/2016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Development of Internet Application 1501CT - Sara Almudauh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98920" y="2193925"/>
            <a:ext cx="4754880" cy="3978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98920" y="1489075"/>
            <a:ext cx="4754880" cy="64135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62100" y="2193925"/>
            <a:ext cx="4754880" cy="3978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2100" y="1489075"/>
            <a:ext cx="4754880" cy="64135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4100" y="274638"/>
            <a:ext cx="90233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316615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A0762-5A60-4349-B8D5-BDCD55182780}" type="datetime1">
              <a:rPr lang="en-US" smtClean="0"/>
              <a:pPr/>
              <a:t>10/21/2016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Development of Internet Application 1501CT - Sara Almudauh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105862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B681A-08AE-48FA-BF42-CBE968DC1A7A}" type="datetime1">
              <a:rPr lang="en-US" smtClean="0"/>
              <a:pPr/>
              <a:t>10/21/2016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Development of Internet Application 1501CT - Sara Almudauh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151414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C7F10-D55B-4D01-A80D-B196B1EF2236}" type="datetime1">
              <a:rPr lang="en-US" smtClean="0"/>
              <a:pPr/>
              <a:t>10/21/2016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Development of Internet Application 1501CT - Sara Almudauh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8905" y="987425"/>
            <a:ext cx="567648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987120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5BC2A-5DA1-466A-91E8-7D30F231EDB9}" type="datetime1">
              <a:rPr lang="en-US" smtClean="0"/>
              <a:pPr/>
              <a:t>10/21/2016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Development of Internet Application 1501CT - Sara Almudauh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78904" y="987425"/>
            <a:ext cx="5678424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193596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62100" y="6356350"/>
            <a:ext cx="2552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456316-86CF-4DF5-9BAB-05ADD3EA2A0F}" type="datetime1">
              <a:rPr lang="en-US" smtClean="0"/>
              <a:pPr/>
              <a:t>10/21/2016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Development of Internet Application 1501CT - Sara Almudauh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7BAC7-FE87-40F6-AA24-4F4685D1B0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2100" y="1825625"/>
            <a:ext cx="9791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24100" y="365125"/>
            <a:ext cx="9029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19367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81" r:id="rId12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pos="1464" userDrawn="1">
          <p15:clr>
            <a:srgbClr val="F26B43"/>
          </p15:clr>
        </p15:guide>
        <p15:guide id="3" pos="7152" userDrawn="1">
          <p15:clr>
            <a:srgbClr val="F26B43"/>
          </p15:clr>
        </p15:guide>
        <p15:guide id="4" pos="984" userDrawn="1">
          <p15:clr>
            <a:srgbClr val="F26B43"/>
          </p15:clr>
        </p15:guide>
        <p15:guide id="5" orient="horz" pos="38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Web_browser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Lecture 7</a:t>
            </a:r>
          </a:p>
          <a:p>
            <a:endParaRPr lang="en-US" dirty="0" smtClean="0"/>
          </a:p>
          <a:p>
            <a:r>
              <a:rPr lang="en-US" b="1" dirty="0" smtClean="0"/>
              <a:t>Sara Almudauh</a:t>
            </a:r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307132" cy="2387600"/>
          </a:xfrm>
        </p:spPr>
        <p:txBody>
          <a:bodyPr>
            <a:normAutofit/>
          </a:bodyPr>
          <a:lstStyle/>
          <a:p>
            <a:r>
              <a:rPr lang="en-US" sz="8800" b="1" dirty="0" smtClean="0"/>
              <a:t>ASP.NET</a:t>
            </a:r>
            <a:br>
              <a:rPr lang="en-US" sz="8800" b="1" dirty="0" smtClean="0"/>
            </a:br>
            <a:r>
              <a:rPr lang="en-US" sz="3600" b="1" dirty="0" smtClean="0"/>
              <a:t>Part 2</a:t>
            </a:r>
            <a:endParaRPr lang="en-US" altLang="zh-CN" sz="36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Development of Internet Application 1501CT - Sara Almudauh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230780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16941" t="10989" r="17560" b="9866"/>
          <a:stretch>
            <a:fillRect/>
          </a:stretch>
        </p:blipFill>
        <p:spPr bwMode="auto">
          <a:xfrm>
            <a:off x="1864427" y="534388"/>
            <a:ext cx="8015844" cy="605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Development of Internet Application 1501CT - Sara Almudauh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>
                <a:latin typeface="Miriam Fixed" panose="020B0509050101010101" pitchFamily="49" charset="-79"/>
                <a:cs typeface="Miriam Fixed" panose="020B0509050101010101" pitchFamily="49" charset="-79"/>
              </a:rPr>
              <a:t>&lt;script </a:t>
            </a:r>
            <a:r>
              <a:rPr lang="en-GB" dirty="0" err="1">
                <a:latin typeface="Miriam Fixed" panose="020B0509050101010101" pitchFamily="49" charset="-79"/>
                <a:cs typeface="Miriam Fixed" panose="020B0509050101010101" pitchFamily="49" charset="-79"/>
              </a:rPr>
              <a:t>runat</a:t>
            </a:r>
            <a:r>
              <a:rPr lang="en-GB" dirty="0">
                <a:latin typeface="Miriam Fixed" panose="020B0509050101010101" pitchFamily="49" charset="-79"/>
                <a:cs typeface="Miriam Fixed" panose="020B0509050101010101" pitchFamily="49" charset="-79"/>
              </a:rPr>
              <a:t>="server"&gt;</a:t>
            </a:r>
            <a:br>
              <a:rPr lang="en-GB" dirty="0">
                <a:latin typeface="Miriam Fixed" panose="020B0509050101010101" pitchFamily="49" charset="-79"/>
                <a:cs typeface="Miriam Fixed" panose="020B0509050101010101" pitchFamily="49" charset="-79"/>
              </a:rPr>
            </a:br>
            <a:r>
              <a:rPr lang="en-GB" dirty="0">
                <a:latin typeface="Miriam Fixed" panose="020B0509050101010101" pitchFamily="49" charset="-79"/>
                <a:cs typeface="Miriam Fixed" panose="020B0509050101010101" pitchFamily="49" charset="-79"/>
              </a:rPr>
              <a:t>Sub submit(Source As Object, e As </a:t>
            </a:r>
            <a:r>
              <a:rPr lang="en-GB" dirty="0" err="1">
                <a:latin typeface="Miriam Fixed" panose="020B0509050101010101" pitchFamily="49" charset="-79"/>
                <a:cs typeface="Miriam Fixed" panose="020B0509050101010101" pitchFamily="49" charset="-79"/>
              </a:rPr>
              <a:t>EventArgs</a:t>
            </a:r>
            <a:r>
              <a:rPr lang="en-GB" dirty="0">
                <a:latin typeface="Miriam Fixed" panose="020B0509050101010101" pitchFamily="49" charset="-79"/>
                <a:cs typeface="Miriam Fixed" panose="020B0509050101010101" pitchFamily="49" charset="-79"/>
              </a:rPr>
              <a:t>)</a:t>
            </a:r>
            <a:br>
              <a:rPr lang="en-GB" dirty="0">
                <a:latin typeface="Miriam Fixed" panose="020B0509050101010101" pitchFamily="49" charset="-79"/>
                <a:cs typeface="Miriam Fixed" panose="020B0509050101010101" pitchFamily="49" charset="-79"/>
              </a:rPr>
            </a:br>
            <a:r>
              <a:rPr lang="en-GB" dirty="0">
                <a:latin typeface="Miriam Fixed" panose="020B0509050101010101" pitchFamily="49" charset="-79"/>
                <a:cs typeface="Miriam Fixed" panose="020B0509050101010101" pitchFamily="49" charset="-79"/>
              </a:rPr>
              <a:t>button1.Text="You clicked me!"</a:t>
            </a:r>
            <a:br>
              <a:rPr lang="en-GB" dirty="0">
                <a:latin typeface="Miriam Fixed" panose="020B0509050101010101" pitchFamily="49" charset="-79"/>
                <a:cs typeface="Miriam Fixed" panose="020B0509050101010101" pitchFamily="49" charset="-79"/>
              </a:rPr>
            </a:br>
            <a:r>
              <a:rPr lang="en-GB" dirty="0">
                <a:latin typeface="Miriam Fixed" panose="020B0509050101010101" pitchFamily="49" charset="-79"/>
                <a:cs typeface="Miriam Fixed" panose="020B0509050101010101" pitchFamily="49" charset="-79"/>
              </a:rPr>
              <a:t>End Sub</a:t>
            </a:r>
            <a:br>
              <a:rPr lang="en-GB" dirty="0">
                <a:latin typeface="Miriam Fixed" panose="020B0509050101010101" pitchFamily="49" charset="-79"/>
                <a:cs typeface="Miriam Fixed" panose="020B0509050101010101" pitchFamily="49" charset="-79"/>
              </a:rPr>
            </a:br>
            <a:r>
              <a:rPr lang="en-GB" dirty="0">
                <a:latin typeface="Miriam Fixed" panose="020B0509050101010101" pitchFamily="49" charset="-79"/>
                <a:cs typeface="Miriam Fixed" panose="020B0509050101010101" pitchFamily="49" charset="-79"/>
              </a:rPr>
              <a:t>&lt;/script&gt;</a:t>
            </a:r>
            <a:br>
              <a:rPr lang="en-GB" dirty="0">
                <a:latin typeface="Miriam Fixed" panose="020B0509050101010101" pitchFamily="49" charset="-79"/>
                <a:cs typeface="Miriam Fixed" panose="020B0509050101010101" pitchFamily="49" charset="-79"/>
              </a:rPr>
            </a:br>
            <a:r>
              <a:rPr lang="en-GB" dirty="0">
                <a:latin typeface="Miriam Fixed" panose="020B0509050101010101" pitchFamily="49" charset="-79"/>
                <a:cs typeface="Miriam Fixed" panose="020B0509050101010101" pitchFamily="49" charset="-79"/>
              </a:rPr>
              <a:t/>
            </a:r>
            <a:br>
              <a:rPr lang="en-GB" dirty="0">
                <a:latin typeface="Miriam Fixed" panose="020B0509050101010101" pitchFamily="49" charset="-79"/>
                <a:cs typeface="Miriam Fixed" panose="020B0509050101010101" pitchFamily="49" charset="-79"/>
              </a:rPr>
            </a:br>
            <a:r>
              <a:rPr lang="en-GB" dirty="0">
                <a:latin typeface="Miriam Fixed" panose="020B0509050101010101" pitchFamily="49" charset="-79"/>
                <a:cs typeface="Miriam Fixed" panose="020B0509050101010101" pitchFamily="49" charset="-79"/>
              </a:rPr>
              <a:t>&lt;html&gt;</a:t>
            </a:r>
            <a:br>
              <a:rPr lang="en-GB" dirty="0">
                <a:latin typeface="Miriam Fixed" panose="020B0509050101010101" pitchFamily="49" charset="-79"/>
                <a:cs typeface="Miriam Fixed" panose="020B0509050101010101" pitchFamily="49" charset="-79"/>
              </a:rPr>
            </a:br>
            <a:r>
              <a:rPr lang="en-GB" dirty="0">
                <a:latin typeface="Miriam Fixed" panose="020B0509050101010101" pitchFamily="49" charset="-79"/>
                <a:cs typeface="Miriam Fixed" panose="020B0509050101010101" pitchFamily="49" charset="-79"/>
              </a:rPr>
              <a:t>&lt;body&gt;</a:t>
            </a:r>
            <a:br>
              <a:rPr lang="en-GB" dirty="0">
                <a:latin typeface="Miriam Fixed" panose="020B0509050101010101" pitchFamily="49" charset="-79"/>
                <a:cs typeface="Miriam Fixed" panose="020B0509050101010101" pitchFamily="49" charset="-79"/>
              </a:rPr>
            </a:br>
            <a:r>
              <a:rPr lang="en-GB" dirty="0">
                <a:latin typeface="Miriam Fixed" panose="020B0509050101010101" pitchFamily="49" charset="-79"/>
                <a:cs typeface="Miriam Fixed" panose="020B0509050101010101" pitchFamily="49" charset="-79"/>
              </a:rPr>
              <a:t/>
            </a:r>
            <a:br>
              <a:rPr lang="en-GB" dirty="0">
                <a:latin typeface="Miriam Fixed" panose="020B0509050101010101" pitchFamily="49" charset="-79"/>
                <a:cs typeface="Miriam Fixed" panose="020B0509050101010101" pitchFamily="49" charset="-79"/>
              </a:rPr>
            </a:br>
            <a:r>
              <a:rPr lang="en-GB" dirty="0">
                <a:latin typeface="Miriam Fixed" panose="020B0509050101010101" pitchFamily="49" charset="-79"/>
                <a:cs typeface="Miriam Fixed" panose="020B0509050101010101" pitchFamily="49" charset="-79"/>
              </a:rPr>
              <a:t>&lt;form </a:t>
            </a:r>
            <a:r>
              <a:rPr lang="en-GB" dirty="0" err="1">
                <a:latin typeface="Miriam Fixed" panose="020B0509050101010101" pitchFamily="49" charset="-79"/>
                <a:cs typeface="Miriam Fixed" panose="020B0509050101010101" pitchFamily="49" charset="-79"/>
              </a:rPr>
              <a:t>runat</a:t>
            </a:r>
            <a:r>
              <a:rPr lang="en-GB" dirty="0">
                <a:latin typeface="Miriam Fixed" panose="020B0509050101010101" pitchFamily="49" charset="-79"/>
                <a:cs typeface="Miriam Fixed" panose="020B0509050101010101" pitchFamily="49" charset="-79"/>
              </a:rPr>
              <a:t>="server"&gt;</a:t>
            </a:r>
            <a:br>
              <a:rPr lang="en-GB" dirty="0">
                <a:latin typeface="Miriam Fixed" panose="020B0509050101010101" pitchFamily="49" charset="-79"/>
                <a:cs typeface="Miriam Fixed" panose="020B0509050101010101" pitchFamily="49" charset="-79"/>
              </a:rPr>
            </a:br>
            <a:r>
              <a:rPr lang="en-GB" b="1" dirty="0">
                <a:solidFill>
                  <a:srgbClr val="FF0000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&lt;</a:t>
            </a:r>
            <a:r>
              <a:rPr lang="en-GB" b="1" dirty="0" err="1">
                <a:solidFill>
                  <a:srgbClr val="FF0000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asp:Button</a:t>
            </a:r>
            <a:r>
              <a:rPr lang="en-GB" b="1" dirty="0">
                <a:solidFill>
                  <a:srgbClr val="FF0000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 id="button1" Text="Click me!"</a:t>
            </a:r>
            <a:br>
              <a:rPr lang="en-GB" b="1" dirty="0">
                <a:solidFill>
                  <a:srgbClr val="FF0000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</a:br>
            <a:r>
              <a:rPr lang="en-GB" b="1" dirty="0" err="1">
                <a:solidFill>
                  <a:srgbClr val="FF0000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runat</a:t>
            </a:r>
            <a:r>
              <a:rPr lang="en-GB" b="1" dirty="0">
                <a:solidFill>
                  <a:srgbClr val="FF0000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="server" </a:t>
            </a:r>
            <a:r>
              <a:rPr lang="en-GB" b="1" dirty="0" err="1">
                <a:solidFill>
                  <a:srgbClr val="FF0000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OnClick</a:t>
            </a:r>
            <a:r>
              <a:rPr lang="en-GB" b="1" dirty="0">
                <a:solidFill>
                  <a:srgbClr val="FF0000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="submit"/&gt;</a:t>
            </a:r>
            <a:br>
              <a:rPr lang="en-GB" b="1" dirty="0">
                <a:solidFill>
                  <a:srgbClr val="FF0000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</a:br>
            <a:r>
              <a:rPr lang="en-GB" dirty="0">
                <a:latin typeface="Miriam Fixed" panose="020B0509050101010101" pitchFamily="49" charset="-79"/>
                <a:cs typeface="Miriam Fixed" panose="020B0509050101010101" pitchFamily="49" charset="-79"/>
              </a:rPr>
              <a:t>&lt;/form&gt;</a:t>
            </a:r>
            <a:br>
              <a:rPr lang="en-GB" dirty="0">
                <a:latin typeface="Miriam Fixed" panose="020B0509050101010101" pitchFamily="49" charset="-79"/>
                <a:cs typeface="Miriam Fixed" panose="020B0509050101010101" pitchFamily="49" charset="-79"/>
              </a:rPr>
            </a:br>
            <a:r>
              <a:rPr lang="en-GB" dirty="0">
                <a:latin typeface="Miriam Fixed" panose="020B0509050101010101" pitchFamily="49" charset="-79"/>
                <a:cs typeface="Miriam Fixed" panose="020B0509050101010101" pitchFamily="49" charset="-79"/>
              </a:rPr>
              <a:t/>
            </a:r>
            <a:br>
              <a:rPr lang="en-GB" dirty="0">
                <a:latin typeface="Miriam Fixed" panose="020B0509050101010101" pitchFamily="49" charset="-79"/>
                <a:cs typeface="Miriam Fixed" panose="020B0509050101010101" pitchFamily="49" charset="-79"/>
              </a:rPr>
            </a:br>
            <a:r>
              <a:rPr lang="en-GB" dirty="0">
                <a:latin typeface="Miriam Fixed" panose="020B0509050101010101" pitchFamily="49" charset="-79"/>
                <a:cs typeface="Miriam Fixed" panose="020B0509050101010101" pitchFamily="49" charset="-79"/>
              </a:rPr>
              <a:t>&lt;/body&gt;</a:t>
            </a:r>
            <a:br>
              <a:rPr lang="en-GB" dirty="0">
                <a:latin typeface="Miriam Fixed" panose="020B0509050101010101" pitchFamily="49" charset="-79"/>
                <a:cs typeface="Miriam Fixed" panose="020B0509050101010101" pitchFamily="49" charset="-79"/>
              </a:rPr>
            </a:br>
            <a:r>
              <a:rPr lang="en-GB" dirty="0">
                <a:latin typeface="Miriam Fixed" panose="020B0509050101010101" pitchFamily="49" charset="-79"/>
                <a:cs typeface="Miriam Fixed" panose="020B0509050101010101" pitchFamily="49" charset="-79"/>
              </a:rPr>
              <a:t>&lt;/html&gt;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4435506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Development of Internet Application 1501CT - Sara Almudauh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3342" y="1730623"/>
            <a:ext cx="9791700" cy="4351338"/>
          </a:xfrm>
        </p:spPr>
        <p:txBody>
          <a:bodyPr/>
          <a:lstStyle/>
          <a:p>
            <a:r>
              <a:rPr lang="en-US" dirty="0" smtClean="0"/>
              <a:t>Web Controls provide extensive properties to control display and format, e.g.</a:t>
            </a:r>
          </a:p>
          <a:p>
            <a:pPr lvl="1"/>
            <a:r>
              <a:rPr lang="en-US" dirty="0" smtClean="0">
                <a:latin typeface="Lucida Console" pitchFamily="49" charset="0"/>
              </a:rPr>
              <a:t>Font</a:t>
            </a:r>
          </a:p>
          <a:p>
            <a:pPr lvl="1"/>
            <a:r>
              <a:rPr lang="en-US" dirty="0" err="1" smtClean="0">
                <a:latin typeface="Lucida Console" pitchFamily="49" charset="0"/>
              </a:rPr>
              <a:t>BackColor</a:t>
            </a:r>
            <a:r>
              <a:rPr lang="en-US" dirty="0" smtClean="0"/>
              <a:t>,  </a:t>
            </a:r>
            <a:r>
              <a:rPr lang="en-US" dirty="0" err="1" smtClean="0">
                <a:latin typeface="Lucida Console" pitchFamily="49" charset="0"/>
              </a:rPr>
              <a:t>ForeColor</a:t>
            </a:r>
            <a:endParaRPr lang="en-US" dirty="0" smtClean="0">
              <a:latin typeface="Lucida Console" pitchFamily="49" charset="0"/>
            </a:endParaRPr>
          </a:p>
          <a:p>
            <a:pPr lvl="1"/>
            <a:r>
              <a:rPr lang="en-US" dirty="0" err="1" smtClean="0">
                <a:latin typeface="Lucida Console" pitchFamily="49" charset="0"/>
              </a:rPr>
              <a:t>BorderColor</a:t>
            </a:r>
            <a:r>
              <a:rPr lang="en-US" dirty="0" smtClean="0"/>
              <a:t>,  </a:t>
            </a:r>
            <a:r>
              <a:rPr lang="en-US" dirty="0" err="1" smtClean="0">
                <a:latin typeface="Lucida Console" pitchFamily="49" charset="0"/>
              </a:rPr>
              <a:t>BorderStyle</a:t>
            </a:r>
            <a:r>
              <a:rPr lang="en-US" dirty="0" smtClean="0"/>
              <a:t>,  </a:t>
            </a:r>
            <a:r>
              <a:rPr lang="en-US" dirty="0" err="1" smtClean="0">
                <a:latin typeface="Lucida Console" pitchFamily="49" charset="0"/>
              </a:rPr>
              <a:t>BorderWidth</a:t>
            </a:r>
            <a:endParaRPr lang="en-US" dirty="0" smtClean="0">
              <a:latin typeface="Lucida Console" pitchFamily="49" charset="0"/>
            </a:endParaRPr>
          </a:p>
          <a:p>
            <a:pPr lvl="1"/>
            <a:r>
              <a:rPr lang="en-US" dirty="0" smtClean="0">
                <a:latin typeface="Lucida Console" pitchFamily="49" charset="0"/>
              </a:rPr>
              <a:t>Style</a:t>
            </a:r>
            <a:r>
              <a:rPr lang="en-US" dirty="0" smtClean="0"/>
              <a:t>,  </a:t>
            </a:r>
            <a:r>
              <a:rPr lang="en-US" dirty="0" err="1" smtClean="0">
                <a:latin typeface="Lucida Console" pitchFamily="49" charset="0"/>
              </a:rPr>
              <a:t>CssClass</a:t>
            </a:r>
            <a:endParaRPr lang="en-US" dirty="0" smtClean="0">
              <a:latin typeface="Lucida Console" pitchFamily="49" charset="0"/>
            </a:endParaRPr>
          </a:p>
          <a:p>
            <a:pPr lvl="1"/>
            <a:r>
              <a:rPr lang="en-US" dirty="0" smtClean="0">
                <a:latin typeface="Lucida Console" pitchFamily="49" charset="0"/>
              </a:rPr>
              <a:t>Height</a:t>
            </a:r>
            <a:r>
              <a:rPr lang="en-US" dirty="0" smtClean="0"/>
              <a:t>,  </a:t>
            </a:r>
            <a:r>
              <a:rPr lang="en-US" dirty="0" smtClean="0">
                <a:latin typeface="Lucida Console" pitchFamily="49" charset="0"/>
              </a:rPr>
              <a:t>Width</a:t>
            </a:r>
          </a:p>
          <a:p>
            <a:pPr lvl="1"/>
            <a:r>
              <a:rPr lang="en-US" dirty="0" smtClean="0">
                <a:latin typeface="Lucida Console" pitchFamily="49" charset="0"/>
              </a:rPr>
              <a:t>Visible</a:t>
            </a:r>
            <a:r>
              <a:rPr lang="en-US" dirty="0" smtClean="0"/>
              <a:t>,  </a:t>
            </a:r>
            <a:r>
              <a:rPr lang="en-US" dirty="0" smtClean="0">
                <a:latin typeface="Lucida Console" pitchFamily="49" charset="0"/>
              </a:rPr>
              <a:t>Enabled</a:t>
            </a:r>
          </a:p>
          <a:p>
            <a:endParaRPr lang="ar-SA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77191" y="281998"/>
            <a:ext cx="9029700" cy="1325563"/>
          </a:xfrm>
        </p:spPr>
        <p:txBody>
          <a:bodyPr>
            <a:normAutofit/>
          </a:bodyPr>
          <a:lstStyle/>
          <a:p>
            <a:r>
              <a:rPr lang="en-GB" b="1" dirty="0" smtClean="0"/>
              <a:t>Web Server Controls</a:t>
            </a:r>
            <a:endParaRPr lang="ar-SA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WebControl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814388"/>
            <a:ext cx="6299200" cy="589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Rectangle 6"/>
          <p:cNvSpPr>
            <a:spLocks noChangeArrowheads="1"/>
          </p:cNvSpPr>
          <p:nvPr/>
        </p:nvSpPr>
        <p:spPr bwMode="auto">
          <a:xfrm>
            <a:off x="878494" y="2328656"/>
            <a:ext cx="1428596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solidFill>
                  <a:srgbClr val="000000"/>
                </a:solidFill>
                <a:latin typeface="LucidaSansTypewriter"/>
                <a:ea typeface="Times New Roman" pitchFamily="18" charset="0"/>
                <a:cs typeface="Goudy Sans Book"/>
              </a:rPr>
              <a:t>Image</a:t>
            </a:r>
            <a:r>
              <a:rPr lang="en-US" sz="1600">
                <a:solidFill>
                  <a:srgbClr val="000000"/>
                </a:solidFill>
                <a:latin typeface="Goudy Sans Book"/>
                <a:ea typeface="Times New Roman" pitchFamily="18" charset="0"/>
                <a:cs typeface="Goudy Sans Book"/>
              </a:rPr>
              <a:t> control</a:t>
            </a:r>
          </a:p>
        </p:txBody>
      </p:sp>
      <p:sp>
        <p:nvSpPr>
          <p:cNvPr id="26628" name="Rectangle 7"/>
          <p:cNvSpPr>
            <a:spLocks noChangeArrowheads="1"/>
          </p:cNvSpPr>
          <p:nvPr/>
        </p:nvSpPr>
        <p:spPr bwMode="auto">
          <a:xfrm>
            <a:off x="818583" y="2816325"/>
            <a:ext cx="1408719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  <a:latin typeface="LucidaSansTypewriter"/>
                <a:ea typeface="Times New Roman" pitchFamily="18" charset="0"/>
                <a:cs typeface="Goudy Sans Book"/>
              </a:rPr>
              <a:t>TextBox</a:t>
            </a:r>
            <a:r>
              <a:rPr lang="en-US" sz="1400">
                <a:solidFill>
                  <a:srgbClr val="000000"/>
                </a:solidFill>
                <a:latin typeface="Goudy Sans Book"/>
                <a:ea typeface="Times New Roman" pitchFamily="18" charset="0"/>
                <a:cs typeface="Goudy Sans Book"/>
              </a:rPr>
              <a:t> control</a:t>
            </a:r>
          </a:p>
        </p:txBody>
      </p:sp>
      <p:sp>
        <p:nvSpPr>
          <p:cNvPr id="26629" name="Rectangle 8"/>
          <p:cNvSpPr>
            <a:spLocks noChangeArrowheads="1"/>
          </p:cNvSpPr>
          <p:nvPr/>
        </p:nvSpPr>
        <p:spPr bwMode="auto">
          <a:xfrm>
            <a:off x="526981" y="3806925"/>
            <a:ext cx="1896673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  <a:latin typeface="LucidaSansTypewriter"/>
                <a:ea typeface="Times New Roman" pitchFamily="18" charset="0"/>
                <a:cs typeface="Goudy Sans Book"/>
              </a:rPr>
              <a:t>DropDownList</a:t>
            </a:r>
            <a:r>
              <a:rPr lang="en-US" sz="1400">
                <a:solidFill>
                  <a:srgbClr val="000000"/>
                </a:solidFill>
                <a:latin typeface="Goudy Sans Book"/>
                <a:ea typeface="Times New Roman" pitchFamily="18" charset="0"/>
                <a:cs typeface="Goudy Sans Book"/>
              </a:rPr>
              <a:t> control</a:t>
            </a:r>
          </a:p>
        </p:txBody>
      </p:sp>
      <p:sp>
        <p:nvSpPr>
          <p:cNvPr id="26630" name="Rectangle 9"/>
          <p:cNvSpPr>
            <a:spLocks noChangeArrowheads="1"/>
          </p:cNvSpPr>
          <p:nvPr/>
        </p:nvSpPr>
        <p:spPr bwMode="auto">
          <a:xfrm>
            <a:off x="897088" y="4264125"/>
            <a:ext cx="1577675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  <a:latin typeface="LucidaSansTypewriter"/>
                <a:ea typeface="Times New Roman" pitchFamily="18" charset="0"/>
                <a:cs typeface="Goudy Sans Book"/>
              </a:rPr>
              <a:t>HyperLink</a:t>
            </a:r>
            <a:r>
              <a:rPr lang="en-US" sz="1400">
                <a:solidFill>
                  <a:srgbClr val="000000"/>
                </a:solidFill>
                <a:latin typeface="Goudy Sans Book"/>
                <a:ea typeface="Times New Roman" pitchFamily="18" charset="0"/>
                <a:cs typeface="Goudy Sans Book"/>
              </a:rPr>
              <a:t> control</a:t>
            </a:r>
          </a:p>
        </p:txBody>
      </p:sp>
      <p:sp>
        <p:nvSpPr>
          <p:cNvPr id="26631" name="Rectangle 10"/>
          <p:cNvSpPr>
            <a:spLocks noChangeArrowheads="1"/>
          </p:cNvSpPr>
          <p:nvPr/>
        </p:nvSpPr>
        <p:spPr bwMode="auto">
          <a:xfrm>
            <a:off x="644155" y="5224256"/>
            <a:ext cx="1630575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solidFill>
                  <a:srgbClr val="000000"/>
                </a:solidFill>
                <a:latin typeface="LucidaSansTypewriter"/>
                <a:ea typeface="Times New Roman" pitchFamily="18" charset="0"/>
                <a:cs typeface="Goudy Sans Book"/>
              </a:rPr>
              <a:t>RadioButtonList</a:t>
            </a:r>
          </a:p>
        </p:txBody>
      </p:sp>
      <p:sp>
        <p:nvSpPr>
          <p:cNvPr id="26632" name="Rectangle 11"/>
          <p:cNvSpPr>
            <a:spLocks noChangeArrowheads="1"/>
          </p:cNvSpPr>
          <p:nvPr/>
        </p:nvSpPr>
        <p:spPr bwMode="auto">
          <a:xfrm>
            <a:off x="909066" y="6092925"/>
            <a:ext cx="1289135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  <a:latin typeface="LucidaSansTypewriter"/>
                <a:ea typeface="Times New Roman" pitchFamily="18" charset="0"/>
                <a:cs typeface="Goudy Sans Book"/>
              </a:rPr>
              <a:t>Button</a:t>
            </a:r>
            <a:r>
              <a:rPr lang="en-US" sz="1400">
                <a:solidFill>
                  <a:srgbClr val="000000"/>
                </a:solidFill>
                <a:latin typeface="Goudy Sans Book"/>
                <a:ea typeface="Times New Roman" pitchFamily="18" charset="0"/>
                <a:cs typeface="Goudy Sans Book"/>
              </a:rPr>
              <a:t> control</a:t>
            </a:r>
          </a:p>
        </p:txBody>
      </p:sp>
      <p:sp>
        <p:nvSpPr>
          <p:cNvPr id="26633" name="Line 12"/>
          <p:cNvSpPr>
            <a:spLocks noChangeShapeType="1"/>
          </p:cNvSpPr>
          <p:nvPr/>
        </p:nvSpPr>
        <p:spPr bwMode="auto">
          <a:xfrm flipV="1">
            <a:off x="2438400" y="2971800"/>
            <a:ext cx="1727200" cy="82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ar-SA"/>
          </a:p>
        </p:txBody>
      </p:sp>
      <p:sp>
        <p:nvSpPr>
          <p:cNvPr id="26634" name="Line 15"/>
          <p:cNvSpPr>
            <a:spLocks noChangeShapeType="1"/>
          </p:cNvSpPr>
          <p:nvPr/>
        </p:nvSpPr>
        <p:spPr bwMode="auto">
          <a:xfrm>
            <a:off x="2702984" y="5410200"/>
            <a:ext cx="44661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ar-SA"/>
          </a:p>
        </p:txBody>
      </p:sp>
      <p:sp>
        <p:nvSpPr>
          <p:cNvPr id="26635" name="Line 16"/>
          <p:cNvSpPr>
            <a:spLocks noChangeShapeType="1"/>
          </p:cNvSpPr>
          <p:nvPr/>
        </p:nvSpPr>
        <p:spPr bwMode="auto">
          <a:xfrm>
            <a:off x="2484968" y="6248400"/>
            <a:ext cx="44661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ar-SA"/>
          </a:p>
        </p:txBody>
      </p:sp>
      <p:sp>
        <p:nvSpPr>
          <p:cNvPr id="26636" name="Line 17"/>
          <p:cNvSpPr>
            <a:spLocks noChangeShapeType="1"/>
          </p:cNvSpPr>
          <p:nvPr/>
        </p:nvSpPr>
        <p:spPr bwMode="auto">
          <a:xfrm>
            <a:off x="2540001" y="2514600"/>
            <a:ext cx="44661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ar-SA"/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609600" y="152401"/>
            <a:ext cx="10363200" cy="639763"/>
          </a:xfrm>
          <a:prstGeom prst="rect">
            <a:avLst/>
          </a:prstGeom>
        </p:spPr>
        <p:txBody>
          <a:bodyPr>
            <a:normAutofit fontScale="97500"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Web Controls </a:t>
            </a:r>
            <a:r>
              <a:rPr lang="en-US" sz="40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Example</a:t>
            </a:r>
            <a:endParaRPr lang="en-US" sz="32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Development of Internet Application 1501CT - Sara Almudauh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70313" y="365125"/>
            <a:ext cx="9029700" cy="1325563"/>
          </a:xfrm>
        </p:spPr>
        <p:txBody>
          <a:bodyPr/>
          <a:lstStyle/>
          <a:p>
            <a:r>
              <a:rPr lang="en-US" dirty="0" smtClean="0"/>
              <a:t>Basic Web Controls</a:t>
            </a:r>
            <a:endParaRPr lang="ar-SA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contrast="-20000"/>
          </a:blip>
          <a:srcRect l="19841" t="20269" r="20630" b="11776"/>
          <a:stretch>
            <a:fillRect/>
          </a:stretch>
        </p:blipFill>
        <p:spPr bwMode="auto">
          <a:xfrm>
            <a:off x="1947553" y="1466777"/>
            <a:ext cx="7334205" cy="523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Development of Internet Application 1501CT - Sara Almudauh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0150" y="1459865"/>
            <a:ext cx="9791700" cy="4351338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Validation server controls are used to validate user-input. </a:t>
            </a:r>
            <a:endParaRPr lang="en-GB" dirty="0" smtClean="0"/>
          </a:p>
          <a:p>
            <a:r>
              <a:rPr lang="en-GB" dirty="0" smtClean="0"/>
              <a:t>If </a:t>
            </a:r>
            <a:r>
              <a:rPr lang="en-GB" dirty="0"/>
              <a:t>the user-input does not pass validation, it will display an error message to the user.</a:t>
            </a:r>
          </a:p>
          <a:p>
            <a:r>
              <a:rPr lang="en-GB" dirty="0"/>
              <a:t>Each validation control performs a specific type of validation (like validating against a specific value or a range of values).</a:t>
            </a:r>
          </a:p>
          <a:p>
            <a:r>
              <a:rPr lang="en-GB" dirty="0"/>
              <a:t>By default, page validation is performed when a Button, </a:t>
            </a:r>
            <a:r>
              <a:rPr lang="en-GB" dirty="0" err="1" smtClean="0"/>
              <a:t>ImageButton</a:t>
            </a:r>
            <a:r>
              <a:rPr lang="en-GB" dirty="0"/>
              <a:t>, or </a:t>
            </a:r>
            <a:r>
              <a:rPr lang="en-GB" dirty="0" err="1"/>
              <a:t>LinkButton</a:t>
            </a:r>
            <a:r>
              <a:rPr lang="en-GB" dirty="0"/>
              <a:t> control is clicked. </a:t>
            </a:r>
            <a:endParaRPr lang="en-GB" dirty="0" smtClean="0"/>
          </a:p>
          <a:p>
            <a:r>
              <a:rPr lang="en-US" sz="2600" dirty="0" smtClean="0">
                <a:latin typeface="Bembo" charset="0"/>
              </a:rPr>
              <a:t>Types of user errors:</a:t>
            </a:r>
          </a:p>
          <a:p>
            <a:pPr lvl="1"/>
            <a:r>
              <a:rPr lang="en-US" sz="2600" dirty="0" smtClean="0"/>
              <a:t>Forget to fill an important field</a:t>
            </a:r>
          </a:p>
          <a:p>
            <a:pPr lvl="1"/>
            <a:r>
              <a:rPr lang="en-US" sz="2600" dirty="0" smtClean="0"/>
              <a:t>Submitting the wrong type of data</a:t>
            </a:r>
          </a:p>
          <a:p>
            <a:pPr lvl="1"/>
            <a:r>
              <a:rPr lang="en-US" sz="2600" dirty="0" smtClean="0"/>
              <a:t>Submitting the data in a wrong format</a:t>
            </a:r>
          </a:p>
          <a:p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72194" y="353250"/>
            <a:ext cx="9029700" cy="993412"/>
          </a:xfrm>
        </p:spPr>
        <p:txBody>
          <a:bodyPr>
            <a:normAutofit/>
          </a:bodyPr>
          <a:lstStyle/>
          <a:p>
            <a:r>
              <a:rPr lang="en-GB" b="1" dirty="0" smtClean="0"/>
              <a:t>Validation </a:t>
            </a:r>
            <a:r>
              <a:rPr lang="en-GB" b="1" dirty="0"/>
              <a:t>Server </a:t>
            </a:r>
            <a:r>
              <a:rPr lang="en-GB" b="1" dirty="0" smtClean="0"/>
              <a:t>Controls</a:t>
            </a:r>
            <a:endParaRPr lang="en-GB" b="1" dirty="0"/>
          </a:p>
        </p:txBody>
      </p:sp>
    </p:spTree>
    <p:extLst>
      <p:ext uri="{BB962C8B-B14F-4D97-AF65-F5344CB8AC3E}">
        <p14:creationId xmlns="" xmlns:p14="http://schemas.microsoft.com/office/powerpoint/2010/main" val="38876702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Development of Internet Application 1501CT - Sara Almudauh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important validation controls:</a:t>
            </a:r>
          </a:p>
          <a:p>
            <a:pPr lvl="1"/>
            <a:r>
              <a:rPr lang="en-US" dirty="0" smtClean="0"/>
              <a:t> </a:t>
            </a:r>
            <a:r>
              <a:rPr lang="en-US" dirty="0" err="1" smtClean="0"/>
              <a:t>RequiredFieldValidator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 </a:t>
            </a:r>
            <a:r>
              <a:rPr lang="en-US" dirty="0" err="1" smtClean="0"/>
              <a:t>RangeValidator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 </a:t>
            </a:r>
            <a:r>
              <a:rPr lang="en-US" dirty="0" err="1" smtClean="0"/>
              <a:t>CompareValidator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 </a:t>
            </a:r>
            <a:r>
              <a:rPr lang="en-US" dirty="0" err="1" smtClean="0"/>
              <a:t>RegularExpressionValidator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 </a:t>
            </a:r>
            <a:r>
              <a:rPr lang="en-US" dirty="0" err="1" smtClean="0"/>
              <a:t>ValidationSummary</a:t>
            </a:r>
            <a:endParaRPr lang="ar-SA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99061" y="353250"/>
            <a:ext cx="9029700" cy="1325563"/>
          </a:xfrm>
        </p:spPr>
        <p:txBody>
          <a:bodyPr/>
          <a:lstStyle/>
          <a:p>
            <a:r>
              <a:rPr lang="en-GB" b="1" dirty="0" smtClean="0"/>
              <a:t>Validation Server Controls</a:t>
            </a:r>
            <a:endParaRPr lang="ar-SA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Development of Internet Application 1501CT - Sara Almudauh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2831" y="731520"/>
            <a:ext cx="5517969" cy="5421085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r>
              <a:rPr lang="en-GB" sz="2000" dirty="0"/>
              <a:t>&lt;html&gt;</a:t>
            </a:r>
            <a:br>
              <a:rPr lang="en-GB" sz="2000" dirty="0"/>
            </a:br>
            <a:r>
              <a:rPr lang="en-GB" sz="2000" dirty="0"/>
              <a:t>&lt;body&gt;</a:t>
            </a:r>
            <a:br>
              <a:rPr lang="en-GB" sz="2000" dirty="0"/>
            </a:br>
            <a:r>
              <a:rPr lang="en-GB" sz="2000" dirty="0"/>
              <a:t/>
            </a:r>
            <a:br>
              <a:rPr lang="en-GB" sz="2000" dirty="0"/>
            </a:br>
            <a:r>
              <a:rPr lang="en-GB" sz="2000" dirty="0"/>
              <a:t>&lt;form </a:t>
            </a:r>
            <a:r>
              <a:rPr lang="en-GB" sz="2000" dirty="0" err="1"/>
              <a:t>runat</a:t>
            </a:r>
            <a:r>
              <a:rPr lang="en-GB" sz="2000" dirty="0"/>
              <a:t>="server"&gt;</a:t>
            </a:r>
            <a:br>
              <a:rPr lang="en-GB" sz="2000" dirty="0"/>
            </a:br>
            <a:r>
              <a:rPr lang="en-GB" sz="2000" dirty="0"/>
              <a:t>&lt;p&gt;Enter a number from 1 to 100:</a:t>
            </a:r>
            <a:br>
              <a:rPr lang="en-GB" sz="2000" dirty="0"/>
            </a:br>
            <a:r>
              <a:rPr lang="en-GB" sz="2000" dirty="0"/>
              <a:t>&lt;</a:t>
            </a:r>
            <a:r>
              <a:rPr lang="en-GB" sz="2000" dirty="0" err="1"/>
              <a:t>asp:TextBox</a:t>
            </a:r>
            <a:r>
              <a:rPr lang="en-GB" sz="2000" dirty="0"/>
              <a:t> id="tbox1" </a:t>
            </a:r>
            <a:r>
              <a:rPr lang="en-GB" sz="2000" dirty="0" err="1"/>
              <a:t>runat</a:t>
            </a:r>
            <a:r>
              <a:rPr lang="en-GB" sz="2000" dirty="0"/>
              <a:t>="server" /&gt;</a:t>
            </a:r>
            <a:br>
              <a:rPr lang="en-GB" sz="2000" dirty="0"/>
            </a:br>
            <a:r>
              <a:rPr lang="en-GB" sz="2000" dirty="0"/>
              <a:t>&lt;</a:t>
            </a:r>
            <a:r>
              <a:rPr lang="en-GB" sz="2000" dirty="0" err="1"/>
              <a:t>br</a:t>
            </a:r>
            <a:r>
              <a:rPr lang="en-GB" sz="2000" dirty="0"/>
              <a:t> /&gt;&lt;</a:t>
            </a:r>
            <a:r>
              <a:rPr lang="en-GB" sz="2000" dirty="0" err="1"/>
              <a:t>br</a:t>
            </a:r>
            <a:r>
              <a:rPr lang="en-GB" sz="2000" dirty="0"/>
              <a:t> /&gt;</a:t>
            </a:r>
            <a:br>
              <a:rPr lang="en-GB" sz="2000" dirty="0"/>
            </a:br>
            <a:r>
              <a:rPr lang="en-GB" sz="2000" dirty="0"/>
              <a:t>&lt;</a:t>
            </a:r>
            <a:r>
              <a:rPr lang="en-GB" sz="2000" dirty="0" err="1"/>
              <a:t>asp:Button</a:t>
            </a:r>
            <a:r>
              <a:rPr lang="en-GB" sz="2000" dirty="0"/>
              <a:t> Text="Submit" </a:t>
            </a:r>
            <a:r>
              <a:rPr lang="en-GB" sz="2000" dirty="0" err="1"/>
              <a:t>runat</a:t>
            </a:r>
            <a:r>
              <a:rPr lang="en-GB" sz="2000" dirty="0"/>
              <a:t>="server" /&gt;</a:t>
            </a:r>
            <a:br>
              <a:rPr lang="en-GB" sz="2000" dirty="0"/>
            </a:br>
            <a:r>
              <a:rPr lang="en-GB" sz="2000" dirty="0"/>
              <a:t>&lt;/p&gt;</a:t>
            </a:r>
            <a:br>
              <a:rPr lang="en-GB" sz="2000" dirty="0"/>
            </a:br>
            <a:r>
              <a:rPr lang="en-GB" sz="2000" dirty="0"/>
              <a:t/>
            </a:r>
            <a:br>
              <a:rPr lang="en-GB" sz="2000" dirty="0"/>
            </a:br>
            <a:r>
              <a:rPr lang="en-GB" sz="2000" dirty="0"/>
              <a:t>&lt;p&gt;</a:t>
            </a:r>
            <a:br>
              <a:rPr lang="en-GB" sz="2000" dirty="0"/>
            </a:br>
            <a:r>
              <a:rPr lang="en-GB" sz="2000" dirty="0"/>
              <a:t>&lt;</a:t>
            </a:r>
            <a:r>
              <a:rPr lang="en-GB" sz="2000" dirty="0" err="1"/>
              <a:t>asp:RangeValidator</a:t>
            </a:r>
            <a:r>
              <a:rPr lang="en-GB" sz="2000" dirty="0"/>
              <a:t/>
            </a:r>
            <a:br>
              <a:rPr lang="en-GB" sz="2000" dirty="0"/>
            </a:br>
            <a:r>
              <a:rPr lang="en-GB" sz="2000" dirty="0" err="1"/>
              <a:t>ControlToValidate</a:t>
            </a:r>
            <a:r>
              <a:rPr lang="en-GB" sz="2000" dirty="0"/>
              <a:t>="tbox1"</a:t>
            </a:r>
            <a:br>
              <a:rPr lang="en-GB" sz="2000" dirty="0"/>
            </a:br>
            <a:r>
              <a:rPr lang="en-GB" sz="2000" dirty="0" err="1"/>
              <a:t>MinimumValue</a:t>
            </a:r>
            <a:r>
              <a:rPr lang="en-GB" sz="2000" dirty="0"/>
              <a:t>="1"</a:t>
            </a:r>
            <a:br>
              <a:rPr lang="en-GB" sz="2000" dirty="0"/>
            </a:br>
            <a:r>
              <a:rPr lang="en-GB" sz="2000" dirty="0" err="1"/>
              <a:t>MaximumValue</a:t>
            </a:r>
            <a:r>
              <a:rPr lang="en-GB" sz="2000" dirty="0"/>
              <a:t>="100"</a:t>
            </a:r>
            <a:br>
              <a:rPr lang="en-GB" sz="2000" dirty="0"/>
            </a:br>
            <a:r>
              <a:rPr lang="en-GB" sz="2000" dirty="0"/>
              <a:t>Type="Integer"</a:t>
            </a:r>
            <a:br>
              <a:rPr lang="en-GB" sz="2000" dirty="0"/>
            </a:br>
            <a:r>
              <a:rPr lang="en-GB" sz="2000" dirty="0"/>
              <a:t>Text="The value must be from 1 to 100!"</a:t>
            </a:r>
            <a:br>
              <a:rPr lang="en-GB" sz="2000" dirty="0"/>
            </a:br>
            <a:r>
              <a:rPr lang="en-GB" sz="2000" dirty="0" err="1"/>
              <a:t>runat</a:t>
            </a:r>
            <a:r>
              <a:rPr lang="en-GB" sz="2000" dirty="0"/>
              <a:t>="server" /&gt;</a:t>
            </a:r>
            <a:br>
              <a:rPr lang="en-GB" sz="2000" dirty="0"/>
            </a:br>
            <a:r>
              <a:rPr lang="en-GB" sz="2000" dirty="0"/>
              <a:t>&lt;/p</a:t>
            </a:r>
            <a:r>
              <a:rPr lang="en-GB" sz="2000" dirty="0" smtClean="0"/>
              <a:t>&gt;&lt;/</a:t>
            </a:r>
            <a:r>
              <a:rPr lang="en-GB" sz="2000" dirty="0"/>
              <a:t>form</a:t>
            </a:r>
            <a:r>
              <a:rPr lang="en-GB" sz="2000" dirty="0" smtClean="0"/>
              <a:t>&gt;&lt;/</a:t>
            </a:r>
            <a:r>
              <a:rPr lang="en-GB" sz="2000" dirty="0"/>
              <a:t>body</a:t>
            </a:r>
            <a:r>
              <a:rPr lang="en-GB" sz="2000" dirty="0" smtClean="0"/>
              <a:t>&gt;&lt;/</a:t>
            </a:r>
            <a:r>
              <a:rPr lang="en-GB" sz="2000" dirty="0"/>
              <a:t>html&gt;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24100" y="1"/>
            <a:ext cx="9029700" cy="73152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EXAMPLE</a:t>
            </a:r>
            <a:endParaRPr lang="en-GB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095" y="1776611"/>
            <a:ext cx="5070704" cy="3330965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7615383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Development of Internet Application 1501CT - Sara Almudauh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ListBox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CheckBoxList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err="1" smtClean="0"/>
              <a:t>RadioButtonList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BulletedList</a:t>
            </a:r>
            <a:r>
              <a:rPr lang="en-US" dirty="0" smtClean="0"/>
              <a:t> </a:t>
            </a:r>
          </a:p>
          <a:p>
            <a:r>
              <a:rPr lang="en-US" dirty="0" smtClean="0"/>
              <a:t>Repeater </a:t>
            </a:r>
          </a:p>
          <a:p>
            <a:r>
              <a:rPr lang="en-US" dirty="0" err="1" smtClean="0"/>
              <a:t>DataList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GridView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DropDownList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ListView</a:t>
            </a:r>
            <a:r>
              <a:rPr lang="en-US" dirty="0" smtClean="0"/>
              <a:t> </a:t>
            </a:r>
            <a:endParaRPr lang="ar-SA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75955" y="317624"/>
            <a:ext cx="9029700" cy="1325563"/>
          </a:xfrm>
        </p:spPr>
        <p:txBody>
          <a:bodyPr/>
          <a:lstStyle/>
          <a:p>
            <a:r>
              <a:rPr lang="en-US" dirty="0" smtClean="0"/>
              <a:t>List Controls </a:t>
            </a:r>
            <a:endParaRPr lang="ar-SA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Development of Internet Application 1501CT - Sara Almudauh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Task-specific controls </a:t>
            </a:r>
          </a:p>
          <a:p>
            <a:r>
              <a:rPr lang="en-US" dirty="0" smtClean="0"/>
              <a:t>Built with multiple HTML elements </a:t>
            </a:r>
          </a:p>
          <a:p>
            <a:r>
              <a:rPr lang="en-US" dirty="0" smtClean="0"/>
              <a:t>Rich functionality </a:t>
            </a:r>
          </a:p>
          <a:p>
            <a:r>
              <a:rPr lang="en-US" dirty="0" smtClean="0"/>
              <a:t>Examples: </a:t>
            </a:r>
          </a:p>
          <a:p>
            <a:pPr lvl="1"/>
            <a:r>
              <a:rPr lang="en-US" dirty="0" smtClean="0"/>
              <a:t>Calendar </a:t>
            </a:r>
          </a:p>
          <a:p>
            <a:pPr lvl="1"/>
            <a:r>
              <a:rPr lang="en-US" dirty="0" smtClean="0"/>
              <a:t>Menu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69077" y="329499"/>
            <a:ext cx="9029700" cy="1325563"/>
          </a:xfrm>
        </p:spPr>
        <p:txBody>
          <a:bodyPr/>
          <a:lstStyle/>
          <a:p>
            <a:r>
              <a:rPr lang="en-US" dirty="0" smtClean="0"/>
              <a:t>Rich Controls </a:t>
            </a:r>
            <a:endParaRPr lang="ar-SA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Development of Internet Application 1501CT - Sara Almudauh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ASP.NET server controls 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smtClean="0"/>
              <a:t>The simplest ASP.NET components 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smtClean="0"/>
              <a:t> Wrap an HTML UI element, or more complex UI 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smtClean="0"/>
              <a:t> Component-oriented programming model 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smtClean="0"/>
              <a:t> Executed and rendered at the server side </a:t>
            </a:r>
          </a:p>
          <a:p>
            <a:r>
              <a:rPr lang="en-US" dirty="0" smtClean="0"/>
              <a:t> Example of ASP.NET server controls: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smtClean="0"/>
              <a:t>&lt;</a:t>
            </a:r>
            <a:r>
              <a:rPr lang="en-US" dirty="0" err="1" smtClean="0"/>
              <a:t>asp:Button</a:t>
            </a:r>
            <a:r>
              <a:rPr lang="en-US" dirty="0" smtClean="0"/>
              <a:t>&gt; </a:t>
            </a:r>
            <a:r>
              <a:rPr lang="en-US" dirty="0" smtClean="0">
                <a:sym typeface="Wingdings" pitchFamily="2" charset="2"/>
              </a:rPr>
              <a:t> &lt;input type=“submit”&gt;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smtClean="0"/>
              <a:t>&lt;</a:t>
            </a:r>
            <a:r>
              <a:rPr lang="en-US" dirty="0" err="1" smtClean="0"/>
              <a:t>asp:Label</a:t>
            </a:r>
            <a:r>
              <a:rPr lang="en-US" dirty="0" smtClean="0"/>
              <a:t>&gt; </a:t>
            </a:r>
            <a:r>
              <a:rPr lang="en-US" dirty="0" smtClean="0">
                <a:sym typeface="Wingdings" pitchFamily="2" charset="2"/>
              </a:rPr>
              <a:t> &lt;span&gt;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smtClean="0"/>
              <a:t>&lt;</a:t>
            </a:r>
            <a:r>
              <a:rPr lang="en-US" dirty="0" err="1" smtClean="0"/>
              <a:t>asp:GridView</a:t>
            </a:r>
            <a:r>
              <a:rPr lang="en-US" dirty="0" smtClean="0"/>
              <a:t>&gt; </a:t>
            </a:r>
            <a:r>
              <a:rPr lang="en-US" dirty="0" smtClean="0">
                <a:sym typeface="Wingdings" pitchFamily="2" charset="2"/>
              </a:rPr>
              <a:t> &lt;table&gt;&lt;</a:t>
            </a:r>
            <a:r>
              <a:rPr lang="en-US" dirty="0" err="1" smtClean="0">
                <a:sym typeface="Wingdings" pitchFamily="2" charset="2"/>
              </a:rPr>
              <a:t>tr</a:t>
            </a:r>
            <a:r>
              <a:rPr lang="en-US" dirty="0" smtClean="0">
                <a:sym typeface="Wingdings" pitchFamily="2" charset="2"/>
              </a:rPr>
              <a:t>&gt;&lt;td&gt;..</a:t>
            </a:r>
          </a:p>
          <a:p>
            <a:pPr lvl="1">
              <a:buFont typeface="Courier New" pitchFamily="49" charset="0"/>
              <a:buChar char="o"/>
            </a:pPr>
            <a:endParaRPr lang="en-US" dirty="0" smtClean="0">
              <a:sym typeface="Wingdings" pitchFamily="2" charset="2"/>
            </a:endParaRPr>
          </a:p>
          <a:p>
            <a:pPr lvl="1">
              <a:buFont typeface="Courier New" pitchFamily="49" charset="0"/>
              <a:buChar char="o"/>
            </a:pPr>
            <a:endParaRPr lang="ar-SA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14697" y="258247"/>
            <a:ext cx="9029700" cy="1325563"/>
          </a:xfrm>
        </p:spPr>
        <p:txBody>
          <a:bodyPr/>
          <a:lstStyle/>
          <a:p>
            <a:r>
              <a:rPr lang="en-US" dirty="0" smtClean="0"/>
              <a:t>What is ASP.NET Server Control?</a:t>
            </a:r>
            <a:endParaRPr lang="ar-SA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ASP.NET Server Controls</a:t>
            </a:r>
            <a:br>
              <a:rPr lang="en-US" dirty="0" smtClean="0"/>
            </a:br>
            <a:r>
              <a:rPr lang="en-US" dirty="0" smtClean="0"/>
              <a:t>(Event Wiring 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ASP.NET Server controls have support events similar to their desktop countertops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142" y="3171825"/>
            <a:ext cx="8916458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176" y="4819650"/>
            <a:ext cx="72866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 bwMode="auto">
          <a:xfrm>
            <a:off x="7391400" y="3352800"/>
            <a:ext cx="2286000" cy="381000"/>
          </a:xfrm>
          <a:prstGeom prst="roundRect">
            <a:avLst/>
          </a:prstGeom>
          <a:noFill/>
          <a:ln w="12700" cap="flat" cmpd="sng" algn="ctr">
            <a:solidFill>
              <a:schemeClr val="tx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2400">
              <a:latin typeface="Tahoma" pitchFamily="34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4648200" y="4827532"/>
            <a:ext cx="1828800" cy="381000"/>
          </a:xfrm>
          <a:prstGeom prst="roundRect">
            <a:avLst/>
          </a:prstGeom>
          <a:noFill/>
          <a:ln w="12700" cap="flat" cmpd="sng" algn="ctr">
            <a:solidFill>
              <a:schemeClr val="tx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2400">
              <a:latin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50693" y="4262735"/>
            <a:ext cx="1486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Names Match</a:t>
            </a:r>
          </a:p>
        </p:txBody>
      </p:sp>
      <p:cxnSp>
        <p:nvCxnSpPr>
          <p:cNvPr id="7" name="Elbow Connector 6"/>
          <p:cNvCxnSpPr>
            <a:stCxn id="8" idx="0"/>
            <a:endCxn id="4" idx="2"/>
          </p:cNvCxnSpPr>
          <p:nvPr/>
        </p:nvCxnSpPr>
        <p:spPr bwMode="auto">
          <a:xfrm rot="5400000" flipH="1" flipV="1">
            <a:off x="6501634" y="2794766"/>
            <a:ext cx="1093732" cy="2971800"/>
          </a:xfrm>
          <a:prstGeom prst="bentConnector3">
            <a:avLst/>
          </a:prstGeom>
          <a:gradFill rotWithShape="0">
            <a:gsLst>
              <a:gs pos="0">
                <a:srgbClr val="A603AB"/>
              </a:gs>
              <a:gs pos="12000">
                <a:srgbClr val="E81766"/>
              </a:gs>
              <a:gs pos="27000">
                <a:srgbClr val="EE3F17"/>
              </a:gs>
              <a:gs pos="48000">
                <a:srgbClr val="FFFF00"/>
              </a:gs>
              <a:gs pos="64999">
                <a:srgbClr val="1A8D48"/>
              </a:gs>
              <a:gs pos="78999">
                <a:srgbClr val="0819FB"/>
              </a:gs>
              <a:gs pos="100000">
                <a:srgbClr val="A603AB"/>
              </a:gs>
            </a:gsLst>
            <a:lin ang="0" scaled="1"/>
          </a:gradFill>
          <a:ln w="22225" cap="flat" cmpd="sng" algn="ctr">
            <a:solidFill>
              <a:schemeClr val="tx2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="" xmlns:p14="http://schemas.microsoft.com/office/powerpoint/2010/main" val="3752475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5234" y="255943"/>
            <a:ext cx="9029700" cy="1325563"/>
          </a:xfrm>
        </p:spPr>
        <p:txBody>
          <a:bodyPr/>
          <a:lstStyle/>
          <a:p>
            <a:r>
              <a:rPr lang="en-GB" dirty="0" smtClean="0"/>
              <a:t>ASP Object: Cookies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cookie is often used to identify a user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A cookie is a small file that the server embeds on the user's computer. </a:t>
            </a:r>
            <a:endParaRPr lang="en-US" dirty="0" smtClean="0"/>
          </a:p>
          <a:p>
            <a:r>
              <a:rPr lang="en-US" dirty="0" smtClean="0"/>
              <a:t>It is </a:t>
            </a:r>
            <a:r>
              <a:rPr lang="en-US" dirty="0"/>
              <a:t>a small piece of data sent from a website and stored in a user's </a:t>
            </a:r>
            <a:r>
              <a:rPr lang="en-US" dirty="0">
                <a:hlinkClick r:id="rId2" tooltip="Web browser"/>
              </a:rPr>
              <a:t>web browser</a:t>
            </a:r>
            <a:r>
              <a:rPr lang="en-US" dirty="0"/>
              <a:t> while the user is browsing that website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Every time the user loads the website, the browser sends the cookie back to the server to notify the website of the user's previous activity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4971020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Cookies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With ASP, you can both create and retrieve cookie values.</a:t>
            </a:r>
          </a:p>
          <a:p>
            <a:r>
              <a:rPr lang="en-US" dirty="0"/>
              <a:t>The "</a:t>
            </a:r>
            <a:r>
              <a:rPr lang="en-US" dirty="0" err="1"/>
              <a:t>Response.Cookies</a:t>
            </a:r>
            <a:r>
              <a:rPr lang="en-US" dirty="0"/>
              <a:t>" command is used to create cookies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</a:t>
            </a:r>
            <a:r>
              <a:rPr lang="en-US" dirty="0" err="1"/>
              <a:t>Response.Cookies</a:t>
            </a:r>
            <a:r>
              <a:rPr lang="en-US" dirty="0"/>
              <a:t> command must appear BEFORE the &lt;html&gt; tag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GB" dirty="0"/>
              <a:t>&lt;%</a:t>
            </a:r>
            <a:br>
              <a:rPr lang="en-GB" dirty="0"/>
            </a:br>
            <a:r>
              <a:rPr lang="en-GB" dirty="0" err="1"/>
              <a:t>Response.Cookies</a:t>
            </a:r>
            <a:r>
              <a:rPr lang="en-GB" dirty="0"/>
              <a:t>("</a:t>
            </a:r>
            <a:r>
              <a:rPr lang="en-GB" dirty="0" err="1"/>
              <a:t>firstname</a:t>
            </a:r>
            <a:r>
              <a:rPr lang="en-GB" dirty="0"/>
              <a:t>")="Alex"</a:t>
            </a:r>
            <a:br>
              <a:rPr lang="en-GB" dirty="0"/>
            </a:br>
            <a:r>
              <a:rPr lang="en-GB" dirty="0"/>
              <a:t>%&gt;</a:t>
            </a:r>
          </a:p>
        </p:txBody>
      </p:sp>
    </p:spTree>
    <p:extLst>
      <p:ext uri="{BB962C8B-B14F-4D97-AF65-F5344CB8AC3E}">
        <p14:creationId xmlns="" xmlns:p14="http://schemas.microsoft.com/office/powerpoint/2010/main" val="31328803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Development of Internet Application 1501CT - Sara Almudauh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If a cookie contains a collection of multiple values, we say that the cookie has Keys.</a:t>
            </a:r>
          </a:p>
          <a:p>
            <a:r>
              <a:rPr lang="en-GB" dirty="0"/>
              <a:t>In the example below, we will create a cookie collection named "user". The "user" cookie has Keys that contains information about a user:</a:t>
            </a:r>
          </a:p>
          <a:p>
            <a:r>
              <a:rPr lang="en-GB" dirty="0" smtClean="0"/>
              <a:t>&lt;%</a:t>
            </a:r>
            <a:br>
              <a:rPr lang="en-GB" dirty="0" smtClean="0"/>
            </a:br>
            <a:r>
              <a:rPr lang="en-GB" dirty="0" err="1" smtClean="0"/>
              <a:t>Response.Cookies</a:t>
            </a:r>
            <a:r>
              <a:rPr lang="en-GB" dirty="0" smtClean="0"/>
              <a:t>("user")("</a:t>
            </a:r>
            <a:r>
              <a:rPr lang="en-GB" dirty="0" err="1" smtClean="0"/>
              <a:t>firstname</a:t>
            </a:r>
            <a:r>
              <a:rPr lang="en-GB" dirty="0" smtClean="0"/>
              <a:t>")="John"</a:t>
            </a:r>
            <a:br>
              <a:rPr lang="en-GB" dirty="0" smtClean="0"/>
            </a:br>
            <a:r>
              <a:rPr lang="en-GB" dirty="0" err="1" smtClean="0"/>
              <a:t>Response.Cookies</a:t>
            </a:r>
            <a:r>
              <a:rPr lang="en-GB" dirty="0" smtClean="0"/>
              <a:t>("user")("</a:t>
            </a:r>
            <a:r>
              <a:rPr lang="en-GB" dirty="0" err="1" smtClean="0"/>
              <a:t>lastname</a:t>
            </a:r>
            <a:r>
              <a:rPr lang="en-GB" dirty="0" smtClean="0"/>
              <a:t>")="Smith"</a:t>
            </a:r>
            <a:br>
              <a:rPr lang="en-GB" dirty="0" smtClean="0"/>
            </a:br>
            <a:r>
              <a:rPr lang="en-GB" dirty="0" err="1" smtClean="0"/>
              <a:t>Response.Cookies</a:t>
            </a:r>
            <a:r>
              <a:rPr lang="en-GB" dirty="0" smtClean="0"/>
              <a:t>("user")("country")="Norway"</a:t>
            </a:r>
            <a:br>
              <a:rPr lang="en-GB" dirty="0" smtClean="0"/>
            </a:br>
            <a:r>
              <a:rPr lang="en-GB" dirty="0" err="1" smtClean="0"/>
              <a:t>Response.Cookies</a:t>
            </a:r>
            <a:r>
              <a:rPr lang="en-GB" dirty="0" smtClean="0"/>
              <a:t>("user")("age")="25"</a:t>
            </a:r>
            <a:br>
              <a:rPr lang="en-GB" dirty="0" smtClean="0"/>
            </a:br>
            <a:r>
              <a:rPr lang="en-GB" dirty="0" smtClean="0"/>
              <a:t>%&gt;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478549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Development of Internet Application 1501CT - Sara Almudauh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Assume that your server has sent all the cookies above to a user.</a:t>
            </a:r>
          </a:p>
          <a:p>
            <a:r>
              <a:rPr lang="en-GB" dirty="0"/>
              <a:t>Now we want to read all the cookies sent to a user. The example below shows how to do it (note that the code below checks if a cookie has Keys with the </a:t>
            </a:r>
            <a:r>
              <a:rPr lang="en-GB" dirty="0" err="1"/>
              <a:t>HasKeys</a:t>
            </a:r>
            <a:r>
              <a:rPr lang="en-GB" dirty="0"/>
              <a:t> property):</a:t>
            </a:r>
          </a:p>
          <a:p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Read all Cookies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8976997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Development of Internet Application 1501CT - Sara Almudauh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952" y="166642"/>
            <a:ext cx="9791700" cy="4351338"/>
          </a:xfrm>
        </p:spPr>
        <p:txBody>
          <a:bodyPr>
            <a:noAutofit/>
          </a:bodyPr>
          <a:lstStyle/>
          <a:p>
            <a:r>
              <a:rPr lang="en-GB" sz="2000" dirty="0"/>
              <a:t>&lt;!DOCTYPE html&gt;</a:t>
            </a:r>
            <a:br>
              <a:rPr lang="en-GB" sz="2000" dirty="0"/>
            </a:br>
            <a:r>
              <a:rPr lang="en-GB" sz="2000" dirty="0"/>
              <a:t>&lt;html&gt;</a:t>
            </a:r>
            <a:br>
              <a:rPr lang="en-GB" sz="2000" dirty="0"/>
            </a:br>
            <a:r>
              <a:rPr lang="en-GB" sz="2000" dirty="0"/>
              <a:t>&lt;body&gt;</a:t>
            </a:r>
            <a:br>
              <a:rPr lang="en-GB" sz="2000" dirty="0"/>
            </a:br>
            <a:r>
              <a:rPr lang="en-GB" sz="2000" dirty="0"/>
              <a:t/>
            </a:r>
            <a:br>
              <a:rPr lang="en-GB" sz="2000" dirty="0"/>
            </a:br>
            <a:r>
              <a:rPr lang="en-GB" sz="2000" dirty="0"/>
              <a:t>&lt;%</a:t>
            </a:r>
            <a:br>
              <a:rPr lang="en-GB" sz="2000" dirty="0"/>
            </a:br>
            <a:r>
              <a:rPr lang="en-GB" sz="2000" dirty="0"/>
              <a:t>dim </a:t>
            </a:r>
            <a:r>
              <a:rPr lang="en-GB" sz="2000" dirty="0" err="1"/>
              <a:t>x,y</a:t>
            </a:r>
            <a:r>
              <a:rPr lang="en-GB" sz="2000" dirty="0"/>
              <a:t/>
            </a:r>
            <a:br>
              <a:rPr lang="en-GB" sz="2000" dirty="0"/>
            </a:br>
            <a:r>
              <a:rPr lang="en-GB" sz="2000" dirty="0"/>
              <a:t>for each x in </a:t>
            </a:r>
            <a:r>
              <a:rPr lang="en-GB" sz="2000" dirty="0" err="1"/>
              <a:t>Request.Cookies</a:t>
            </a:r>
            <a:r>
              <a:rPr lang="en-GB" sz="2000" dirty="0"/>
              <a:t/>
            </a:r>
            <a:br>
              <a:rPr lang="en-GB" sz="2000" dirty="0"/>
            </a:br>
            <a:r>
              <a:rPr lang="en-GB" sz="2000" dirty="0"/>
              <a:t>  </a:t>
            </a:r>
            <a:r>
              <a:rPr lang="en-GB" sz="2000" dirty="0" err="1"/>
              <a:t>response.write</a:t>
            </a:r>
            <a:r>
              <a:rPr lang="en-GB" sz="2000" dirty="0"/>
              <a:t>("&lt;p&gt;")</a:t>
            </a:r>
            <a:br>
              <a:rPr lang="en-GB" sz="2000" dirty="0"/>
            </a:br>
            <a:r>
              <a:rPr lang="en-GB" sz="2000" dirty="0"/>
              <a:t>  if </a:t>
            </a:r>
            <a:r>
              <a:rPr lang="en-GB" sz="2000" dirty="0" err="1"/>
              <a:t>Request.Cookies</a:t>
            </a:r>
            <a:r>
              <a:rPr lang="en-GB" sz="2000" dirty="0"/>
              <a:t>(x).</a:t>
            </a:r>
            <a:r>
              <a:rPr lang="en-GB" sz="2000" dirty="0" err="1"/>
              <a:t>HasKeys</a:t>
            </a:r>
            <a:r>
              <a:rPr lang="en-GB" sz="2000" dirty="0"/>
              <a:t> then</a:t>
            </a:r>
            <a:br>
              <a:rPr lang="en-GB" sz="2000" dirty="0"/>
            </a:br>
            <a:r>
              <a:rPr lang="en-GB" sz="2000" dirty="0"/>
              <a:t>    for each y in </a:t>
            </a:r>
            <a:r>
              <a:rPr lang="en-GB" sz="2000" dirty="0" err="1"/>
              <a:t>Request.Cookies</a:t>
            </a:r>
            <a:r>
              <a:rPr lang="en-GB" sz="2000" dirty="0"/>
              <a:t>(x)</a:t>
            </a:r>
            <a:br>
              <a:rPr lang="en-GB" sz="2000" dirty="0"/>
            </a:br>
            <a:r>
              <a:rPr lang="en-GB" sz="2000" dirty="0"/>
              <a:t>      </a:t>
            </a:r>
            <a:r>
              <a:rPr lang="en-GB" sz="2000" dirty="0" err="1"/>
              <a:t>response.write</a:t>
            </a:r>
            <a:r>
              <a:rPr lang="en-GB" sz="2000" dirty="0"/>
              <a:t>(x &amp; ":" &amp; y &amp; "=" &amp; </a:t>
            </a:r>
            <a:r>
              <a:rPr lang="en-GB" sz="2000" dirty="0" err="1"/>
              <a:t>Request.Cookies</a:t>
            </a:r>
            <a:r>
              <a:rPr lang="en-GB" sz="2000" dirty="0"/>
              <a:t>(x)(y))</a:t>
            </a:r>
            <a:br>
              <a:rPr lang="en-GB" sz="2000" dirty="0"/>
            </a:br>
            <a:r>
              <a:rPr lang="en-GB" sz="2000" dirty="0"/>
              <a:t>      </a:t>
            </a:r>
            <a:r>
              <a:rPr lang="en-GB" sz="2000" dirty="0" err="1"/>
              <a:t>response.write</a:t>
            </a:r>
            <a:r>
              <a:rPr lang="en-GB" sz="2000" dirty="0"/>
              <a:t>("&lt;</a:t>
            </a:r>
            <a:r>
              <a:rPr lang="en-GB" sz="2000" dirty="0" err="1"/>
              <a:t>br</a:t>
            </a:r>
            <a:r>
              <a:rPr lang="en-GB" sz="2000" dirty="0"/>
              <a:t>&gt;")</a:t>
            </a:r>
            <a:br>
              <a:rPr lang="en-GB" sz="2000" dirty="0"/>
            </a:br>
            <a:r>
              <a:rPr lang="en-GB" sz="2000" dirty="0"/>
              <a:t>    next</a:t>
            </a:r>
            <a:br>
              <a:rPr lang="en-GB" sz="2000" dirty="0"/>
            </a:br>
            <a:r>
              <a:rPr lang="en-GB" sz="2000" dirty="0"/>
              <a:t>  else</a:t>
            </a:r>
            <a:br>
              <a:rPr lang="en-GB" sz="2000" dirty="0"/>
            </a:br>
            <a:r>
              <a:rPr lang="en-GB" sz="2000" dirty="0"/>
              <a:t>    </a:t>
            </a:r>
            <a:r>
              <a:rPr lang="en-GB" sz="2000" dirty="0" err="1"/>
              <a:t>Response.Write</a:t>
            </a:r>
            <a:r>
              <a:rPr lang="en-GB" sz="2000" dirty="0"/>
              <a:t>(x &amp; "=" &amp; </a:t>
            </a:r>
            <a:r>
              <a:rPr lang="en-GB" sz="2000" dirty="0" err="1"/>
              <a:t>Request.Cookies</a:t>
            </a:r>
            <a:r>
              <a:rPr lang="en-GB" sz="2000" dirty="0"/>
              <a:t>(x) &amp; "&lt;</a:t>
            </a:r>
            <a:r>
              <a:rPr lang="en-GB" sz="2000" dirty="0" err="1"/>
              <a:t>br</a:t>
            </a:r>
            <a:r>
              <a:rPr lang="en-GB" sz="2000" dirty="0"/>
              <a:t>&gt;")</a:t>
            </a:r>
            <a:br>
              <a:rPr lang="en-GB" sz="2000" dirty="0"/>
            </a:br>
            <a:r>
              <a:rPr lang="en-GB" sz="2000" dirty="0"/>
              <a:t>  end if</a:t>
            </a:r>
            <a:br>
              <a:rPr lang="en-GB" sz="2000" dirty="0"/>
            </a:br>
            <a:r>
              <a:rPr lang="en-GB" sz="2000" dirty="0"/>
              <a:t>  </a:t>
            </a:r>
            <a:r>
              <a:rPr lang="en-GB" sz="2000" dirty="0" err="1"/>
              <a:t>response.write</a:t>
            </a:r>
            <a:r>
              <a:rPr lang="en-GB" sz="2000" dirty="0"/>
              <a:t> "&lt;/p&gt;"</a:t>
            </a:r>
            <a:br>
              <a:rPr lang="en-GB" sz="2000" dirty="0"/>
            </a:br>
            <a:r>
              <a:rPr lang="en-GB" sz="2000" dirty="0"/>
              <a:t>next</a:t>
            </a:r>
            <a:br>
              <a:rPr lang="en-GB" sz="2000" dirty="0"/>
            </a:br>
            <a:r>
              <a:rPr lang="en-GB" sz="2000" dirty="0"/>
              <a:t>%&gt;</a:t>
            </a:r>
            <a:br>
              <a:rPr lang="en-GB" sz="2000" dirty="0"/>
            </a:br>
            <a:r>
              <a:rPr lang="en-GB" sz="2000" dirty="0"/>
              <a:t/>
            </a:r>
            <a:br>
              <a:rPr lang="en-GB" sz="2000" dirty="0"/>
            </a:br>
            <a:r>
              <a:rPr lang="en-GB" sz="2000" dirty="0"/>
              <a:t>&lt;/body&gt;</a:t>
            </a:r>
            <a:br>
              <a:rPr lang="en-GB" sz="2000" dirty="0"/>
            </a:br>
            <a:r>
              <a:rPr lang="en-GB" sz="2000" dirty="0"/>
              <a:t>&lt;/html&gt;</a:t>
            </a:r>
          </a:p>
        </p:txBody>
      </p:sp>
    </p:spTree>
    <p:extLst>
      <p:ext uri="{BB962C8B-B14F-4D97-AF65-F5344CB8AC3E}">
        <p14:creationId xmlns="" xmlns:p14="http://schemas.microsoft.com/office/powerpoint/2010/main" val="20908705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Development of Internet Application 1501CT - Sara Almudauh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firstname</a:t>
            </a:r>
            <a:r>
              <a:rPr lang="en-GB" dirty="0"/>
              <a:t>=Alex</a:t>
            </a:r>
          </a:p>
          <a:p>
            <a:r>
              <a:rPr lang="en-GB" dirty="0" err="1"/>
              <a:t>user:firstname</a:t>
            </a:r>
            <a:r>
              <a:rPr lang="en-GB" dirty="0"/>
              <a:t>=John</a:t>
            </a:r>
            <a:br>
              <a:rPr lang="en-GB" dirty="0"/>
            </a:br>
            <a:r>
              <a:rPr lang="en-GB" dirty="0" err="1"/>
              <a:t>user:lastname</a:t>
            </a:r>
            <a:r>
              <a:rPr lang="en-GB" dirty="0"/>
              <a:t>=Smith</a:t>
            </a:r>
            <a:br>
              <a:rPr lang="en-GB" dirty="0"/>
            </a:br>
            <a:r>
              <a:rPr lang="en-GB" dirty="0" err="1"/>
              <a:t>user:country</a:t>
            </a:r>
            <a:r>
              <a:rPr lang="en-GB" dirty="0"/>
              <a:t>=Norway</a:t>
            </a:r>
            <a:br>
              <a:rPr lang="en-GB" dirty="0"/>
            </a:br>
            <a:r>
              <a:rPr lang="en-GB" dirty="0" err="1"/>
              <a:t>user:age</a:t>
            </a:r>
            <a:r>
              <a:rPr lang="en-GB" dirty="0"/>
              <a:t>=25</a:t>
            </a:r>
          </a:p>
          <a:p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output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42475333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2153" y="365125"/>
            <a:ext cx="9029700" cy="1325563"/>
          </a:xfrm>
        </p:spPr>
        <p:txBody>
          <a:bodyPr/>
          <a:lstStyle/>
          <a:p>
            <a:r>
              <a:rPr lang="en-GB" dirty="0" smtClean="0"/>
              <a:t>ASP Object: Session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Session object stores information about, or change settings for a user session</a:t>
            </a:r>
            <a:r>
              <a:rPr lang="en-US" dirty="0" smtClean="0"/>
              <a:t>.</a:t>
            </a:r>
          </a:p>
          <a:p>
            <a:r>
              <a:rPr lang="en-US" dirty="0"/>
              <a:t>Variables stored in a Session object hold information about one single user, and are available to all pages in one application. </a:t>
            </a:r>
            <a:endParaRPr lang="en-US" dirty="0" smtClean="0"/>
          </a:p>
          <a:p>
            <a:r>
              <a:rPr lang="en-US" dirty="0" smtClean="0"/>
              <a:t>Common </a:t>
            </a:r>
            <a:r>
              <a:rPr lang="en-US" dirty="0"/>
              <a:t>information stored in session variables are name, id, and preferences</a:t>
            </a:r>
            <a:r>
              <a:rPr lang="en-US"/>
              <a:t>. </a:t>
            </a:r>
            <a:endParaRPr lang="en-US" smtClean="0"/>
          </a:p>
          <a:p>
            <a:r>
              <a:rPr lang="en-US" smtClean="0"/>
              <a:t>The </a:t>
            </a:r>
            <a:r>
              <a:rPr lang="en-US" dirty="0"/>
              <a:t>server creates a new Session object for each new user, and destroys the Session object when the session expires.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8754450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Development of Internet Application 1501CT - Sara Almudauh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 session starts when:</a:t>
            </a:r>
          </a:p>
          <a:p>
            <a:r>
              <a:rPr lang="en-GB" dirty="0"/>
              <a:t>A new user requests an ASP file, and the </a:t>
            </a:r>
            <a:r>
              <a:rPr lang="en-GB" dirty="0" err="1"/>
              <a:t>Global.asa</a:t>
            </a:r>
            <a:r>
              <a:rPr lang="en-GB" dirty="0"/>
              <a:t> file includes a </a:t>
            </a:r>
            <a:r>
              <a:rPr lang="en-GB" dirty="0" err="1"/>
              <a:t>Session_OnStart</a:t>
            </a:r>
            <a:r>
              <a:rPr lang="en-GB" dirty="0"/>
              <a:t> procedure</a:t>
            </a:r>
          </a:p>
          <a:p>
            <a:r>
              <a:rPr lang="en-GB" dirty="0"/>
              <a:t>A value is stored in a Session variable</a:t>
            </a:r>
          </a:p>
          <a:p>
            <a:r>
              <a:rPr lang="en-GB" dirty="0"/>
              <a:t>A user requests an ASP file, and the </a:t>
            </a:r>
            <a:r>
              <a:rPr lang="en-GB" dirty="0" err="1"/>
              <a:t>Global.asa</a:t>
            </a:r>
            <a:r>
              <a:rPr lang="en-GB" dirty="0"/>
              <a:t> file uses the &lt;object&gt; tag to instantiate an object with session scope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459095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Development of Internet Application 1501CT - Sara Almudauh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 session ends if a user has not requested or refreshed a page in the application for a specified period. By default, this is 20 minutes.</a:t>
            </a:r>
          </a:p>
          <a:p>
            <a:r>
              <a:rPr lang="en-GB" dirty="0"/>
              <a:t>If you want to set a timeout interval that is shorter or longer than the default, use the </a:t>
            </a:r>
            <a:r>
              <a:rPr lang="en-GB" b="1" dirty="0"/>
              <a:t>Timeout</a:t>
            </a:r>
            <a:r>
              <a:rPr lang="en-GB" dirty="0"/>
              <a:t> property.</a:t>
            </a:r>
          </a:p>
          <a:p>
            <a:r>
              <a:rPr lang="en-GB" dirty="0"/>
              <a:t>The example below sets a timeout interval of 5 minutes</a:t>
            </a:r>
          </a:p>
          <a:p>
            <a:r>
              <a:rPr lang="en-GB" dirty="0"/>
              <a:t>&lt;%</a:t>
            </a:r>
            <a:br>
              <a:rPr lang="en-GB" dirty="0"/>
            </a:br>
            <a:r>
              <a:rPr lang="en-GB" dirty="0" err="1"/>
              <a:t>Session.Timeout</a:t>
            </a:r>
            <a:r>
              <a:rPr lang="en-GB" dirty="0"/>
              <a:t>=5</a:t>
            </a:r>
            <a:br>
              <a:rPr lang="en-GB" dirty="0"/>
            </a:br>
            <a:r>
              <a:rPr lang="en-GB" dirty="0"/>
              <a:t>%&gt;</a:t>
            </a:r>
          </a:p>
        </p:txBody>
      </p:sp>
    </p:spTree>
    <p:extLst>
      <p:ext uri="{BB962C8B-B14F-4D97-AF65-F5344CB8AC3E}">
        <p14:creationId xmlns="" xmlns:p14="http://schemas.microsoft.com/office/powerpoint/2010/main" val="35201847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Development of Internet Application 1501CT - Sara Almudauh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Server controls are tags that are understood by the server.</a:t>
            </a:r>
          </a:p>
          <a:p>
            <a:r>
              <a:rPr lang="en-GB" dirty="0"/>
              <a:t>There are three kinds of server </a:t>
            </a:r>
            <a:r>
              <a:rPr lang="en-GB" dirty="0" smtClean="0"/>
              <a:t>controls:</a:t>
            </a:r>
          </a:p>
          <a:p>
            <a:pPr lvl="1"/>
            <a:r>
              <a:rPr lang="en-GB" sz="2800" dirty="0" smtClean="0"/>
              <a:t>HTML Server Controls - Traditional HTML tags.</a:t>
            </a:r>
          </a:p>
          <a:p>
            <a:pPr lvl="1"/>
            <a:r>
              <a:rPr lang="en-GB" sz="2800" dirty="0" smtClean="0"/>
              <a:t>Web Server Controls - New ASP.NET tags:</a:t>
            </a:r>
          </a:p>
          <a:p>
            <a:pPr lvl="2"/>
            <a:r>
              <a:rPr lang="en-US" sz="2400" dirty="0" smtClean="0"/>
              <a:t>Basic Web Controls .</a:t>
            </a:r>
          </a:p>
          <a:p>
            <a:pPr lvl="2"/>
            <a:r>
              <a:rPr lang="en-US" sz="2400" dirty="0" smtClean="0"/>
              <a:t> Validation Controls .</a:t>
            </a:r>
          </a:p>
          <a:p>
            <a:pPr lvl="2"/>
            <a:r>
              <a:rPr lang="en-US" sz="2400" dirty="0" smtClean="0"/>
              <a:t> List Controls .</a:t>
            </a:r>
          </a:p>
          <a:p>
            <a:pPr lvl="2"/>
            <a:r>
              <a:rPr lang="en-US" sz="2400" dirty="0" smtClean="0"/>
              <a:t> Rich Controls</a:t>
            </a:r>
            <a:r>
              <a:rPr lang="en-GB" dirty="0" smtClean="0"/>
              <a:t>.</a:t>
            </a:r>
            <a:endParaRPr lang="en-GB" sz="2400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24100" y="365125"/>
            <a:ext cx="9029700" cy="1032601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ASP.NET - Server Controls</a:t>
            </a:r>
            <a:br>
              <a:rPr lang="en-GB" b="1" dirty="0"/>
            </a:br>
            <a:endParaRPr lang="en-GB" b="1" dirty="0"/>
          </a:p>
        </p:txBody>
      </p:sp>
    </p:spTree>
    <p:extLst>
      <p:ext uri="{BB962C8B-B14F-4D97-AF65-F5344CB8AC3E}">
        <p14:creationId xmlns="" xmlns:p14="http://schemas.microsoft.com/office/powerpoint/2010/main" val="20347459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Development of Internet Application 1501CT - Sara Almudauh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Use the </a:t>
            </a:r>
            <a:r>
              <a:rPr lang="en-GB" b="1" dirty="0"/>
              <a:t>Abandon</a:t>
            </a:r>
            <a:r>
              <a:rPr lang="en-GB" dirty="0"/>
              <a:t> method to end a session immediately:</a:t>
            </a:r>
          </a:p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&lt;%</a:t>
            </a:r>
            <a:br>
              <a:rPr lang="en-GB" dirty="0" smtClean="0"/>
            </a:br>
            <a:r>
              <a:rPr lang="en-GB" dirty="0" err="1" smtClean="0"/>
              <a:t>Session.Abandon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%&gt;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6759865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Development of Internet Application 1501CT - Sara Almudauh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</a:t>
            </a:r>
            <a:r>
              <a:rPr lang="en-GB" dirty="0"/>
              <a:t>most important thing about the Session object is that you can store variables in it.</a:t>
            </a:r>
          </a:p>
          <a:p>
            <a:r>
              <a:rPr lang="en-GB" dirty="0"/>
              <a:t>The example below will set the Session variable </a:t>
            </a:r>
            <a:r>
              <a:rPr lang="en-GB" i="1" dirty="0"/>
              <a:t>username</a:t>
            </a:r>
            <a:r>
              <a:rPr lang="en-GB" dirty="0"/>
              <a:t> to "Donald Duck" and the Session variable </a:t>
            </a:r>
            <a:r>
              <a:rPr lang="en-GB" i="1" dirty="0"/>
              <a:t>age</a:t>
            </a:r>
            <a:r>
              <a:rPr lang="en-GB" dirty="0"/>
              <a:t> to "50":</a:t>
            </a:r>
          </a:p>
          <a:p>
            <a:r>
              <a:rPr lang="en-GB" dirty="0"/>
              <a:t>&lt;%</a:t>
            </a:r>
            <a:br>
              <a:rPr lang="en-GB" dirty="0"/>
            </a:br>
            <a:r>
              <a:rPr lang="en-GB" dirty="0"/>
              <a:t>Session("username")="Donald Duck"</a:t>
            </a:r>
            <a:br>
              <a:rPr lang="en-GB" dirty="0"/>
            </a:br>
            <a:r>
              <a:rPr lang="en-GB" dirty="0"/>
              <a:t>Session("age")=50</a:t>
            </a:r>
            <a:br>
              <a:rPr lang="en-GB" dirty="0"/>
            </a:br>
            <a:r>
              <a:rPr lang="en-GB" dirty="0"/>
              <a:t>%&gt;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Store and Retrieve Session Variables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9298548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Development of Internet Application 1501CT - Sara Almudauh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When the value is stored in a session variable it can be reached from ANY page in the ASP application</a:t>
            </a:r>
            <a:r>
              <a:rPr lang="en-GB" dirty="0" smtClean="0"/>
              <a:t>:</a:t>
            </a:r>
          </a:p>
          <a:p>
            <a:r>
              <a:rPr lang="en-GB" dirty="0"/>
              <a:t>Welcome &lt;%</a:t>
            </a:r>
            <a:r>
              <a:rPr lang="en-GB" dirty="0" err="1"/>
              <a:t>Response.Write</a:t>
            </a:r>
            <a:r>
              <a:rPr lang="en-GB" dirty="0"/>
              <a:t>(Session("username</a:t>
            </a:r>
            <a:r>
              <a:rPr lang="en-GB" dirty="0" smtClean="0"/>
              <a:t>"))%&gt;</a:t>
            </a:r>
          </a:p>
          <a:p>
            <a:endParaRPr lang="en-US" dirty="0"/>
          </a:p>
          <a:p>
            <a:r>
              <a:rPr lang="en-GB" dirty="0"/>
              <a:t>The line above returns: "Welcome Donald Duck".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6105941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Development of Internet Application 1501CT - Sara Almudauh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1470" y="1146356"/>
            <a:ext cx="10223717" cy="4351338"/>
          </a:xfrm>
        </p:spPr>
        <p:txBody>
          <a:bodyPr>
            <a:noAutofit/>
          </a:bodyPr>
          <a:lstStyle/>
          <a:p>
            <a:r>
              <a:rPr lang="en-GB" sz="2400" dirty="0"/>
              <a:t>The Contents collection contains all session variables.</a:t>
            </a:r>
          </a:p>
          <a:p>
            <a:r>
              <a:rPr lang="en-GB" sz="2400" dirty="0"/>
              <a:t>It is possible to remove a session variable with the Remove method.</a:t>
            </a:r>
          </a:p>
          <a:p>
            <a:r>
              <a:rPr lang="en-GB" sz="2400" dirty="0"/>
              <a:t>The example below removes the session variable "sale" if the value of the session variable "age" is lower than 18</a:t>
            </a:r>
            <a:r>
              <a:rPr lang="en-GB" sz="2400" dirty="0" smtClean="0"/>
              <a:t>:</a:t>
            </a:r>
            <a:endParaRPr lang="en-US" sz="2400" dirty="0" smtClean="0"/>
          </a:p>
          <a:p>
            <a:r>
              <a:rPr lang="en-GB" sz="2400" dirty="0"/>
              <a:t>&lt;%</a:t>
            </a:r>
            <a:br>
              <a:rPr lang="en-GB" sz="2400" dirty="0"/>
            </a:br>
            <a:r>
              <a:rPr lang="en-GB" sz="2400" dirty="0"/>
              <a:t>If </a:t>
            </a:r>
            <a:r>
              <a:rPr lang="en-GB" sz="2400" dirty="0" err="1"/>
              <a:t>Session.Contents</a:t>
            </a:r>
            <a:r>
              <a:rPr lang="en-GB" sz="2400" dirty="0"/>
              <a:t>("age")&lt;18 then</a:t>
            </a:r>
            <a:br>
              <a:rPr lang="en-GB" sz="2400" dirty="0"/>
            </a:br>
            <a:r>
              <a:rPr lang="en-GB" sz="2400" dirty="0"/>
              <a:t>  </a:t>
            </a:r>
            <a:r>
              <a:rPr lang="en-GB" sz="2400" dirty="0" err="1"/>
              <a:t>Session.Contents.Remove</a:t>
            </a:r>
            <a:r>
              <a:rPr lang="en-GB" sz="2400" dirty="0"/>
              <a:t>("sale")</a:t>
            </a:r>
            <a:br>
              <a:rPr lang="en-GB" sz="2400" dirty="0"/>
            </a:br>
            <a:r>
              <a:rPr lang="en-GB" sz="2400" dirty="0"/>
              <a:t>End If</a:t>
            </a:r>
            <a:br>
              <a:rPr lang="en-GB" sz="2400" dirty="0"/>
            </a:br>
            <a:r>
              <a:rPr lang="en-GB" sz="2400" dirty="0" smtClean="0"/>
              <a:t>%&gt;</a:t>
            </a:r>
          </a:p>
          <a:p>
            <a:endParaRPr lang="en-GB" sz="2400" dirty="0" smtClean="0"/>
          </a:p>
          <a:p>
            <a:r>
              <a:rPr lang="en-GB" sz="2400" dirty="0"/>
              <a:t>To remove all variables in a session, use the </a:t>
            </a:r>
            <a:r>
              <a:rPr lang="en-GB" sz="2400" dirty="0" err="1"/>
              <a:t>RemoveAll</a:t>
            </a:r>
            <a:r>
              <a:rPr lang="en-GB" sz="2400" dirty="0"/>
              <a:t> method</a:t>
            </a:r>
            <a:r>
              <a:rPr lang="en-GB" sz="2400" dirty="0" smtClean="0"/>
              <a:t>:</a:t>
            </a:r>
            <a:endParaRPr lang="en-US" sz="2400" dirty="0"/>
          </a:p>
          <a:p>
            <a:r>
              <a:rPr lang="en-GB" sz="2400" dirty="0"/>
              <a:t>&lt;%</a:t>
            </a:r>
            <a:br>
              <a:rPr lang="en-GB" sz="2400" dirty="0"/>
            </a:br>
            <a:r>
              <a:rPr lang="en-GB" sz="2400" dirty="0" err="1"/>
              <a:t>Session.Contents.RemoveAll</a:t>
            </a:r>
            <a:r>
              <a:rPr lang="en-GB" sz="2400" dirty="0"/>
              <a:t>()</a:t>
            </a:r>
            <a:br>
              <a:rPr lang="en-GB" sz="2400" dirty="0"/>
            </a:br>
            <a:r>
              <a:rPr lang="en-GB" sz="2400" dirty="0"/>
              <a:t>%&gt;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11038" y="209640"/>
            <a:ext cx="9029700" cy="1325563"/>
          </a:xfrm>
        </p:spPr>
        <p:txBody>
          <a:bodyPr>
            <a:normAutofit fontScale="90000"/>
          </a:bodyPr>
          <a:lstStyle/>
          <a:p>
            <a:r>
              <a:rPr lang="en-GB" dirty="0"/>
              <a:t>Remove Session Variables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7983527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Development of Internet Application 1501CT - Sara Almudauh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0150" y="1146356"/>
            <a:ext cx="9791700" cy="4351338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&lt;%</a:t>
            </a:r>
            <a:br>
              <a:rPr lang="en-GB" dirty="0"/>
            </a:br>
            <a:r>
              <a:rPr lang="en-GB" dirty="0"/>
              <a:t>Session("username")="Donald Duck"</a:t>
            </a:r>
            <a:br>
              <a:rPr lang="en-GB" dirty="0"/>
            </a:br>
            <a:r>
              <a:rPr lang="en-GB" dirty="0"/>
              <a:t>Session("age")=50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>dim </a:t>
            </a:r>
            <a:r>
              <a:rPr lang="en-GB" dirty="0" err="1"/>
              <a:t>i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For Each </a:t>
            </a:r>
            <a:r>
              <a:rPr lang="en-GB" dirty="0" err="1"/>
              <a:t>i</a:t>
            </a:r>
            <a:r>
              <a:rPr lang="en-GB" dirty="0"/>
              <a:t> in </a:t>
            </a:r>
            <a:r>
              <a:rPr lang="en-GB" dirty="0" err="1"/>
              <a:t>Session.Contents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  </a:t>
            </a:r>
            <a:r>
              <a:rPr lang="en-GB" dirty="0" err="1"/>
              <a:t>Response.Write</a:t>
            </a:r>
            <a:r>
              <a:rPr lang="en-GB" dirty="0"/>
              <a:t>(</a:t>
            </a:r>
            <a:r>
              <a:rPr lang="en-GB" dirty="0" err="1"/>
              <a:t>i</a:t>
            </a:r>
            <a:r>
              <a:rPr lang="en-GB" dirty="0"/>
              <a:t> &amp; "&lt;</a:t>
            </a:r>
            <a:r>
              <a:rPr lang="en-GB" dirty="0" err="1"/>
              <a:t>br</a:t>
            </a:r>
            <a:r>
              <a:rPr lang="en-GB" dirty="0"/>
              <a:t>&gt;")</a:t>
            </a:r>
            <a:br>
              <a:rPr lang="en-GB" dirty="0"/>
            </a:br>
            <a:r>
              <a:rPr lang="en-GB" dirty="0"/>
              <a:t>Next</a:t>
            </a:r>
            <a:br>
              <a:rPr lang="en-GB" dirty="0"/>
            </a:br>
            <a:r>
              <a:rPr lang="en-GB" dirty="0" smtClean="0"/>
              <a:t>%&gt;</a:t>
            </a:r>
          </a:p>
          <a:p>
            <a:r>
              <a:rPr lang="en-US" dirty="0" smtClean="0"/>
              <a:t>output:</a:t>
            </a:r>
            <a:endParaRPr lang="en-US" dirty="0"/>
          </a:p>
          <a:p>
            <a:r>
              <a:rPr lang="en-GB" dirty="0"/>
              <a:t>username</a:t>
            </a:r>
            <a:br>
              <a:rPr lang="en-GB" dirty="0"/>
            </a:br>
            <a:r>
              <a:rPr lang="en-GB" dirty="0"/>
              <a:t>age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Loop Through the Contents Collection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0737105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Development of Internet Application 1501CT - Sara Almudauh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&lt;%</a:t>
            </a:r>
            <a:br>
              <a:rPr lang="en-GB" dirty="0"/>
            </a:br>
            <a:r>
              <a:rPr lang="en-GB" dirty="0"/>
              <a:t>dim </a:t>
            </a:r>
            <a:r>
              <a:rPr lang="en-GB" dirty="0" err="1"/>
              <a:t>i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dim j</a:t>
            </a:r>
            <a:br>
              <a:rPr lang="en-GB" dirty="0"/>
            </a:br>
            <a:r>
              <a:rPr lang="en-GB" b="1" dirty="0">
                <a:solidFill>
                  <a:srgbClr val="FF0000"/>
                </a:solidFill>
              </a:rPr>
              <a:t>j=</a:t>
            </a:r>
            <a:r>
              <a:rPr lang="en-GB" b="1" dirty="0" err="1">
                <a:solidFill>
                  <a:srgbClr val="FF0000"/>
                </a:solidFill>
              </a:rPr>
              <a:t>Session.Contents.Count</a:t>
            </a:r>
            <a:r>
              <a:rPr lang="en-GB" dirty="0"/>
              <a:t/>
            </a:r>
            <a:br>
              <a:rPr lang="en-GB" dirty="0"/>
            </a:br>
            <a:r>
              <a:rPr lang="en-GB" dirty="0" err="1"/>
              <a:t>Response.Write</a:t>
            </a:r>
            <a:r>
              <a:rPr lang="en-GB" dirty="0"/>
              <a:t>("Session variables: " &amp; j)</a:t>
            </a:r>
            <a:br>
              <a:rPr lang="en-GB" dirty="0"/>
            </a:br>
            <a:r>
              <a:rPr lang="en-GB" dirty="0"/>
              <a:t>For </a:t>
            </a:r>
            <a:r>
              <a:rPr lang="en-GB" dirty="0" err="1"/>
              <a:t>i</a:t>
            </a:r>
            <a:r>
              <a:rPr lang="en-GB" dirty="0"/>
              <a:t>=1 to j</a:t>
            </a:r>
            <a:br>
              <a:rPr lang="en-GB" dirty="0"/>
            </a:br>
            <a:r>
              <a:rPr lang="en-GB" dirty="0"/>
              <a:t>  </a:t>
            </a:r>
            <a:r>
              <a:rPr lang="en-GB" dirty="0" err="1"/>
              <a:t>Response.Write</a:t>
            </a:r>
            <a:r>
              <a:rPr lang="en-GB" dirty="0"/>
              <a:t>(</a:t>
            </a:r>
            <a:r>
              <a:rPr lang="en-GB" dirty="0" err="1"/>
              <a:t>Session.Contents</a:t>
            </a:r>
            <a:r>
              <a:rPr lang="en-GB" dirty="0"/>
              <a:t>(</a:t>
            </a:r>
            <a:r>
              <a:rPr lang="en-GB" dirty="0" err="1"/>
              <a:t>i</a:t>
            </a:r>
            <a:r>
              <a:rPr lang="en-GB" dirty="0"/>
              <a:t>) &amp; "&lt;</a:t>
            </a:r>
            <a:r>
              <a:rPr lang="en-GB" dirty="0" err="1"/>
              <a:t>br</a:t>
            </a:r>
            <a:r>
              <a:rPr lang="en-GB" dirty="0"/>
              <a:t>&gt;")</a:t>
            </a:r>
            <a:br>
              <a:rPr lang="en-GB" dirty="0"/>
            </a:br>
            <a:r>
              <a:rPr lang="en-GB" dirty="0"/>
              <a:t>Next</a:t>
            </a:r>
            <a:br>
              <a:rPr lang="en-GB" dirty="0"/>
            </a:br>
            <a:r>
              <a:rPr lang="en-GB" dirty="0"/>
              <a:t>%&gt;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73707" y="365125"/>
            <a:ext cx="10180093" cy="1325563"/>
          </a:xfrm>
        </p:spPr>
        <p:txBody>
          <a:bodyPr>
            <a:normAutofit fontScale="90000"/>
          </a:bodyPr>
          <a:lstStyle/>
          <a:p>
            <a:r>
              <a:rPr lang="en-GB" dirty="0"/>
              <a:t>Count property</a:t>
            </a:r>
            <a:r>
              <a:rPr lang="en-GB" dirty="0" smtClean="0"/>
              <a:t>: Number of variables in session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792523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4A2144E-0848-47D0-AE9A-9348EDDA3158}" type="slidenum">
              <a:rPr lang="en-US" altLang="ar-SA" sz="1400"/>
              <a:pPr eaLnBrk="1" hangingPunct="1">
                <a:spcBef>
                  <a:spcPct val="0"/>
                </a:spcBef>
                <a:buFontTx/>
                <a:buNone/>
              </a:pPr>
              <a:t>36</a:t>
            </a:fld>
            <a:endParaRPr lang="en-US" altLang="ar-SA" sz="1400"/>
          </a:p>
        </p:txBody>
      </p:sp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2208213" y="692151"/>
            <a:ext cx="784860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ar-SA" sz="1800"/>
              <a:t>To add the new </a:t>
            </a:r>
            <a:r>
              <a:rPr lang="en-US" altLang="ar-SA" sz="1800">
                <a:solidFill>
                  <a:srgbClr val="FF0000"/>
                </a:solidFill>
              </a:rPr>
              <a:t>Global Application Class</a:t>
            </a:r>
            <a:r>
              <a:rPr lang="en-US" altLang="ar-SA" sz="1800"/>
              <a:t> to your project:</a:t>
            </a:r>
          </a:p>
          <a:p>
            <a:pPr algn="just" eaLnBrk="1" hangingPunct="1">
              <a:spcBef>
                <a:spcPct val="0"/>
              </a:spcBef>
            </a:pPr>
            <a:r>
              <a:rPr lang="en-US" altLang="ar-SA" sz="1800"/>
              <a:t> right click the project entry in Solution Explorer.</a:t>
            </a:r>
          </a:p>
          <a:p>
            <a:pPr algn="just" eaLnBrk="1" hangingPunct="1">
              <a:spcBef>
                <a:spcPct val="0"/>
              </a:spcBef>
            </a:pPr>
            <a:r>
              <a:rPr lang="en-US" altLang="ar-SA" sz="1800"/>
              <a:t> choose Add New Item from the context menu.</a:t>
            </a:r>
          </a:p>
          <a:p>
            <a:pPr algn="just" eaLnBrk="1" hangingPunct="1">
              <a:spcBef>
                <a:spcPct val="0"/>
              </a:spcBef>
            </a:pPr>
            <a:r>
              <a:rPr lang="en-US" altLang="ar-SA" sz="1800"/>
              <a:t> You’ll see an Add New Item dialog box.</a:t>
            </a:r>
          </a:p>
          <a:p>
            <a:pPr algn="just" eaLnBrk="1" hangingPunct="1">
              <a:spcBef>
                <a:spcPct val="0"/>
              </a:spcBef>
            </a:pPr>
            <a:r>
              <a:rPr lang="en-US" altLang="ar-SA" sz="1800"/>
              <a:t> Select Global Application Class from the template list.</a:t>
            </a:r>
          </a:p>
        </p:txBody>
      </p:sp>
      <p:pic>
        <p:nvPicPr>
          <p:cNvPr id="307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424" t="19855" r="23425" b="23459"/>
          <a:stretch>
            <a:fillRect/>
          </a:stretch>
        </p:blipFill>
        <p:spPr bwMode="auto">
          <a:xfrm>
            <a:off x="2782889" y="2205039"/>
            <a:ext cx="648017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88175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F02832D-F135-421D-B870-3FB627D2ADBF}" type="slidenum">
              <a:rPr lang="en-US" altLang="ar-SA" sz="1400"/>
              <a:pPr eaLnBrk="1" hangingPunct="1">
                <a:spcBef>
                  <a:spcPct val="0"/>
                </a:spcBef>
                <a:buFontTx/>
                <a:buNone/>
              </a:pPr>
              <a:t>37</a:t>
            </a:fld>
            <a:endParaRPr lang="en-US" altLang="ar-SA" sz="1400"/>
          </a:p>
        </p:txBody>
      </p:sp>
      <p:sp>
        <p:nvSpPr>
          <p:cNvPr id="4099" name="Text Box 4"/>
          <p:cNvSpPr txBox="1">
            <a:spLocks noChangeArrowheads="1"/>
          </p:cNvSpPr>
          <p:nvPr/>
        </p:nvSpPr>
        <p:spPr bwMode="auto">
          <a:xfrm>
            <a:off x="2135188" y="801689"/>
            <a:ext cx="7848600" cy="421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ar-SA" sz="1800"/>
              <a:t>A </a:t>
            </a:r>
            <a:r>
              <a:rPr lang="en-US" altLang="ar-SA" sz="1800">
                <a:solidFill>
                  <a:srgbClr val="FF0000"/>
                </a:solidFill>
              </a:rPr>
              <a:t>Global Application Class</a:t>
            </a:r>
            <a:r>
              <a:rPr lang="en-US" altLang="ar-SA" sz="1800"/>
              <a:t> contain five functions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ar-SA" sz="1800"/>
              <a:t>1- </a:t>
            </a:r>
            <a:r>
              <a:rPr lang="en-US" altLang="ar-SA" sz="1800" noProof="1"/>
              <a:t>Application_Start</a:t>
            </a:r>
            <a:r>
              <a:rPr lang="en-US" altLang="ar-SA" sz="1800"/>
              <a:t> :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ar-SA" sz="1800"/>
              <a:t>This function contains the </a:t>
            </a:r>
            <a:r>
              <a:rPr lang="en-US" altLang="ar-SA" sz="1800" noProof="1"/>
              <a:t>Code that runs on application startup</a:t>
            </a:r>
            <a:r>
              <a:rPr lang="en-US" altLang="ar-SA" sz="1800"/>
              <a:t>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ar-SA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SA" sz="1800"/>
              <a:t>2- </a:t>
            </a:r>
            <a:r>
              <a:rPr lang="en-US" altLang="ar-SA" sz="1800" noProof="1"/>
              <a:t>Application_End</a:t>
            </a:r>
            <a:r>
              <a:rPr lang="en-US" altLang="ar-SA" sz="1800"/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SA" sz="1800"/>
              <a:t>This function contains the </a:t>
            </a:r>
            <a:r>
              <a:rPr lang="en-US" altLang="ar-SA" sz="1800" noProof="1"/>
              <a:t>Code that</a:t>
            </a:r>
            <a:r>
              <a:rPr lang="en-US" altLang="ar-SA" sz="1800"/>
              <a:t> </a:t>
            </a:r>
            <a:r>
              <a:rPr lang="en-US" altLang="ar-SA" sz="1800" noProof="1"/>
              <a:t>runs on application shutdown</a:t>
            </a:r>
            <a:r>
              <a:rPr lang="en-US" altLang="ar-SA" sz="1800"/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ar-SA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SA" sz="1800"/>
              <a:t>3- </a:t>
            </a:r>
            <a:r>
              <a:rPr lang="en-US" altLang="ar-SA" sz="1800" noProof="1"/>
              <a:t>Application_Error</a:t>
            </a:r>
            <a:r>
              <a:rPr lang="en-US" altLang="ar-SA" sz="1800"/>
              <a:t> 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SA" sz="1800"/>
              <a:t>This function contains the </a:t>
            </a:r>
            <a:r>
              <a:rPr lang="en-US" altLang="ar-SA" sz="1800" noProof="1"/>
              <a:t>Code that</a:t>
            </a:r>
            <a:r>
              <a:rPr lang="en-US" altLang="ar-SA" sz="1800"/>
              <a:t> </a:t>
            </a:r>
            <a:r>
              <a:rPr lang="en-US" altLang="ar-SA" sz="1800" noProof="1"/>
              <a:t>runs when an unhandled error occurs</a:t>
            </a:r>
            <a:r>
              <a:rPr lang="en-US" altLang="ar-SA" sz="1800"/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ar-SA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SA" sz="1800"/>
              <a:t>4- </a:t>
            </a:r>
            <a:r>
              <a:rPr lang="en-US" altLang="ar-SA" sz="1800" noProof="1"/>
              <a:t>Session_Start</a:t>
            </a:r>
            <a:r>
              <a:rPr lang="en-US" altLang="ar-SA" sz="1800"/>
              <a:t> 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SA" sz="1800"/>
              <a:t>This function contains the </a:t>
            </a:r>
            <a:r>
              <a:rPr lang="en-US" altLang="ar-SA" sz="1800" noProof="1"/>
              <a:t>Code that</a:t>
            </a:r>
            <a:r>
              <a:rPr lang="en-US" altLang="ar-SA" sz="1800"/>
              <a:t> </a:t>
            </a:r>
            <a:r>
              <a:rPr lang="en-US" altLang="ar-SA" sz="1800" noProof="1"/>
              <a:t>runs when a new session is started</a:t>
            </a:r>
            <a:r>
              <a:rPr lang="en-US" altLang="ar-SA" sz="1800"/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ar-SA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SA" sz="1800"/>
              <a:t>5- </a:t>
            </a:r>
            <a:r>
              <a:rPr lang="en-US" altLang="ar-SA" sz="1800" noProof="1"/>
              <a:t>Session_End</a:t>
            </a:r>
            <a:r>
              <a:rPr lang="en-US" altLang="ar-SA" sz="1800"/>
              <a:t> 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SA" sz="1800"/>
              <a:t>This function contains the </a:t>
            </a:r>
            <a:r>
              <a:rPr lang="en-US" altLang="ar-SA" sz="1800" noProof="1"/>
              <a:t>Code that</a:t>
            </a:r>
            <a:r>
              <a:rPr lang="en-US" altLang="ar-SA" sz="1800"/>
              <a:t> </a:t>
            </a:r>
            <a:r>
              <a:rPr lang="en-US" altLang="ar-SA" sz="1800" noProof="1"/>
              <a:t>runs</a:t>
            </a:r>
            <a:r>
              <a:rPr lang="en-US" altLang="ar-SA" sz="1800"/>
              <a:t> </a:t>
            </a:r>
            <a:r>
              <a:rPr lang="en-US" altLang="ar-SA" sz="1800" noProof="1"/>
              <a:t>when a session ends.</a:t>
            </a:r>
            <a:endParaRPr lang="en-US" altLang="ar-SA" sz="1800"/>
          </a:p>
        </p:txBody>
      </p:sp>
    </p:spTree>
    <p:extLst>
      <p:ext uri="{BB962C8B-B14F-4D97-AF65-F5344CB8AC3E}">
        <p14:creationId xmlns:p14="http://schemas.microsoft.com/office/powerpoint/2010/main" xmlns="" val="931793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FF4BA17-8477-442F-834E-B185813F8A2E}" type="slidenum">
              <a:rPr lang="en-US" altLang="ar-SA" sz="1400"/>
              <a:pPr eaLnBrk="1" hangingPunct="1">
                <a:spcBef>
                  <a:spcPct val="0"/>
                </a:spcBef>
                <a:buFontTx/>
                <a:buNone/>
              </a:pPr>
              <a:t>38</a:t>
            </a:fld>
            <a:endParaRPr lang="en-US" altLang="ar-SA" sz="1400"/>
          </a:p>
        </p:txBody>
      </p:sp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2351089" y="692150"/>
            <a:ext cx="74898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ar-SA" sz="1800"/>
              <a:t>If you want to initialize the values of variables that you will use in the session, do this: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855913" y="1484313"/>
            <a:ext cx="6481762" cy="4895850"/>
            <a:chOff x="839" y="1117"/>
            <a:chExt cx="4083" cy="3084"/>
          </a:xfrm>
        </p:grpSpPr>
        <p:pic>
          <p:nvPicPr>
            <p:cNvPr id="5125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5742" r="31094" b="35750"/>
            <a:stretch>
              <a:fillRect/>
            </a:stretch>
          </p:blipFill>
          <p:spPr bwMode="auto">
            <a:xfrm>
              <a:off x="839" y="1117"/>
              <a:ext cx="4083" cy="30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126" name="Line 4"/>
            <p:cNvSpPr>
              <a:spLocks noChangeShapeType="1"/>
            </p:cNvSpPr>
            <p:nvPr/>
          </p:nvSpPr>
          <p:spPr bwMode="auto">
            <a:xfrm flipH="1">
              <a:off x="1338" y="1616"/>
              <a:ext cx="1179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127" name="Line 5"/>
            <p:cNvSpPr>
              <a:spLocks noChangeShapeType="1"/>
            </p:cNvSpPr>
            <p:nvPr/>
          </p:nvSpPr>
          <p:spPr bwMode="auto">
            <a:xfrm flipH="1">
              <a:off x="2835" y="3385"/>
              <a:ext cx="1179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xmlns="" val="353330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3800F21-2076-4232-8BFC-CA2E279447F1}" type="slidenum">
              <a:rPr lang="en-US" altLang="ar-SA" sz="1400"/>
              <a:pPr eaLnBrk="1" hangingPunct="1">
                <a:spcBef>
                  <a:spcPct val="0"/>
                </a:spcBef>
                <a:buFontTx/>
                <a:buNone/>
              </a:pPr>
              <a:t>39</a:t>
            </a:fld>
            <a:endParaRPr lang="en-US" altLang="ar-SA" sz="1400"/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284" t="12292" r="17513" b="42354"/>
          <a:stretch>
            <a:fillRect/>
          </a:stretch>
        </p:blipFill>
        <p:spPr bwMode="auto">
          <a:xfrm>
            <a:off x="2208214" y="1125539"/>
            <a:ext cx="7705725" cy="345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341" t="15112" r="15157" b="51936"/>
          <a:stretch>
            <a:fillRect/>
          </a:stretch>
        </p:blipFill>
        <p:spPr bwMode="auto">
          <a:xfrm>
            <a:off x="1919289" y="4084638"/>
            <a:ext cx="8351837" cy="2513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2351089" y="692151"/>
            <a:ext cx="74898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ar-SA" sz="1800"/>
              <a:t>For example:</a:t>
            </a:r>
          </a:p>
        </p:txBody>
      </p:sp>
    </p:spTree>
    <p:extLst>
      <p:ext uri="{BB962C8B-B14F-4D97-AF65-F5344CB8AC3E}">
        <p14:creationId xmlns:p14="http://schemas.microsoft.com/office/powerpoint/2010/main" xmlns="" val="428264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</a:t>
            </a:r>
            <a:r>
              <a:rPr lang="en-US" b="1" smtClean="0">
                <a:latin typeface="Courier New" pitchFamily="49" charset="0"/>
                <a:cs typeface="Courier New" pitchFamily="49" charset="0"/>
              </a:rPr>
              <a:t>runat</a:t>
            </a:r>
            <a:r>
              <a:rPr lang="en-US" smtClean="0"/>
              <a:t> Attribute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The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runat</a:t>
            </a:r>
            <a:r>
              <a:rPr lang="en-US" dirty="0" smtClean="0"/>
              <a:t> attribute makes a server control a server control</a:t>
            </a:r>
          </a:p>
          <a:p>
            <a:pPr lvl="1">
              <a:defRPr/>
            </a:pPr>
            <a:r>
              <a:rPr lang="en-US" dirty="0" smtClean="0"/>
              <a:t>This is true for both HTML and Web controls</a:t>
            </a:r>
          </a:p>
          <a:p>
            <a:pPr>
              <a:defRPr/>
            </a:pPr>
            <a:r>
              <a:rPr lang="en-US" dirty="0" smtClean="0"/>
              <a:t>All tags without the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runat</a:t>
            </a:r>
            <a:r>
              <a:rPr lang="en-US" dirty="0" smtClean="0"/>
              <a:t> attribute are copied verbatim to the output stream (HTTP response)</a:t>
            </a:r>
          </a:p>
          <a:p>
            <a:pPr>
              <a:buFont typeface="Wingdings" pitchFamily="2" charset="2"/>
              <a:buNone/>
              <a:defRPr/>
            </a:pPr>
            <a:endParaRPr lang="en-US" dirty="0" smtClean="0"/>
          </a:p>
          <a:p>
            <a:pPr lvl="1">
              <a:defRPr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asp:TextBox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ID="TextBox3" </a:t>
            </a:r>
            <a:r>
              <a:rPr lang="en-US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runat</a:t>
            </a:r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="server"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&gt;&lt;/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asp:TextBox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&gt;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071324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5A17418-DE54-4B91-91BF-37C56FDA4DFF}" type="slidenum">
              <a:rPr lang="en-US" altLang="ar-SA" sz="1400"/>
              <a:pPr eaLnBrk="1" hangingPunct="1">
                <a:spcBef>
                  <a:spcPct val="0"/>
                </a:spcBef>
                <a:buFontTx/>
                <a:buNone/>
              </a:pPr>
              <a:t>40</a:t>
            </a:fld>
            <a:endParaRPr lang="en-US" altLang="ar-SA" sz="140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742" t="12292" r="14557" b="61333"/>
          <a:stretch>
            <a:fillRect/>
          </a:stretch>
        </p:blipFill>
        <p:spPr bwMode="auto">
          <a:xfrm>
            <a:off x="1774825" y="4508501"/>
            <a:ext cx="8497888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429" t="7562" r="23424" b="53770"/>
          <a:stretch>
            <a:fillRect/>
          </a:stretch>
        </p:blipFill>
        <p:spPr bwMode="auto">
          <a:xfrm>
            <a:off x="1992313" y="1557338"/>
            <a:ext cx="8064500" cy="294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2351089" y="692150"/>
            <a:ext cx="74898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ar-SA" sz="1800"/>
              <a:t>This will appear after entering the previous data and clicking on the registration button.</a:t>
            </a:r>
          </a:p>
        </p:txBody>
      </p:sp>
    </p:spTree>
    <p:extLst>
      <p:ext uri="{BB962C8B-B14F-4D97-AF65-F5344CB8AC3E}">
        <p14:creationId xmlns:p14="http://schemas.microsoft.com/office/powerpoint/2010/main" xmlns="" val="2137471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9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76201"/>
            <a:ext cx="8229600" cy="1071563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2700" dirty="0" smtClean="0">
                <a:solidFill>
                  <a:srgbClr val="FF0000"/>
                </a:solidFill>
              </a:rPr>
              <a:t>Creating </a:t>
            </a:r>
            <a:r>
              <a:rPr lang="en-US" sz="2700" dirty="0">
                <a:solidFill>
                  <a:srgbClr val="FF0000"/>
                </a:solidFill>
              </a:rPr>
              <a:t>an</a:t>
            </a:r>
            <a:r>
              <a:rPr lang="en-US" sz="2700" dirty="0">
                <a:solidFill>
                  <a:srgbClr val="FF0000"/>
                </a:solidFill>
                <a:ea typeface="Times New Roman" pitchFamily="18" charset="0"/>
                <a:cs typeface="Arial" charset="0"/>
              </a:rPr>
              <a:t> ASP.NET Web Application using Visual Studio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066801"/>
            <a:ext cx="8593138" cy="2086725"/>
          </a:xfrm>
        </p:spPr>
        <p:txBody>
          <a:bodyPr>
            <a:spAutoFit/>
          </a:bodyPr>
          <a:lstStyle/>
          <a:p>
            <a:pPr eaLnBrk="1" hangingPunct="1">
              <a:buFont typeface="Times New Roman" panose="02020603050405020304" pitchFamily="18" charset="0"/>
              <a:buNone/>
            </a:pPr>
            <a:r>
              <a:rPr lang="en-US" altLang="en-US" sz="2400" b="1" i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Step 1: Creating the Web Application Project</a:t>
            </a:r>
            <a:endParaRPr lang="en-US" altLang="en-US" sz="24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Select </a:t>
            </a:r>
            <a:r>
              <a:rPr lang="en-US" altLang="en-US" sz="2000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File</a:t>
            </a:r>
            <a:r>
              <a:rPr lang="en-US" altLang="en-US" sz="2400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000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&gt;</a:t>
            </a:r>
            <a:r>
              <a:rPr lang="en-US" altLang="en-US" sz="2400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000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New</a:t>
            </a:r>
            <a:r>
              <a:rPr lang="en-US" altLang="en-US" sz="2400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000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Web Site...</a:t>
            </a:r>
            <a:r>
              <a:rPr lang="en-US" alt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and choose </a:t>
            </a:r>
            <a:r>
              <a:rPr lang="en-US" altLang="en-US" sz="2400" b="1" dirty="0">
                <a:solidFill>
                  <a:srgbClr val="4D99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ASP.NET</a:t>
            </a:r>
            <a:r>
              <a:rPr lang="en-US" altLang="en-US" sz="2400" dirty="0">
                <a:solidFill>
                  <a:srgbClr val="4D99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b="1" dirty="0">
                <a:solidFill>
                  <a:srgbClr val="4D99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Empty Web</a:t>
            </a:r>
            <a:r>
              <a:rPr lang="en-US" altLang="en-US" sz="2400" dirty="0">
                <a:solidFill>
                  <a:srgbClr val="4D99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b="1" dirty="0">
                <a:solidFill>
                  <a:srgbClr val="4D99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Site</a:t>
            </a:r>
            <a:r>
              <a:rPr lang="en-US" alt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in the </a:t>
            </a:r>
            <a:r>
              <a:rPr lang="en-US" altLang="en-US" sz="2000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Templates</a:t>
            </a:r>
            <a:r>
              <a:rPr lang="en-US" alt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pane.</a:t>
            </a:r>
          </a:p>
          <a:p>
            <a:pPr eaLnBrk="1" hangingPunct="1"/>
            <a:r>
              <a:rPr lang="en-US" alt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Select </a:t>
            </a:r>
            <a:r>
              <a:rPr lang="en-US" altLang="en-US" sz="2000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File</a:t>
            </a:r>
            <a: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000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System</a:t>
            </a:r>
            <a:r>
              <a:rPr lang="en-US" alt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from the drop-down list closest to </a:t>
            </a:r>
            <a:r>
              <a:rPr lang="en-US" altLang="en-US" sz="2000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Location</a:t>
            </a:r>
            <a:r>
              <a:rPr lang="en-US" alt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</a:p>
          <a:p>
            <a:pPr eaLnBrk="1" hangingPunct="1"/>
            <a:r>
              <a:rPr lang="en-US" alt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Set the </a:t>
            </a:r>
            <a:r>
              <a:rPr lang="en-US" altLang="en-US" sz="2000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Language</a:t>
            </a:r>
            <a:r>
              <a:rPr lang="en-US" alt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to Visual </a:t>
            </a:r>
            <a:r>
              <a:rPr lang="en-US" altLang="en-US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Basic, </a:t>
            </a:r>
            <a:r>
              <a:rPr lang="en-US" alt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and click </a:t>
            </a:r>
            <a:r>
              <a:rPr lang="en-US" altLang="en-US" sz="2000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OK</a:t>
            </a:r>
            <a:r>
              <a:rPr lang="en-US" alt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" name="Picture 4" descr="Untitl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84143" y="3172358"/>
            <a:ext cx="5895833" cy="368564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639567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Development of Internet Application 1501CT - Sara Almudauh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add new page or web form to :</a:t>
            </a:r>
          </a:p>
          <a:p>
            <a:r>
              <a:rPr lang="en-US" altLang="en-US" dirty="0" smtClean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Right click in your website then select </a:t>
            </a:r>
            <a:r>
              <a:rPr lang="en-US" altLang="en-US" sz="24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new item</a:t>
            </a:r>
            <a:r>
              <a:rPr lang="en-US" altLang="en-US" b="1" dirty="0" smtClean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&gt;</a:t>
            </a:r>
            <a:r>
              <a:rPr lang="en-US" altLang="en-US" b="1" dirty="0" smtClean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Web form.</a:t>
            </a:r>
          </a:p>
          <a:p>
            <a:endParaRPr lang="en-US" altLang="en-US" dirty="0" smtClean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13915" y="310534"/>
            <a:ext cx="9535804" cy="1325563"/>
          </a:xfrm>
        </p:spPr>
        <p:txBody>
          <a:bodyPr>
            <a:normAutofit/>
          </a:bodyPr>
          <a:lstStyle/>
          <a:p>
            <a:r>
              <a:rPr lang="en-US" sz="2700" dirty="0" smtClean="0">
                <a:solidFill>
                  <a:srgbClr val="FF0000"/>
                </a:solidFill>
                <a:ea typeface="Times New Roman" pitchFamily="18" charset="0"/>
                <a:cs typeface="Arial" charset="0"/>
              </a:rPr>
              <a:t>Creating an ASP.NET Web Application using Visual Studio</a:t>
            </a:r>
            <a:endParaRPr lang="en-US" sz="2700" dirty="0">
              <a:solidFill>
                <a:srgbClr val="FF0000"/>
              </a:solidFill>
              <a:ea typeface="Times New Roman" pitchFamily="18" charset="0"/>
              <a:cs typeface="Arial" charset="0"/>
            </a:endParaRPr>
          </a:p>
        </p:txBody>
      </p:sp>
      <p:pic>
        <p:nvPicPr>
          <p:cNvPr id="1146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5373" y="2879678"/>
            <a:ext cx="6091624" cy="3596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Development of Internet Application 1501CT - Sara Almudauh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18038" y="1756044"/>
            <a:ext cx="9029700" cy="1325563"/>
          </a:xfrm>
        </p:spPr>
        <p:txBody>
          <a:bodyPr>
            <a:noAutofit/>
          </a:bodyPr>
          <a:lstStyle/>
          <a:p>
            <a:pPr algn="ctr"/>
            <a:r>
              <a:rPr lang="en-GB" sz="6000" b="1" dirty="0" smtClean="0"/>
              <a:t>Questions !!</a:t>
            </a:r>
            <a:br>
              <a:rPr lang="en-GB" sz="6000" b="1" dirty="0" smtClean="0"/>
            </a:br>
            <a:r>
              <a:rPr lang="en-GB" sz="6000" b="1" dirty="0" smtClean="0">
                <a:sym typeface="Wingdings" panose="05000000000000000000" pitchFamily="2" charset="2"/>
              </a:rPr>
              <a:t></a:t>
            </a:r>
            <a:endParaRPr lang="en-GB" sz="6000" b="1" dirty="0"/>
          </a:p>
        </p:txBody>
      </p:sp>
    </p:spTree>
    <p:extLst>
      <p:ext uri="{BB962C8B-B14F-4D97-AF65-F5344CB8AC3E}">
        <p14:creationId xmlns="" xmlns:p14="http://schemas.microsoft.com/office/powerpoint/2010/main" val="33052728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Development of Internet Application 1501CT - Sara Almudauh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5083" y="1485991"/>
            <a:ext cx="9791700" cy="4351338"/>
          </a:xfrm>
        </p:spPr>
        <p:txBody>
          <a:bodyPr/>
          <a:lstStyle/>
          <a:p>
            <a:r>
              <a:rPr lang="en-GB" dirty="0"/>
              <a:t>HTML server controls are HTML tags understood by the server.</a:t>
            </a:r>
          </a:p>
          <a:p>
            <a:r>
              <a:rPr lang="en-GB" dirty="0"/>
              <a:t>HTML elements in ASP.NET files are, by default, treated as </a:t>
            </a:r>
            <a:r>
              <a:rPr lang="en-GB" dirty="0" smtClean="0"/>
              <a:t>text.</a:t>
            </a:r>
          </a:p>
          <a:p>
            <a:r>
              <a:rPr lang="en-GB" dirty="0" smtClean="0"/>
              <a:t>To </a:t>
            </a:r>
            <a:r>
              <a:rPr lang="en-GB" dirty="0"/>
              <a:t>make these elements programmable, add a </a:t>
            </a:r>
            <a:r>
              <a:rPr lang="en-GB" b="1" dirty="0" err="1">
                <a:solidFill>
                  <a:srgbClr val="FF0000"/>
                </a:solidFill>
              </a:rPr>
              <a:t>runat</a:t>
            </a:r>
            <a:r>
              <a:rPr lang="en-GB" b="1" dirty="0">
                <a:solidFill>
                  <a:srgbClr val="FF0000"/>
                </a:solidFill>
              </a:rPr>
              <a:t>="server" </a:t>
            </a:r>
            <a:r>
              <a:rPr lang="en-GB" dirty="0"/>
              <a:t>attribute to the HTML element. </a:t>
            </a:r>
            <a:endParaRPr lang="en-GB" dirty="0" smtClean="0"/>
          </a:p>
          <a:p>
            <a:r>
              <a:rPr lang="en-GB" dirty="0" smtClean="0"/>
              <a:t>This </a:t>
            </a:r>
            <a:r>
              <a:rPr lang="en-GB" dirty="0"/>
              <a:t>attribute indicates that the element should be treated as a server control. </a:t>
            </a:r>
            <a:endParaRPr lang="en-GB" dirty="0" smtClean="0"/>
          </a:p>
          <a:p>
            <a:r>
              <a:rPr lang="en-GB" dirty="0" smtClean="0"/>
              <a:t>The </a:t>
            </a:r>
            <a:r>
              <a:rPr lang="en-GB" dirty="0"/>
              <a:t>id attribute is added to identify the server control. </a:t>
            </a:r>
            <a:endParaRPr lang="en-GB" dirty="0" smtClean="0"/>
          </a:p>
          <a:p>
            <a:r>
              <a:rPr lang="en-GB" dirty="0" smtClean="0"/>
              <a:t>The </a:t>
            </a:r>
            <a:r>
              <a:rPr lang="en-GB" dirty="0"/>
              <a:t>id reference can be used to manipulate the server control at run time.</a:t>
            </a:r>
          </a:p>
          <a:p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82362" y="365125"/>
            <a:ext cx="9029700" cy="1325563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HTML </a:t>
            </a:r>
            <a:r>
              <a:rPr lang="en-GB" b="1" dirty="0"/>
              <a:t>Server Controls</a:t>
            </a:r>
            <a:br>
              <a:rPr lang="en-GB" b="1" dirty="0"/>
            </a:br>
            <a:endParaRPr lang="en-GB" b="1" dirty="0"/>
          </a:p>
        </p:txBody>
      </p:sp>
    </p:spTree>
    <p:extLst>
      <p:ext uri="{BB962C8B-B14F-4D97-AF65-F5344CB8AC3E}">
        <p14:creationId xmlns="" xmlns:p14="http://schemas.microsoft.com/office/powerpoint/2010/main" val="27788834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746031" y="323084"/>
            <a:ext cx="9029700" cy="1325563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HTML Controls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1905000"/>
            <a:ext cx="5283200" cy="4495800"/>
          </a:xfrm>
        </p:spPr>
        <p:txBody>
          <a:bodyPr/>
          <a:lstStyle/>
          <a:p>
            <a:pPr eaLnBrk="1" hangingPunct="1">
              <a:spcBef>
                <a:spcPct val="10000"/>
              </a:spcBef>
            </a:pPr>
            <a:r>
              <a:rPr lang="en-US" smtClean="0"/>
              <a:t>Supported controls</a:t>
            </a:r>
          </a:p>
          <a:p>
            <a:pPr lvl="1" eaLnBrk="1" hangingPunct="1">
              <a:spcBef>
                <a:spcPct val="10000"/>
              </a:spcBef>
            </a:pPr>
            <a:r>
              <a:rPr lang="en-US" smtClean="0">
                <a:latin typeface="Lucida Console" pitchFamily="49" charset="0"/>
              </a:rPr>
              <a:t>&lt;a&gt;</a:t>
            </a:r>
          </a:p>
          <a:p>
            <a:pPr lvl="1" eaLnBrk="1" hangingPunct="1">
              <a:spcBef>
                <a:spcPct val="10000"/>
              </a:spcBef>
            </a:pPr>
            <a:r>
              <a:rPr lang="en-US" smtClean="0">
                <a:latin typeface="Lucida Console" pitchFamily="49" charset="0"/>
              </a:rPr>
              <a:t>&lt;img&gt;</a:t>
            </a:r>
          </a:p>
          <a:p>
            <a:pPr lvl="1" eaLnBrk="1" hangingPunct="1">
              <a:spcBef>
                <a:spcPct val="10000"/>
              </a:spcBef>
            </a:pPr>
            <a:r>
              <a:rPr lang="en-US" smtClean="0">
                <a:latin typeface="Lucida Console" pitchFamily="49" charset="0"/>
              </a:rPr>
              <a:t>&lt;form&gt;</a:t>
            </a:r>
          </a:p>
          <a:p>
            <a:pPr lvl="1" eaLnBrk="1" hangingPunct="1">
              <a:spcBef>
                <a:spcPct val="10000"/>
              </a:spcBef>
            </a:pPr>
            <a:r>
              <a:rPr lang="en-US" smtClean="0">
                <a:latin typeface="Lucida Console" pitchFamily="49" charset="0"/>
              </a:rPr>
              <a:t>&lt;table&gt;</a:t>
            </a:r>
          </a:p>
          <a:p>
            <a:pPr lvl="1" eaLnBrk="1" hangingPunct="1">
              <a:spcBef>
                <a:spcPct val="10000"/>
              </a:spcBef>
            </a:pPr>
            <a:r>
              <a:rPr lang="en-US" smtClean="0">
                <a:latin typeface="Lucida Console" pitchFamily="49" charset="0"/>
              </a:rPr>
              <a:t>&lt;tr&gt;</a:t>
            </a:r>
          </a:p>
          <a:p>
            <a:pPr lvl="1" eaLnBrk="1" hangingPunct="1">
              <a:spcBef>
                <a:spcPct val="10000"/>
              </a:spcBef>
            </a:pPr>
            <a:r>
              <a:rPr lang="en-US" smtClean="0">
                <a:latin typeface="Lucida Console" pitchFamily="49" charset="0"/>
              </a:rPr>
              <a:t>&lt;td&gt;</a:t>
            </a:r>
          </a:p>
          <a:p>
            <a:pPr lvl="1" eaLnBrk="1" hangingPunct="1">
              <a:spcBef>
                <a:spcPct val="10000"/>
              </a:spcBef>
            </a:pPr>
            <a:r>
              <a:rPr lang="en-US" smtClean="0">
                <a:latin typeface="Lucida Console" pitchFamily="49" charset="0"/>
              </a:rPr>
              <a:t>&lt;th&gt;</a:t>
            </a:r>
          </a:p>
          <a:p>
            <a:pPr lvl="1" eaLnBrk="1" hangingPunct="1">
              <a:spcBef>
                <a:spcPct val="10000"/>
              </a:spcBef>
            </a:pPr>
            <a:r>
              <a:rPr lang="en-US" smtClean="0">
                <a:latin typeface="Lucida Console" pitchFamily="49" charset="0"/>
              </a:rPr>
              <a:t>&lt;select&gt;</a:t>
            </a:r>
          </a:p>
          <a:p>
            <a:pPr eaLnBrk="1" hangingPunct="1">
              <a:spcBef>
                <a:spcPct val="10000"/>
              </a:spcBef>
            </a:pPr>
            <a:endParaRPr lang="en-US" smtClean="0">
              <a:latin typeface="Lucida Console" pitchFamily="49" charset="0"/>
            </a:endParaRP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5283200" y="2286000"/>
            <a:ext cx="62992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1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</a:pPr>
            <a:r>
              <a:rPr lang="en-US" sz="2400">
                <a:latin typeface="Calibri" pitchFamily="34" charset="0"/>
              </a:rPr>
              <a:t>&lt;textarea&gt;</a:t>
            </a:r>
          </a:p>
          <a:p>
            <a:pPr marL="742950" lvl="1" indent="-285750">
              <a:spcBef>
                <a:spcPct val="1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</a:pPr>
            <a:r>
              <a:rPr lang="en-US" sz="2400">
                <a:latin typeface="Calibri" pitchFamily="34" charset="0"/>
              </a:rPr>
              <a:t>&lt;button&gt;</a:t>
            </a:r>
          </a:p>
          <a:p>
            <a:pPr marL="742950" lvl="1" indent="-285750">
              <a:spcBef>
                <a:spcPct val="1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</a:pPr>
            <a:r>
              <a:rPr lang="en-US" sz="2400">
                <a:latin typeface="Calibri" pitchFamily="34" charset="0"/>
              </a:rPr>
              <a:t>&lt;input type=text&gt;</a:t>
            </a:r>
          </a:p>
          <a:p>
            <a:pPr marL="742950" lvl="1" indent="-285750">
              <a:spcBef>
                <a:spcPct val="1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</a:pPr>
            <a:r>
              <a:rPr lang="en-US" sz="2400">
                <a:latin typeface="Calibri" pitchFamily="34" charset="0"/>
              </a:rPr>
              <a:t>&lt;input type=file&gt;</a:t>
            </a:r>
          </a:p>
          <a:p>
            <a:pPr marL="742950" lvl="1" indent="-285750">
              <a:spcBef>
                <a:spcPct val="1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</a:pPr>
            <a:r>
              <a:rPr lang="en-US" sz="2400">
                <a:latin typeface="Calibri" pitchFamily="34" charset="0"/>
              </a:rPr>
              <a:t>&lt;input type=submit&gt;</a:t>
            </a:r>
          </a:p>
          <a:p>
            <a:pPr marL="742950" lvl="1" indent="-285750">
              <a:spcBef>
                <a:spcPct val="1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</a:pPr>
            <a:r>
              <a:rPr lang="en-US" sz="2400">
                <a:latin typeface="Calibri" pitchFamily="34" charset="0"/>
              </a:rPr>
              <a:t>&lt;input type=button&gt;</a:t>
            </a:r>
          </a:p>
          <a:p>
            <a:pPr marL="742950" lvl="1" indent="-285750">
              <a:spcBef>
                <a:spcPct val="1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</a:pPr>
            <a:r>
              <a:rPr lang="en-US" sz="2400">
                <a:latin typeface="Calibri" pitchFamily="34" charset="0"/>
              </a:rPr>
              <a:t>&lt;input type=reset&gt;</a:t>
            </a:r>
          </a:p>
          <a:p>
            <a:pPr marL="742950" lvl="1" indent="-285750">
              <a:spcBef>
                <a:spcPct val="1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</a:pPr>
            <a:r>
              <a:rPr lang="en-US" sz="2400">
                <a:latin typeface="Calibri" pitchFamily="34" charset="0"/>
              </a:rPr>
              <a:t>&lt;input type=hidden&gt;</a:t>
            </a:r>
          </a:p>
        </p:txBody>
      </p: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Development of Internet Application 1501CT - Sara Almudauh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9585" y="1468800"/>
            <a:ext cx="9791700" cy="4351338"/>
          </a:xfrm>
        </p:spPr>
        <p:txBody>
          <a:bodyPr/>
          <a:lstStyle/>
          <a:p>
            <a:r>
              <a:rPr lang="en-GB" dirty="0"/>
              <a:t>All HTML server controls must be within a </a:t>
            </a:r>
            <a:r>
              <a:rPr lang="en-GB" b="1" dirty="0">
                <a:solidFill>
                  <a:srgbClr val="FF0000"/>
                </a:solidFill>
              </a:rPr>
              <a:t>&lt;form&gt; </a:t>
            </a:r>
            <a:r>
              <a:rPr lang="en-GB" dirty="0"/>
              <a:t>tag with the </a:t>
            </a:r>
            <a:r>
              <a:rPr lang="en-GB" b="1" dirty="0" err="1">
                <a:solidFill>
                  <a:srgbClr val="FF0000"/>
                </a:solidFill>
              </a:rPr>
              <a:t>runat</a:t>
            </a:r>
            <a:r>
              <a:rPr lang="en-GB" b="1" dirty="0">
                <a:solidFill>
                  <a:srgbClr val="FF0000"/>
                </a:solidFill>
              </a:rPr>
              <a:t>="server" </a:t>
            </a:r>
            <a:r>
              <a:rPr lang="en-GB" dirty="0"/>
              <a:t>attribute. </a:t>
            </a:r>
            <a:endParaRPr lang="en-GB" dirty="0" smtClean="0"/>
          </a:p>
          <a:p>
            <a:r>
              <a:rPr lang="en-GB" dirty="0" smtClean="0"/>
              <a:t>The </a:t>
            </a:r>
            <a:r>
              <a:rPr lang="en-GB" b="1" dirty="0" err="1">
                <a:solidFill>
                  <a:srgbClr val="FF0000"/>
                </a:solidFill>
              </a:rPr>
              <a:t>runat</a:t>
            </a:r>
            <a:r>
              <a:rPr lang="en-GB" b="1" dirty="0">
                <a:solidFill>
                  <a:srgbClr val="FF0000"/>
                </a:solidFill>
              </a:rPr>
              <a:t>="server" </a:t>
            </a:r>
            <a:r>
              <a:rPr lang="en-GB" dirty="0"/>
              <a:t>attribute indicates that the form should be processed on the server. It also indicates that the enclosed controls can be accessed by server scripts.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HTML </a:t>
            </a:r>
            <a:r>
              <a:rPr lang="en-GB" b="1" dirty="0"/>
              <a:t>Server Controls</a:t>
            </a:r>
            <a:br>
              <a:rPr lang="en-GB" b="1" dirty="0"/>
            </a:br>
            <a:endParaRPr lang="en-GB" b="1" dirty="0"/>
          </a:p>
        </p:txBody>
      </p:sp>
    </p:spTree>
    <p:extLst>
      <p:ext uri="{BB962C8B-B14F-4D97-AF65-F5344CB8AC3E}">
        <p14:creationId xmlns="" xmlns:p14="http://schemas.microsoft.com/office/powerpoint/2010/main" val="19451015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Development of Internet Application 1501CT - Sara Almudauh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8408" y="1381486"/>
            <a:ext cx="10411642" cy="49748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dirty="0" smtClean="0"/>
              <a:t>&lt;head&gt;</a:t>
            </a:r>
          </a:p>
          <a:p>
            <a:pPr>
              <a:buNone/>
            </a:pPr>
            <a:r>
              <a:rPr lang="en-US" sz="2400" dirty="0" smtClean="0"/>
              <a:t>	&lt;title&gt; Html Server Control&lt;/title&gt;</a:t>
            </a:r>
          </a:p>
          <a:p>
            <a:pPr>
              <a:buNone/>
            </a:pPr>
            <a:r>
              <a:rPr lang="en-US" sz="2400" dirty="0" smtClean="0"/>
              <a:t>&lt;/head&gt;</a:t>
            </a:r>
          </a:p>
          <a:p>
            <a:pPr>
              <a:buNone/>
            </a:pPr>
            <a:r>
              <a:rPr lang="en-US" sz="2400" dirty="0" smtClean="0"/>
              <a:t>&lt;body&gt;</a:t>
            </a:r>
          </a:p>
          <a:p>
            <a:pPr>
              <a:buNone/>
            </a:pPr>
            <a:r>
              <a:rPr lang="en-US" sz="2400" dirty="0" smtClean="0"/>
              <a:t>	&lt;form id=“</a:t>
            </a:r>
            <a:r>
              <a:rPr lang="en-US" sz="2400" dirty="0" err="1" smtClean="0"/>
              <a:t>FormMain</a:t>
            </a:r>
            <a:r>
              <a:rPr lang="en-US" sz="2400" dirty="0" smtClean="0"/>
              <a:t>” </a:t>
            </a:r>
            <a:r>
              <a:rPr lang="en-US" sz="2400" dirty="0" err="1" smtClean="0"/>
              <a:t>runat</a:t>
            </a:r>
            <a:r>
              <a:rPr lang="en-US" sz="2400" dirty="0" smtClean="0"/>
              <a:t>=“server”&gt;</a:t>
            </a:r>
          </a:p>
          <a:p>
            <a:pPr>
              <a:buNone/>
            </a:pPr>
            <a:r>
              <a:rPr lang="en-US" sz="2400" dirty="0" smtClean="0"/>
              <a:t>		&lt;input id=“</a:t>
            </a:r>
            <a:r>
              <a:rPr lang="en-US" sz="2400" dirty="0" err="1" smtClean="0"/>
              <a:t>TextField</a:t>
            </a:r>
            <a:r>
              <a:rPr lang="en-US" sz="2400" dirty="0" smtClean="0"/>
              <a:t>” type=“text” </a:t>
            </a:r>
            <a:r>
              <a:rPr lang="en-US" sz="2400" dirty="0" err="1" smtClean="0"/>
              <a:t>runat</a:t>
            </a:r>
            <a:r>
              <a:rPr lang="en-US" sz="2400" dirty="0" smtClean="0"/>
              <a:t>=“server&gt;</a:t>
            </a:r>
          </a:p>
          <a:p>
            <a:pPr>
              <a:buNone/>
            </a:pPr>
            <a:r>
              <a:rPr lang="en-US" sz="2400" dirty="0" smtClean="0"/>
              <a:t>		 &lt;input id=“</a:t>
            </a:r>
            <a:r>
              <a:rPr lang="en-US" sz="2400" dirty="0" err="1" smtClean="0"/>
              <a:t>ButtonSubmit</a:t>
            </a:r>
            <a:r>
              <a:rPr lang="en-US" sz="2400" dirty="0" smtClean="0"/>
              <a:t>” type=“button” </a:t>
            </a:r>
            <a:r>
              <a:rPr lang="en-US" sz="2400" dirty="0" err="1" smtClean="0"/>
              <a:t>runat</a:t>
            </a:r>
            <a:r>
              <a:rPr lang="en-US" sz="2400" dirty="0" smtClean="0"/>
              <a:t>=“server value=“submit”&gt;</a:t>
            </a:r>
          </a:p>
          <a:p>
            <a:pPr>
              <a:buNone/>
            </a:pPr>
            <a:r>
              <a:rPr lang="en-US" sz="2400" dirty="0" smtClean="0"/>
              <a:t>	&lt;/form&gt;</a:t>
            </a:r>
          </a:p>
          <a:p>
            <a:pPr>
              <a:buNone/>
            </a:pPr>
            <a:r>
              <a:rPr lang="en-US" sz="2400" dirty="0" smtClean="0"/>
              <a:t>&lt;/body&gt;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8991971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Development of Internet Application 1501CT - Sara Almudauh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900" y="1420677"/>
            <a:ext cx="9791700" cy="4351338"/>
          </a:xfrm>
        </p:spPr>
        <p:txBody>
          <a:bodyPr>
            <a:normAutofit/>
          </a:bodyPr>
          <a:lstStyle/>
          <a:p>
            <a:r>
              <a:rPr lang="en-GB" dirty="0"/>
              <a:t>Web server controls are special ASP.NET tags understood by the server.</a:t>
            </a:r>
          </a:p>
          <a:p>
            <a:r>
              <a:rPr lang="en-GB" dirty="0"/>
              <a:t>Like HTML server controls, Web server controls are also created on the server and they require a </a:t>
            </a:r>
            <a:r>
              <a:rPr lang="en-GB" b="1" dirty="0" err="1">
                <a:solidFill>
                  <a:srgbClr val="FF0000"/>
                </a:solidFill>
              </a:rPr>
              <a:t>runat</a:t>
            </a:r>
            <a:r>
              <a:rPr lang="en-GB" b="1" dirty="0">
                <a:solidFill>
                  <a:srgbClr val="FF0000"/>
                </a:solidFill>
              </a:rPr>
              <a:t>="server" </a:t>
            </a:r>
            <a:r>
              <a:rPr lang="en-GB" dirty="0"/>
              <a:t>attribute to </a:t>
            </a:r>
            <a:r>
              <a:rPr lang="en-GB" dirty="0" smtClean="0"/>
              <a:t>work.</a:t>
            </a:r>
            <a:endParaRPr lang="en-GB" dirty="0"/>
          </a:p>
          <a:p>
            <a:r>
              <a:rPr lang="en-GB" dirty="0"/>
              <a:t>The syntax for creating a Web server control is:</a:t>
            </a:r>
          </a:p>
          <a:p>
            <a:pPr marL="0" indent="0">
              <a:buNone/>
            </a:pPr>
            <a:r>
              <a:rPr lang="en-GB" dirty="0" smtClean="0"/>
              <a:t>	&lt;</a:t>
            </a:r>
            <a:r>
              <a:rPr lang="en-GB" dirty="0" err="1"/>
              <a:t>asp:control_name</a:t>
            </a:r>
            <a:r>
              <a:rPr lang="en-GB" dirty="0"/>
              <a:t> id="</a:t>
            </a:r>
            <a:r>
              <a:rPr lang="en-GB" dirty="0" err="1"/>
              <a:t>some_id</a:t>
            </a:r>
            <a:r>
              <a:rPr lang="en-GB" dirty="0"/>
              <a:t>" </a:t>
            </a:r>
            <a:r>
              <a:rPr lang="en-GB" dirty="0" err="1"/>
              <a:t>runat</a:t>
            </a:r>
            <a:r>
              <a:rPr lang="en-GB" dirty="0"/>
              <a:t>="server" /&gt;</a:t>
            </a:r>
          </a:p>
          <a:p>
            <a:pPr marL="0" indent="0">
              <a:buNone/>
            </a:pP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62100" y="410368"/>
            <a:ext cx="9029700" cy="830603"/>
          </a:xfrm>
        </p:spPr>
        <p:txBody>
          <a:bodyPr>
            <a:normAutofit/>
          </a:bodyPr>
          <a:lstStyle/>
          <a:p>
            <a:r>
              <a:rPr lang="en-GB" b="1" dirty="0" smtClean="0"/>
              <a:t>Web </a:t>
            </a:r>
            <a:r>
              <a:rPr lang="en-GB" b="1" dirty="0"/>
              <a:t>Server </a:t>
            </a:r>
            <a:r>
              <a:rPr lang="en-GB" b="1" dirty="0" smtClean="0"/>
              <a:t>Controls</a:t>
            </a:r>
            <a:endParaRPr lang="en-GB" b="1" dirty="0"/>
          </a:p>
        </p:txBody>
      </p:sp>
    </p:spTree>
    <p:extLst>
      <p:ext uri="{BB962C8B-B14F-4D97-AF65-F5344CB8AC3E}">
        <p14:creationId xmlns="" xmlns:p14="http://schemas.microsoft.com/office/powerpoint/2010/main" val="39564155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loud skipper design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Cloud skipper design template" id="{30DBBF30-EDA2-4408-9702-3B0A8AED6F12}" vid="{0F128B79-39D4-4007-9EC6-E245A2CC91E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A1AFEDE-5CAF-4D05-AC35-0F55C5366E1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Cloud skipper design slides</Template>
  <TotalTime>0</TotalTime>
  <Words>1696</Words>
  <Application>Microsoft Office PowerPoint</Application>
  <PresentationFormat>Custom</PresentationFormat>
  <Paragraphs>257</Paragraphs>
  <Slides>43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Cloud skipper design template</vt:lpstr>
      <vt:lpstr>ASP.NET Part 2</vt:lpstr>
      <vt:lpstr>What is ASP.NET Server Control?</vt:lpstr>
      <vt:lpstr>ASP.NET - Server Controls </vt:lpstr>
      <vt:lpstr>The runat Attribute</vt:lpstr>
      <vt:lpstr>HTML Server Controls </vt:lpstr>
      <vt:lpstr>HTML Controls</vt:lpstr>
      <vt:lpstr>HTML Server Controls </vt:lpstr>
      <vt:lpstr>EXAMPLE</vt:lpstr>
      <vt:lpstr>Web Server Controls</vt:lpstr>
      <vt:lpstr>Slide 10</vt:lpstr>
      <vt:lpstr>EXAMPLE</vt:lpstr>
      <vt:lpstr>Web Server Controls</vt:lpstr>
      <vt:lpstr>Slide 13</vt:lpstr>
      <vt:lpstr>Basic Web Controls</vt:lpstr>
      <vt:lpstr>Validation Server Controls</vt:lpstr>
      <vt:lpstr>Validation Server Controls</vt:lpstr>
      <vt:lpstr>EXAMPLE</vt:lpstr>
      <vt:lpstr>List Controls </vt:lpstr>
      <vt:lpstr>Rich Controls </vt:lpstr>
      <vt:lpstr>ASP.NET Server Controls (Event Wiring 1)</vt:lpstr>
      <vt:lpstr>ASP Object: Cookies</vt:lpstr>
      <vt:lpstr>Cookies</vt:lpstr>
      <vt:lpstr>Slide 23</vt:lpstr>
      <vt:lpstr>Read all Cookies </vt:lpstr>
      <vt:lpstr>Slide 25</vt:lpstr>
      <vt:lpstr>output</vt:lpstr>
      <vt:lpstr>ASP Object: Session</vt:lpstr>
      <vt:lpstr>Slide 28</vt:lpstr>
      <vt:lpstr>Slide 29</vt:lpstr>
      <vt:lpstr>Slide 30</vt:lpstr>
      <vt:lpstr>Store and Retrieve Session Variables </vt:lpstr>
      <vt:lpstr>Slide 32</vt:lpstr>
      <vt:lpstr>Remove Session Variables </vt:lpstr>
      <vt:lpstr>Loop Through the Contents Collection </vt:lpstr>
      <vt:lpstr>Count property: Number of variables in session</vt:lpstr>
      <vt:lpstr>Slide 36</vt:lpstr>
      <vt:lpstr>Slide 37</vt:lpstr>
      <vt:lpstr>Slide 38</vt:lpstr>
      <vt:lpstr>Slide 39</vt:lpstr>
      <vt:lpstr>Slide 40</vt:lpstr>
      <vt:lpstr>Creating an ASP.NET Web Application using Visual Studio</vt:lpstr>
      <vt:lpstr>Creating an ASP.NET Web Application using Visual Studio</vt:lpstr>
      <vt:lpstr>Questions !! 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2015-06-10T01:27:29Z</dcterms:created>
  <dcterms:modified xsi:type="dcterms:W3CDTF">2016-10-21T15:31:20Z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TC034605089991</vt:lpwstr>
  </property>
</Properties>
</file>