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49"/>
  </p:notesMasterIdLst>
  <p:handoutMasterIdLst>
    <p:handoutMasterId r:id="rId50"/>
  </p:handoutMasterIdLst>
  <p:sldIdLst>
    <p:sldId id="265" r:id="rId3"/>
    <p:sldId id="381" r:id="rId4"/>
    <p:sldId id="297" r:id="rId5"/>
    <p:sldId id="378" r:id="rId6"/>
    <p:sldId id="298" r:id="rId7"/>
    <p:sldId id="380" r:id="rId8"/>
    <p:sldId id="299" r:id="rId9"/>
    <p:sldId id="308" r:id="rId10"/>
    <p:sldId id="309" r:id="rId11"/>
    <p:sldId id="382" r:id="rId12"/>
    <p:sldId id="310" r:id="rId13"/>
    <p:sldId id="384" r:id="rId14"/>
    <p:sldId id="385" r:id="rId15"/>
    <p:sldId id="387" r:id="rId16"/>
    <p:sldId id="311" r:id="rId17"/>
    <p:sldId id="386" r:id="rId18"/>
    <p:sldId id="312" r:id="rId19"/>
    <p:sldId id="388" r:id="rId20"/>
    <p:sldId id="389" r:id="rId21"/>
    <p:sldId id="316" r:id="rId22"/>
    <p:sldId id="337" r:id="rId23"/>
    <p:sldId id="338" r:id="rId24"/>
    <p:sldId id="366" r:id="rId25"/>
    <p:sldId id="367" r:id="rId26"/>
    <p:sldId id="368" r:id="rId27"/>
    <p:sldId id="369" r:id="rId28"/>
    <p:sldId id="33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401" r:id="rId38"/>
    <p:sldId id="402" r:id="rId39"/>
    <p:sldId id="403" r:id="rId40"/>
    <p:sldId id="404" r:id="rId41"/>
    <p:sldId id="405" r:id="rId42"/>
    <p:sldId id="340" r:id="rId43"/>
    <p:sldId id="406" r:id="rId44"/>
    <p:sldId id="395" r:id="rId45"/>
    <p:sldId id="396" r:id="rId46"/>
    <p:sldId id="397" r:id="rId47"/>
    <p:sldId id="29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43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89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DFFC1-88BC-4FA4-A388-2C668C81C2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9CCA6B-C5DB-42A6-9546-DA3894856E75}" type="slidenum">
              <a:rPr lang="en-US" altLang="en-US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28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62B8EB-B723-4021-AFBB-7A1536AF87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DB2F-D6AA-4C1B-BA94-7DC340DBBE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85C358-56B0-4788-938E-0C0A545134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9362-B643-4F0E-9560-B70E6FEE63F5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70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8E2A-EEDF-4D14-A8D3-8A68C7D13DBD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88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C805-CF8A-45B2-92D5-0789DF0430AE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83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7E71-DB08-4948-A3D1-AF631E12F150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88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559D-F187-4B2F-A974-0BA395FFBA04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79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7E50-A699-483F-9145-30F63CE94806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68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DB69-9C93-44C6-9C10-E76A1A5F5EE0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BAA6-245A-40CB-813B-C137F5608526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66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762-5A60-4349-B8D5-BDCD55182780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58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681A-08AE-48FA-BF42-CBE968DC1A7A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14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7F10-D55B-4D01-A80D-B196B1EF2236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71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BC2A-5DA1-466A-91E8-7D30F231EDB9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35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56316-86CF-4DF5-9BAB-05ADD3EA2A0F}" type="datetime1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Web_browse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7</a:t>
            </a:r>
          </a:p>
          <a:p>
            <a:endParaRPr lang="en-US" dirty="0" smtClean="0"/>
          </a:p>
          <a:p>
            <a:r>
              <a:rPr lang="en-US" b="1" dirty="0" smtClean="0"/>
              <a:t>Sara Almudauh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307132" cy="2387600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ASP.NET</a:t>
            </a:r>
            <a:br>
              <a:rPr lang="en-US" sz="8800" b="1" dirty="0" smtClean="0"/>
            </a:br>
            <a:r>
              <a:rPr lang="en-US" sz="3600" b="1" dirty="0" smtClean="0"/>
              <a:t>Part 2</a:t>
            </a:r>
            <a:endParaRPr lang="en-US" altLang="zh-CN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307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941" t="10989" r="17560" b="9866"/>
          <a:stretch>
            <a:fillRect/>
          </a:stretch>
        </p:blipFill>
        <p:spPr bwMode="auto">
          <a:xfrm>
            <a:off x="1864427" y="534388"/>
            <a:ext cx="8015844" cy="605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&lt;script </a:t>
            </a:r>
            <a:r>
              <a:rPr lang="en-GB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runat</a:t>
            </a: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="server"&gt;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Sub submit(Source As Object, e As </a:t>
            </a:r>
            <a:r>
              <a:rPr lang="en-GB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EventArgs</a:t>
            </a: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)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button1.Text="You clicked me!"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End Sub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&lt;/script&gt;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/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&lt;html&gt;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&lt;body&gt;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/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&lt;form </a:t>
            </a:r>
            <a:r>
              <a:rPr lang="en-GB" dirty="0" err="1">
                <a:latin typeface="Miriam Fixed" panose="020B0509050101010101" pitchFamily="49" charset="-79"/>
                <a:cs typeface="Miriam Fixed" panose="020B0509050101010101" pitchFamily="49" charset="-79"/>
              </a:rPr>
              <a:t>runat</a:t>
            </a: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="server"&gt;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b="1" dirty="0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&lt;</a:t>
            </a:r>
            <a:r>
              <a:rPr lang="en-GB" b="1" dirty="0" err="1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asp:Button</a:t>
            </a:r>
            <a:r>
              <a:rPr lang="en-GB" b="1" dirty="0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id="button1" Text="Click me!"</a:t>
            </a:r>
            <a:br>
              <a:rPr lang="en-GB" b="1" dirty="0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b="1" dirty="0" err="1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runat</a:t>
            </a:r>
            <a:r>
              <a:rPr lang="en-GB" b="1" dirty="0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="server" </a:t>
            </a:r>
            <a:r>
              <a:rPr lang="en-GB" b="1" dirty="0" err="1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OnClick</a:t>
            </a:r>
            <a:r>
              <a:rPr lang="en-GB" b="1" dirty="0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="submit"/&gt;</a:t>
            </a:r>
            <a:br>
              <a:rPr lang="en-GB" b="1" dirty="0">
                <a:solidFill>
                  <a:srgbClr val="FF00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&lt;/form&gt;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/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&lt;/body&gt;</a:t>
            </a:r>
            <a:b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</a:br>
            <a:r>
              <a:rPr lang="en-GB" dirty="0">
                <a:latin typeface="Miriam Fixed" panose="020B0509050101010101" pitchFamily="49" charset="-79"/>
                <a:cs typeface="Miriam Fixed" panose="020B0509050101010101" pitchFamily="49" charset="-79"/>
              </a:rPr>
              <a:t>&lt;/html&gt;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435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342" y="1730623"/>
            <a:ext cx="9791700" cy="4351338"/>
          </a:xfrm>
        </p:spPr>
        <p:txBody>
          <a:bodyPr/>
          <a:lstStyle/>
          <a:p>
            <a:r>
              <a:rPr lang="en-US" dirty="0" smtClean="0"/>
              <a:t>Web Controls provide extensive properties to control display and format, e.g.</a:t>
            </a:r>
          </a:p>
          <a:p>
            <a:pPr lvl="1"/>
            <a:r>
              <a:rPr lang="en-US" dirty="0" smtClean="0">
                <a:latin typeface="Lucida Console" pitchFamily="49" charset="0"/>
              </a:rPr>
              <a:t>Font</a:t>
            </a:r>
          </a:p>
          <a:p>
            <a:pPr lvl="1"/>
            <a:r>
              <a:rPr lang="en-US" dirty="0" err="1" smtClean="0">
                <a:latin typeface="Lucida Console" pitchFamily="49" charset="0"/>
              </a:rPr>
              <a:t>BackColor</a:t>
            </a:r>
            <a:r>
              <a:rPr lang="en-US" dirty="0" smtClean="0"/>
              <a:t>,  </a:t>
            </a:r>
            <a:r>
              <a:rPr lang="en-US" dirty="0" err="1" smtClean="0">
                <a:latin typeface="Lucida Console" pitchFamily="49" charset="0"/>
              </a:rPr>
              <a:t>ForeColor</a:t>
            </a:r>
            <a:endParaRPr lang="en-US" dirty="0" smtClean="0">
              <a:latin typeface="Lucida Console" pitchFamily="49" charset="0"/>
            </a:endParaRPr>
          </a:p>
          <a:p>
            <a:pPr lvl="1"/>
            <a:r>
              <a:rPr lang="en-US" dirty="0" err="1" smtClean="0">
                <a:latin typeface="Lucida Console" pitchFamily="49" charset="0"/>
              </a:rPr>
              <a:t>BorderColor</a:t>
            </a:r>
            <a:r>
              <a:rPr lang="en-US" dirty="0" smtClean="0"/>
              <a:t>,  </a:t>
            </a:r>
            <a:r>
              <a:rPr lang="en-US" dirty="0" err="1" smtClean="0">
                <a:latin typeface="Lucida Console" pitchFamily="49" charset="0"/>
              </a:rPr>
              <a:t>BorderStyle</a:t>
            </a:r>
            <a:r>
              <a:rPr lang="en-US" dirty="0" smtClean="0"/>
              <a:t>,  </a:t>
            </a:r>
            <a:r>
              <a:rPr lang="en-US" dirty="0" err="1" smtClean="0">
                <a:latin typeface="Lucida Console" pitchFamily="49" charset="0"/>
              </a:rPr>
              <a:t>BorderWidth</a:t>
            </a:r>
            <a:endParaRPr lang="en-US" dirty="0" smtClean="0">
              <a:latin typeface="Lucida Console" pitchFamily="49" charset="0"/>
            </a:endParaRPr>
          </a:p>
          <a:p>
            <a:pPr lvl="1"/>
            <a:r>
              <a:rPr lang="en-US" dirty="0" smtClean="0">
                <a:latin typeface="Lucida Console" pitchFamily="49" charset="0"/>
              </a:rPr>
              <a:t>Style</a:t>
            </a:r>
            <a:r>
              <a:rPr lang="en-US" dirty="0" smtClean="0"/>
              <a:t>,  </a:t>
            </a:r>
            <a:r>
              <a:rPr lang="en-US" dirty="0" err="1" smtClean="0">
                <a:latin typeface="Lucida Console" pitchFamily="49" charset="0"/>
              </a:rPr>
              <a:t>CssClass</a:t>
            </a:r>
            <a:endParaRPr lang="en-US" dirty="0" smtClean="0">
              <a:latin typeface="Lucida Console" pitchFamily="49" charset="0"/>
            </a:endParaRPr>
          </a:p>
          <a:p>
            <a:pPr lvl="1"/>
            <a:r>
              <a:rPr lang="en-US" dirty="0" smtClean="0">
                <a:latin typeface="Lucida Console" pitchFamily="49" charset="0"/>
              </a:rPr>
              <a:t>Height</a:t>
            </a:r>
            <a:r>
              <a:rPr lang="en-US" dirty="0" smtClean="0"/>
              <a:t>,  </a:t>
            </a:r>
            <a:r>
              <a:rPr lang="en-US" dirty="0" smtClean="0">
                <a:latin typeface="Lucida Console" pitchFamily="49" charset="0"/>
              </a:rPr>
              <a:t>Width</a:t>
            </a:r>
          </a:p>
          <a:p>
            <a:pPr lvl="1"/>
            <a:r>
              <a:rPr lang="en-US" dirty="0" smtClean="0">
                <a:latin typeface="Lucida Console" pitchFamily="49" charset="0"/>
              </a:rPr>
              <a:t>Visible</a:t>
            </a:r>
            <a:r>
              <a:rPr lang="en-US" dirty="0" smtClean="0"/>
              <a:t>,  </a:t>
            </a:r>
            <a:r>
              <a:rPr lang="en-US" dirty="0" smtClean="0">
                <a:latin typeface="Lucida Console" pitchFamily="49" charset="0"/>
              </a:rPr>
              <a:t>Enabled</a:t>
            </a:r>
          </a:p>
          <a:p>
            <a:endParaRPr lang="ar-S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7191" y="281998"/>
            <a:ext cx="9029700" cy="1325563"/>
          </a:xfrm>
        </p:spPr>
        <p:txBody>
          <a:bodyPr>
            <a:normAutofit/>
          </a:bodyPr>
          <a:lstStyle/>
          <a:p>
            <a:r>
              <a:rPr lang="en-GB" b="1" dirty="0" smtClean="0"/>
              <a:t>Web Server Controls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ebContro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814388"/>
            <a:ext cx="6299200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878494" y="2328656"/>
            <a:ext cx="14285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LucidaSansTypewriter"/>
                <a:ea typeface="Times New Roman" pitchFamily="18" charset="0"/>
                <a:cs typeface="Goudy Sans Book"/>
              </a:rPr>
              <a:t>Image</a:t>
            </a:r>
            <a:r>
              <a:rPr lang="en-US" sz="1600">
                <a:solidFill>
                  <a:srgbClr val="000000"/>
                </a:solidFill>
                <a:latin typeface="Goudy Sans Book"/>
                <a:ea typeface="Times New Roman" pitchFamily="18" charset="0"/>
                <a:cs typeface="Goudy Sans Book"/>
              </a:rPr>
              <a:t> control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818583" y="2816325"/>
            <a:ext cx="140871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LucidaSansTypewriter"/>
                <a:ea typeface="Times New Roman" pitchFamily="18" charset="0"/>
                <a:cs typeface="Goudy Sans Book"/>
              </a:rPr>
              <a:t>TextBox</a:t>
            </a:r>
            <a:r>
              <a:rPr lang="en-US" sz="1400">
                <a:solidFill>
                  <a:srgbClr val="000000"/>
                </a:solidFill>
                <a:latin typeface="Goudy Sans Book"/>
                <a:ea typeface="Times New Roman" pitchFamily="18" charset="0"/>
                <a:cs typeface="Goudy Sans Book"/>
              </a:rPr>
              <a:t> control</a:t>
            </a: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526981" y="3806925"/>
            <a:ext cx="189667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LucidaSansTypewriter"/>
                <a:ea typeface="Times New Roman" pitchFamily="18" charset="0"/>
                <a:cs typeface="Goudy Sans Book"/>
              </a:rPr>
              <a:t>DropDownList</a:t>
            </a:r>
            <a:r>
              <a:rPr lang="en-US" sz="1400">
                <a:solidFill>
                  <a:srgbClr val="000000"/>
                </a:solidFill>
                <a:latin typeface="Goudy Sans Book"/>
                <a:ea typeface="Times New Roman" pitchFamily="18" charset="0"/>
                <a:cs typeface="Goudy Sans Book"/>
              </a:rPr>
              <a:t> control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897088" y="4264125"/>
            <a:ext cx="15776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LucidaSansTypewriter"/>
                <a:ea typeface="Times New Roman" pitchFamily="18" charset="0"/>
                <a:cs typeface="Goudy Sans Book"/>
              </a:rPr>
              <a:t>HyperLink</a:t>
            </a:r>
            <a:r>
              <a:rPr lang="en-US" sz="1400">
                <a:solidFill>
                  <a:srgbClr val="000000"/>
                </a:solidFill>
                <a:latin typeface="Goudy Sans Book"/>
                <a:ea typeface="Times New Roman" pitchFamily="18" charset="0"/>
                <a:cs typeface="Goudy Sans Book"/>
              </a:rPr>
              <a:t> control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644155" y="5224256"/>
            <a:ext cx="16305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LucidaSansTypewriter"/>
                <a:ea typeface="Times New Roman" pitchFamily="18" charset="0"/>
                <a:cs typeface="Goudy Sans Book"/>
              </a:rPr>
              <a:t>RadioButtonList</a:t>
            </a: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909066" y="6092925"/>
            <a:ext cx="128913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LucidaSansTypewriter"/>
                <a:ea typeface="Times New Roman" pitchFamily="18" charset="0"/>
                <a:cs typeface="Goudy Sans Book"/>
              </a:rPr>
              <a:t>Button</a:t>
            </a:r>
            <a:r>
              <a:rPr lang="en-US" sz="1400">
                <a:solidFill>
                  <a:srgbClr val="000000"/>
                </a:solidFill>
                <a:latin typeface="Goudy Sans Book"/>
                <a:ea typeface="Times New Roman" pitchFamily="18" charset="0"/>
                <a:cs typeface="Goudy Sans Book"/>
              </a:rPr>
              <a:t> control</a:t>
            </a:r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 flipV="1">
            <a:off x="2438400" y="2971800"/>
            <a:ext cx="172720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6634" name="Line 15"/>
          <p:cNvSpPr>
            <a:spLocks noChangeShapeType="1"/>
          </p:cNvSpPr>
          <p:nvPr/>
        </p:nvSpPr>
        <p:spPr bwMode="auto">
          <a:xfrm>
            <a:off x="2702984" y="5410200"/>
            <a:ext cx="4466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6635" name="Line 16"/>
          <p:cNvSpPr>
            <a:spLocks noChangeShapeType="1"/>
          </p:cNvSpPr>
          <p:nvPr/>
        </p:nvSpPr>
        <p:spPr bwMode="auto">
          <a:xfrm>
            <a:off x="2484968" y="6248400"/>
            <a:ext cx="446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6636" name="Line 17"/>
          <p:cNvSpPr>
            <a:spLocks noChangeShapeType="1"/>
          </p:cNvSpPr>
          <p:nvPr/>
        </p:nvSpPr>
        <p:spPr bwMode="auto">
          <a:xfrm>
            <a:off x="2540001" y="2514600"/>
            <a:ext cx="446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600" y="152401"/>
            <a:ext cx="10363200" cy="63976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Web Controls </a:t>
            </a: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Example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313" y="365125"/>
            <a:ext cx="9029700" cy="1325563"/>
          </a:xfrm>
        </p:spPr>
        <p:txBody>
          <a:bodyPr/>
          <a:lstStyle/>
          <a:p>
            <a:r>
              <a:rPr lang="en-US" dirty="0" smtClean="0"/>
              <a:t>Basic Web Controls</a:t>
            </a:r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-20000"/>
          </a:blip>
          <a:srcRect l="19841" t="20269" r="20630" b="11776"/>
          <a:stretch>
            <a:fillRect/>
          </a:stretch>
        </p:blipFill>
        <p:spPr bwMode="auto">
          <a:xfrm>
            <a:off x="1947553" y="1466777"/>
            <a:ext cx="7334205" cy="52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1459865"/>
            <a:ext cx="97917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Validation server controls are used to validate user-input.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the user-input does not pass validation, it will display an error message to the user.</a:t>
            </a:r>
          </a:p>
          <a:p>
            <a:r>
              <a:rPr lang="en-GB" dirty="0"/>
              <a:t>Each validation control performs a specific type of validation (like validating against a specific value or a range of values).</a:t>
            </a:r>
          </a:p>
          <a:p>
            <a:r>
              <a:rPr lang="en-GB" dirty="0"/>
              <a:t>By default, page validation is performed when a Button, </a:t>
            </a:r>
            <a:r>
              <a:rPr lang="en-GB" dirty="0" err="1" smtClean="0"/>
              <a:t>ImageButton</a:t>
            </a:r>
            <a:r>
              <a:rPr lang="en-GB" dirty="0"/>
              <a:t>, or </a:t>
            </a:r>
            <a:r>
              <a:rPr lang="en-GB" dirty="0" err="1"/>
              <a:t>LinkButton</a:t>
            </a:r>
            <a:r>
              <a:rPr lang="en-GB" dirty="0"/>
              <a:t> control is clicked. </a:t>
            </a:r>
            <a:endParaRPr lang="en-GB" dirty="0" smtClean="0"/>
          </a:p>
          <a:p>
            <a:r>
              <a:rPr lang="en-US" sz="2600" dirty="0" smtClean="0">
                <a:latin typeface="Bembo" charset="0"/>
              </a:rPr>
              <a:t>Types of user errors:</a:t>
            </a:r>
          </a:p>
          <a:p>
            <a:pPr lvl="1"/>
            <a:r>
              <a:rPr lang="en-US" sz="2600" dirty="0" smtClean="0"/>
              <a:t>Forget to fill an important field</a:t>
            </a:r>
          </a:p>
          <a:p>
            <a:pPr lvl="1"/>
            <a:r>
              <a:rPr lang="en-US" sz="2600" dirty="0" smtClean="0"/>
              <a:t>Submitting the wrong type of data</a:t>
            </a:r>
          </a:p>
          <a:p>
            <a:pPr lvl="1"/>
            <a:r>
              <a:rPr lang="en-US" sz="2600" dirty="0" smtClean="0"/>
              <a:t>Submitting the data in a wrong format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2194" y="353250"/>
            <a:ext cx="9029700" cy="993412"/>
          </a:xfrm>
        </p:spPr>
        <p:txBody>
          <a:bodyPr>
            <a:normAutofit/>
          </a:bodyPr>
          <a:lstStyle/>
          <a:p>
            <a:r>
              <a:rPr lang="en-GB" b="1" dirty="0" smtClean="0"/>
              <a:t>Validation </a:t>
            </a:r>
            <a:r>
              <a:rPr lang="en-GB" b="1" dirty="0"/>
              <a:t>Server </a:t>
            </a:r>
            <a:r>
              <a:rPr lang="en-GB" b="1" dirty="0" smtClean="0"/>
              <a:t>Controls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88767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validation controls: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RequiredFieldValidator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RangeValidator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CompareValidator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RegularExpressionValidator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ValidationSummary</a:t>
            </a:r>
            <a:endParaRPr lang="ar-S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061" y="353250"/>
            <a:ext cx="9029700" cy="1325563"/>
          </a:xfrm>
        </p:spPr>
        <p:txBody>
          <a:bodyPr/>
          <a:lstStyle/>
          <a:p>
            <a:r>
              <a:rPr lang="en-GB" b="1" dirty="0" smtClean="0"/>
              <a:t>Validation Server Controls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31" y="731520"/>
            <a:ext cx="5517969" cy="542108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2000" dirty="0"/>
              <a:t>&lt;html&gt;</a:t>
            </a:r>
            <a:br>
              <a:rPr lang="en-GB" sz="2000" dirty="0"/>
            </a:br>
            <a:r>
              <a:rPr lang="en-GB" sz="2000" dirty="0"/>
              <a:t>&lt;body&gt;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&lt;form </a:t>
            </a:r>
            <a:r>
              <a:rPr lang="en-GB" sz="2000" dirty="0" err="1"/>
              <a:t>runat</a:t>
            </a:r>
            <a:r>
              <a:rPr lang="en-GB" sz="2000" dirty="0"/>
              <a:t>="server"&gt;</a:t>
            </a:r>
            <a:br>
              <a:rPr lang="en-GB" sz="2000" dirty="0"/>
            </a:br>
            <a:r>
              <a:rPr lang="en-GB" sz="2000" dirty="0"/>
              <a:t>&lt;p&gt;Enter a number from 1 to 100:</a:t>
            </a:r>
            <a:br>
              <a:rPr lang="en-GB" sz="2000" dirty="0"/>
            </a:br>
            <a:r>
              <a:rPr lang="en-GB" sz="2000" dirty="0"/>
              <a:t>&lt;</a:t>
            </a:r>
            <a:r>
              <a:rPr lang="en-GB" sz="2000" dirty="0" err="1"/>
              <a:t>asp:TextBox</a:t>
            </a:r>
            <a:r>
              <a:rPr lang="en-GB" sz="2000" dirty="0"/>
              <a:t> id="tbox1" </a:t>
            </a:r>
            <a:r>
              <a:rPr lang="en-GB" sz="2000" dirty="0" err="1"/>
              <a:t>runat</a:t>
            </a:r>
            <a:r>
              <a:rPr lang="en-GB" sz="2000" dirty="0"/>
              <a:t>="server" /&gt;</a:t>
            </a:r>
            <a:br>
              <a:rPr lang="en-GB" sz="2000" dirty="0"/>
            </a:br>
            <a:r>
              <a:rPr lang="en-GB" sz="2000" dirty="0"/>
              <a:t>&lt;</a:t>
            </a:r>
            <a:r>
              <a:rPr lang="en-GB" sz="2000" dirty="0" err="1"/>
              <a:t>br</a:t>
            </a:r>
            <a:r>
              <a:rPr lang="en-GB" sz="2000" dirty="0"/>
              <a:t> /&gt;&lt;</a:t>
            </a:r>
            <a:r>
              <a:rPr lang="en-GB" sz="2000" dirty="0" err="1"/>
              <a:t>br</a:t>
            </a:r>
            <a:r>
              <a:rPr lang="en-GB" sz="2000" dirty="0"/>
              <a:t> /&gt;</a:t>
            </a:r>
            <a:br>
              <a:rPr lang="en-GB" sz="2000" dirty="0"/>
            </a:br>
            <a:r>
              <a:rPr lang="en-GB" sz="2000" dirty="0"/>
              <a:t>&lt;</a:t>
            </a:r>
            <a:r>
              <a:rPr lang="en-GB" sz="2000" dirty="0" err="1"/>
              <a:t>asp:Button</a:t>
            </a:r>
            <a:r>
              <a:rPr lang="en-GB" sz="2000" dirty="0"/>
              <a:t> Text="Submit" </a:t>
            </a:r>
            <a:r>
              <a:rPr lang="en-GB" sz="2000" dirty="0" err="1"/>
              <a:t>runat</a:t>
            </a:r>
            <a:r>
              <a:rPr lang="en-GB" sz="2000" dirty="0"/>
              <a:t>="server" /&gt;</a:t>
            </a:r>
            <a:br>
              <a:rPr lang="en-GB" sz="2000" dirty="0"/>
            </a:br>
            <a:r>
              <a:rPr lang="en-GB" sz="2000" dirty="0"/>
              <a:t>&lt;/p&gt;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&lt;p&gt;</a:t>
            </a:r>
            <a:br>
              <a:rPr lang="en-GB" sz="2000" dirty="0"/>
            </a:br>
            <a:r>
              <a:rPr lang="en-GB" sz="2000" dirty="0"/>
              <a:t>&lt;</a:t>
            </a:r>
            <a:r>
              <a:rPr lang="en-GB" sz="2000" dirty="0" err="1"/>
              <a:t>asp:RangeValidator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err="1"/>
              <a:t>ControlToValidate</a:t>
            </a:r>
            <a:r>
              <a:rPr lang="en-GB" sz="2000" dirty="0"/>
              <a:t>="tbox1"</a:t>
            </a:r>
            <a:br>
              <a:rPr lang="en-GB" sz="2000" dirty="0"/>
            </a:br>
            <a:r>
              <a:rPr lang="en-GB" sz="2000" dirty="0" err="1"/>
              <a:t>MinimumValue</a:t>
            </a:r>
            <a:r>
              <a:rPr lang="en-GB" sz="2000" dirty="0"/>
              <a:t>="1"</a:t>
            </a:r>
            <a:br>
              <a:rPr lang="en-GB" sz="2000" dirty="0"/>
            </a:br>
            <a:r>
              <a:rPr lang="en-GB" sz="2000" dirty="0" err="1"/>
              <a:t>MaximumValue</a:t>
            </a:r>
            <a:r>
              <a:rPr lang="en-GB" sz="2000" dirty="0"/>
              <a:t>="100"</a:t>
            </a:r>
            <a:br>
              <a:rPr lang="en-GB" sz="2000" dirty="0"/>
            </a:br>
            <a:r>
              <a:rPr lang="en-GB" sz="2000" dirty="0"/>
              <a:t>Type="Integer"</a:t>
            </a:r>
            <a:br>
              <a:rPr lang="en-GB" sz="2000" dirty="0"/>
            </a:br>
            <a:r>
              <a:rPr lang="en-GB" sz="2000" dirty="0"/>
              <a:t>Text="The value must be from 1 to 100!"</a:t>
            </a:r>
            <a:br>
              <a:rPr lang="en-GB" sz="2000" dirty="0"/>
            </a:br>
            <a:r>
              <a:rPr lang="en-GB" sz="2000" dirty="0" err="1"/>
              <a:t>runat</a:t>
            </a:r>
            <a:r>
              <a:rPr lang="en-GB" sz="2000" dirty="0"/>
              <a:t>="server" /&gt;</a:t>
            </a:r>
            <a:br>
              <a:rPr lang="en-GB" sz="2000" dirty="0"/>
            </a:br>
            <a:r>
              <a:rPr lang="en-GB" sz="2000" dirty="0"/>
              <a:t>&lt;/p</a:t>
            </a:r>
            <a:r>
              <a:rPr lang="en-GB" sz="2000" dirty="0" smtClean="0"/>
              <a:t>&gt;&lt;/</a:t>
            </a:r>
            <a:r>
              <a:rPr lang="en-GB" sz="2000" dirty="0"/>
              <a:t>form</a:t>
            </a:r>
            <a:r>
              <a:rPr lang="en-GB" sz="2000" dirty="0" smtClean="0"/>
              <a:t>&gt;&lt;/</a:t>
            </a:r>
            <a:r>
              <a:rPr lang="en-GB" sz="2000" dirty="0"/>
              <a:t>body</a:t>
            </a:r>
            <a:r>
              <a:rPr lang="en-GB" sz="2000" dirty="0" smtClean="0"/>
              <a:t>&gt;&lt;/</a:t>
            </a:r>
            <a:r>
              <a:rPr lang="en-GB" sz="2000" dirty="0"/>
              <a:t>html&gt;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1"/>
            <a:ext cx="9029700" cy="7315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095" y="1776611"/>
            <a:ext cx="5070704" cy="333096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6153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ListBox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CheckBoxList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RadioButtonList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BulletedList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Repeater </a:t>
            </a:r>
          </a:p>
          <a:p>
            <a:r>
              <a:rPr lang="en-US" dirty="0" err="1" smtClean="0"/>
              <a:t>DataList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GridView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DropDownList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ListView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5955" y="317624"/>
            <a:ext cx="9029700" cy="1325563"/>
          </a:xfrm>
        </p:spPr>
        <p:txBody>
          <a:bodyPr/>
          <a:lstStyle/>
          <a:p>
            <a:r>
              <a:rPr lang="en-US" dirty="0" smtClean="0"/>
              <a:t>List Controls 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Task-specific controls </a:t>
            </a:r>
          </a:p>
          <a:p>
            <a:r>
              <a:rPr lang="en-US" dirty="0" smtClean="0"/>
              <a:t>Built with multiple HTML elements </a:t>
            </a:r>
          </a:p>
          <a:p>
            <a:r>
              <a:rPr lang="en-US" dirty="0" smtClean="0"/>
              <a:t>Rich functionality 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Calendar </a:t>
            </a:r>
          </a:p>
          <a:p>
            <a:pPr lvl="1"/>
            <a:r>
              <a:rPr lang="en-US" dirty="0" smtClean="0"/>
              <a:t>Menu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9077" y="329499"/>
            <a:ext cx="9029700" cy="1325563"/>
          </a:xfrm>
        </p:spPr>
        <p:txBody>
          <a:bodyPr/>
          <a:lstStyle/>
          <a:p>
            <a:r>
              <a:rPr lang="en-US" dirty="0" smtClean="0"/>
              <a:t>Rich Controls 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ASP.NET server controls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The simplest ASP.NET components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Wrap an HTML UI element, or more complex UI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Component-oriented programming model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Executed and rendered at the server side </a:t>
            </a:r>
          </a:p>
          <a:p>
            <a:r>
              <a:rPr lang="en-US" dirty="0" smtClean="0"/>
              <a:t> Example of ASP.NET server controls: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&lt;</a:t>
            </a:r>
            <a:r>
              <a:rPr lang="en-US" dirty="0" err="1" smtClean="0"/>
              <a:t>asp:Button</a:t>
            </a:r>
            <a:r>
              <a:rPr lang="en-US" dirty="0" smtClean="0"/>
              <a:t>&gt; </a:t>
            </a:r>
            <a:r>
              <a:rPr lang="en-US" dirty="0" smtClean="0">
                <a:sym typeface="Wingdings" pitchFamily="2" charset="2"/>
              </a:rPr>
              <a:t> &lt;input type=“submit”&gt;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&lt;</a:t>
            </a:r>
            <a:r>
              <a:rPr lang="en-US" dirty="0" err="1" smtClean="0"/>
              <a:t>asp:Label</a:t>
            </a:r>
            <a:r>
              <a:rPr lang="en-US" dirty="0" smtClean="0"/>
              <a:t>&gt; </a:t>
            </a:r>
            <a:r>
              <a:rPr lang="en-US" dirty="0" smtClean="0">
                <a:sym typeface="Wingdings" pitchFamily="2" charset="2"/>
              </a:rPr>
              <a:t> &lt;span&gt;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&lt;</a:t>
            </a:r>
            <a:r>
              <a:rPr lang="en-US" dirty="0" err="1" smtClean="0"/>
              <a:t>asp:GridView</a:t>
            </a:r>
            <a:r>
              <a:rPr lang="en-US" dirty="0" smtClean="0"/>
              <a:t>&gt; </a:t>
            </a:r>
            <a:r>
              <a:rPr lang="en-US" dirty="0" smtClean="0">
                <a:sym typeface="Wingdings" pitchFamily="2" charset="2"/>
              </a:rPr>
              <a:t> &lt;table&gt;&lt;</a:t>
            </a:r>
            <a:r>
              <a:rPr lang="en-US" dirty="0" err="1" smtClean="0">
                <a:sym typeface="Wingdings" pitchFamily="2" charset="2"/>
              </a:rPr>
              <a:t>tr</a:t>
            </a:r>
            <a:r>
              <a:rPr lang="en-US" dirty="0" smtClean="0">
                <a:sym typeface="Wingdings" pitchFamily="2" charset="2"/>
              </a:rPr>
              <a:t>&gt;&lt;td&gt;..</a:t>
            </a:r>
          </a:p>
          <a:p>
            <a:pPr lvl="1">
              <a:buFont typeface="Courier New" pitchFamily="49" charset="0"/>
              <a:buChar char="o"/>
            </a:pPr>
            <a:endParaRPr lang="en-US" dirty="0" smtClean="0">
              <a:sym typeface="Wingdings" pitchFamily="2" charset="2"/>
            </a:endParaRPr>
          </a:p>
          <a:p>
            <a:pPr lvl="1">
              <a:buFont typeface="Courier New" pitchFamily="49" charset="0"/>
              <a:buChar char="o"/>
            </a:pPr>
            <a:endParaRPr lang="ar-S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4697" y="258247"/>
            <a:ext cx="9029700" cy="1325563"/>
          </a:xfrm>
        </p:spPr>
        <p:txBody>
          <a:bodyPr/>
          <a:lstStyle/>
          <a:p>
            <a:r>
              <a:rPr lang="en-US" dirty="0" smtClean="0"/>
              <a:t>What is ASP.NET Server Control?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ASP.NET Server Controls</a:t>
            </a:r>
            <a:br>
              <a:rPr lang="en-US" dirty="0" smtClean="0"/>
            </a:br>
            <a:r>
              <a:rPr lang="en-US" dirty="0" smtClean="0"/>
              <a:t>(Event Wiring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ASP.NET Server controls have support events similar to their desktop countertops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9142" y="3171825"/>
            <a:ext cx="8916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3176" y="4819650"/>
            <a:ext cx="728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7391400" y="3352800"/>
            <a:ext cx="2286000" cy="381000"/>
          </a:xfrm>
          <a:prstGeom prst="roundRect">
            <a:avLst/>
          </a:prstGeom>
          <a:noFill/>
          <a:ln w="127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48200" y="4827532"/>
            <a:ext cx="1828800" cy="381000"/>
          </a:xfrm>
          <a:prstGeom prst="roundRect">
            <a:avLst/>
          </a:prstGeom>
          <a:noFill/>
          <a:ln w="127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0693" y="4262735"/>
            <a:ext cx="14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Names Match</a:t>
            </a:r>
          </a:p>
        </p:txBody>
      </p:sp>
      <p:cxnSp>
        <p:nvCxnSpPr>
          <p:cNvPr id="7" name="Elbow Connector 6"/>
          <p:cNvCxnSpPr>
            <a:stCxn id="8" idx="0"/>
            <a:endCxn id="4" idx="2"/>
          </p:cNvCxnSpPr>
          <p:nvPr/>
        </p:nvCxnSpPr>
        <p:spPr bwMode="auto">
          <a:xfrm rot="5400000" flipH="1" flipV="1">
            <a:off x="6501634" y="2794766"/>
            <a:ext cx="1093732" cy="2971800"/>
          </a:xfrm>
          <a:prstGeom prst="bentConnector3">
            <a:avLst/>
          </a:prstGeo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222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7524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234" y="255943"/>
            <a:ext cx="9029700" cy="1325563"/>
          </a:xfrm>
        </p:spPr>
        <p:txBody>
          <a:bodyPr/>
          <a:lstStyle/>
          <a:p>
            <a:r>
              <a:rPr lang="en-GB" dirty="0" smtClean="0"/>
              <a:t>ASP Object: Cookies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cookie is often used to identify a user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cookie is a small file that the server embeds on the user's computer. </a:t>
            </a:r>
            <a:endParaRPr lang="en-US" dirty="0" smtClean="0"/>
          </a:p>
          <a:p>
            <a:r>
              <a:rPr lang="en-US" dirty="0" smtClean="0"/>
              <a:t>It is </a:t>
            </a:r>
            <a:r>
              <a:rPr lang="en-US" dirty="0"/>
              <a:t>a small piece of data sent from a website and stored in a user's </a:t>
            </a:r>
            <a:r>
              <a:rPr lang="en-US" dirty="0">
                <a:hlinkClick r:id="rId2" tooltip="Web browser"/>
              </a:rPr>
              <a:t>web browser</a:t>
            </a:r>
            <a:r>
              <a:rPr lang="en-US" dirty="0"/>
              <a:t> while the user is browsing that website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Every time the user loads the website, the browser sends the cookie back to the server to notify the website of the user's previous activity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9710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Cookies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ASP, you can both create and retrieve cookie values.</a:t>
            </a:r>
          </a:p>
          <a:p>
            <a:r>
              <a:rPr lang="en-US" dirty="0"/>
              <a:t>The "</a:t>
            </a:r>
            <a:r>
              <a:rPr lang="en-US" dirty="0" err="1"/>
              <a:t>Response.Cookies</a:t>
            </a:r>
            <a:r>
              <a:rPr lang="en-US" dirty="0"/>
              <a:t>" command is used to create cookies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err="1"/>
              <a:t>Response.Cookies</a:t>
            </a:r>
            <a:r>
              <a:rPr lang="en-US" dirty="0"/>
              <a:t> command must appear BEFORE the &lt;html&gt; tag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GB" dirty="0"/>
              <a:t>&lt;%</a:t>
            </a:r>
            <a:br>
              <a:rPr lang="en-GB" dirty="0"/>
            </a:br>
            <a:r>
              <a:rPr lang="en-GB" dirty="0" err="1"/>
              <a:t>Response.Cookies</a:t>
            </a:r>
            <a:r>
              <a:rPr lang="en-GB" dirty="0"/>
              <a:t>("</a:t>
            </a:r>
            <a:r>
              <a:rPr lang="en-GB" dirty="0" err="1"/>
              <a:t>firstname</a:t>
            </a:r>
            <a:r>
              <a:rPr lang="en-GB" dirty="0"/>
              <a:t>")="Alex"</a:t>
            </a:r>
            <a:br>
              <a:rPr lang="en-GB" dirty="0"/>
            </a:br>
            <a:r>
              <a:rPr lang="en-GB" dirty="0"/>
              <a:t>%&gt;</a:t>
            </a:r>
          </a:p>
        </p:txBody>
      </p:sp>
    </p:spTree>
    <p:extLst>
      <p:ext uri="{BB962C8B-B14F-4D97-AF65-F5344CB8AC3E}">
        <p14:creationId xmlns:p14="http://schemas.microsoft.com/office/powerpoint/2010/main" xmlns="" val="313288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If a cookie contains a collection of multiple values, we say that the cookie has Keys.</a:t>
            </a:r>
          </a:p>
          <a:p>
            <a:r>
              <a:rPr lang="en-GB" dirty="0"/>
              <a:t>In the example below, we will create a cookie collection named "user". The "user" cookie has Keys that contains information about a user:</a:t>
            </a:r>
          </a:p>
          <a:p>
            <a:r>
              <a:rPr lang="en-GB" dirty="0" smtClean="0"/>
              <a:t>&lt;%</a:t>
            </a:r>
            <a:br>
              <a:rPr lang="en-GB" dirty="0" smtClean="0"/>
            </a:br>
            <a:r>
              <a:rPr lang="en-GB" dirty="0" err="1" smtClean="0"/>
              <a:t>Response.Cookies</a:t>
            </a:r>
            <a:r>
              <a:rPr lang="en-GB" dirty="0" smtClean="0"/>
              <a:t>("user")("</a:t>
            </a:r>
            <a:r>
              <a:rPr lang="en-GB" dirty="0" err="1" smtClean="0"/>
              <a:t>firstname</a:t>
            </a:r>
            <a:r>
              <a:rPr lang="en-GB" dirty="0" smtClean="0"/>
              <a:t>")="John"</a:t>
            </a:r>
            <a:br>
              <a:rPr lang="en-GB" dirty="0" smtClean="0"/>
            </a:br>
            <a:r>
              <a:rPr lang="en-GB" dirty="0" err="1" smtClean="0"/>
              <a:t>Response.Cookies</a:t>
            </a:r>
            <a:r>
              <a:rPr lang="en-GB" dirty="0" smtClean="0"/>
              <a:t>("user")("</a:t>
            </a:r>
            <a:r>
              <a:rPr lang="en-GB" dirty="0" err="1" smtClean="0"/>
              <a:t>lastname</a:t>
            </a:r>
            <a:r>
              <a:rPr lang="en-GB" dirty="0" smtClean="0"/>
              <a:t>")="Smith"</a:t>
            </a:r>
            <a:br>
              <a:rPr lang="en-GB" dirty="0" smtClean="0"/>
            </a:br>
            <a:r>
              <a:rPr lang="en-GB" dirty="0" err="1" smtClean="0"/>
              <a:t>Response.Cookies</a:t>
            </a:r>
            <a:r>
              <a:rPr lang="en-GB" dirty="0" smtClean="0"/>
              <a:t>("user")("country")="Norway"</a:t>
            </a:r>
            <a:br>
              <a:rPr lang="en-GB" dirty="0" smtClean="0"/>
            </a:br>
            <a:r>
              <a:rPr lang="en-GB" dirty="0" err="1" smtClean="0"/>
              <a:t>Response.Cookies</a:t>
            </a:r>
            <a:r>
              <a:rPr lang="en-GB" dirty="0" smtClean="0"/>
              <a:t>("user")("age")="25"</a:t>
            </a:r>
            <a:br>
              <a:rPr lang="en-GB" dirty="0" smtClean="0"/>
            </a:br>
            <a:r>
              <a:rPr lang="en-GB" dirty="0" smtClean="0"/>
              <a:t>%&gt;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85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Assume that your server has sent all the cookies above to a user.</a:t>
            </a:r>
          </a:p>
          <a:p>
            <a:r>
              <a:rPr lang="en-GB" dirty="0"/>
              <a:t>Now we want to read all the cookies sent to a user. The example below shows how to do it (note that the code below checks if a cookie has Keys with the </a:t>
            </a:r>
            <a:r>
              <a:rPr lang="en-GB" dirty="0" err="1"/>
              <a:t>HasKeys</a:t>
            </a:r>
            <a:r>
              <a:rPr lang="en-GB" dirty="0"/>
              <a:t> property):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Read all Cookies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769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952" y="166642"/>
            <a:ext cx="9791700" cy="4351338"/>
          </a:xfrm>
        </p:spPr>
        <p:txBody>
          <a:bodyPr>
            <a:noAutofit/>
          </a:bodyPr>
          <a:lstStyle/>
          <a:p>
            <a:r>
              <a:rPr lang="en-GB" sz="2000" dirty="0"/>
              <a:t>&lt;!DOCTYPE html&gt;</a:t>
            </a:r>
            <a:br>
              <a:rPr lang="en-GB" sz="2000" dirty="0"/>
            </a:br>
            <a:r>
              <a:rPr lang="en-GB" sz="2000" dirty="0"/>
              <a:t>&lt;html&gt;</a:t>
            </a:r>
            <a:br>
              <a:rPr lang="en-GB" sz="2000" dirty="0"/>
            </a:br>
            <a:r>
              <a:rPr lang="en-GB" sz="2000" dirty="0"/>
              <a:t>&lt;body&gt;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&lt;%</a:t>
            </a:r>
            <a:br>
              <a:rPr lang="en-GB" sz="2000" dirty="0"/>
            </a:br>
            <a:r>
              <a:rPr lang="en-GB" sz="2000" dirty="0"/>
              <a:t>dim </a:t>
            </a:r>
            <a:r>
              <a:rPr lang="en-GB" sz="2000" dirty="0" err="1"/>
              <a:t>x,y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for each x in </a:t>
            </a:r>
            <a:r>
              <a:rPr lang="en-GB" sz="2000" dirty="0" err="1"/>
              <a:t>Request.Cookies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  </a:t>
            </a:r>
            <a:r>
              <a:rPr lang="en-GB" sz="2000" dirty="0" err="1"/>
              <a:t>response.write</a:t>
            </a:r>
            <a:r>
              <a:rPr lang="en-GB" sz="2000" dirty="0"/>
              <a:t>("&lt;p&gt;")</a:t>
            </a:r>
            <a:br>
              <a:rPr lang="en-GB" sz="2000" dirty="0"/>
            </a:br>
            <a:r>
              <a:rPr lang="en-GB" sz="2000" dirty="0"/>
              <a:t>  if </a:t>
            </a:r>
            <a:r>
              <a:rPr lang="en-GB" sz="2000" dirty="0" err="1"/>
              <a:t>Request.Cookies</a:t>
            </a:r>
            <a:r>
              <a:rPr lang="en-GB" sz="2000" dirty="0"/>
              <a:t>(x).</a:t>
            </a:r>
            <a:r>
              <a:rPr lang="en-GB" sz="2000" dirty="0" err="1"/>
              <a:t>HasKeys</a:t>
            </a:r>
            <a:r>
              <a:rPr lang="en-GB" sz="2000" dirty="0"/>
              <a:t> then</a:t>
            </a:r>
            <a:br>
              <a:rPr lang="en-GB" sz="2000" dirty="0"/>
            </a:br>
            <a:r>
              <a:rPr lang="en-GB" sz="2000" dirty="0"/>
              <a:t>    for each y in </a:t>
            </a:r>
            <a:r>
              <a:rPr lang="en-GB" sz="2000" dirty="0" err="1"/>
              <a:t>Request.Cookies</a:t>
            </a:r>
            <a:r>
              <a:rPr lang="en-GB" sz="2000" dirty="0"/>
              <a:t>(x)</a:t>
            </a:r>
            <a:br>
              <a:rPr lang="en-GB" sz="2000" dirty="0"/>
            </a:br>
            <a:r>
              <a:rPr lang="en-GB" sz="2000" dirty="0"/>
              <a:t>      </a:t>
            </a:r>
            <a:r>
              <a:rPr lang="en-GB" sz="2000" dirty="0" err="1"/>
              <a:t>response.write</a:t>
            </a:r>
            <a:r>
              <a:rPr lang="en-GB" sz="2000" dirty="0"/>
              <a:t>(x &amp; ":" &amp; y &amp; "=" &amp; </a:t>
            </a:r>
            <a:r>
              <a:rPr lang="en-GB" sz="2000" dirty="0" err="1"/>
              <a:t>Request.Cookies</a:t>
            </a:r>
            <a:r>
              <a:rPr lang="en-GB" sz="2000" dirty="0"/>
              <a:t>(x)(y))</a:t>
            </a:r>
            <a:br>
              <a:rPr lang="en-GB" sz="2000" dirty="0"/>
            </a:br>
            <a:r>
              <a:rPr lang="en-GB" sz="2000" dirty="0"/>
              <a:t>      </a:t>
            </a:r>
            <a:r>
              <a:rPr lang="en-GB" sz="2000" dirty="0" err="1"/>
              <a:t>response.write</a:t>
            </a:r>
            <a:r>
              <a:rPr lang="en-GB" sz="2000" dirty="0"/>
              <a:t>("&lt;</a:t>
            </a:r>
            <a:r>
              <a:rPr lang="en-GB" sz="2000" dirty="0" err="1"/>
              <a:t>br</a:t>
            </a:r>
            <a:r>
              <a:rPr lang="en-GB" sz="2000" dirty="0"/>
              <a:t>&gt;")</a:t>
            </a:r>
            <a:br>
              <a:rPr lang="en-GB" sz="2000" dirty="0"/>
            </a:br>
            <a:r>
              <a:rPr lang="en-GB" sz="2000" dirty="0"/>
              <a:t>    next</a:t>
            </a:r>
            <a:br>
              <a:rPr lang="en-GB" sz="2000" dirty="0"/>
            </a:br>
            <a:r>
              <a:rPr lang="en-GB" sz="2000" dirty="0"/>
              <a:t>  else</a:t>
            </a:r>
            <a:br>
              <a:rPr lang="en-GB" sz="2000" dirty="0"/>
            </a:br>
            <a:r>
              <a:rPr lang="en-GB" sz="2000" dirty="0"/>
              <a:t>    </a:t>
            </a:r>
            <a:r>
              <a:rPr lang="en-GB" sz="2000" dirty="0" err="1"/>
              <a:t>Response.Write</a:t>
            </a:r>
            <a:r>
              <a:rPr lang="en-GB" sz="2000" dirty="0"/>
              <a:t>(x &amp; "=" &amp; </a:t>
            </a:r>
            <a:r>
              <a:rPr lang="en-GB" sz="2000" dirty="0" err="1"/>
              <a:t>Request.Cookies</a:t>
            </a:r>
            <a:r>
              <a:rPr lang="en-GB" sz="2000" dirty="0"/>
              <a:t>(x) &amp; "&lt;</a:t>
            </a:r>
            <a:r>
              <a:rPr lang="en-GB" sz="2000" dirty="0" err="1"/>
              <a:t>br</a:t>
            </a:r>
            <a:r>
              <a:rPr lang="en-GB" sz="2000" dirty="0"/>
              <a:t>&gt;")</a:t>
            </a:r>
            <a:br>
              <a:rPr lang="en-GB" sz="2000" dirty="0"/>
            </a:br>
            <a:r>
              <a:rPr lang="en-GB" sz="2000" dirty="0"/>
              <a:t>  end if</a:t>
            </a:r>
            <a:br>
              <a:rPr lang="en-GB" sz="2000" dirty="0"/>
            </a:br>
            <a:r>
              <a:rPr lang="en-GB" sz="2000" dirty="0"/>
              <a:t>  </a:t>
            </a:r>
            <a:r>
              <a:rPr lang="en-GB" sz="2000" dirty="0" err="1"/>
              <a:t>response.write</a:t>
            </a:r>
            <a:r>
              <a:rPr lang="en-GB" sz="2000" dirty="0"/>
              <a:t> "&lt;/p&gt;"</a:t>
            </a:r>
            <a:br>
              <a:rPr lang="en-GB" sz="2000" dirty="0"/>
            </a:br>
            <a:r>
              <a:rPr lang="en-GB" sz="2000" dirty="0"/>
              <a:t>next</a:t>
            </a:r>
            <a:br>
              <a:rPr lang="en-GB" sz="2000" dirty="0"/>
            </a:br>
            <a:r>
              <a:rPr lang="en-GB" sz="2000" dirty="0"/>
              <a:t>%&gt;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&lt;/body&gt;</a:t>
            </a:r>
            <a:br>
              <a:rPr lang="en-GB" sz="2000" dirty="0"/>
            </a:br>
            <a:r>
              <a:rPr lang="en-GB" sz="20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xmlns="" val="209087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firstname</a:t>
            </a:r>
            <a:r>
              <a:rPr lang="en-GB" dirty="0"/>
              <a:t>=Alex</a:t>
            </a:r>
          </a:p>
          <a:p>
            <a:r>
              <a:rPr lang="en-GB" dirty="0" err="1"/>
              <a:t>user:firstname</a:t>
            </a:r>
            <a:r>
              <a:rPr lang="en-GB" dirty="0"/>
              <a:t>=John</a:t>
            </a:r>
            <a:br>
              <a:rPr lang="en-GB" dirty="0"/>
            </a:br>
            <a:r>
              <a:rPr lang="en-GB" dirty="0" err="1"/>
              <a:t>user:lastname</a:t>
            </a:r>
            <a:r>
              <a:rPr lang="en-GB" dirty="0"/>
              <a:t>=Smith</a:t>
            </a:r>
            <a:br>
              <a:rPr lang="en-GB" dirty="0"/>
            </a:br>
            <a:r>
              <a:rPr lang="en-GB" dirty="0" err="1"/>
              <a:t>user:country</a:t>
            </a:r>
            <a:r>
              <a:rPr lang="en-GB" dirty="0"/>
              <a:t>=Norway</a:t>
            </a:r>
            <a:br>
              <a:rPr lang="en-GB" dirty="0"/>
            </a:br>
            <a:r>
              <a:rPr lang="en-GB" dirty="0" err="1"/>
              <a:t>user:age</a:t>
            </a:r>
            <a:r>
              <a:rPr lang="en-GB" dirty="0"/>
              <a:t>=25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4753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153" y="365125"/>
            <a:ext cx="9029700" cy="1325563"/>
          </a:xfrm>
        </p:spPr>
        <p:txBody>
          <a:bodyPr/>
          <a:lstStyle/>
          <a:p>
            <a:r>
              <a:rPr lang="en-GB" dirty="0" smtClean="0"/>
              <a:t>ASP Object: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Session object stores information about, or change settings for a user session</a:t>
            </a:r>
            <a:r>
              <a:rPr lang="en-US" dirty="0" smtClean="0"/>
              <a:t>.</a:t>
            </a:r>
          </a:p>
          <a:p>
            <a:r>
              <a:rPr lang="en-US" dirty="0"/>
              <a:t>Variables stored in a Session object hold information about one single user, and are available to all pages in one application. </a:t>
            </a:r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dirty="0"/>
              <a:t>information stored in session variables are name, id, and preferences</a:t>
            </a:r>
            <a:r>
              <a:rPr lang="en-US"/>
              <a:t>. </a:t>
            </a:r>
            <a:endParaRPr lang="en-US" smtClean="0"/>
          </a:p>
          <a:p>
            <a:r>
              <a:rPr lang="en-US" smtClean="0"/>
              <a:t>The </a:t>
            </a:r>
            <a:r>
              <a:rPr lang="en-US" dirty="0"/>
              <a:t>server creates a new Session object for each new user, and destroys the Session object when the session expires.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7544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session starts when:</a:t>
            </a:r>
          </a:p>
          <a:p>
            <a:r>
              <a:rPr lang="en-GB" dirty="0"/>
              <a:t>A new user requests an ASP file, and the </a:t>
            </a:r>
            <a:r>
              <a:rPr lang="en-GB" dirty="0" err="1"/>
              <a:t>Global.asa</a:t>
            </a:r>
            <a:r>
              <a:rPr lang="en-GB" dirty="0"/>
              <a:t> file includes a </a:t>
            </a:r>
            <a:r>
              <a:rPr lang="en-GB" dirty="0" err="1"/>
              <a:t>Session_OnStart</a:t>
            </a:r>
            <a:r>
              <a:rPr lang="en-GB" dirty="0"/>
              <a:t> procedure</a:t>
            </a:r>
          </a:p>
          <a:p>
            <a:r>
              <a:rPr lang="en-GB" dirty="0"/>
              <a:t>A value is stored in a Session variable</a:t>
            </a:r>
          </a:p>
          <a:p>
            <a:r>
              <a:rPr lang="en-GB" dirty="0"/>
              <a:t>A user requests an ASP file, and the </a:t>
            </a:r>
            <a:r>
              <a:rPr lang="en-GB" dirty="0" err="1"/>
              <a:t>Global.asa</a:t>
            </a:r>
            <a:r>
              <a:rPr lang="en-GB" dirty="0"/>
              <a:t> file uses the &lt;object&gt; tag to instantiate an object with session scope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90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session ends if a user has not requested or refreshed a page in the application for a specified period. By default, this is 20 minutes.</a:t>
            </a:r>
          </a:p>
          <a:p>
            <a:r>
              <a:rPr lang="en-GB" dirty="0"/>
              <a:t>If you want to set a timeout interval that is shorter or longer than the default, use the </a:t>
            </a:r>
            <a:r>
              <a:rPr lang="en-GB" b="1" dirty="0"/>
              <a:t>Timeout</a:t>
            </a:r>
            <a:r>
              <a:rPr lang="en-GB" dirty="0"/>
              <a:t> property.</a:t>
            </a:r>
          </a:p>
          <a:p>
            <a:r>
              <a:rPr lang="en-GB" dirty="0"/>
              <a:t>The example below sets a timeout interval of 5 minutes</a:t>
            </a:r>
          </a:p>
          <a:p>
            <a:r>
              <a:rPr lang="en-GB" dirty="0"/>
              <a:t>&lt;%</a:t>
            </a:r>
            <a:br>
              <a:rPr lang="en-GB" dirty="0"/>
            </a:br>
            <a:r>
              <a:rPr lang="en-GB" dirty="0" err="1"/>
              <a:t>Session.Timeout</a:t>
            </a:r>
            <a:r>
              <a:rPr lang="en-GB" dirty="0"/>
              <a:t>=5</a:t>
            </a:r>
            <a:br>
              <a:rPr lang="en-GB" dirty="0"/>
            </a:br>
            <a:r>
              <a:rPr lang="en-GB" dirty="0"/>
              <a:t>%&gt;</a:t>
            </a:r>
          </a:p>
        </p:txBody>
      </p:sp>
    </p:spTree>
    <p:extLst>
      <p:ext uri="{BB962C8B-B14F-4D97-AF65-F5344CB8AC3E}">
        <p14:creationId xmlns:p14="http://schemas.microsoft.com/office/powerpoint/2010/main" xmlns="" val="352018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Server controls are tags that are understood by the server.</a:t>
            </a:r>
          </a:p>
          <a:p>
            <a:r>
              <a:rPr lang="en-GB" dirty="0"/>
              <a:t>There are three kinds of server </a:t>
            </a:r>
            <a:r>
              <a:rPr lang="en-GB" dirty="0" smtClean="0"/>
              <a:t>controls:</a:t>
            </a:r>
          </a:p>
          <a:p>
            <a:pPr lvl="1"/>
            <a:r>
              <a:rPr lang="en-GB" sz="2800" dirty="0" smtClean="0"/>
              <a:t>HTML Server Controls - Traditional HTML tags.</a:t>
            </a:r>
          </a:p>
          <a:p>
            <a:pPr lvl="1"/>
            <a:r>
              <a:rPr lang="en-GB" sz="2800" dirty="0" smtClean="0"/>
              <a:t>Web Server Controls - New ASP.NET tags:</a:t>
            </a:r>
          </a:p>
          <a:p>
            <a:pPr lvl="2"/>
            <a:r>
              <a:rPr lang="en-US" sz="2400" dirty="0" smtClean="0"/>
              <a:t>Basic Web Controls .</a:t>
            </a:r>
          </a:p>
          <a:p>
            <a:pPr lvl="2"/>
            <a:r>
              <a:rPr lang="en-US" sz="2400" dirty="0" smtClean="0"/>
              <a:t> Validation Controls .</a:t>
            </a:r>
          </a:p>
          <a:p>
            <a:pPr lvl="2"/>
            <a:r>
              <a:rPr lang="en-US" sz="2400" dirty="0" smtClean="0"/>
              <a:t> List Controls .</a:t>
            </a:r>
          </a:p>
          <a:p>
            <a:pPr lvl="2"/>
            <a:r>
              <a:rPr lang="en-US" sz="2400" dirty="0" smtClean="0"/>
              <a:t> Rich Controls</a:t>
            </a:r>
            <a:r>
              <a:rPr lang="en-GB" dirty="0" smtClean="0"/>
              <a:t>.</a:t>
            </a:r>
            <a:endParaRPr lang="en-GB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03260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ASP.NET - Server Controls</a:t>
            </a: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03474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the </a:t>
            </a:r>
            <a:r>
              <a:rPr lang="en-GB" b="1" dirty="0"/>
              <a:t>Abandon</a:t>
            </a:r>
            <a:r>
              <a:rPr lang="en-GB" dirty="0"/>
              <a:t> method to end a session immediately: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&lt;%</a:t>
            </a:r>
            <a:br>
              <a:rPr lang="en-GB" dirty="0" smtClean="0"/>
            </a:br>
            <a:r>
              <a:rPr lang="en-GB" dirty="0" err="1" smtClean="0"/>
              <a:t>Session.Abandon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%&gt;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7598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most important thing about the Session object is that you can store variables in it.</a:t>
            </a:r>
          </a:p>
          <a:p>
            <a:r>
              <a:rPr lang="en-GB" dirty="0"/>
              <a:t>The example below will set the Session variable </a:t>
            </a:r>
            <a:r>
              <a:rPr lang="en-GB" i="1" dirty="0"/>
              <a:t>username</a:t>
            </a:r>
            <a:r>
              <a:rPr lang="en-GB" dirty="0"/>
              <a:t> to "Donald Duck" and the Session variable </a:t>
            </a:r>
            <a:r>
              <a:rPr lang="en-GB" i="1" dirty="0"/>
              <a:t>age</a:t>
            </a:r>
            <a:r>
              <a:rPr lang="en-GB" dirty="0"/>
              <a:t> to "50":</a:t>
            </a:r>
          </a:p>
          <a:p>
            <a:r>
              <a:rPr lang="en-GB" dirty="0"/>
              <a:t>&lt;%</a:t>
            </a:r>
            <a:br>
              <a:rPr lang="en-GB" dirty="0"/>
            </a:br>
            <a:r>
              <a:rPr lang="en-GB" dirty="0"/>
              <a:t>Session("username")="Donald Duck"</a:t>
            </a:r>
            <a:br>
              <a:rPr lang="en-GB" dirty="0"/>
            </a:br>
            <a:r>
              <a:rPr lang="en-GB" dirty="0"/>
              <a:t>Session("age")=50</a:t>
            </a:r>
            <a:br>
              <a:rPr lang="en-GB" dirty="0"/>
            </a:br>
            <a:r>
              <a:rPr lang="en-GB" dirty="0"/>
              <a:t>%&gt;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Store and Retrieve Session Variables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2985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the value is stored in a session variable it can be reached from ANY page in the ASP application</a:t>
            </a:r>
            <a:r>
              <a:rPr lang="en-GB" dirty="0" smtClean="0"/>
              <a:t>:</a:t>
            </a:r>
          </a:p>
          <a:p>
            <a:r>
              <a:rPr lang="en-GB" dirty="0"/>
              <a:t>Welcome &lt;%</a:t>
            </a:r>
            <a:r>
              <a:rPr lang="en-GB" dirty="0" err="1"/>
              <a:t>Response.Write</a:t>
            </a:r>
            <a:r>
              <a:rPr lang="en-GB" dirty="0"/>
              <a:t>(Session("username</a:t>
            </a:r>
            <a:r>
              <a:rPr lang="en-GB" dirty="0" smtClean="0"/>
              <a:t>"))%&gt;</a:t>
            </a:r>
          </a:p>
          <a:p>
            <a:endParaRPr lang="en-US" dirty="0"/>
          </a:p>
          <a:p>
            <a:r>
              <a:rPr lang="en-GB" dirty="0"/>
              <a:t>The line above returns: "Welcome Donald Duck".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059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470" y="1146356"/>
            <a:ext cx="10223717" cy="4351338"/>
          </a:xfrm>
        </p:spPr>
        <p:txBody>
          <a:bodyPr>
            <a:noAutofit/>
          </a:bodyPr>
          <a:lstStyle/>
          <a:p>
            <a:r>
              <a:rPr lang="en-GB" sz="2400" dirty="0"/>
              <a:t>The Contents collection contains all session variables.</a:t>
            </a:r>
          </a:p>
          <a:p>
            <a:r>
              <a:rPr lang="en-GB" sz="2400" dirty="0"/>
              <a:t>It is possible to remove a session variable with the Remove method.</a:t>
            </a:r>
          </a:p>
          <a:p>
            <a:r>
              <a:rPr lang="en-GB" sz="2400" dirty="0"/>
              <a:t>The example below removes the session variable "sale" if the value of the session variable "age" is lower than 18</a:t>
            </a:r>
            <a:r>
              <a:rPr lang="en-GB" sz="2400" dirty="0" smtClean="0"/>
              <a:t>:</a:t>
            </a:r>
            <a:endParaRPr lang="en-US" sz="2400" dirty="0" smtClean="0"/>
          </a:p>
          <a:p>
            <a:r>
              <a:rPr lang="en-GB" sz="2400" dirty="0"/>
              <a:t>&lt;%</a:t>
            </a:r>
            <a:br>
              <a:rPr lang="en-GB" sz="2400" dirty="0"/>
            </a:br>
            <a:r>
              <a:rPr lang="en-GB" sz="2400" dirty="0"/>
              <a:t>If </a:t>
            </a:r>
            <a:r>
              <a:rPr lang="en-GB" sz="2400" dirty="0" err="1"/>
              <a:t>Session.Contents</a:t>
            </a:r>
            <a:r>
              <a:rPr lang="en-GB" sz="2400" dirty="0"/>
              <a:t>("age")&lt;18 then</a:t>
            </a:r>
            <a:br>
              <a:rPr lang="en-GB" sz="2400" dirty="0"/>
            </a:br>
            <a:r>
              <a:rPr lang="en-GB" sz="2400" dirty="0"/>
              <a:t>  </a:t>
            </a:r>
            <a:r>
              <a:rPr lang="en-GB" sz="2400" dirty="0" err="1"/>
              <a:t>Session.Contents.Remove</a:t>
            </a:r>
            <a:r>
              <a:rPr lang="en-GB" sz="2400" dirty="0"/>
              <a:t>("sale")</a:t>
            </a:r>
            <a:br>
              <a:rPr lang="en-GB" sz="2400" dirty="0"/>
            </a:br>
            <a:r>
              <a:rPr lang="en-GB" sz="2400" dirty="0"/>
              <a:t>End If</a:t>
            </a:r>
            <a:br>
              <a:rPr lang="en-GB" sz="2400" dirty="0"/>
            </a:br>
            <a:r>
              <a:rPr lang="en-GB" sz="2400" dirty="0" smtClean="0"/>
              <a:t>%&gt;</a:t>
            </a:r>
          </a:p>
          <a:p>
            <a:endParaRPr lang="en-GB" sz="2400" dirty="0" smtClean="0"/>
          </a:p>
          <a:p>
            <a:r>
              <a:rPr lang="en-GB" sz="2400" dirty="0"/>
              <a:t>To remove all variables in a session, use the </a:t>
            </a:r>
            <a:r>
              <a:rPr lang="en-GB" sz="2400" dirty="0" err="1"/>
              <a:t>RemoveAll</a:t>
            </a:r>
            <a:r>
              <a:rPr lang="en-GB" sz="2400" dirty="0"/>
              <a:t> method</a:t>
            </a:r>
            <a:r>
              <a:rPr lang="en-GB" sz="2400" dirty="0" smtClean="0"/>
              <a:t>:</a:t>
            </a:r>
            <a:endParaRPr lang="en-US" sz="2400" dirty="0"/>
          </a:p>
          <a:p>
            <a:r>
              <a:rPr lang="en-GB" sz="2400" dirty="0"/>
              <a:t>&lt;%</a:t>
            </a:r>
            <a:br>
              <a:rPr lang="en-GB" sz="2400" dirty="0"/>
            </a:br>
            <a:r>
              <a:rPr lang="en-GB" sz="2400" dirty="0" err="1"/>
              <a:t>Session.Contents.RemoveAll</a:t>
            </a:r>
            <a:r>
              <a:rPr lang="en-GB" sz="2400" dirty="0"/>
              <a:t>()</a:t>
            </a:r>
            <a:br>
              <a:rPr lang="en-GB" sz="2400" dirty="0"/>
            </a:br>
            <a:r>
              <a:rPr lang="en-GB" sz="2400" dirty="0"/>
              <a:t>%&gt;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1038" y="209640"/>
            <a:ext cx="9029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Remove Session Variables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9835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1146356"/>
            <a:ext cx="97917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&lt;%</a:t>
            </a:r>
            <a:br>
              <a:rPr lang="en-GB" dirty="0"/>
            </a:br>
            <a:r>
              <a:rPr lang="en-GB" dirty="0"/>
              <a:t>Session("username")="Donald Duck"</a:t>
            </a:r>
            <a:br>
              <a:rPr lang="en-GB" dirty="0"/>
            </a:br>
            <a:r>
              <a:rPr lang="en-GB" dirty="0"/>
              <a:t>Session("age")=50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dim </a:t>
            </a:r>
            <a:r>
              <a:rPr lang="en-GB" dirty="0" err="1"/>
              <a:t>i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For Each </a:t>
            </a:r>
            <a:r>
              <a:rPr lang="en-GB" dirty="0" err="1"/>
              <a:t>i</a:t>
            </a:r>
            <a:r>
              <a:rPr lang="en-GB" dirty="0"/>
              <a:t> in </a:t>
            </a:r>
            <a:r>
              <a:rPr lang="en-GB" dirty="0" err="1"/>
              <a:t>Session.Contents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  </a:t>
            </a:r>
            <a:r>
              <a:rPr lang="en-GB" dirty="0" err="1"/>
              <a:t>Response.Write</a:t>
            </a:r>
            <a:r>
              <a:rPr lang="en-GB" dirty="0"/>
              <a:t>(</a:t>
            </a:r>
            <a:r>
              <a:rPr lang="en-GB" dirty="0" err="1"/>
              <a:t>i</a:t>
            </a:r>
            <a:r>
              <a:rPr lang="en-GB" dirty="0"/>
              <a:t> &amp; "&lt;</a:t>
            </a:r>
            <a:r>
              <a:rPr lang="en-GB" dirty="0" err="1"/>
              <a:t>br</a:t>
            </a:r>
            <a:r>
              <a:rPr lang="en-GB" dirty="0"/>
              <a:t>&gt;")</a:t>
            </a:r>
            <a:br>
              <a:rPr lang="en-GB" dirty="0"/>
            </a:br>
            <a:r>
              <a:rPr lang="en-GB" dirty="0"/>
              <a:t>Next</a:t>
            </a:r>
            <a:br>
              <a:rPr lang="en-GB" dirty="0"/>
            </a:br>
            <a:r>
              <a:rPr lang="en-GB" dirty="0" smtClean="0"/>
              <a:t>%&gt;</a:t>
            </a:r>
          </a:p>
          <a:p>
            <a:r>
              <a:rPr lang="en-US" dirty="0" smtClean="0"/>
              <a:t>output:</a:t>
            </a:r>
            <a:endParaRPr lang="en-US" dirty="0"/>
          </a:p>
          <a:p>
            <a:r>
              <a:rPr lang="en-GB" dirty="0"/>
              <a:t>username</a:t>
            </a:r>
            <a:br>
              <a:rPr lang="en-GB" dirty="0"/>
            </a:br>
            <a:r>
              <a:rPr lang="en-GB" dirty="0"/>
              <a:t>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Loop Through the Contents Collection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7371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&lt;%</a:t>
            </a:r>
            <a:br>
              <a:rPr lang="en-GB" dirty="0"/>
            </a:br>
            <a:r>
              <a:rPr lang="en-GB" dirty="0"/>
              <a:t>dim </a:t>
            </a:r>
            <a:r>
              <a:rPr lang="en-GB" dirty="0" err="1"/>
              <a:t>i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dim j</a:t>
            </a: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j=</a:t>
            </a:r>
            <a:r>
              <a:rPr lang="en-GB" b="1" dirty="0" err="1">
                <a:solidFill>
                  <a:srgbClr val="FF0000"/>
                </a:solidFill>
              </a:rPr>
              <a:t>Session.Contents.Count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Response.Write</a:t>
            </a:r>
            <a:r>
              <a:rPr lang="en-GB" dirty="0"/>
              <a:t>("Session variables: " &amp; j)</a:t>
            </a:r>
            <a:br>
              <a:rPr lang="en-GB" dirty="0"/>
            </a:br>
            <a:r>
              <a:rPr lang="en-GB" dirty="0"/>
              <a:t>For </a:t>
            </a:r>
            <a:r>
              <a:rPr lang="en-GB" dirty="0" err="1"/>
              <a:t>i</a:t>
            </a:r>
            <a:r>
              <a:rPr lang="en-GB" dirty="0"/>
              <a:t>=1 to j</a:t>
            </a:r>
            <a:br>
              <a:rPr lang="en-GB" dirty="0"/>
            </a:br>
            <a:r>
              <a:rPr lang="en-GB" dirty="0"/>
              <a:t>  </a:t>
            </a:r>
            <a:r>
              <a:rPr lang="en-GB" dirty="0" err="1"/>
              <a:t>Response.Write</a:t>
            </a:r>
            <a:r>
              <a:rPr lang="en-GB" dirty="0"/>
              <a:t>(</a:t>
            </a:r>
            <a:r>
              <a:rPr lang="en-GB" dirty="0" err="1"/>
              <a:t>Session.Contents</a:t>
            </a:r>
            <a:r>
              <a:rPr lang="en-GB" dirty="0"/>
              <a:t>(</a:t>
            </a:r>
            <a:r>
              <a:rPr lang="en-GB" dirty="0" err="1"/>
              <a:t>i</a:t>
            </a:r>
            <a:r>
              <a:rPr lang="en-GB" dirty="0"/>
              <a:t>) &amp; "&lt;</a:t>
            </a:r>
            <a:r>
              <a:rPr lang="en-GB" dirty="0" err="1"/>
              <a:t>br</a:t>
            </a:r>
            <a:r>
              <a:rPr lang="en-GB" dirty="0"/>
              <a:t>&gt;")</a:t>
            </a:r>
            <a:br>
              <a:rPr lang="en-GB" dirty="0"/>
            </a:br>
            <a:r>
              <a:rPr lang="en-GB" dirty="0"/>
              <a:t>Next</a:t>
            </a:r>
            <a:br>
              <a:rPr lang="en-GB" dirty="0"/>
            </a:br>
            <a:r>
              <a:rPr lang="en-GB" dirty="0"/>
              <a:t>%&gt;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3707" y="365125"/>
            <a:ext cx="10180093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Count property</a:t>
            </a:r>
            <a:r>
              <a:rPr lang="en-GB" dirty="0" smtClean="0"/>
              <a:t>: Number of variables in session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9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4A2144E-0848-47D0-AE9A-9348EDDA3158}" type="slidenum">
              <a:rPr lang="en-US" altLang="ar-SA" sz="140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ar-SA" sz="140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208213" y="692151"/>
            <a:ext cx="7848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To add the new </a:t>
            </a:r>
            <a:r>
              <a:rPr lang="en-US" altLang="ar-SA" sz="1800">
                <a:solidFill>
                  <a:srgbClr val="FF0000"/>
                </a:solidFill>
              </a:rPr>
              <a:t>Global Application Class</a:t>
            </a:r>
            <a:r>
              <a:rPr lang="en-US" altLang="ar-SA" sz="1800"/>
              <a:t> to your project: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ar-SA" sz="1800"/>
              <a:t> right click the project entry in Solution Explorer.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ar-SA" sz="1800"/>
              <a:t> choose Add New Item from the context menu.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ar-SA" sz="1800"/>
              <a:t> You’ll see an Add New Item dialog box.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ar-SA" sz="1800"/>
              <a:t> Select Global Application Class from the template list.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24" t="19855" r="23425" b="23459"/>
          <a:stretch>
            <a:fillRect/>
          </a:stretch>
        </p:blipFill>
        <p:spPr bwMode="auto">
          <a:xfrm>
            <a:off x="2782889" y="2205039"/>
            <a:ext cx="64801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8175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02832D-F135-421D-B870-3FB627D2ADBF}" type="slidenum">
              <a:rPr lang="en-US" altLang="ar-SA" sz="140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ar-SA" sz="140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135188" y="801689"/>
            <a:ext cx="7848600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A </a:t>
            </a:r>
            <a:r>
              <a:rPr lang="en-US" altLang="ar-SA" sz="1800">
                <a:solidFill>
                  <a:srgbClr val="FF0000"/>
                </a:solidFill>
              </a:rPr>
              <a:t>Global Application Class</a:t>
            </a:r>
            <a:r>
              <a:rPr lang="en-US" altLang="ar-SA" sz="1800"/>
              <a:t> contain five functions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1- </a:t>
            </a:r>
            <a:r>
              <a:rPr lang="en-US" altLang="ar-SA" sz="1800" noProof="1"/>
              <a:t>Application_Start</a:t>
            </a:r>
            <a:r>
              <a:rPr lang="en-US" altLang="ar-SA" sz="1800"/>
              <a:t>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This function contains the </a:t>
            </a:r>
            <a:r>
              <a:rPr lang="en-US" altLang="ar-SA" sz="1800" noProof="1"/>
              <a:t>Code that runs on application startup</a:t>
            </a:r>
            <a:r>
              <a:rPr lang="en-US" altLang="ar-SA" sz="1800"/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2- </a:t>
            </a:r>
            <a:r>
              <a:rPr lang="en-US" altLang="ar-SA" sz="1800" noProof="1"/>
              <a:t>Application_End</a:t>
            </a:r>
            <a:r>
              <a:rPr lang="en-US" altLang="ar-SA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This function contains the </a:t>
            </a:r>
            <a:r>
              <a:rPr lang="en-US" altLang="ar-SA" sz="1800" noProof="1"/>
              <a:t>Code that</a:t>
            </a:r>
            <a:r>
              <a:rPr lang="en-US" altLang="ar-SA" sz="1800"/>
              <a:t> </a:t>
            </a:r>
            <a:r>
              <a:rPr lang="en-US" altLang="ar-SA" sz="1800" noProof="1"/>
              <a:t>runs on application shutdown</a:t>
            </a:r>
            <a:r>
              <a:rPr lang="en-US" altLang="ar-SA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3- </a:t>
            </a:r>
            <a:r>
              <a:rPr lang="en-US" altLang="ar-SA" sz="1800" noProof="1"/>
              <a:t>Application_Error</a:t>
            </a:r>
            <a:r>
              <a:rPr lang="en-US" altLang="ar-SA" sz="1800"/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This function contains the </a:t>
            </a:r>
            <a:r>
              <a:rPr lang="en-US" altLang="ar-SA" sz="1800" noProof="1"/>
              <a:t>Code that</a:t>
            </a:r>
            <a:r>
              <a:rPr lang="en-US" altLang="ar-SA" sz="1800"/>
              <a:t> </a:t>
            </a:r>
            <a:r>
              <a:rPr lang="en-US" altLang="ar-SA" sz="1800" noProof="1"/>
              <a:t>runs when an unhandled error occurs</a:t>
            </a:r>
            <a:r>
              <a:rPr lang="en-US" altLang="ar-SA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4- </a:t>
            </a:r>
            <a:r>
              <a:rPr lang="en-US" altLang="ar-SA" sz="1800" noProof="1"/>
              <a:t>Session_Start</a:t>
            </a:r>
            <a:r>
              <a:rPr lang="en-US" altLang="ar-SA" sz="1800"/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This function contains the </a:t>
            </a:r>
            <a:r>
              <a:rPr lang="en-US" altLang="ar-SA" sz="1800" noProof="1"/>
              <a:t>Code that</a:t>
            </a:r>
            <a:r>
              <a:rPr lang="en-US" altLang="ar-SA" sz="1800"/>
              <a:t> </a:t>
            </a:r>
            <a:r>
              <a:rPr lang="en-US" altLang="ar-SA" sz="1800" noProof="1"/>
              <a:t>runs when a new session is started</a:t>
            </a:r>
            <a:r>
              <a:rPr lang="en-US" altLang="ar-SA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5- </a:t>
            </a:r>
            <a:r>
              <a:rPr lang="en-US" altLang="ar-SA" sz="1800" noProof="1"/>
              <a:t>Session_End</a:t>
            </a:r>
            <a:r>
              <a:rPr lang="en-US" altLang="ar-SA" sz="1800"/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1800"/>
              <a:t>This function contains the </a:t>
            </a:r>
            <a:r>
              <a:rPr lang="en-US" altLang="ar-SA" sz="1800" noProof="1"/>
              <a:t>Code that</a:t>
            </a:r>
            <a:r>
              <a:rPr lang="en-US" altLang="ar-SA" sz="1800"/>
              <a:t> </a:t>
            </a:r>
            <a:r>
              <a:rPr lang="en-US" altLang="ar-SA" sz="1800" noProof="1"/>
              <a:t>runs</a:t>
            </a:r>
            <a:r>
              <a:rPr lang="en-US" altLang="ar-SA" sz="1800"/>
              <a:t> </a:t>
            </a:r>
            <a:r>
              <a:rPr lang="en-US" altLang="ar-SA" sz="1800" noProof="1"/>
              <a:t>when a session ends.</a:t>
            </a:r>
            <a:endParaRPr lang="en-US" altLang="ar-SA" sz="1800"/>
          </a:p>
        </p:txBody>
      </p:sp>
    </p:spTree>
    <p:extLst>
      <p:ext uri="{BB962C8B-B14F-4D97-AF65-F5344CB8AC3E}">
        <p14:creationId xmlns="" xmlns:p14="http://schemas.microsoft.com/office/powerpoint/2010/main" val="931793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F4BA17-8477-442F-834E-B185813F8A2E}" type="slidenum">
              <a:rPr lang="en-US" altLang="ar-SA" sz="140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ar-SA" sz="140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351089" y="692150"/>
            <a:ext cx="7489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800"/>
              <a:t>If you want to initialize the values of variables that you will use in the session, do this: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55913" y="1484313"/>
            <a:ext cx="6481762" cy="4895850"/>
            <a:chOff x="839" y="1117"/>
            <a:chExt cx="4083" cy="3084"/>
          </a:xfrm>
        </p:grpSpPr>
        <p:pic>
          <p:nvPicPr>
            <p:cNvPr id="512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742" r="31094" b="35750"/>
            <a:stretch>
              <a:fillRect/>
            </a:stretch>
          </p:blipFill>
          <p:spPr bwMode="auto">
            <a:xfrm>
              <a:off x="839" y="1117"/>
              <a:ext cx="4083" cy="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6" name="Line 4"/>
            <p:cNvSpPr>
              <a:spLocks noChangeShapeType="1"/>
            </p:cNvSpPr>
            <p:nvPr/>
          </p:nvSpPr>
          <p:spPr bwMode="auto">
            <a:xfrm flipH="1">
              <a:off x="1338" y="1616"/>
              <a:ext cx="11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7" name="Line 5"/>
            <p:cNvSpPr>
              <a:spLocks noChangeShapeType="1"/>
            </p:cNvSpPr>
            <p:nvPr/>
          </p:nvSpPr>
          <p:spPr bwMode="auto">
            <a:xfrm flipH="1">
              <a:off x="2835" y="3385"/>
              <a:ext cx="11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353330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800F21-2076-4232-8BFC-CA2E279447F1}" type="slidenum">
              <a:rPr lang="en-US" altLang="ar-SA" sz="140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ar-SA" sz="140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84" t="12292" r="17513" b="42354"/>
          <a:stretch>
            <a:fillRect/>
          </a:stretch>
        </p:blipFill>
        <p:spPr bwMode="auto">
          <a:xfrm>
            <a:off x="2208214" y="1125539"/>
            <a:ext cx="77057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41" t="15112" r="15157" b="51936"/>
          <a:stretch>
            <a:fillRect/>
          </a:stretch>
        </p:blipFill>
        <p:spPr bwMode="auto">
          <a:xfrm>
            <a:off x="1919289" y="4084638"/>
            <a:ext cx="8351837" cy="25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351089" y="692151"/>
            <a:ext cx="7489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800"/>
              <a:t>For example:</a:t>
            </a:r>
          </a:p>
        </p:txBody>
      </p:sp>
    </p:spTree>
    <p:extLst>
      <p:ext uri="{BB962C8B-B14F-4D97-AF65-F5344CB8AC3E}">
        <p14:creationId xmlns="" xmlns:p14="http://schemas.microsoft.com/office/powerpoint/2010/main" val="428264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runat</a:t>
            </a:r>
            <a:r>
              <a:rPr lang="en-US" smtClean="0"/>
              <a:t>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runat</a:t>
            </a:r>
            <a:r>
              <a:rPr lang="en-US" dirty="0" smtClean="0"/>
              <a:t> attribute makes a server control a server control</a:t>
            </a:r>
          </a:p>
          <a:p>
            <a:pPr lvl="1">
              <a:defRPr/>
            </a:pPr>
            <a:r>
              <a:rPr lang="en-US" dirty="0" smtClean="0"/>
              <a:t>This is true for both HTML and Web controls</a:t>
            </a:r>
          </a:p>
          <a:p>
            <a:pPr>
              <a:defRPr/>
            </a:pPr>
            <a:r>
              <a:rPr lang="en-US" dirty="0" smtClean="0"/>
              <a:t>All tags without the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runat</a:t>
            </a:r>
            <a:r>
              <a:rPr lang="en-US" dirty="0" smtClean="0"/>
              <a:t> attribute are copied verbatim to the output stream (HTTP response)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asp:TextBox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ID="TextBox3"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runat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="server"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&gt;&lt;/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asp:TextBox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13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A17418-DE54-4B91-91BF-37C56FDA4DFF}" type="slidenum">
              <a:rPr lang="en-US" altLang="ar-SA" sz="140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ar-SA" sz="140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42" t="12292" r="14557" b="61333"/>
          <a:stretch>
            <a:fillRect/>
          </a:stretch>
        </p:blipFill>
        <p:spPr bwMode="auto">
          <a:xfrm>
            <a:off x="1774825" y="4508501"/>
            <a:ext cx="8497888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29" t="7562" r="23424" b="53770"/>
          <a:stretch>
            <a:fillRect/>
          </a:stretch>
        </p:blipFill>
        <p:spPr bwMode="auto">
          <a:xfrm>
            <a:off x="1992313" y="1557338"/>
            <a:ext cx="8064500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51089" y="692150"/>
            <a:ext cx="7489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800"/>
              <a:t>This will appear after entering the previous data and clicking on the registration button.</a:t>
            </a:r>
          </a:p>
        </p:txBody>
      </p:sp>
    </p:spTree>
    <p:extLst>
      <p:ext uri="{BB962C8B-B14F-4D97-AF65-F5344CB8AC3E}">
        <p14:creationId xmlns="" xmlns:p14="http://schemas.microsoft.com/office/powerpoint/2010/main" val="2137471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1071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dirty="0" smtClean="0">
                <a:solidFill>
                  <a:srgbClr val="FF0000"/>
                </a:solidFill>
              </a:rPr>
              <a:t>Creating </a:t>
            </a:r>
            <a:r>
              <a:rPr lang="en-US" sz="2700" dirty="0">
                <a:solidFill>
                  <a:srgbClr val="FF0000"/>
                </a:solidFill>
              </a:rPr>
              <a:t>an</a:t>
            </a:r>
            <a:r>
              <a:rPr lang="en-US" sz="27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ASP.NET Web Application using Visual Studio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066801"/>
            <a:ext cx="8593138" cy="2086725"/>
          </a:xfrm>
        </p:spPr>
        <p:txBody>
          <a:bodyPr>
            <a:spAutoFit/>
          </a:bodyPr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400" b="1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1: Creating the Web Application Project</a:t>
            </a:r>
            <a:endParaRPr lang="en-US" alt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File</a:t>
            </a:r>
            <a:r>
              <a:rPr lang="en-US" alt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</a:t>
            </a:r>
            <a:r>
              <a:rPr lang="en-US" alt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</a:t>
            </a:r>
            <a:r>
              <a:rPr lang="en-US" alt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 Site...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choose </a:t>
            </a:r>
            <a:r>
              <a:rPr lang="en-US" altLang="en-US" sz="2400" b="1" dirty="0">
                <a:solidFill>
                  <a:srgbClr val="4D99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ASP.NET</a:t>
            </a:r>
            <a:r>
              <a:rPr lang="en-US" altLang="en-US" sz="2400" dirty="0">
                <a:solidFill>
                  <a:srgbClr val="4D99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4D99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Empty Web</a:t>
            </a:r>
            <a:r>
              <a:rPr lang="en-US" altLang="en-US" sz="2400" dirty="0">
                <a:solidFill>
                  <a:srgbClr val="4D99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4D99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Site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Templates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pane.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File</a:t>
            </a: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the drop-down list closest to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Location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 the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Language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Visual </a:t>
            </a:r>
            <a:r>
              <a:rPr lang="en-US" alt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Basic, 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click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4143" y="3172358"/>
            <a:ext cx="5895833" cy="368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95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add new page or web form to :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click in your website then select </a:t>
            </a:r>
            <a:r>
              <a:rPr lang="en-US" alt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item</a:t>
            </a:r>
            <a:r>
              <a:rPr lang="en-US" alt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</a:t>
            </a:r>
            <a:r>
              <a:rPr lang="en-US" alt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 form.</a:t>
            </a:r>
          </a:p>
          <a:p>
            <a:endParaRPr lang="en-US" altLang="en-US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3915" y="310534"/>
            <a:ext cx="9535804" cy="1325563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Creating an ASP.NET Web Application using Visual Studio</a:t>
            </a:r>
            <a:endParaRPr lang="en-US" sz="2700" dirty="0">
              <a:solidFill>
                <a:srgbClr val="FF000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373" y="2879678"/>
            <a:ext cx="6091624" cy="359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191250"/>
            <a:ext cx="33020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955EB6A-99F6-4C48-9B41-A2AC9223EB7B}" type="slidenum">
              <a:rPr lang="en-US" smtClean="0">
                <a:solidFill>
                  <a:schemeClr val="tx2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" y="838200"/>
            <a:ext cx="10949517" cy="4801314"/>
          </a:xfrm>
          <a:noFill/>
        </p:spPr>
        <p:txBody>
          <a:bodyPr>
            <a:spAutoFit/>
          </a:bodyPr>
          <a:lstStyle/>
          <a:p>
            <a:pPr eaLnBrk="1" hangingPunct="1">
              <a:buFont typeface="Times New Roman" pitchFamily="18" charset="0"/>
              <a:buNone/>
            </a:pPr>
            <a:r>
              <a:rPr lang="en-US" b="1" i="1" dirty="0" smtClean="0">
                <a:ea typeface="Times New Roman" pitchFamily="18" charset="0"/>
                <a:cs typeface="Arial" pitchFamily="34" charset="0"/>
              </a:rPr>
              <a:t>CSS Inline Styles and Embedded Style Sheets</a:t>
            </a:r>
            <a:endParaRPr lang="en-US" dirty="0" smtClean="0">
              <a:ea typeface="Times New Roman" pitchFamily="18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Visual Web Developer often generates </a:t>
            </a:r>
            <a:r>
              <a:rPr lang="en-US" sz="2400" b="1" dirty="0" smtClean="0">
                <a:solidFill>
                  <a:srgbClr val="4D99FF"/>
                </a:solidFill>
                <a:ea typeface="Times New Roman" pitchFamily="18" charset="0"/>
                <a:cs typeface="Arial" pitchFamily="34" charset="0"/>
              </a:rPr>
              <a:t>CSS (Cascading Style </a:t>
            </a:r>
            <a:r>
              <a:rPr lang="en-US" sz="2400" b="1" dirty="0" err="1" smtClean="0">
                <a:solidFill>
                  <a:srgbClr val="4D99FF"/>
                </a:solidFill>
                <a:ea typeface="Times New Roman" pitchFamily="18" charset="0"/>
                <a:cs typeface="Arial" pitchFamily="34" charset="0"/>
              </a:rPr>
              <a:t>Sheets</a:t>
            </a:r>
            <a:r>
              <a:rPr lang="en-US" sz="2400" b="1" baseline="30000" dirty="0" err="1" smtClean="0">
                <a:solidFill>
                  <a:srgbClr val="4D99FF"/>
                </a:solidFill>
                <a:ea typeface="Times New Roman" pitchFamily="18" charset="0"/>
                <a:cs typeface="Arial" pitchFamily="34" charset="0"/>
              </a:rPr>
              <a:t>TM</a:t>
            </a:r>
            <a:r>
              <a:rPr lang="en-US" sz="2400" b="1" dirty="0" smtClean="0">
                <a:solidFill>
                  <a:srgbClr val="4D99FF"/>
                </a:solidFill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code to specify the presentation of an element.</a:t>
            </a:r>
          </a:p>
          <a:p>
            <a:pPr eaLnBrk="1" hangingPunct="1"/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In the </a:t>
            </a:r>
            <a:r>
              <a:rPr lang="en-US" sz="2400" dirty="0" smtClean="0">
                <a:latin typeface="Lucida Console" pitchFamily="49" charset="0"/>
                <a:ea typeface="Times New Roman" pitchFamily="18" charset="0"/>
                <a:cs typeface="Lucida Console" pitchFamily="49" charset="0"/>
              </a:rPr>
              <a:t>head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element of your </a:t>
            </a:r>
            <a:r>
              <a:rPr lang="en-US" sz="2400" dirty="0" smtClean="0">
                <a:latin typeface="Lucida Console" pitchFamily="49" charset="0"/>
                <a:ea typeface="Times New Roman" pitchFamily="18" charset="0"/>
                <a:cs typeface="Lucida Console" pitchFamily="49" charset="0"/>
              </a:rPr>
              <a:t>.</a:t>
            </a:r>
            <a:r>
              <a:rPr lang="en-US" sz="2400" dirty="0" err="1" smtClean="0">
                <a:latin typeface="Lucida Console" pitchFamily="49" charset="0"/>
                <a:ea typeface="Times New Roman" pitchFamily="18" charset="0"/>
                <a:cs typeface="Lucida Console" pitchFamily="49" charset="0"/>
              </a:rPr>
              <a:t>aspx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file, the </a:t>
            </a:r>
            <a:r>
              <a:rPr lang="en-US" sz="2400" b="1" dirty="0" smtClean="0">
                <a:solidFill>
                  <a:srgbClr val="4D99FF"/>
                </a:solidFill>
                <a:ea typeface="Times New Roman" pitchFamily="18" charset="0"/>
                <a:cs typeface="Arial" pitchFamily="34" charset="0"/>
              </a:rPr>
              <a:t>style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element</a:t>
            </a:r>
            <a:br>
              <a:rPr lang="en-US" sz="2400" dirty="0" smtClean="0">
                <a:ea typeface="Times New Roman" pitchFamily="18" charset="0"/>
                <a:cs typeface="Arial" pitchFamily="34" charset="0"/>
              </a:rPr>
            </a:b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defines </a:t>
            </a:r>
            <a:r>
              <a:rPr lang="en-US" sz="2400" b="1" dirty="0" smtClean="0">
                <a:solidFill>
                  <a:srgbClr val="4D99FF"/>
                </a:solidFill>
                <a:ea typeface="Times New Roman" pitchFamily="18" charset="0"/>
                <a:cs typeface="Arial" pitchFamily="34" charset="0"/>
              </a:rPr>
              <a:t>embedded style sheets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2400" dirty="0" smtClean="0">
                <a:latin typeface="Lucida Console" pitchFamily="49" charset="0"/>
                <a:ea typeface="Times New Roman" pitchFamily="18" charset="0"/>
                <a:cs typeface="Lucida Console" pitchFamily="49" charset="0"/>
              </a:rPr>
              <a:t>style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element’s </a:t>
            </a:r>
            <a:r>
              <a:rPr lang="en-US" sz="2400" dirty="0" smtClean="0">
                <a:latin typeface="Lucida Console" pitchFamily="49" charset="0"/>
                <a:ea typeface="Times New Roman" pitchFamily="18" charset="0"/>
                <a:cs typeface="Lucida Console" pitchFamily="49" charset="0"/>
              </a:rPr>
              <a:t>type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attribute </a:t>
            </a:r>
            <a:r>
              <a:rPr lang="en-US" sz="2400" dirty="0" err="1" smtClean="0">
                <a:ea typeface="Times New Roman" pitchFamily="18" charset="0"/>
                <a:cs typeface="Arial" pitchFamily="34" charset="0"/>
              </a:rPr>
              <a:t>specifes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the MIME type</a:t>
            </a:r>
            <a:br>
              <a:rPr lang="en-US" sz="2400" dirty="0" smtClean="0">
                <a:ea typeface="Times New Roman" pitchFamily="18" charset="0"/>
                <a:cs typeface="Arial" pitchFamily="34" charset="0"/>
              </a:rPr>
            </a:b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of its content.</a:t>
            </a:r>
          </a:p>
          <a:p>
            <a:pPr eaLnBrk="1" hangingPunct="1"/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The body of the style sheet declares </a:t>
            </a:r>
            <a:r>
              <a:rPr lang="en-US" sz="2400" b="1" dirty="0" smtClean="0">
                <a:solidFill>
                  <a:srgbClr val="4D99FF"/>
                </a:solidFill>
                <a:ea typeface="Times New Roman" pitchFamily="18" charset="0"/>
                <a:cs typeface="Arial" pitchFamily="34" charset="0"/>
              </a:rPr>
              <a:t>CSS rules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(styles).</a:t>
            </a:r>
          </a:p>
          <a:p>
            <a:pPr eaLnBrk="1" hangingPunct="1"/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A CSS rule is composed of a </a:t>
            </a:r>
            <a:r>
              <a:rPr lang="en-US" sz="2400" b="1" dirty="0" smtClean="0">
                <a:solidFill>
                  <a:srgbClr val="4D99FF"/>
                </a:solidFill>
                <a:ea typeface="Times New Roman" pitchFamily="18" charset="0"/>
                <a:cs typeface="Arial" pitchFamily="34" charset="0"/>
              </a:rPr>
              <a:t>CSS selector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and a series of property specifications separated by semicolons (</a:t>
            </a:r>
            <a:r>
              <a:rPr lang="en-US" sz="2400" dirty="0" smtClean="0">
                <a:latin typeface="Lucida Console" pitchFamily="49" charset="0"/>
                <a:ea typeface="Times New Roman" pitchFamily="18" charset="0"/>
                <a:cs typeface="Lucida Console" pitchFamily="49" charset="0"/>
              </a:rPr>
              <a:t>;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) and enclosed in curly braces (</a:t>
            </a:r>
            <a:r>
              <a:rPr lang="en-US" sz="2400" dirty="0" smtClean="0">
                <a:latin typeface="Lucida Console" pitchFamily="49" charset="0"/>
                <a:ea typeface="Times New Roman" pitchFamily="18" charset="0"/>
                <a:cs typeface="Lucida Console" pitchFamily="49" charset="0"/>
              </a:rPr>
              <a:t>{}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).</a:t>
            </a:r>
          </a:p>
          <a:p>
            <a:pPr eaLnBrk="1" hangingPunct="1"/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Each specification is composed of a property followed by a</a:t>
            </a:r>
            <a:br>
              <a:rPr lang="en-US" sz="2400" dirty="0" smtClean="0">
                <a:ea typeface="Times New Roman" pitchFamily="18" charset="0"/>
                <a:cs typeface="Arial" pitchFamily="34" charset="0"/>
              </a:rPr>
            </a:b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colon and a value.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6400" y="2286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>
            <a:normAutofit fontScale="7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CSS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Styling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109728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</a:t>
            </a:r>
            <a:r>
              <a:rPr lang="en-US" dirty="0" smtClean="0"/>
              <a:t>: CSS Styling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818" y="1270001"/>
            <a:ext cx="11290300" cy="3065455"/>
          </a:xfrm>
          <a:noFill/>
        </p:spPr>
        <p:txBody>
          <a:bodyPr>
            <a:spAutoFit/>
          </a:bodyPr>
          <a:lstStyle/>
          <a:p>
            <a:pPr eaLnBrk="1" hangingPunct="1">
              <a:buFont typeface="Times New Roman" pitchFamily="18" charset="0"/>
              <a:buNone/>
            </a:pPr>
            <a:r>
              <a:rPr lang="en-US" sz="2800" b="1" i="1" smtClean="0">
                <a:ea typeface="Times New Roman" pitchFamily="18" charset="0"/>
                <a:cs typeface="Arial" pitchFamily="34" charset="0"/>
              </a:rPr>
              <a:t>Setting the Color of Text on a Web Form</a:t>
            </a:r>
            <a:endParaRPr lang="en-US" sz="2800" smtClean="0">
              <a:ea typeface="Times New Roman" pitchFamily="18" charset="0"/>
              <a:cs typeface="Arial" pitchFamily="34" charset="0"/>
            </a:endParaRPr>
          </a:p>
          <a:p>
            <a:pPr eaLnBrk="1" hangingPunct="1"/>
            <a:r>
              <a:rPr lang="en-US" smtClean="0">
                <a:ea typeface="Times New Roman" pitchFamily="18" charset="0"/>
                <a:cs typeface="Arial" pitchFamily="34" charset="0"/>
              </a:rPr>
              <a:t>Add CSS styles using </a:t>
            </a:r>
            <a:r>
              <a:rPr lang="en-US" b="1" smtClean="0">
                <a:solidFill>
                  <a:srgbClr val="00B0F0"/>
                </a:solidFill>
                <a:latin typeface="Lucida Console" pitchFamily="49" charset="0"/>
                <a:ea typeface="Times New Roman" pitchFamily="18" charset="0"/>
                <a:cs typeface="Arial" pitchFamily="34" charset="0"/>
              </a:rPr>
              <a:t>&lt;style&gt;</a:t>
            </a:r>
          </a:p>
          <a:p>
            <a:pPr eaLnBrk="1" hangingPunct="1"/>
            <a:r>
              <a:rPr lang="en-US" smtClean="0">
                <a:ea typeface="Times New Roman" pitchFamily="18" charset="0"/>
                <a:cs typeface="Arial" pitchFamily="34" charset="0"/>
              </a:rPr>
              <a:t>Then apply the style in an XHTML </a:t>
            </a:r>
            <a:r>
              <a:rPr lang="en-US" smtClean="0">
                <a:latin typeface="Lucida Console" pitchFamily="49" charset="0"/>
                <a:ea typeface="Times New Roman" pitchFamily="18" charset="0"/>
                <a:cs typeface="Lucida Console" pitchFamily="49" charset="0"/>
              </a:rPr>
              <a:t>span</a:t>
            </a:r>
            <a:r>
              <a:rPr lang="en-US" smtClean="0">
                <a:ea typeface="Times New Roman" pitchFamily="18" charset="0"/>
                <a:cs typeface="Arial" pitchFamily="34" charset="0"/>
              </a:rPr>
              <a:t> element using CSS styling. </a:t>
            </a:r>
          </a:p>
          <a:p>
            <a:pPr eaLnBrk="1" hangingPunct="1"/>
            <a:r>
              <a:rPr lang="en-US" sz="2400" smtClean="0">
                <a:ea typeface="Times New Roman" pitchFamily="18" charset="0"/>
                <a:cs typeface="Arial" pitchFamily="34" charset="0"/>
              </a:rPr>
              <a:t>The style class can then be applied to any element in the document by setting the XHTML attribute </a:t>
            </a:r>
            <a:r>
              <a:rPr lang="en-US" sz="2400" b="1" smtClean="0">
                <a:solidFill>
                  <a:srgbClr val="4D99FF"/>
                </a:solidFill>
                <a:latin typeface="Lucida Console" pitchFamily="49" charset="0"/>
                <a:ea typeface="Times New Roman" pitchFamily="18" charset="0"/>
                <a:cs typeface="Arial" pitchFamily="34" charset="0"/>
              </a:rPr>
              <a:t>class</a:t>
            </a:r>
            <a:r>
              <a:rPr lang="en-US" sz="2400" smtClean="0">
                <a:ea typeface="Times New Roman" pitchFamily="18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sz="2400" smtClean="0">
                <a:ea typeface="Times New Roman" pitchFamily="18" charset="0"/>
                <a:cs typeface="Arial" pitchFamily="34" charset="0"/>
              </a:rPr>
              <a:t>Another way to apply styles is to use </a:t>
            </a:r>
            <a:r>
              <a:rPr lang="en-US" sz="2400" b="1" smtClean="0">
                <a:solidFill>
                  <a:srgbClr val="4D99FF"/>
                </a:solidFill>
                <a:ea typeface="Times New Roman" pitchFamily="18" charset="0"/>
                <a:cs typeface="Arial" pitchFamily="34" charset="0"/>
              </a:rPr>
              <a:t>inline styles</a:t>
            </a:r>
            <a:r>
              <a:rPr lang="en-US" sz="2400" smtClean="0">
                <a:ea typeface="Times New Roman" pitchFamily="18" charset="0"/>
                <a:cs typeface="Arial" pitchFamily="34" charset="0"/>
              </a:rPr>
              <a:t>, which declare an individual element’s format using the XHTML attribute </a:t>
            </a:r>
            <a:r>
              <a:rPr lang="en-US" sz="2400" b="1" smtClean="0">
                <a:solidFill>
                  <a:srgbClr val="4D99FF"/>
                </a:solidFill>
                <a:latin typeface="Lucida Console" pitchFamily="49" charset="0"/>
                <a:ea typeface="Times New Roman" pitchFamily="18" charset="0"/>
                <a:cs typeface="Arial" pitchFamily="34" charset="0"/>
              </a:rPr>
              <a:t>style</a:t>
            </a:r>
            <a:r>
              <a:rPr lang="en-US" sz="2400" smtClean="0">
                <a:ea typeface="Times New Roman" pitchFamily="18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732367" y="1065214"/>
          <a:ext cx="10993967" cy="4135437"/>
        </p:xfrm>
        <a:graphic>
          <a:graphicData uri="http://schemas.openxmlformats.org/presentationml/2006/ole">
            <p:oleObj spid="_x0000_s110594" name="Document" r:id="rId4" imgW="7066138" imgH="3550473" progId="Word.Document.8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668933" y="955676"/>
            <a:ext cx="2523067" cy="72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1400" b="1">
                <a:latin typeface="Lucida Console" pitchFamily="49" charset="0"/>
              </a:rPr>
              <a:t>WebControls.aspx</a:t>
            </a:r>
            <a:endParaRPr lang="en-US" sz="1400" b="1">
              <a:latin typeface="Lucida Console" pitchFamily="49" charset="0"/>
              <a:ea typeface="Times New Roman" pitchFamily="18" charset="0"/>
              <a:cs typeface="Lucida Console" pitchFamily="49" charset="0"/>
            </a:endParaRPr>
          </a:p>
          <a:p>
            <a:pPr>
              <a:spcAft>
                <a:spcPts val="1600"/>
              </a:spcAft>
            </a:pPr>
            <a:r>
              <a:rPr lang="en-US" altLang="ja-JP" sz="1400">
                <a:latin typeface="Times New Roman" pitchFamily="18" charset="0"/>
                <a:cs typeface="Lucida Console" pitchFamily="49" charset="0"/>
              </a:rPr>
              <a:t>( 1 of 6 )</a:t>
            </a:r>
            <a:endParaRPr lang="en-GB" sz="1400">
              <a:latin typeface="Times New Roman" pitchFamily="18" charset="0"/>
              <a:ea typeface="MS PGothic" pitchFamily="34" charset="-128"/>
              <a:cs typeface="Lucida Console" pitchFamily="49" charset="0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08000" y="228601"/>
            <a:ext cx="99568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fontAlgn="auto"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CSS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68333" y="4419600"/>
            <a:ext cx="313267" cy="977900"/>
            <a:chOff x="4224" y="2640"/>
            <a:chExt cx="288" cy="819"/>
          </a:xfrm>
        </p:grpSpPr>
        <p:sp>
          <p:nvSpPr>
            <p:cNvPr id="1034" name="Line 8"/>
            <p:cNvSpPr>
              <a:spLocks noChangeShapeType="1"/>
            </p:cNvSpPr>
            <p:nvPr/>
          </p:nvSpPr>
          <p:spPr bwMode="auto">
            <a:xfrm>
              <a:off x="4512" y="2640"/>
              <a:ext cx="0" cy="8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35" name="Line 9"/>
            <p:cNvSpPr>
              <a:spLocks noChangeShapeType="1"/>
            </p:cNvSpPr>
            <p:nvPr/>
          </p:nvSpPr>
          <p:spPr bwMode="auto">
            <a:xfrm>
              <a:off x="4224" y="26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36" name="Line 10"/>
            <p:cNvSpPr>
              <a:spLocks noChangeShapeType="1"/>
            </p:cNvSpPr>
            <p:nvPr/>
          </p:nvSpPr>
          <p:spPr bwMode="auto">
            <a:xfrm>
              <a:off x="4224" y="345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32" name="Line 11"/>
          <p:cNvSpPr>
            <a:spLocks noChangeShapeType="1"/>
          </p:cNvSpPr>
          <p:nvPr/>
        </p:nvSpPr>
        <p:spPr bwMode="auto">
          <a:xfrm flipH="1">
            <a:off x="5181600" y="4876800"/>
            <a:ext cx="4267200" cy="76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9398001" y="4191001"/>
            <a:ext cx="2690284" cy="1077218"/>
          </a:xfrm>
          <a:prstGeom prst="rect">
            <a:avLst/>
          </a:prstGeom>
          <a:solidFill>
            <a:srgbClr val="F0F7F7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Lucida Console" pitchFamily="49" charset="0"/>
              </a:rPr>
              <a:t>In the </a:t>
            </a:r>
            <a:r>
              <a:rPr lang="en-US" sz="1600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Lucida Console" pitchFamily="49" charset="0"/>
              </a:rPr>
              <a:t>head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Lucida Console" pitchFamily="49" charset="0"/>
              </a:rPr>
              <a:t> element of your </a:t>
            </a:r>
            <a:r>
              <a:rPr lang="en-US" sz="1600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Lucida Console" pitchFamily="49" charset="0"/>
              </a:rPr>
              <a:t>.aspx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Lucida Console" pitchFamily="49" charset="0"/>
              </a:rPr>
              <a:t> file, the </a:t>
            </a:r>
            <a:r>
              <a:rPr lang="en-US" sz="1600" b="1">
                <a:solidFill>
                  <a:srgbClr val="4D99FF"/>
                </a:solidFill>
                <a:latin typeface="Times New Roman" pitchFamily="18" charset="0"/>
                <a:ea typeface="Times New Roman" pitchFamily="18" charset="0"/>
                <a:cs typeface="Lucida Console" pitchFamily="49" charset="0"/>
              </a:rPr>
              <a:t>style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Lucida Console" pitchFamily="49" charset="0"/>
              </a:rPr>
              <a:t> element defines </a:t>
            </a:r>
            <a:r>
              <a:rPr lang="en-US" sz="1600" b="1">
                <a:solidFill>
                  <a:srgbClr val="4D99FF"/>
                </a:solidFill>
                <a:latin typeface="Times New Roman" pitchFamily="18" charset="0"/>
                <a:ea typeface="Times New Roman" pitchFamily="18" charset="0"/>
                <a:cs typeface="Lucida Console" pitchFamily="49" charset="0"/>
              </a:rPr>
              <a:t>embedded style sheets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Lucida Console" pitchFamily="49" charset="0"/>
              </a:rPr>
              <a:t>.</a:t>
            </a:r>
            <a:endParaRPr lang="en-US" sz="160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Garamond"/>
            </a:endParaRP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8038" y="1756044"/>
            <a:ext cx="90297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smtClean="0"/>
              <a:t>Questions !!</a:t>
            </a:r>
            <a:br>
              <a:rPr lang="en-GB" sz="6000" b="1" dirty="0" smtClean="0"/>
            </a:br>
            <a:r>
              <a:rPr lang="en-GB" sz="6000" b="1" dirty="0" smtClean="0">
                <a:sym typeface="Wingdings" panose="05000000000000000000" pitchFamily="2" charset="2"/>
              </a:rPr>
              <a:t>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xmlns="" val="330527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083" y="1485991"/>
            <a:ext cx="9791700" cy="4351338"/>
          </a:xfrm>
        </p:spPr>
        <p:txBody>
          <a:bodyPr/>
          <a:lstStyle/>
          <a:p>
            <a:r>
              <a:rPr lang="en-GB" dirty="0"/>
              <a:t>HTML server controls are HTML tags understood by the server.</a:t>
            </a:r>
          </a:p>
          <a:p>
            <a:r>
              <a:rPr lang="en-GB" dirty="0"/>
              <a:t>HTML elements in ASP.NET files are, by default, treated as </a:t>
            </a:r>
            <a:r>
              <a:rPr lang="en-GB" dirty="0" smtClean="0"/>
              <a:t>text.</a:t>
            </a:r>
          </a:p>
          <a:p>
            <a:r>
              <a:rPr lang="en-GB" dirty="0" smtClean="0"/>
              <a:t>To </a:t>
            </a:r>
            <a:r>
              <a:rPr lang="en-GB" dirty="0"/>
              <a:t>make these elements programmable, add a </a:t>
            </a:r>
            <a:r>
              <a:rPr lang="en-GB" b="1" dirty="0" err="1">
                <a:solidFill>
                  <a:srgbClr val="FF0000"/>
                </a:solidFill>
              </a:rPr>
              <a:t>runat</a:t>
            </a:r>
            <a:r>
              <a:rPr lang="en-GB" b="1" dirty="0">
                <a:solidFill>
                  <a:srgbClr val="FF0000"/>
                </a:solidFill>
              </a:rPr>
              <a:t>="server" </a:t>
            </a:r>
            <a:r>
              <a:rPr lang="en-GB" dirty="0"/>
              <a:t>attribute to the HTML element.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attribute indicates that the element should be treated as a server control.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id attribute is added to identify the server control.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id reference can be used to manipulate the server control at run time.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2362" y="365125"/>
            <a:ext cx="9029700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HTML </a:t>
            </a:r>
            <a:r>
              <a:rPr lang="en-GB" b="1" dirty="0"/>
              <a:t>Server Controls</a:t>
            </a: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77888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031" y="323084"/>
            <a:ext cx="90297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HTML Controls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905000"/>
            <a:ext cx="5283200" cy="44958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mtClean="0"/>
              <a:t>Supported controls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>
                <a:latin typeface="Lucida Console" pitchFamily="49" charset="0"/>
              </a:rPr>
              <a:t>&lt;a&gt;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>
                <a:latin typeface="Lucida Console" pitchFamily="49" charset="0"/>
              </a:rPr>
              <a:t>&lt;img&gt;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>
                <a:latin typeface="Lucida Console" pitchFamily="49" charset="0"/>
              </a:rPr>
              <a:t>&lt;form&gt;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>
                <a:latin typeface="Lucida Console" pitchFamily="49" charset="0"/>
              </a:rPr>
              <a:t>&lt;table&gt;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>
                <a:latin typeface="Lucida Console" pitchFamily="49" charset="0"/>
              </a:rPr>
              <a:t>&lt;tr&gt;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>
                <a:latin typeface="Lucida Console" pitchFamily="49" charset="0"/>
              </a:rPr>
              <a:t>&lt;td&gt;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>
                <a:latin typeface="Lucida Console" pitchFamily="49" charset="0"/>
              </a:rPr>
              <a:t>&lt;th&gt;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>
                <a:latin typeface="Lucida Console" pitchFamily="49" charset="0"/>
              </a:rPr>
              <a:t>&lt;select&gt;</a:t>
            </a:r>
          </a:p>
          <a:p>
            <a:pPr eaLnBrk="1" hangingPunct="1">
              <a:spcBef>
                <a:spcPct val="10000"/>
              </a:spcBef>
            </a:pPr>
            <a:endParaRPr lang="en-US" smtClean="0">
              <a:latin typeface="Lucida Console" pitchFamily="49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283200" y="2286000"/>
            <a:ext cx="629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1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&lt;textarea&gt;</a:t>
            </a:r>
          </a:p>
          <a:p>
            <a:pPr marL="742950" lvl="1" indent="-285750">
              <a:spcBef>
                <a:spcPct val="1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&lt;button&gt;</a:t>
            </a:r>
          </a:p>
          <a:p>
            <a:pPr marL="742950" lvl="1" indent="-285750">
              <a:spcBef>
                <a:spcPct val="1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&lt;input type=text&gt;</a:t>
            </a:r>
          </a:p>
          <a:p>
            <a:pPr marL="742950" lvl="1" indent="-285750">
              <a:spcBef>
                <a:spcPct val="1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&lt;input type=file&gt;</a:t>
            </a:r>
          </a:p>
          <a:p>
            <a:pPr marL="742950" lvl="1" indent="-285750">
              <a:spcBef>
                <a:spcPct val="1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&lt;input type=submit&gt;</a:t>
            </a:r>
          </a:p>
          <a:p>
            <a:pPr marL="742950" lvl="1" indent="-285750">
              <a:spcBef>
                <a:spcPct val="1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&lt;input type=button&gt;</a:t>
            </a:r>
          </a:p>
          <a:p>
            <a:pPr marL="742950" lvl="1" indent="-285750">
              <a:spcBef>
                <a:spcPct val="1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&lt;input type=reset&gt;</a:t>
            </a:r>
          </a:p>
          <a:p>
            <a:pPr marL="742950" lvl="1" indent="-285750">
              <a:spcBef>
                <a:spcPct val="1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&lt;input type=hidden&gt;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585" y="1468800"/>
            <a:ext cx="9791700" cy="4351338"/>
          </a:xfrm>
        </p:spPr>
        <p:txBody>
          <a:bodyPr/>
          <a:lstStyle/>
          <a:p>
            <a:r>
              <a:rPr lang="en-GB" dirty="0"/>
              <a:t>All HTML server controls must be within a </a:t>
            </a:r>
            <a:r>
              <a:rPr lang="en-GB" b="1" dirty="0">
                <a:solidFill>
                  <a:srgbClr val="FF0000"/>
                </a:solidFill>
              </a:rPr>
              <a:t>&lt;form&gt; </a:t>
            </a:r>
            <a:r>
              <a:rPr lang="en-GB" dirty="0"/>
              <a:t>tag with the </a:t>
            </a:r>
            <a:r>
              <a:rPr lang="en-GB" b="1" dirty="0" err="1">
                <a:solidFill>
                  <a:srgbClr val="FF0000"/>
                </a:solidFill>
              </a:rPr>
              <a:t>runat</a:t>
            </a:r>
            <a:r>
              <a:rPr lang="en-GB" b="1" dirty="0">
                <a:solidFill>
                  <a:srgbClr val="FF0000"/>
                </a:solidFill>
              </a:rPr>
              <a:t>="server" </a:t>
            </a:r>
            <a:r>
              <a:rPr lang="en-GB" dirty="0"/>
              <a:t>attribute.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b="1" dirty="0" err="1">
                <a:solidFill>
                  <a:srgbClr val="FF0000"/>
                </a:solidFill>
              </a:rPr>
              <a:t>runat</a:t>
            </a:r>
            <a:r>
              <a:rPr lang="en-GB" b="1" dirty="0">
                <a:solidFill>
                  <a:srgbClr val="FF0000"/>
                </a:solidFill>
              </a:rPr>
              <a:t>="server" </a:t>
            </a:r>
            <a:r>
              <a:rPr lang="en-GB" dirty="0"/>
              <a:t>attribute indicates that the form should be processed on the server. It also indicates that the enclosed controls can be accessed by server scripts.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HTML </a:t>
            </a:r>
            <a:r>
              <a:rPr lang="en-GB" b="1" dirty="0"/>
              <a:t>Server Controls</a:t>
            </a: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94510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408" y="1381486"/>
            <a:ext cx="10411642" cy="49748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&lt;head&gt;</a:t>
            </a:r>
          </a:p>
          <a:p>
            <a:pPr>
              <a:buNone/>
            </a:pPr>
            <a:r>
              <a:rPr lang="en-US" sz="2400" dirty="0" smtClean="0"/>
              <a:t>	&lt;title&gt; Html Server Control&lt;/title&gt;</a:t>
            </a:r>
          </a:p>
          <a:p>
            <a:pPr>
              <a:buNone/>
            </a:pPr>
            <a:r>
              <a:rPr lang="en-US" sz="2400" dirty="0" smtClean="0"/>
              <a:t>&lt;/head&gt;</a:t>
            </a:r>
          </a:p>
          <a:p>
            <a:pPr>
              <a:buNone/>
            </a:pPr>
            <a:r>
              <a:rPr lang="en-US" sz="2400" dirty="0" smtClean="0"/>
              <a:t>&lt;body&gt;</a:t>
            </a:r>
          </a:p>
          <a:p>
            <a:pPr>
              <a:buNone/>
            </a:pPr>
            <a:r>
              <a:rPr lang="en-US" sz="2400" dirty="0" smtClean="0"/>
              <a:t>	&lt;form id=“</a:t>
            </a:r>
            <a:r>
              <a:rPr lang="en-US" sz="2400" dirty="0" err="1" smtClean="0"/>
              <a:t>FormMain</a:t>
            </a:r>
            <a:r>
              <a:rPr lang="en-US" sz="2400" dirty="0" smtClean="0"/>
              <a:t>” </a:t>
            </a:r>
            <a:r>
              <a:rPr lang="en-US" sz="2400" dirty="0" err="1" smtClean="0"/>
              <a:t>runat</a:t>
            </a:r>
            <a:r>
              <a:rPr lang="en-US" sz="2400" dirty="0" smtClean="0"/>
              <a:t>=“server”&gt;</a:t>
            </a:r>
          </a:p>
          <a:p>
            <a:pPr>
              <a:buNone/>
            </a:pPr>
            <a:r>
              <a:rPr lang="en-US" sz="2400" dirty="0" smtClean="0"/>
              <a:t>		&lt;input id=“</a:t>
            </a:r>
            <a:r>
              <a:rPr lang="en-US" sz="2400" dirty="0" err="1" smtClean="0"/>
              <a:t>TextField</a:t>
            </a:r>
            <a:r>
              <a:rPr lang="en-US" sz="2400" dirty="0" smtClean="0"/>
              <a:t>” type=“text” </a:t>
            </a:r>
            <a:r>
              <a:rPr lang="en-US" sz="2400" dirty="0" err="1" smtClean="0"/>
              <a:t>runat</a:t>
            </a:r>
            <a:r>
              <a:rPr lang="en-US" sz="2400" dirty="0" smtClean="0"/>
              <a:t>=“server&gt;</a:t>
            </a:r>
          </a:p>
          <a:p>
            <a:pPr>
              <a:buNone/>
            </a:pPr>
            <a:r>
              <a:rPr lang="en-US" sz="2400" dirty="0" smtClean="0"/>
              <a:t>		 &lt;input id=“</a:t>
            </a:r>
            <a:r>
              <a:rPr lang="en-US" sz="2400" dirty="0" err="1" smtClean="0"/>
              <a:t>ButtonSubmit</a:t>
            </a:r>
            <a:r>
              <a:rPr lang="en-US" sz="2400" dirty="0" smtClean="0"/>
              <a:t>” type=“button” </a:t>
            </a:r>
            <a:r>
              <a:rPr lang="en-US" sz="2400" dirty="0" err="1" smtClean="0"/>
              <a:t>runat</a:t>
            </a:r>
            <a:r>
              <a:rPr lang="en-US" sz="2400" dirty="0" smtClean="0"/>
              <a:t>=“server value=“submit”&gt;</a:t>
            </a:r>
          </a:p>
          <a:p>
            <a:pPr>
              <a:buNone/>
            </a:pPr>
            <a:r>
              <a:rPr lang="en-US" sz="2400" dirty="0" smtClean="0"/>
              <a:t>	&lt;/form&gt;</a:t>
            </a:r>
          </a:p>
          <a:p>
            <a:pPr>
              <a:buNone/>
            </a:pPr>
            <a:r>
              <a:rPr lang="en-US" sz="2400" dirty="0" smtClean="0"/>
              <a:t>&lt;/body&gt;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9919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420677"/>
            <a:ext cx="9791700" cy="4351338"/>
          </a:xfrm>
        </p:spPr>
        <p:txBody>
          <a:bodyPr>
            <a:normAutofit/>
          </a:bodyPr>
          <a:lstStyle/>
          <a:p>
            <a:r>
              <a:rPr lang="en-GB" dirty="0"/>
              <a:t>Web server controls are special ASP.NET tags understood by the server.</a:t>
            </a:r>
          </a:p>
          <a:p>
            <a:r>
              <a:rPr lang="en-GB" dirty="0"/>
              <a:t>Like HTML server controls, Web server controls are also created on the server and they require a </a:t>
            </a:r>
            <a:r>
              <a:rPr lang="en-GB" b="1" dirty="0" err="1">
                <a:solidFill>
                  <a:srgbClr val="FF0000"/>
                </a:solidFill>
              </a:rPr>
              <a:t>runat</a:t>
            </a:r>
            <a:r>
              <a:rPr lang="en-GB" b="1" dirty="0">
                <a:solidFill>
                  <a:srgbClr val="FF0000"/>
                </a:solidFill>
              </a:rPr>
              <a:t>="server" </a:t>
            </a:r>
            <a:r>
              <a:rPr lang="en-GB" dirty="0"/>
              <a:t>attribute to </a:t>
            </a:r>
            <a:r>
              <a:rPr lang="en-GB" dirty="0" smtClean="0"/>
              <a:t>work.</a:t>
            </a:r>
            <a:endParaRPr lang="en-GB" dirty="0"/>
          </a:p>
          <a:p>
            <a:r>
              <a:rPr lang="en-GB" dirty="0"/>
              <a:t>The syntax for creating a Web server control is:</a:t>
            </a:r>
          </a:p>
          <a:p>
            <a:pPr marL="0" indent="0">
              <a:buNone/>
            </a:pPr>
            <a:r>
              <a:rPr lang="en-GB" dirty="0" smtClean="0"/>
              <a:t>	&lt;</a:t>
            </a:r>
            <a:r>
              <a:rPr lang="en-GB" dirty="0" err="1"/>
              <a:t>asp:control_name</a:t>
            </a:r>
            <a:r>
              <a:rPr lang="en-GB" dirty="0"/>
              <a:t> id="</a:t>
            </a:r>
            <a:r>
              <a:rPr lang="en-GB" dirty="0" err="1"/>
              <a:t>some_id</a:t>
            </a:r>
            <a:r>
              <a:rPr lang="en-GB" dirty="0"/>
              <a:t>" </a:t>
            </a:r>
            <a:r>
              <a:rPr lang="en-GB" dirty="0" err="1"/>
              <a:t>runat</a:t>
            </a:r>
            <a:r>
              <a:rPr lang="en-GB" dirty="0"/>
              <a:t>="server" /&gt;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2100" y="410368"/>
            <a:ext cx="9029700" cy="830603"/>
          </a:xfrm>
        </p:spPr>
        <p:txBody>
          <a:bodyPr>
            <a:normAutofit/>
          </a:bodyPr>
          <a:lstStyle/>
          <a:p>
            <a:r>
              <a:rPr lang="en-GB" b="1" dirty="0" smtClean="0"/>
              <a:t>Web </a:t>
            </a:r>
            <a:r>
              <a:rPr lang="en-GB" b="1" dirty="0"/>
              <a:t>Server </a:t>
            </a:r>
            <a:r>
              <a:rPr lang="en-GB" b="1" dirty="0" smtClean="0"/>
              <a:t>Controls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95641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0</TotalTime>
  <Words>1843</Words>
  <Application>Microsoft Office PowerPoint</Application>
  <PresentationFormat>Custom</PresentationFormat>
  <Paragraphs>279</Paragraphs>
  <Slides>46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Cloud skipper design template</vt:lpstr>
      <vt:lpstr>Document</vt:lpstr>
      <vt:lpstr>ASP.NET Part 2</vt:lpstr>
      <vt:lpstr>What is ASP.NET Server Control?</vt:lpstr>
      <vt:lpstr>ASP.NET - Server Controls </vt:lpstr>
      <vt:lpstr>The runat Attribute</vt:lpstr>
      <vt:lpstr>HTML Server Controls </vt:lpstr>
      <vt:lpstr>HTML Controls</vt:lpstr>
      <vt:lpstr>HTML Server Controls </vt:lpstr>
      <vt:lpstr>EXAMPLE</vt:lpstr>
      <vt:lpstr>Web Server Controls</vt:lpstr>
      <vt:lpstr>Slide 10</vt:lpstr>
      <vt:lpstr>EXAMPLE</vt:lpstr>
      <vt:lpstr>Web Server Controls</vt:lpstr>
      <vt:lpstr>Slide 13</vt:lpstr>
      <vt:lpstr>Basic Web Controls</vt:lpstr>
      <vt:lpstr>Validation Server Controls</vt:lpstr>
      <vt:lpstr>Validation Server Controls</vt:lpstr>
      <vt:lpstr>EXAMPLE</vt:lpstr>
      <vt:lpstr>List Controls </vt:lpstr>
      <vt:lpstr>Rich Controls </vt:lpstr>
      <vt:lpstr>ASP.NET Server Controls (Event Wiring 1)</vt:lpstr>
      <vt:lpstr>ASP Object: Cookies</vt:lpstr>
      <vt:lpstr>Cookies</vt:lpstr>
      <vt:lpstr>Slide 23</vt:lpstr>
      <vt:lpstr>Read all Cookies </vt:lpstr>
      <vt:lpstr>Slide 25</vt:lpstr>
      <vt:lpstr>output</vt:lpstr>
      <vt:lpstr>ASP Object: Session</vt:lpstr>
      <vt:lpstr>Slide 28</vt:lpstr>
      <vt:lpstr>Slide 29</vt:lpstr>
      <vt:lpstr>Slide 30</vt:lpstr>
      <vt:lpstr>Store and Retrieve Session Variables </vt:lpstr>
      <vt:lpstr>Slide 32</vt:lpstr>
      <vt:lpstr>Remove Session Variables </vt:lpstr>
      <vt:lpstr>Loop Through the Contents Collection </vt:lpstr>
      <vt:lpstr>Count property: Number of variables in session</vt:lpstr>
      <vt:lpstr>Slide 36</vt:lpstr>
      <vt:lpstr>Slide 37</vt:lpstr>
      <vt:lpstr>Slide 38</vt:lpstr>
      <vt:lpstr>Slide 39</vt:lpstr>
      <vt:lpstr>Slide 40</vt:lpstr>
      <vt:lpstr>Creating an ASP.NET Web Application using Visual Studio</vt:lpstr>
      <vt:lpstr>Creating an ASP.NET Web Application using Visual Studio</vt:lpstr>
      <vt:lpstr>Slide 43</vt:lpstr>
      <vt:lpstr>Example: CSS Styling</vt:lpstr>
      <vt:lpstr>Slide 45</vt:lpstr>
      <vt:lpstr>Questions !!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2015-06-10T01:27:29Z</dcterms:created>
  <dcterms:modified xsi:type="dcterms:W3CDTF">2016-10-21T15:07:17Z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