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5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6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7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8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9.xml" ContentType="application/vnd.openxmlformats-officedocument.presentationml.notesSlide+xml"/>
  <Override PartName="/ppt/tags/tag30.xml" ContentType="application/vnd.openxmlformats-officedocument.presentationml.tags+xml"/>
  <Override PartName="/ppt/notesSlides/notesSlide10.xml" ContentType="application/vnd.openxmlformats-officedocument.presentationml.notesSlide+xml"/>
  <Override PartName="/ppt/tags/tag31.xml" ContentType="application/vnd.openxmlformats-officedocument.presentationml.tags+xml"/>
  <Override PartName="/ppt/activeX/activeX1.xml" ContentType="application/vnd.ms-office.activeX+xml"/>
  <Override PartName="/ppt/tags/tag32.xml" ContentType="application/vnd.openxmlformats-officedocument.presentationml.tags+xml"/>
  <Override PartName="/ppt/notesSlides/notesSlide11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2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3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4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15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16.xml" ContentType="application/vnd.openxmlformats-officedocument.presentationml.notesSlide+xml"/>
  <Override PartName="/ppt/tags/tag48.xml" ContentType="application/vnd.openxmlformats-officedocument.presentationml.tags+xml"/>
  <Override PartName="/ppt/notesSlides/notesSlide17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18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95" r:id="rId2"/>
    <p:sldId id="296" r:id="rId3"/>
    <p:sldId id="297" r:id="rId4"/>
    <p:sldId id="257" r:id="rId5"/>
    <p:sldId id="291" r:id="rId6"/>
    <p:sldId id="259" r:id="rId7"/>
    <p:sldId id="260" r:id="rId8"/>
    <p:sldId id="262" r:id="rId9"/>
    <p:sldId id="263" r:id="rId10"/>
    <p:sldId id="264" r:id="rId11"/>
    <p:sldId id="301" r:id="rId12"/>
    <p:sldId id="265" r:id="rId13"/>
    <p:sldId id="266" r:id="rId14"/>
    <p:sldId id="267" r:id="rId15"/>
    <p:sldId id="292" r:id="rId16"/>
    <p:sldId id="268" r:id="rId17"/>
    <p:sldId id="269" r:id="rId18"/>
    <p:sldId id="293" r:id="rId19"/>
    <p:sldId id="299" r:id="rId20"/>
  </p:sldIdLst>
  <p:sldSz cx="9144000" cy="6858000" type="screen4x3"/>
  <p:notesSz cx="6858000" cy="9144000"/>
  <p:custDataLst>
    <p:tags r:id="rId22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FF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12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fld id="{700C65E8-2D84-4B1D-9E8F-26EA36BB9074}" type="datetimeFigureOut">
              <a:rPr lang="en-US"/>
              <a:pPr>
                <a:defRPr/>
              </a:pPr>
              <a:t>10/14/2014</a:t>
            </a:fld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413679EE-3F68-4C47-BCAA-05725469D29B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26130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2091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679EE-3F68-4C47-BCAA-05725469D29B}" type="slidenum">
              <a:rPr lang="ar-SA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49994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679EE-3F68-4C47-BCAA-05725469D29B}" type="slidenum">
              <a:rPr lang="ar-SA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53652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679EE-3F68-4C47-BCAA-05725469D29B}" type="slidenum">
              <a:rPr lang="ar-SA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08336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679EE-3F68-4C47-BCAA-05725469D29B}" type="slidenum">
              <a:rPr lang="ar-SA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36593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679EE-3F68-4C47-BCAA-05725469D29B}" type="slidenum">
              <a:rPr lang="ar-SA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3588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679EE-3F68-4C47-BCAA-05725469D29B}" type="slidenum">
              <a:rPr lang="ar-SA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65859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679EE-3F68-4C47-BCAA-05725469D29B}" type="slidenum">
              <a:rPr lang="ar-SA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7886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679EE-3F68-4C47-BCAA-05725469D29B}" type="slidenum">
              <a:rPr lang="ar-SA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86557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679EE-3F68-4C47-BCAA-05725469D29B}" type="slidenum">
              <a:rPr lang="ar-SA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07620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19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679EE-3F68-4C47-BCAA-05725469D29B}" type="slidenum">
              <a:rPr lang="ar-SA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0277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679EE-3F68-4C47-BCAA-05725469D29B}" type="slidenum">
              <a:rPr lang="ar-SA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1620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679EE-3F68-4C47-BCAA-05725469D29B}" type="slidenum">
              <a:rPr lang="ar-SA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6137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679EE-3F68-4C47-BCAA-05725469D29B}" type="slidenum">
              <a:rPr lang="ar-SA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1515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679EE-3F68-4C47-BCAA-05725469D29B}" type="slidenum">
              <a:rPr lang="ar-SA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6883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679EE-3F68-4C47-BCAA-05725469D29B}" type="slidenum">
              <a:rPr lang="ar-SA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2109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679EE-3F68-4C47-BCAA-05725469D29B}" type="slidenum">
              <a:rPr lang="ar-SA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24511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679EE-3F68-4C47-BCAA-05725469D29B}" type="slidenum">
              <a:rPr lang="ar-SA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2109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E69776-333E-4D79-ABA7-A89DFA79FB89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590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F4EC5B-A756-43FE-A71C-9C14E0545604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32906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9E8A73-0FFD-435C-8DB5-377CF74FF92D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74527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CF10CC-940E-4059-BE47-04EF0B2040BA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17555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EC38AC-07E6-4E7E-8F62-9EB4D90AA447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10916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C20750-A385-4E29-8B70-4714E44AA427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8435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D705EB-1391-4003-AC65-1743476D492B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32565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43DCDB-D25E-49C9-87E1-13DA7D52BF7D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69881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76E9B7-F7C3-414A-8741-4EBD5A7DC8A4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03570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7B274-676B-4005-BE47-630CABECEAD8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20013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0B4D20-555F-48DC-99B8-C9EF264CA2DC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42158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1239C80-5FA0-45A0-8708-9DADE6DA2FCF}" type="slidenum">
              <a:rPr lang="ar-SA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control" Target="../activeX/activeX1.xml"/><Relationship Id="rId7" Type="http://schemas.openxmlformats.org/officeDocument/2006/relationships/hyperlink" Target="http://highered.mcgraw-hill.com/olc/dl/120067/bio01.swf" TargetMode="External"/><Relationship Id="rId2" Type="http://schemas.openxmlformats.org/officeDocument/2006/relationships/tags" Target="../tags/tag31.xml"/><Relationship Id="rId1" Type="http://schemas.openxmlformats.org/officeDocument/2006/relationships/vmlDrawing" Target="../drawings/vmlDrawing1.v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35.xml"/><Relationship Id="rId7" Type="http://schemas.openxmlformats.org/officeDocument/2006/relationships/image" Target="../media/image12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21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Relationship Id="rId9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7" Type="http://schemas.openxmlformats.org/officeDocument/2006/relationships/image" Target="../media/image23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22.jpe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41.xml"/><Relationship Id="rId7" Type="http://schemas.openxmlformats.org/officeDocument/2006/relationships/image" Target="../media/image12.pn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24.jpe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Relationship Id="rId9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44.xml"/><Relationship Id="rId7" Type="http://schemas.openxmlformats.org/officeDocument/2006/relationships/image" Target="../media/image13.jpe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47.xml"/><Relationship Id="rId7" Type="http://schemas.openxmlformats.org/officeDocument/2006/relationships/image" Target="../media/image12.pn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25.jpe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Relationship Id="rId9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51.xml"/><Relationship Id="rId7" Type="http://schemas.openxmlformats.org/officeDocument/2006/relationships/image" Target="../media/image27.png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1.png"/><Relationship Id="rId4" Type="http://schemas.openxmlformats.org/officeDocument/2006/relationships/tags" Target="../tags/tag52.xml"/><Relationship Id="rId9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9.xml"/><Relationship Id="rId3" Type="http://schemas.openxmlformats.org/officeDocument/2006/relationships/tags" Target="../tags/tag55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33.pn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11" Type="http://schemas.openxmlformats.org/officeDocument/2006/relationships/image" Target="../media/image32.png"/><Relationship Id="rId5" Type="http://schemas.openxmlformats.org/officeDocument/2006/relationships/tags" Target="../tags/tag57.xml"/><Relationship Id="rId10" Type="http://schemas.openxmlformats.org/officeDocument/2006/relationships/image" Target="../media/image31.png"/><Relationship Id="rId4" Type="http://schemas.openxmlformats.org/officeDocument/2006/relationships/tags" Target="../tags/tag56.xml"/><Relationship Id="rId9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tags" Target="../tags/tag5.xml"/><Relationship Id="rId7" Type="http://schemas.openxmlformats.org/officeDocument/2006/relationships/image" Target="../media/image2.jpeg"/><Relationship Id="rId12" Type="http://schemas.openxmlformats.org/officeDocument/2006/relationships/image" Target="../media/image7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6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5.wmf"/><Relationship Id="rId4" Type="http://schemas.openxmlformats.org/officeDocument/2006/relationships/tags" Target="../tags/tag6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9.xml"/><Relationship Id="rId7" Type="http://schemas.openxmlformats.org/officeDocument/2006/relationships/image" Target="../media/image8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1.png"/><Relationship Id="rId4" Type="http://schemas.openxmlformats.org/officeDocument/2006/relationships/tags" Target="../tags/tag10.xml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13.xml"/><Relationship Id="rId7" Type="http://schemas.openxmlformats.org/officeDocument/2006/relationships/image" Target="../media/image13.jpe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16.xml"/><Relationship Id="rId7" Type="http://schemas.openxmlformats.org/officeDocument/2006/relationships/image" Target="../media/image14.jpe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notesSlide" Target="../notesSlides/notesSlide5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3.jpeg"/><Relationship Id="rId4" Type="http://schemas.openxmlformats.org/officeDocument/2006/relationships/tags" Target="../tags/tag17.xml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20.xml"/><Relationship Id="rId7" Type="http://schemas.openxmlformats.org/officeDocument/2006/relationships/image" Target="../media/image13.jpe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23.xml"/><Relationship Id="rId7" Type="http://schemas.openxmlformats.org/officeDocument/2006/relationships/image" Target="../media/image12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16.jpe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26.xml"/><Relationship Id="rId7" Type="http://schemas.openxmlformats.org/officeDocument/2006/relationships/image" Target="../media/image18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17.jpeg"/><Relationship Id="rId5" Type="http://schemas.openxmlformats.org/officeDocument/2006/relationships/notesSlide" Target="../notesSlides/notesSlide8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29.xml"/><Relationship Id="rId7" Type="http://schemas.openxmlformats.org/officeDocument/2006/relationships/image" Target="../media/image13.jpe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2AA20E-E3BB-4DD9-97C9-A3663BA63953}" type="slidenum">
              <a:rPr lang="ar-SA" smtClean="0"/>
              <a:pPr>
                <a:defRPr/>
              </a:pPr>
              <a:t>1</a:t>
            </a:fld>
            <a:endParaRPr lang="en-GB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25401"/>
            <a:ext cx="8986837" cy="679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665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8"/>
          <a:stretch>
            <a:fillRect/>
          </a:stretch>
        </p:blipFill>
        <p:spPr bwMode="auto">
          <a:xfrm>
            <a:off x="825500" y="0"/>
            <a:ext cx="7404100" cy="639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5400" y="6513379"/>
            <a:ext cx="6858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hlinkClick r:id="rId7"/>
              </a:rPr>
              <a:t>Source: </a:t>
            </a:r>
            <a:r>
              <a:rPr lang="en-US" sz="1400" b="1" dirty="0" smtClean="0">
                <a:solidFill>
                  <a:srgbClr val="0000FF"/>
                </a:solidFill>
                <a:hlinkClick r:id="rId7"/>
              </a:rPr>
              <a:t>http</a:t>
            </a:r>
            <a:r>
              <a:rPr lang="en-US" sz="1400" b="1" dirty="0">
                <a:solidFill>
                  <a:srgbClr val="0000FF"/>
                </a:solidFill>
                <a:hlinkClick r:id="rId7"/>
              </a:rPr>
              <a:t>://</a:t>
            </a:r>
            <a:r>
              <a:rPr lang="en-US" sz="1400" b="1" dirty="0" smtClean="0">
                <a:solidFill>
                  <a:srgbClr val="0000FF"/>
                </a:solidFill>
                <a:hlinkClick r:id="rId7"/>
              </a:rPr>
              <a:t>highered.mcgraw-hill.com/olc/dl/120067/bio01.swf</a:t>
            </a:r>
            <a:r>
              <a:rPr lang="en-US" sz="1400" b="1" dirty="0" smtClean="0">
                <a:solidFill>
                  <a:srgbClr val="0000FF"/>
                </a:solidFill>
              </a:rPr>
              <a:t> </a:t>
            </a:r>
            <a:endParaRPr lang="en-US" sz="1400" b="1" dirty="0">
              <a:solidFill>
                <a:srgbClr val="0000FF"/>
              </a:solidFill>
            </a:endParaRP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2055" name="sb58b2187df74aa992110e3b2939bdfd" r:id="rId3" imgW="6039348" imgH="6095238"/>
        </mc:Choice>
        <mc:Fallback>
          <p:control name="sb58b2187df74aa992110e3b2939bdfd" r:id="rId3" imgW="6039348" imgH="6095238">
            <p:pic>
              <p:nvPicPr>
                <p:cNvPr id="0" name="sb58b2187df74aa992110e3b2939bdfd"/>
                <p:cNvPicPr preferRelativeResize="0">
                  <a:picLocks noChangeAspect="1" noChangeArrowheads="1" noChangeShapeType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04950" y="76200"/>
                  <a:ext cx="6038850" cy="6096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61794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6" descr="FG06_0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1" r="53166" b="46806"/>
          <a:stretch>
            <a:fillRect/>
          </a:stretch>
        </p:blipFill>
        <p:spPr bwMode="auto">
          <a:xfrm>
            <a:off x="6477000" y="1219200"/>
            <a:ext cx="252571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771650"/>
            <a:ext cx="6705600" cy="4770537"/>
          </a:xfrm>
        </p:spPr>
        <p:txBody>
          <a:bodyPr>
            <a:spAutoFit/>
          </a:bodyPr>
          <a:lstStyle/>
          <a:p>
            <a:pPr marL="322263" indent="-322263">
              <a:tabLst>
                <a:tab pos="2743200" algn="l"/>
              </a:tabLst>
              <a:defRPr/>
            </a:pPr>
            <a:r>
              <a:rPr lang="en-US" sz="2000" b="1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They are membrane-bound sacs </a:t>
            </a:r>
            <a:r>
              <a:rPr lang="en-US" sz="2000" b="1" dirty="0" smtClean="0">
                <a:solidFill>
                  <a:srgbClr val="000000"/>
                </a:solidFill>
                <a:ea typeface="ＭＳ Ｐゴシック" charset="0"/>
              </a:rPr>
              <a:t>with </a:t>
            </a:r>
            <a:r>
              <a:rPr lang="en-US" sz="2000" b="1" dirty="0">
                <a:solidFill>
                  <a:srgbClr val="000000"/>
                </a:solidFill>
                <a:ea typeface="ＭＳ Ｐゴシック" charset="0"/>
              </a:rPr>
              <a:t>varied </a:t>
            </a:r>
            <a:r>
              <a:rPr lang="en-US" sz="2000" b="1" dirty="0" smtClean="0">
                <a:solidFill>
                  <a:srgbClr val="000000"/>
                </a:solidFill>
                <a:ea typeface="ＭＳ Ｐゴシック" charset="0"/>
              </a:rPr>
              <a:t>functions such as 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storage, digestion, and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waste removal</a:t>
            </a:r>
            <a:r>
              <a:rPr lang="en-US" sz="2000" b="1" dirty="0" smtClean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.</a:t>
            </a:r>
            <a:endParaRPr lang="en-US" sz="2000" b="1" dirty="0"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  <a:p>
            <a:pPr marL="322263" indent="-322263">
              <a:tabLst>
                <a:tab pos="2743200" algn="l"/>
              </a:tabLst>
              <a:defRPr/>
            </a:pPr>
            <a:r>
              <a:rPr lang="en-US" sz="2000" b="1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Contain water solution and help plants maintain </a:t>
            </a:r>
            <a:r>
              <a:rPr lang="en-US" sz="2000" b="1" dirty="0" smtClean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shape.</a:t>
            </a:r>
            <a:endParaRPr lang="en-US" sz="2000" b="1" dirty="0"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  <a:p>
            <a:pPr marL="609600" indent="-6096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  </a:t>
            </a:r>
            <a:r>
              <a:rPr lang="en-US" sz="20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There are different types of vacuoles including:</a:t>
            </a:r>
            <a:endParaRPr lang="en-US" sz="2000" b="1" u="sng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  <a:p>
            <a:pPr marL="990600" lvl="1" indent="-533400" eaLnBrk="1" hangingPunct="1">
              <a:buClr>
                <a:srgbClr val="339933"/>
              </a:buClr>
              <a:buFontTx/>
              <a:buAutoNum type="arabicPeriod"/>
              <a:tabLst>
                <a:tab pos="2743200" algn="l"/>
              </a:tabLst>
              <a:defRPr/>
            </a:pPr>
            <a:endParaRPr lang="en-US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Arial" charset="0"/>
            </a:endParaRPr>
          </a:p>
          <a:p>
            <a:pPr marL="990600" lvl="1" indent="-533400" eaLnBrk="1" hangingPunct="1">
              <a:buClr>
                <a:srgbClr val="339933"/>
              </a:buClr>
              <a:buFontTx/>
              <a:buAutoNum type="arabicPeriod"/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Arial" charset="0"/>
              </a:rPr>
              <a:t>Food vacuoles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Arial" charset="0"/>
              </a:rPr>
              <a:t>, 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Arial" charset="0"/>
              </a:rPr>
              <a:t>from phagocytosis, fuse with lysosomes </a:t>
            </a:r>
            <a:r>
              <a:rPr lang="en-US" sz="2000" b="1" dirty="0">
                <a:ea typeface="Arial" charset="0"/>
              </a:rPr>
              <a:t>for digestion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Arial" charset="0"/>
              </a:rPr>
              <a:t>.</a:t>
            </a:r>
          </a:p>
          <a:p>
            <a:pPr marL="990600" lvl="1" indent="-533400" eaLnBrk="1" hangingPunct="1">
              <a:buClr>
                <a:srgbClr val="339933"/>
              </a:buClr>
              <a:buFontTx/>
              <a:buAutoNum type="arabicPeriod"/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Arial" charset="0"/>
              </a:rPr>
              <a:t>Contractile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Arial" charset="0"/>
              </a:rPr>
              <a:t>vacuoles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Arial" charset="0"/>
              </a:rPr>
              <a:t>, 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Arial" charset="0"/>
              </a:rPr>
              <a:t>found in freshwater protists </a:t>
            </a:r>
            <a:r>
              <a:rPr lang="en-US" sz="2000" b="1" dirty="0">
                <a:ea typeface="Arial" charset="0"/>
              </a:rPr>
              <a:t>maintains water balance by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Arial" charset="0"/>
              </a:rPr>
              <a:t> pumping excess water out of the cell.</a:t>
            </a:r>
          </a:p>
          <a:p>
            <a:pPr marL="990600" lvl="1" indent="-533400" eaLnBrk="1" hangingPunct="1">
              <a:buClr>
                <a:srgbClr val="339933"/>
              </a:buClr>
              <a:buFontTx/>
              <a:buAutoNum type="arabicPeriod"/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Arial" charset="0"/>
              </a:rPr>
              <a:t>Central vacuoles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Arial" charset="0"/>
              </a:rPr>
              <a:t> </a:t>
            </a:r>
            <a:r>
              <a:rPr lang="en-US" sz="2000" b="1" dirty="0" smtClean="0">
                <a:ea typeface="Arial" charset="0"/>
              </a:rPr>
              <a:t>(mature </a:t>
            </a:r>
            <a:r>
              <a:rPr lang="en-US" sz="2000" b="1" dirty="0">
                <a:ea typeface="Arial" charset="0"/>
              </a:rPr>
              <a:t>plants) stores waste, maintains turgidity.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009107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D)- Vacuoles: </a:t>
            </a:r>
            <a:r>
              <a:rPr lang="en-US" sz="24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24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have diverse functions</a:t>
            </a:r>
            <a:r>
              <a:rPr lang="ar-SA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GB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 </a:t>
            </a:r>
            <a:r>
              <a:rPr lang="en-US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cell maintenance</a:t>
            </a:r>
            <a:endParaRPr lang="en-US" sz="16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3"/>
          <p:cNvGrpSpPr>
            <a:grpSpLocks/>
          </p:cNvGrpSpPr>
          <p:nvPr/>
        </p:nvGrpSpPr>
        <p:grpSpPr bwMode="auto">
          <a:xfrm>
            <a:off x="76200" y="187325"/>
            <a:ext cx="8991600" cy="6365875"/>
            <a:chOff x="96" y="106"/>
            <a:chExt cx="5664" cy="4010"/>
          </a:xfrm>
        </p:grpSpPr>
        <p:pic>
          <p:nvPicPr>
            <p:cNvPr id="11267" name="Picture 4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lum bright="-12000"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00"/>
            <a:stretch>
              <a:fillRect/>
            </a:stretch>
          </p:blipFill>
          <p:spPr bwMode="auto">
            <a:xfrm>
              <a:off x="96" y="818"/>
              <a:ext cx="3744" cy="3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68" name="Picture 6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7">
              <a:lum bright="-12000"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55"/>
            <a:stretch>
              <a:fillRect/>
            </a:stretch>
          </p:blipFill>
          <p:spPr bwMode="auto">
            <a:xfrm>
              <a:off x="2928" y="106"/>
              <a:ext cx="2832" cy="2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5" b="4071"/>
          <a:stretch>
            <a:fillRect/>
          </a:stretch>
        </p:blipFill>
        <p:spPr bwMode="auto">
          <a:xfrm>
            <a:off x="6172200" y="1981200"/>
            <a:ext cx="2971800" cy="486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269844"/>
            <a:ext cx="6324600" cy="5130956"/>
          </a:xfrm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sz="2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A)- </a:t>
            </a:r>
            <a:r>
              <a:rPr lang="en-US" sz="2400" b="1" u="sng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Peroxisomes</a:t>
            </a:r>
            <a:endParaRPr lang="en-US" sz="2400" b="1" u="sng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13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Peroxisomes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similar in appearance to </a:t>
            </a:r>
            <a:r>
              <a:rPr lang="en-US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lysosomes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but the two have different origins. </a:t>
            </a:r>
            <a:r>
              <a:rPr lang="en-US" sz="2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Lysosomes are generally formed in the Golgi complex, </a:t>
            </a:r>
            <a:r>
              <a:rPr lang="en-US" sz="22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whereas peroxisomes self-replicate themselves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 eaLnBrk="1" hangingPunct="1">
              <a:lnSpc>
                <a:spcPct val="130000"/>
              </a:lnSpc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endPara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96875" lvl="1">
              <a:lnSpc>
                <a:spcPct val="130000"/>
              </a:lnSpc>
              <a:buClr>
                <a:schemeClr val="hlink"/>
              </a:buClr>
              <a:buSzPct val="120000"/>
              <a:buFont typeface="Arial" panose="020B0604020202020204" pitchFamily="34" charset="0"/>
              <a:buChar char="•"/>
              <a:tabLst>
                <a:tab pos="2743200" algn="l"/>
              </a:tabLst>
              <a:defRPr/>
            </a:pP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ontain enzymes for </a:t>
            </a:r>
            <a:r>
              <a:rPr lang="ru-RU" sz="2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degrading amino acids and fatty acids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  These reactions produce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toxic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hydrogen peroxide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2200" b="1" baseline="-25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2200" b="1" baseline="-25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a byproduct of cellular metabolism.</a:t>
            </a:r>
            <a:endParaRPr lang="en-US" sz="2200" b="1" u="sng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1447800" y="304800"/>
            <a:ext cx="6399507" cy="533400"/>
          </a:xfrm>
          <a:solidFill>
            <a:srgbClr val="0000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spcAft>
                <a:spcPts val="600"/>
              </a:spcAft>
              <a:defRPr/>
            </a:pPr>
            <a:r>
              <a:rPr lang="en-US" altLang="en-US" sz="2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  <a:ea typeface="+mj-ea"/>
              </a:rPr>
              <a:t>Other Membranous Organelles</a:t>
            </a:r>
            <a:r>
              <a:rPr lang="en-US" altLang="en-US" sz="4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  <a:ea typeface="+mj-ea"/>
              </a:rPr>
              <a:t> </a:t>
            </a:r>
            <a:endParaRPr lang="en-US" altLang="en-US" sz="2000" b="1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  <a:ea typeface="+mj-ea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458200" cy="4953000"/>
          </a:xfrm>
        </p:spPr>
        <p:txBody>
          <a:bodyPr/>
          <a:lstStyle/>
          <a:p>
            <a:pPr marL="342900" lvl="1" indent="-342900" algn="just" eaLnBrk="1" hangingPunct="1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Clr>
                <a:srgbClr val="339933"/>
              </a:buClr>
              <a:buFontTx/>
              <a:buNone/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 Hydrogen peroxide 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</a:t>
            </a:r>
            <a:r>
              <a:rPr lang="en-US" sz="2000" b="1" baseline="-25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2000" b="1" baseline="-25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is a poison, but the </a:t>
            </a:r>
            <a:r>
              <a:rPr lang="en-US" sz="20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peroxisome has enzyme that converts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2000" b="1" baseline="-25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2000" b="1" baseline="-25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2000" b="1" baseline="-25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O)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342900" lvl="1" indent="-342900" algn="just" eaLnBrk="1" hangingPunct="1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Clr>
                <a:srgbClr val="339933"/>
              </a:buClr>
              <a:buFontTx/>
              <a:buNone/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 Some peroxisomes break fatty acids down to smaller molecules that are transported to mitochondria as fuel (</a:t>
            </a:r>
            <a:r>
              <a:rPr 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cellular respiration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 marL="342900" lvl="1" indent="-342900" algn="just" eaLnBrk="1" hangingPunct="1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Clr>
                <a:srgbClr val="339933"/>
              </a:buClr>
              <a:buFontTx/>
              <a:buNone/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 They </a:t>
            </a:r>
            <a:r>
              <a:rPr 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detoxify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alcohol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other harmful</a:t>
            </a:r>
            <a:r>
              <a:rPr lang="ar-EG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compounds. Thus, it exists extensively in the </a:t>
            </a: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liver cells.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FontTx/>
              <a:buNone/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4- Initiate the production of 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phospholipids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which are typically used in the formation of membranes.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81200" y="241300"/>
            <a:ext cx="5407025" cy="58420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ＭＳ Ｐゴシック" charset="0"/>
              </a:rPr>
              <a:t> Functions of peroxisomes</a:t>
            </a:r>
            <a:endParaRPr lang="en-US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ＭＳ Ｐゴシック" charset="0"/>
              <a:cs typeface="ＭＳ Ｐゴシック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298575"/>
            <a:ext cx="8686800" cy="5048250"/>
          </a:xfrm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B)- Mitochondria</a:t>
            </a:r>
            <a:r>
              <a:rPr lang="en-GB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:</a:t>
            </a:r>
            <a:r>
              <a:rPr 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/>
            </a:r>
            <a:br>
              <a:rPr 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</a:b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They are rod-shaped organelles that convert oxygen and nutrients into ATP (adenosine triphosphate) during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aerobic respiration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.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 </a:t>
            </a:r>
          </a:p>
          <a:p>
            <a:pPr eaLnBrk="1" hangingPunct="1">
              <a:lnSpc>
                <a:spcPct val="13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1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0"/>
            </a:endParaRPr>
          </a:p>
          <a:p>
            <a:pPr eaLnBrk="1" hangingPunct="1">
              <a:lnSpc>
                <a:spcPct val="13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400" u="sng" dirty="0">
                <a:solidFill>
                  <a:srgbClr val="FF0000"/>
                </a:solidFill>
                <a:latin typeface="Impact" charset="0"/>
                <a:ea typeface="ＭＳ Ｐゴシック" charset="0"/>
              </a:rPr>
              <a:t>Mitochondria are the sites of cellular respiration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,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 </a:t>
            </a:r>
          </a:p>
          <a:p>
            <a:pPr eaLnBrk="1" hangingPunct="1">
              <a:lnSpc>
                <a:spcPct val="13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Generating </a:t>
            </a:r>
            <a:r>
              <a:rPr lang="en-US" sz="2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ATP</a:t>
            </a:r>
            <a:r>
              <a:rPr lang="en-US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 </a:t>
            </a:r>
            <a:r>
              <a:rPr lang="en-US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from the catabolism</a:t>
            </a:r>
            <a:r>
              <a:rPr lang="en-GB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 </a:t>
            </a:r>
            <a:r>
              <a:rPr lang="en-US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of sugars</a:t>
            </a:r>
            <a:r>
              <a:rPr lang="en-US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,</a:t>
            </a:r>
            <a:r>
              <a:rPr lang="en-US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                  fats</a:t>
            </a:r>
            <a:r>
              <a:rPr lang="en-US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, and other fuels </a:t>
            </a:r>
            <a:r>
              <a:rPr lang="en-US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in </a:t>
            </a:r>
            <a:r>
              <a:rPr lang="en-US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the presence of oxygen.</a:t>
            </a:r>
          </a:p>
          <a:p>
            <a:pPr eaLnBrk="1" hangingPunct="1">
              <a:lnSpc>
                <a:spcPct val="13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2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Almost all eukaryotic cells have mitochondria</a:t>
            </a:r>
            <a:r>
              <a:rPr lang="en-US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.</a:t>
            </a:r>
          </a:p>
          <a:p>
            <a:pPr eaLnBrk="1" hangingPunct="1">
              <a:lnSpc>
                <a:spcPct val="13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Mitochondria and chloroplasts are mobile                                               and move around the cell along tracks in                                          the cytoskeleton.</a:t>
            </a:r>
            <a:r>
              <a:rPr lang="en-US" sz="2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   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295400" y="228600"/>
            <a:ext cx="6324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</a:rPr>
              <a:t>Other Membranous Organelles</a:t>
            </a:r>
            <a:r>
              <a:rPr lang="en-US" altLang="en-US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</a:rPr>
              <a:t> </a:t>
            </a:r>
            <a:endParaRPr lang="en-US" altLang="en-US" sz="2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+mn-ea"/>
            </a:endParaRPr>
          </a:p>
        </p:txBody>
      </p:sp>
      <p:pic>
        <p:nvPicPr>
          <p:cNvPr id="14340" name="Picture 6" descr="mitochondriafigure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" t="8696" r="4347" b="6995"/>
          <a:stretch>
            <a:fillRect/>
          </a:stretch>
        </p:blipFill>
        <p:spPr bwMode="auto">
          <a:xfrm>
            <a:off x="6907213" y="3581400"/>
            <a:ext cx="2236787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76200"/>
            <a:ext cx="8763000" cy="1574800"/>
          </a:xfrm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u="sng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Mitochondria</a:t>
            </a: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 have a smooth outer membrane and a highly folded inner membrane forming </a:t>
            </a:r>
            <a:r>
              <a:rPr lang="en-US" sz="1800" b="1" dirty="0" smtClean="0">
                <a:solidFill>
                  <a:srgbClr val="0000FF"/>
                </a:solidFill>
                <a:ea typeface="ＭＳ Ｐゴシック" charset="0"/>
              </a:rPr>
              <a:t>cristae</a:t>
            </a: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</a:rPr>
              <a:t>.</a:t>
            </a:r>
            <a:endParaRPr lang="en-US" sz="1800" b="1" dirty="0">
              <a:solidFill>
                <a:srgbClr val="000000"/>
              </a:solidFill>
              <a:ea typeface="ＭＳ Ｐゴシック" charset="0"/>
            </a:endParaRPr>
          </a:p>
          <a:p>
            <a:pPr eaLnBrk="1" hangingPunct="1">
              <a:lnSpc>
                <a:spcPct val="13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The inner membrane encloses the </a:t>
            </a:r>
            <a:r>
              <a:rPr 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mitochondrial matrix</a:t>
            </a: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, a fluid-filled space with 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DNA</a:t>
            </a: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, 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ribosomes</a:t>
            </a: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, and 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enzymes</a:t>
            </a: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. 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92"/>
          <a:stretch>
            <a:fillRect/>
          </a:stretch>
        </p:blipFill>
        <p:spPr bwMode="auto">
          <a:xfrm>
            <a:off x="3581400" y="2438400"/>
            <a:ext cx="5410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152400" y="1600200"/>
            <a:ext cx="8686800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+mn-ea"/>
              </a:rPr>
              <a:t>The number of mitochondria present in a cell depends upon the metabolic requirements of that cell, and may range from a single large mitochondrion to thousands of the organelles. </a:t>
            </a:r>
            <a:endParaRPr lang="en-GB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+mn-ea"/>
            </a:endParaRPr>
          </a:p>
        </p:txBody>
      </p:sp>
      <p:sp>
        <p:nvSpPr>
          <p:cNvPr id="15365" name="Rectangle 9"/>
          <p:cNvSpPr>
            <a:spLocks noChangeArrowheads="1"/>
          </p:cNvSpPr>
          <p:nvPr/>
        </p:nvSpPr>
        <p:spPr bwMode="auto">
          <a:xfrm>
            <a:off x="76200" y="3270250"/>
            <a:ext cx="3657600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>
              <a:lnSpc>
                <a:spcPct val="150000"/>
              </a:lnSpc>
              <a:buFontTx/>
              <a:buNone/>
            </a:pPr>
            <a:r>
              <a:rPr lang="en-US" altLang="en-US" sz="1800" b="1" dirty="0"/>
              <a:t>The mitochondrion is different from most other organelles because it has its own circular </a:t>
            </a:r>
            <a:r>
              <a:rPr lang="en-US" altLang="en-US" sz="1800" b="1" dirty="0">
                <a:solidFill>
                  <a:srgbClr val="FF0000"/>
                </a:solidFill>
              </a:rPr>
              <a:t>DNA</a:t>
            </a:r>
            <a:r>
              <a:rPr lang="en-US" altLang="en-US" sz="1800" b="1" dirty="0"/>
              <a:t> (similar to the DNA of prokaryotes) and reproduces independently of the cell in which it is found.</a:t>
            </a:r>
          </a:p>
        </p:txBody>
      </p:sp>
    </p:spTree>
    <p:custDataLst>
      <p:tags r:id="rId1"/>
    </p:custData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Quiz1</a:t>
            </a:r>
            <a:endParaRPr lang="en-US"/>
          </a:p>
        </p:txBody>
      </p:sp>
      <p:pic>
        <p:nvPicPr>
          <p:cNvPr id="12" name="Picture 11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2362200"/>
            <a:ext cx="5740400" cy="3085088"/>
          </a:xfrm>
          <a:prstGeom prst="rect">
            <a:avLst/>
          </a:prstGeom>
        </p:spPr>
      </p:pic>
      <p:pic>
        <p:nvPicPr>
          <p:cNvPr id="13" name="Picture 12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5880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4" name="Picture 13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920" y="55880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custDataLst>
      <p:tags r:id="rId1"/>
    </p:custDataLst>
    <p:extLst>
      <p:ext uri="{BB962C8B-B14F-4D97-AF65-F5344CB8AC3E}">
        <p14:creationId xmlns:p14="http://schemas.microsoft.com/office/powerpoint/2010/main" val="140419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086225" y="52388"/>
            <a:ext cx="4929188" cy="6762750"/>
            <a:chOff x="4085582" y="51992"/>
            <a:chExt cx="4929222" cy="6762464"/>
          </a:xfrm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6" name="Picture 15" descr="Ashraf-Picture2.bmp.ti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9" cstate="print"/>
            <a:srcRect t="2674" b="17106"/>
            <a:stretch>
              <a:fillRect/>
            </a:stretch>
          </p:blipFill>
          <p:spPr>
            <a:xfrm>
              <a:off x="5128077" y="2818887"/>
              <a:ext cx="2730071" cy="292398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8441" name="TextBox 17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429256" y="6247742"/>
              <a:ext cx="2428892" cy="369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GB" altLang="en-US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aalii@ksu.edu.sa</a:t>
              </a:r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/>
          <a:srcRect l="4658" t="19679" r="6347"/>
          <a:stretch>
            <a:fillRect/>
          </a:stretch>
        </p:blipFill>
        <p:spPr bwMode="auto">
          <a:xfrm>
            <a:off x="4139952" y="4653136"/>
            <a:ext cx="4536504" cy="1175643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437" name="Picture 15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0"/>
          <a:stretch>
            <a:fillRect/>
          </a:stretch>
        </p:blipFill>
        <p:spPr bwMode="auto">
          <a:xfrm>
            <a:off x="49213" y="39688"/>
            <a:ext cx="394335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788024" y="5949280"/>
            <a:ext cx="367810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Prof. </a:t>
            </a:r>
            <a:r>
              <a:rPr lang="en-GB" b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Ashraf</a:t>
            </a:r>
            <a:r>
              <a:rPr lang="en-GB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M. Ahmed</a:t>
            </a:r>
            <a:endParaRPr lang="en-GB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1752600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1656" y="2286000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(Zoo-145)</a:t>
            </a:r>
            <a:endParaRPr lang="en-US" sz="2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08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21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xit" presetSubtype="32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3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3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0" y="1600200"/>
            <a:ext cx="4837113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8"/>
          <a:stretch>
            <a:fillRect/>
          </a:stretch>
        </p:blipFill>
        <p:spPr bwMode="auto">
          <a:xfrm>
            <a:off x="4724400" y="1600200"/>
            <a:ext cx="4343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0"/>
            <a:ext cx="9147151" cy="1019175"/>
            <a:chOff x="323528" y="0"/>
            <a:chExt cx="8286750" cy="1019406"/>
          </a:xfrm>
        </p:grpSpPr>
        <p:sp>
          <p:nvSpPr>
            <p:cNvPr id="11" name="Rounded Rectangle 10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2" name="Picture 12" descr="Picture1.bmp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644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 descr="C:\Users\mmoustafa\Desktop\amada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Picture 1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81200" y="644237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PTShape_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81200" y="640432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455286" y="1676400"/>
            <a:ext cx="3962400" cy="519113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rgbClr val="0000FF"/>
            </a:outerShdw>
          </a:effectLst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+mj-cs"/>
              </a:rPr>
              <a:t>B- Eukaryotic Cell</a:t>
            </a: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926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Eukaryotes</a:t>
            </a:r>
            <a:endParaRPr lang="en-US"/>
          </a:p>
        </p:txBody>
      </p:sp>
      <p:pic>
        <p:nvPicPr>
          <p:cNvPr id="22" name="Picture 21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2362200"/>
            <a:ext cx="5359400" cy="1607760"/>
          </a:xfrm>
          <a:prstGeom prst="rect">
            <a:avLst/>
          </a:prstGeom>
        </p:spPr>
      </p:pic>
      <p:pic>
        <p:nvPicPr>
          <p:cNvPr id="23" name="Picture 22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5880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4" name="Picture 23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920" y="55880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custDataLst>
      <p:tags r:id="rId1"/>
    </p:custDataLst>
    <p:extLst>
      <p:ext uri="{BB962C8B-B14F-4D97-AF65-F5344CB8AC3E}">
        <p14:creationId xmlns:p14="http://schemas.microsoft.com/office/powerpoint/2010/main" val="162462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371600" y="290513"/>
            <a:ext cx="6324600" cy="523220"/>
          </a:xfrm>
          <a:prstGeom prst="rect">
            <a:avLst/>
          </a:prstGeom>
          <a:solidFill>
            <a:srgbClr val="0000FF"/>
          </a:solidFill>
          <a:ln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8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3- The Endomembrane System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28600" y="1430338"/>
            <a:ext cx="8763000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457200" indent="-457200" eaLnBrk="0" hangingPunct="0">
              <a:tabLst>
                <a:tab pos="342900" algn="l"/>
              </a:tabLs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tabLst>
                <a:tab pos="342900" algn="l"/>
              </a:tabLs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tabLst>
                <a:tab pos="342900" algn="l"/>
              </a:tabLs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tabLst>
                <a:tab pos="342900" algn="l"/>
              </a:tabLs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tabLst>
                <a:tab pos="342900" algn="l"/>
              </a:tabLs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lnSpc>
                <a:spcPct val="125000"/>
              </a:lnSpc>
              <a:buClr>
                <a:srgbClr val="0000FF"/>
              </a:buClr>
              <a:buFontTx/>
              <a:buAutoNum type="alphaLcParenR"/>
              <a:defRPr/>
            </a:pPr>
            <a:r>
              <a:rPr lang="en-US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endoplasmic reticulum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is a manufacturer membrane and performs many other biosynthetic functions.</a:t>
            </a:r>
          </a:p>
          <a:p>
            <a:pPr>
              <a:lnSpc>
                <a:spcPct val="125000"/>
              </a:lnSpc>
              <a:buClr>
                <a:srgbClr val="0000FF"/>
              </a:buClr>
              <a:buFontTx/>
              <a:buAutoNum type="alphaLcParenR"/>
              <a:defRPr/>
            </a:pPr>
            <a:endParaRPr lang="en-US" altLang="en-US" sz="1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125000"/>
              </a:lnSpc>
              <a:buClr>
                <a:srgbClr val="0000FF"/>
              </a:buClr>
              <a:buFontTx/>
              <a:buAutoNum type="alphaLcParenR"/>
              <a:defRPr/>
            </a:pPr>
            <a:r>
              <a:rPr lang="en-US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Golgi apparatus</a:t>
            </a:r>
            <a:r>
              <a:rPr lang="ar-EG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finishes, sorts, and ships cell products.</a:t>
            </a:r>
          </a:p>
          <a:p>
            <a:pPr>
              <a:lnSpc>
                <a:spcPct val="125000"/>
              </a:lnSpc>
              <a:buClr>
                <a:srgbClr val="0000FF"/>
              </a:buClr>
              <a:buFontTx/>
              <a:buAutoNum type="alphaLcParenR"/>
              <a:defRPr/>
            </a:pPr>
            <a:endParaRPr lang="en-US" altLang="en-US" sz="1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125000"/>
              </a:lnSpc>
              <a:buClr>
                <a:srgbClr val="0000FF"/>
              </a:buClr>
              <a:buFontTx/>
              <a:buAutoNum type="alphaLcParenR"/>
              <a:defRPr/>
            </a:pPr>
            <a:r>
              <a:rPr lang="en-US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Lysosomes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are 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digestive compartments.</a:t>
            </a:r>
          </a:p>
          <a:p>
            <a:pPr>
              <a:lnSpc>
                <a:spcPct val="125000"/>
              </a:lnSpc>
              <a:buClr>
                <a:srgbClr val="0000FF"/>
              </a:buClr>
              <a:buFontTx/>
              <a:buAutoNum type="alphaLcParenR"/>
              <a:defRPr/>
            </a:pPr>
            <a:endParaRPr lang="en-US" altLang="en-US" sz="1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125000"/>
              </a:lnSpc>
              <a:buClr>
                <a:srgbClr val="0000FF"/>
              </a:buClr>
              <a:buFontTx/>
              <a:buAutoNum type="alphaLcParenR"/>
              <a:defRPr/>
            </a:pPr>
            <a:r>
              <a:rPr lang="en-US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Vacuoles</a:t>
            </a:r>
            <a:r>
              <a:rPr lang="ar-EG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have diverse functions in cell maintenance.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152400"/>
            <a:ext cx="7467600" cy="9906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ＭＳ Ｐゴシック" charset="0"/>
              </a:rPr>
              <a:t>A)- The endoplasmic reticulum (ER) </a:t>
            </a:r>
            <a:r>
              <a:rPr lang="en-US" sz="28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ＭＳ Ｐゴシック" charset="0"/>
              </a:rPr>
              <a:t/>
            </a:r>
            <a:br>
              <a:rPr lang="en-US" sz="28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ＭＳ Ｐゴシック" charset="0"/>
              </a:rPr>
            </a:b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ＭＳ Ｐゴシック" charset="0"/>
              </a:rPr>
              <a:t>(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ＭＳ Ｐゴシック" charset="0"/>
              </a:rPr>
              <a:t>intracellular highway</a:t>
            </a: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ＭＳ Ｐゴシック" charset="0"/>
              </a:rPr>
              <a:t>)</a:t>
            </a:r>
            <a:endParaRPr lang="en-US" sz="20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ＭＳ Ｐゴシック" charset="0"/>
            </a:endParaRP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1666452"/>
            <a:ext cx="6019800" cy="4810548"/>
          </a:xfrm>
        </p:spPr>
        <p:txBody>
          <a:bodyPr>
            <a:spAutoFit/>
          </a:bodyPr>
          <a:lstStyle/>
          <a:p>
            <a:pPr marL="609600" indent="-609600">
              <a:lnSpc>
                <a:spcPct val="110000"/>
              </a:lnSpc>
              <a:tabLst>
                <a:tab pos="2743200" algn="l"/>
              </a:tabLst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Largest internal membrane, Composed of Lipid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bilayer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>
              <a:lnSpc>
                <a:spcPct val="110000"/>
              </a:lnSpc>
              <a:tabLst>
                <a:tab pos="2743200" algn="l"/>
              </a:tabLst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Serves as a system of channels from the nucleus</a:t>
            </a:r>
          </a:p>
          <a:p>
            <a:pPr marL="609600" indent="-609600">
              <a:lnSpc>
                <a:spcPct val="110000"/>
              </a:lnSpc>
              <a:tabLst>
                <a:tab pos="2743200" algn="l"/>
              </a:tabLst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Functions in storage and secretion</a:t>
            </a:r>
            <a:endParaRPr lang="en-US" sz="12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 eaLnBrk="1" hangingPunct="1">
              <a:lnSpc>
                <a:spcPct val="11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There are two types of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ER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those are different  in structure and function.</a:t>
            </a:r>
          </a:p>
          <a:p>
            <a:pPr marL="609600" indent="-609600" eaLnBrk="1" hangingPunct="1">
              <a:lnSpc>
                <a:spcPct val="11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1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990600" lvl="1" indent="-533400" eaLnBrk="1" hangingPunct="1">
              <a:lnSpc>
                <a:spcPct val="110000"/>
              </a:lnSpc>
              <a:buClr>
                <a:srgbClr val="339933"/>
              </a:buClr>
              <a:buFontTx/>
              <a:buAutoNum type="arabicPeriod"/>
              <a:tabLst>
                <a:tab pos="2743200" algn="l"/>
              </a:tabLst>
              <a:defRPr/>
            </a:pPr>
            <a:r>
              <a:rPr 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Smooth ER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looks smooth because it </a:t>
            </a:r>
            <a:r>
              <a:rPr lang="en-US" sz="20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lacks ( does not have ) </a:t>
            </a:r>
            <a:r>
              <a:rPr lang="en-US" sz="2000" b="1" u="sng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ribosomes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990600" lvl="1" indent="-533400" eaLnBrk="1" hangingPunct="1">
              <a:lnSpc>
                <a:spcPct val="110000"/>
              </a:lnSpc>
              <a:buClr>
                <a:srgbClr val="339933"/>
              </a:buClr>
              <a:buFontTx/>
              <a:buAutoNum type="arabicPeriod"/>
              <a:tabLst>
                <a:tab pos="2743200" algn="l"/>
              </a:tabLst>
              <a:defRPr/>
            </a:pPr>
            <a:r>
              <a:rPr 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Rough ER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looks rough because </a:t>
            </a:r>
            <a:r>
              <a:rPr lang="en-US" sz="20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ribosomes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bound </a:t>
            </a:r>
            <a:r>
              <a:rPr lang="en-US" sz="1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ribosomes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are attached to </a:t>
            </a:r>
            <a:r>
              <a:rPr lang="en-GB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its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outside. </a:t>
            </a:r>
          </a:p>
        </p:txBody>
      </p:sp>
      <p:grpSp>
        <p:nvGrpSpPr>
          <p:cNvPr id="4100" name="Group 13"/>
          <p:cNvGrpSpPr>
            <a:grpSpLocks/>
          </p:cNvGrpSpPr>
          <p:nvPr/>
        </p:nvGrpSpPr>
        <p:grpSpPr bwMode="auto">
          <a:xfrm>
            <a:off x="6096000" y="1143000"/>
            <a:ext cx="2895600" cy="5486400"/>
            <a:chOff x="3168" y="720"/>
            <a:chExt cx="2448" cy="3600"/>
          </a:xfrm>
        </p:grpSpPr>
        <p:pic>
          <p:nvPicPr>
            <p:cNvPr id="2" name="Picture 3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89" r="6824" b="33986"/>
            <a:stretch>
              <a:fillRect/>
            </a:stretch>
          </p:blipFill>
          <p:spPr bwMode="auto">
            <a:xfrm>
              <a:off x="3168" y="720"/>
              <a:ext cx="2400" cy="2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4" name="Picture 1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694" y="2398"/>
              <a:ext cx="1396" cy="2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355" name="Text Box 11"/>
            <p:cNvSpPr txBox="1">
              <a:spLocks noChangeArrowheads="1"/>
            </p:cNvSpPr>
            <p:nvPr/>
          </p:nvSpPr>
          <p:spPr bwMode="auto">
            <a:xfrm>
              <a:off x="4585" y="3420"/>
              <a:ext cx="837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Smooth</a:t>
              </a:r>
            </a:p>
          </p:txBody>
        </p:sp>
        <p:sp>
          <p:nvSpPr>
            <p:cNvPr id="57356" name="Text Box 12"/>
            <p:cNvSpPr txBox="1">
              <a:spLocks noChangeArrowheads="1"/>
            </p:cNvSpPr>
            <p:nvPr/>
          </p:nvSpPr>
          <p:spPr bwMode="auto">
            <a:xfrm>
              <a:off x="3360" y="3420"/>
              <a:ext cx="768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Rough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3" name="Picture 12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13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388709"/>
            <a:ext cx="8915400" cy="5164491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smooth ER: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Smooth as it lacks the associated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ribosomes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rich in enzymes and plays a role in metabolic processes.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 enzymes synthesize 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lipids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000" dirty="0" smtClean="0">
                <a:solidFill>
                  <a:srgbClr val="000000"/>
                </a:solidFill>
              </a:rPr>
              <a:t>oils, phospholipids and steroids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including the sex hormones.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Extensive i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the </a:t>
            </a:r>
            <a:r>
              <a:rPr 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liver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it helps in </a:t>
            </a:r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detoxifying drugs and poisons.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2400" b="1" i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rough ER:</a:t>
            </a:r>
            <a:endParaRPr 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rough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because of the associated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ribosomes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(sites of 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protein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synthesis)</a:t>
            </a:r>
            <a:endParaRPr lang="en-US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especially abundant in those cells that secrete proteins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such as 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digestive glands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antibody-producing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cells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secretory proteins are packaged in transport vesicles that carry them to their next stage.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" name="Picture 4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905000" y="228600"/>
            <a:ext cx="5602816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ＭＳ Ｐゴシック" charset="0"/>
              </a:rPr>
              <a:t>The endoplasmic reticulum </a:t>
            </a:r>
            <a:endParaRPr lang="en-US" sz="32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543276"/>
            <a:ext cx="6096000" cy="2616101"/>
          </a:xfrm>
        </p:spPr>
        <p:txBody>
          <a:bodyPr wrap="square">
            <a:spAutoFit/>
          </a:bodyPr>
          <a:lstStyle/>
          <a:p>
            <a:pPr marL="344488" lvl="2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sz="1800" b="1" dirty="0"/>
              <a:t>C</a:t>
            </a:r>
            <a:r>
              <a:rPr lang="en-US" sz="1800" b="1" dirty="0" smtClean="0"/>
              <a:t>ollect, package, and distribute molecules synthesized at one location in the cell and utilized at another location</a:t>
            </a:r>
          </a:p>
          <a:p>
            <a:pPr indent="-227013" eaLnBrk="1" hangingPunct="1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</a:rPr>
              <a:t>Many transport vesicles from the ER travel to the Golgi apparatus for modification of their contents.</a:t>
            </a:r>
          </a:p>
          <a:p>
            <a:pPr indent="-227013" eaLnBrk="1" hangingPunct="1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</a:rPr>
              <a:t>The Golgi body’s  function is manufacturing, warehousing, sorting </a:t>
            </a:r>
            <a:r>
              <a:rPr lang="en-US" sz="1800" dirty="0" smtClean="0"/>
              <a:t>(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Packaging</a:t>
            </a:r>
            <a:r>
              <a:rPr lang="en-US" sz="1800" dirty="0" smtClean="0"/>
              <a:t>)</a:t>
            </a:r>
            <a:r>
              <a:rPr lang="en-US" sz="1800" b="1" dirty="0" smtClean="0">
                <a:solidFill>
                  <a:srgbClr val="000000"/>
                </a:solidFill>
              </a:rPr>
              <a:t>, and shipping </a:t>
            </a:r>
            <a:r>
              <a:rPr lang="en-US" sz="1800" b="1" dirty="0" smtClean="0"/>
              <a:t>materials to outside the cell</a:t>
            </a:r>
            <a:r>
              <a:rPr lang="en-US" sz="1800" b="1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66294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B)- Golgi apparatus: </a:t>
            </a:r>
            <a:r>
              <a:rPr lang="en-US" sz="2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2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</a:t>
            </a:r>
            <a:r>
              <a:rPr lang="en-US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finishes, sorts, packages and ships cell products</a:t>
            </a:r>
          </a:p>
        </p:txBody>
      </p:sp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152400" y="4157008"/>
            <a:ext cx="84582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marL="227013" indent="-227013" eaLnBrk="1" hangingPunct="1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</a:pPr>
            <a:r>
              <a:rPr lang="en-US" altLang="en-US" sz="1800" b="1" dirty="0">
                <a:solidFill>
                  <a:srgbClr val="000000"/>
                </a:solidFill>
              </a:rPr>
              <a:t>The Golgi also manufactures </a:t>
            </a:r>
            <a:r>
              <a:rPr lang="en-US" altLang="en-US" sz="1800" b="1" dirty="0" smtClean="0">
                <a:solidFill>
                  <a:srgbClr val="000000"/>
                </a:solidFill>
              </a:rPr>
              <a:t>polysaccharides.</a:t>
            </a:r>
            <a:endParaRPr lang="en-US" altLang="en-US" sz="1200" b="1" dirty="0">
              <a:solidFill>
                <a:srgbClr val="000000"/>
              </a:solidFill>
            </a:endParaRPr>
          </a:p>
          <a:p>
            <a:pPr marL="227013" indent="-227013" eaLnBrk="1" hangingPunct="1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</a:pPr>
            <a:r>
              <a:rPr lang="en-US" altLang="en-US" sz="1800" b="1" dirty="0"/>
              <a:t>It correctly send proteins to their respective </a:t>
            </a:r>
            <a:r>
              <a:rPr lang="en-US" altLang="en-US" sz="1800" b="1" dirty="0" smtClean="0"/>
              <a:t>address.</a:t>
            </a:r>
            <a:endParaRPr lang="en-US" altLang="en-US" sz="1200" b="1" dirty="0"/>
          </a:p>
          <a:p>
            <a:pPr marL="227013" indent="-227013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</a:pPr>
            <a:r>
              <a:rPr lang="en-US" altLang="en-US" sz="1800" b="1" dirty="0"/>
              <a:t>If the Golgi makes a mistake in shipping the proteins to the right address, certain functions in the cell may stop</a:t>
            </a:r>
            <a:r>
              <a:rPr lang="en-US" altLang="en-US" sz="1800" b="1" dirty="0" smtClean="0"/>
              <a:t>.</a:t>
            </a:r>
          </a:p>
          <a:p>
            <a:pPr marL="227013" indent="-227013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</a:pPr>
            <a:r>
              <a:rPr 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Golgi apparatus is more abundant in secretory cells</a:t>
            </a:r>
            <a:r>
              <a:rPr lang="en-US" sz="1800" b="1" dirty="0" smtClean="0">
                <a:solidFill>
                  <a:srgbClr val="000000"/>
                </a:solidFill>
              </a:rPr>
              <a:t>.</a:t>
            </a:r>
            <a:r>
              <a:rPr lang="en-US" altLang="en-US" sz="1800" b="1" dirty="0"/>
              <a:t> </a:t>
            </a:r>
            <a:endParaRPr lang="en-GB" altLang="en-US" sz="1800" b="1" dirty="0"/>
          </a:p>
        </p:txBody>
      </p:sp>
      <p:pic>
        <p:nvPicPr>
          <p:cNvPr id="6155" name="Picture 11" descr="05_15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1" b="18333"/>
          <a:stretch>
            <a:fillRect/>
          </a:stretch>
        </p:blipFill>
        <p:spPr bwMode="auto">
          <a:xfrm>
            <a:off x="5943600" y="1371600"/>
            <a:ext cx="3094892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3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4" name="Picture 13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1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4495800" cy="3564053"/>
          </a:xfrm>
        </p:spPr>
        <p:txBody>
          <a:bodyPr wrap="square">
            <a:spAutoFit/>
          </a:bodyPr>
          <a:lstStyle/>
          <a:p>
            <a:pPr marL="231775" indent="-223838" eaLnBrk="1" hangingPunct="1">
              <a:lnSpc>
                <a:spcPct val="13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</a:rPr>
              <a:t>The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lysosome</a:t>
            </a:r>
            <a:r>
              <a:rPr lang="en-US" sz="2000" b="1" dirty="0" smtClean="0">
                <a:solidFill>
                  <a:srgbClr val="000000"/>
                </a:solidFill>
              </a:rPr>
              <a:t> is a membrane-bounded sac </a:t>
            </a:r>
            <a:r>
              <a:rPr lang="en-GB" sz="2000" b="1" dirty="0" smtClean="0">
                <a:solidFill>
                  <a:srgbClr val="000000"/>
                </a:solidFill>
              </a:rPr>
              <a:t>of </a:t>
            </a:r>
            <a:r>
              <a:rPr lang="en-US" sz="2000" b="1" dirty="0" smtClean="0">
                <a:solidFill>
                  <a:srgbClr val="000000"/>
                </a:solidFill>
              </a:rPr>
              <a:t>enzymes that digests macromolecules</a:t>
            </a:r>
            <a:r>
              <a:rPr 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sz="11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31775" indent="-223838" eaLnBrk="1" hangingPunct="1">
              <a:lnSpc>
                <a:spcPct val="13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Lysosomal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enzymes </a:t>
            </a:r>
            <a:r>
              <a:rPr lang="en-US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work best at </a:t>
            </a:r>
            <a:r>
              <a:rPr lang="en-US" sz="1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 = 5</a:t>
            </a:r>
            <a:r>
              <a:rPr lang="en-US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US" sz="1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acidic</a:t>
            </a:r>
            <a:r>
              <a:rPr lang="en-US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marL="231775" indent="-223838" eaLnBrk="1" hangingPunct="1">
              <a:lnSpc>
                <a:spcPct val="13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sz="1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lysosomal</a:t>
            </a: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enzymes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are synthesized by </a:t>
            </a:r>
            <a:r>
              <a:rPr lang="en-US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rough </a:t>
            </a:r>
            <a:r>
              <a:rPr lang="en-US" sz="18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ER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then transferred to the </a:t>
            </a:r>
            <a:r>
              <a:rPr lang="en-US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Golgi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then to </a:t>
            </a:r>
            <a:r>
              <a:rPr lang="en-US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lysosomes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67056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C)- Lysosomes:</a:t>
            </a:r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24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1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are digestive components</a:t>
            </a:r>
          </a:p>
        </p:txBody>
      </p:sp>
      <p:sp>
        <p:nvSpPr>
          <p:cNvPr id="7172" name="Rectangle 7"/>
          <p:cNvSpPr>
            <a:spLocks noChangeArrowheads="1"/>
          </p:cNvSpPr>
          <p:nvPr/>
        </p:nvSpPr>
        <p:spPr bwMode="auto">
          <a:xfrm>
            <a:off x="7239000" y="4572000"/>
            <a:ext cx="838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7173" name="Picture 7" descr="0001676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390900"/>
            <a:ext cx="4753567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284287"/>
            <a:ext cx="4724400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" name="Picture 10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617107"/>
            <a:ext cx="8382000" cy="4555093"/>
          </a:xfrm>
        </p:spPr>
        <p:txBody>
          <a:bodyPr>
            <a:spAutoFit/>
          </a:bodyPr>
          <a:lstStyle/>
          <a:p>
            <a:pPr marL="533400" indent="-533400" eaLnBrk="1" hangingPunct="1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Tx/>
              <a:buAutoNum type="arabicParenR"/>
              <a:tabLst>
                <a:tab pos="2743200" algn="l"/>
              </a:tabLst>
              <a:defRPr/>
            </a:pP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They </a:t>
            </a:r>
            <a:r>
              <a:rPr lang="en-US" sz="2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hydrolyse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proteins, fats, polysaccharides, and nucleic acids.</a:t>
            </a:r>
            <a:endParaRPr lang="en-US" sz="2400" b="1" u="sng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33400" indent="-533400" eaLnBrk="1" hangingPunct="1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Tx/>
              <a:buAutoNum type="arabicParenR"/>
              <a:tabLst>
                <a:tab pos="2743200" algn="l"/>
              </a:tabLst>
              <a:defRPr/>
            </a:pP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Can destroy the cell by </a:t>
            </a:r>
            <a:r>
              <a:rPr lang="en-US" sz="2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autodigestion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US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autophagy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533400" indent="-533400" eaLnBrk="1" hangingPunct="1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Tx/>
              <a:buAutoNum type="arabicParenR"/>
              <a:tabLst>
                <a:tab pos="2743200" algn="l"/>
              </a:tabLst>
              <a:defRPr/>
            </a:pP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Can fuse with food vacuoles to digest food, (when a food item is brought into the cell by </a:t>
            </a:r>
            <a:r>
              <a:rPr lang="en-US" sz="2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phagocytosis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marL="533400" indent="-533400" eaLnBrk="1" hangingPunct="1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Tx/>
              <a:buAutoNum type="arabicParenR"/>
              <a:tabLst>
                <a:tab pos="2743200" algn="l"/>
              </a:tabLst>
              <a:defRPr/>
            </a:pP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Can also fuse with another organelle or part of the </a:t>
            </a:r>
            <a:r>
              <a:rPr lang="en-US" sz="2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cytosol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This process of </a:t>
            </a:r>
            <a:r>
              <a:rPr lang="en-US" sz="24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autophagy</a:t>
            </a:r>
            <a:r>
              <a:rPr 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called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recycling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which renews the cell.</a:t>
            </a:r>
          </a:p>
          <a:p>
            <a:pPr marL="533400" indent="-533400" eaLnBrk="1" hangingPunct="1">
              <a:spcBef>
                <a:spcPts val="0"/>
              </a:spcBef>
              <a:spcAft>
                <a:spcPts val="1200"/>
              </a:spcAft>
              <a:buFontTx/>
              <a:buAutoNum type="arabicPeriod" startAt="5"/>
              <a:tabLst>
                <a:tab pos="2743200" algn="l"/>
              </a:tabLst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They digest unwanted particles.</a:t>
            </a:r>
          </a:p>
          <a:p>
            <a:pPr marL="533400" indent="-533400" eaLnBrk="1" hangingPunct="1">
              <a:spcBef>
                <a:spcPts val="0"/>
              </a:spcBef>
              <a:spcAft>
                <a:spcPts val="1200"/>
              </a:spcAft>
              <a:buFontTx/>
              <a:buAutoNum type="arabicPeriod" startAt="5"/>
              <a:tabLst>
                <a:tab pos="2743200" algn="l"/>
              </a:tabLst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They help white blood cells to destroy bacteria.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600200" y="242887"/>
            <a:ext cx="617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Function of </a:t>
            </a:r>
            <a:r>
              <a:rPr lang="en-GB" sz="2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Lysosomal</a:t>
            </a:r>
            <a:r>
              <a:rPr lang="en-GB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enzymes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ARTICULATE_PRESENTATION_ID" val="1190"/>
  <p:tag name="TAG_BACKING_FORM_KEY" val="919892-c:\users\amahmedkeele\desktop\lectures\lecture-7 cell-organelles\lecture 7.pptx"/>
  <p:tag name="ARTICULATE_PRESENTER_VERSION" val="7"/>
  <p:tag name="ARTICULATE_USED_PAGE_ORIENTATION" val="1"/>
  <p:tag name="ARTICULATE_USED_PAGE_SIZE" val="1"/>
  <p:tag name="ARTICULATE_PROJECT_OPEN" val="0"/>
  <p:tag name="ARTICULATE_SLIDE_COUNT" val="1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PROPERTY" val="1"/>
  <p:tag name="ART_ENGAGE_A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bc5bdc51-1aff-498e-aa5f-48380caae0a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57"/>
  <p:tag name="ARTICULATE_AUDIO_RECORDED" val="1"/>
  <p:tag name="ELAPSEDTIME" val="157.1"/>
  <p:tag name="ANNOTATION_TYPE_1" val="0"/>
  <p:tag name="ANNOTATION_START_1" val="29.0"/>
  <p:tag name="ANNOTATION_END_1" val="32.7"/>
  <p:tag name="ANNOTATION_TOP_1" val="181"/>
  <p:tag name="ANNOTATION_LEFT_1" val="4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2.7"/>
  <p:tag name="ANNOTATION_END_2" val="36.3"/>
  <p:tag name="ANNOTATION_TOP_2" val="354"/>
  <p:tag name="ANNOTATION_LEFT_2" val="3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6.3"/>
  <p:tag name="ANNOTATION_END_3" val="38.7"/>
  <p:tag name="ANNOTATION_TOP_3" val="487"/>
  <p:tag name="ANNOTATION_LEFT_3" val="61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8.7"/>
  <p:tag name="ANNOTATION_END_4" val="41.0"/>
  <p:tag name="ANNOTATION_TOP_4" val="561"/>
  <p:tag name="ANNOTATION_LEFT_4" val="69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1.0"/>
  <p:tag name="ANNOTATION_END_5" val="68.2"/>
  <p:tag name="ANNOTATION_TOP_5" val="180"/>
  <p:tag name="ANNOTATION_LEFT_5" val="5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68.2"/>
  <p:tag name="ANNOTATION_END_6" val="73.2"/>
  <p:tag name="ANNOTATION_TOP_6" val="365"/>
  <p:tag name="ANNOTATION_LEFT_6" val="6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3.2"/>
  <p:tag name="ANNOTATION_END_7" val="74.0"/>
  <p:tag name="ANNOTATION_TOP_7" val="359"/>
  <p:tag name="ANNOTATION_LEFT_7" val="40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4.0"/>
  <p:tag name="ANNOTATION_END_8" val="75.2"/>
  <p:tag name="ANNOTATION_TOP_8" val="353"/>
  <p:tag name="ANNOTATION_LEFT_8" val="55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5.2"/>
  <p:tag name="ANNOTATION_END_9" val="77.5"/>
  <p:tag name="ANNOTATION_TOP_9" val="363"/>
  <p:tag name="ANNOTATION_LEFT_9" val="72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77.5"/>
  <p:tag name="ANNOTATION_END_10" val="91.1"/>
  <p:tag name="ANNOTATION_TOP_10" val="407"/>
  <p:tag name="ANNOTATION_LEFT_10" val="85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91.1"/>
  <p:tag name="ANNOTATION_END_11" val="104.9"/>
  <p:tag name="ANNOTATION_TOP_11" val="481"/>
  <p:tag name="ANNOTATION_LEFT_11" val="74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04.9"/>
  <p:tag name="ANNOTATION_END_12" val="120.4"/>
  <p:tag name="ANNOTATION_TOP_12" val="488"/>
  <p:tag name="ANNOTATION_LEFT_12" val="395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20.4"/>
  <p:tag name="ANNOTATION_TOP_13" val="566"/>
  <p:tag name="ANNOTATION_LEFT_13" val="60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16711680"/>
  <p:tag name="ANNOTATION_FILL_ALPHA_13" val="100"/>
  <p:tag name="ANNOTATION_BORDER_WIDTH_13" val="2"/>
  <p:tag name="ANNOTATION_SLIDE_WIDTH_13" val="960"/>
  <p:tag name="ANNOTATION_SLIDE_HEIGHT_13" val="720"/>
  <p:tag name="ANNOTATION_COUNT" val="13"/>
  <p:tag name="ARTICULATE_USED_LAYOUT" val="2"/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cd7cd9643624046abdbfe5825ac626b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6b302d854c84825bf1a45115acefaa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bc5bdc51-1aff-498e-aa5f-48380caae0a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91"/>
  <p:tag name="ARTICULATE_AUDIO_RECORDED" val="1"/>
  <p:tag name="ELAPSEDTIME" val="200.5"/>
  <p:tag name="ANNOTATION_TYPE_1" val="0"/>
  <p:tag name="ANNOTATION_START_1" val="4.9"/>
  <p:tag name="ANNOTATION_END_1" val="8.9"/>
  <p:tag name="ANNOTATION_TOP_1" val="49"/>
  <p:tag name="ANNOTATION_LEFT_1" val="729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8.9"/>
  <p:tag name="ANNOTATION_END_2" val="21.9"/>
  <p:tag name="ANNOTATION_TOP_2" val="91"/>
  <p:tag name="ANNOTATION_LEFT_2" val="34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1.9"/>
  <p:tag name="ANNOTATION_END_3" val="26.4"/>
  <p:tag name="ANNOTATION_TOP_3" val="196"/>
  <p:tag name="ANNOTATION_LEFT_3" val="7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6.4"/>
  <p:tag name="ANNOTATION_END_4" val="35.4"/>
  <p:tag name="ANNOTATION_TOP_4" val="197"/>
  <p:tag name="ANNOTATION_LEFT_4" val="442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5.4"/>
  <p:tag name="ANNOTATION_END_5" val="39.8"/>
  <p:tag name="ANNOTATION_TOP_5" val="271"/>
  <p:tag name="ANNOTATION_LEFT_5" val="82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9.8"/>
  <p:tag name="ANNOTATION_END_6" val="52.8"/>
  <p:tag name="ANNOTATION_TOP_6" val="309"/>
  <p:tag name="ANNOTATION_LEFT_6" val="82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2.8"/>
  <p:tag name="ANNOTATION_END_7" val="63.6"/>
  <p:tag name="ANNOTATION_TOP_7" val="351"/>
  <p:tag name="ANNOTATION_LEFT_7" val="81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3.6"/>
  <p:tag name="ANNOTATION_END_8" val="78.5"/>
  <p:tag name="ANNOTATION_TOP_8" val="400"/>
  <p:tag name="ANNOTATION_LEFT_8" val="80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8.5"/>
  <p:tag name="ANNOTATION_END_9" val="94.0"/>
  <p:tag name="ANNOTATION_TOP_9" val="509"/>
  <p:tag name="ANNOTATION_LEFT_9" val="10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94.0"/>
  <p:tag name="ANNOTATION_END_10" val="101.9"/>
  <p:tag name="ANNOTATION_TOP_10" val="589"/>
  <p:tag name="ANNOTATION_LEFT_10" val="126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01.9"/>
  <p:tag name="ANNOTATION_END_11" val="127.4"/>
  <p:tag name="ANNOTATION_TOP_11" val="620"/>
  <p:tag name="ANNOTATION_LEFT_11" val="129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27.4"/>
  <p:tag name="ANNOTATION_END_12" val="130.4"/>
  <p:tag name="ANNOTATION_TOP_12" val="363"/>
  <p:tag name="ANNOTATION_LEFT_12" val="682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30.4"/>
  <p:tag name="ANNOTATION_END_13" val="130.8"/>
  <p:tag name="ANNOTATION_TOP_13" val="325"/>
  <p:tag name="ANNOTATION_LEFT_13" val="70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16711680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30.8"/>
  <p:tag name="ANNOTATION_END_14" val="131.1"/>
  <p:tag name="ANNOTATION_TOP_14" val="369"/>
  <p:tag name="ANNOTATION_LEFT_14" val="698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16711680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31.1"/>
  <p:tag name="ANNOTATION_END_15" val="131.3"/>
  <p:tag name="ANNOTATION_TOP_15" val="437"/>
  <p:tag name="ANNOTATION_LEFT_15" val="741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16711680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31.3"/>
  <p:tag name="ANNOTATION_END_16" val="134.9"/>
  <p:tag name="ANNOTATION_TOP_16" val="439"/>
  <p:tag name="ANNOTATION_LEFT_16" val="77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16711680"/>
  <p:tag name="ANNOTATION_FILL_ALPHA_16" val="100"/>
  <p:tag name="ANNOTATION_BORDER_WIDTH_16" val="2"/>
  <p:tag name="ANNOTATION_SLIDE_WIDTH_16" val="960"/>
  <p:tag name="ANNOTATION_SLIDE_HEIGHT_16" val="720"/>
  <p:tag name="ANNOTATION_TYPE_17" val="2"/>
  <p:tag name="ANNOTATION_START_17" val="138.7"/>
  <p:tag name="ANNOTATION_END_17" val="138.7"/>
  <p:tag name="ANNOTATION_TOP_17" val="-40"/>
  <p:tag name="ANNOTATION_LEFT_17" val="-40"/>
  <p:tag name="ANNOTATION_WIDTH_17" val="1042"/>
  <p:tag name="ANNOTATION_HEIGHT_17" val="801"/>
  <p:tag name="ANNOTATION_ANIMATION_17" val="4"/>
  <p:tag name="ANNOTATION_ROTATION_17" val="0"/>
  <p:tag name="ANNOTATION_SUB_TYPE_17" val="11"/>
  <p:tag name="ANNOTATION_LOOP_COUNT_17" val="1"/>
  <p:tag name="ANNOTATION_BOX_RADIUS_17" val="0"/>
  <p:tag name="ANNOTATION_SCALE_17" val="0"/>
  <p:tag name="ANNOTATION_BORDER_ALPHA_17" val="100"/>
  <p:tag name="ANNOTATION_BORDER_COLOR_17" val="16777215"/>
  <p:tag name="ANNOTATION_FILL_COLOR_17" val="5296274"/>
  <p:tag name="ANNOTATION_FILL_ALPHA_17" val="50"/>
  <p:tag name="ANNOTATION_BORDER_WIDTH_17" val="2"/>
  <p:tag name="ANNOTATION_SLIDE_WIDTH_17" val="960"/>
  <p:tag name="ANNOTATION_SLIDE_HEIGHT_17" val="720"/>
  <p:tag name="ANNOTATION_TYPE_18" val="2"/>
  <p:tag name="ANNOTATION_START_18" val="138.7"/>
  <p:tag name="ANNOTATION_END_18" val="146.5"/>
  <p:tag name="ANNOTATION_TOP_18" val="345"/>
  <p:tag name="ANNOTATION_LEFT_18" val="704"/>
  <p:tag name="ANNOTATION_WIDTH_18" val="49"/>
  <p:tag name="ANNOTATION_HEIGHT_18" val="61"/>
  <p:tag name="ANNOTATION_ANIMATION_18" val="4"/>
  <p:tag name="ANNOTATION_ROTATION_18" val="0"/>
  <p:tag name="ANNOTATION_SUB_TYPE_18" val="11"/>
  <p:tag name="ANNOTATION_LOOP_COUNT_18" val="1"/>
  <p:tag name="ANNOTATION_BOX_RADIUS_18" val="5"/>
  <p:tag name="ANNOTATION_SCALE_18" val="0"/>
  <p:tag name="ANNOTATION_BORDER_ALPHA_18" val="100"/>
  <p:tag name="ANNOTATION_BORDER_COLOR_18" val="16777215"/>
  <p:tag name="ANNOTATION_FILL_COLOR_18" val="5296274"/>
  <p:tag name="ANNOTATION_FILL_ALPHA_18" val="50"/>
  <p:tag name="ANNOTATION_BORDER_WIDTH_18" val="2"/>
  <p:tag name="ANNOTATION_SLIDE_WIDTH_18" val="960"/>
  <p:tag name="ANNOTATION_SLIDE_HEIGHT_18" val="720"/>
  <p:tag name="ANNOTATION_TYPE_19" val="2"/>
  <p:tag name="ANNOTATION_START_19" val="146.5"/>
  <p:tag name="ANNOTATION_END_19" val="156.1"/>
  <p:tag name="ANNOTATION_TOP_19" val="-40"/>
  <p:tag name="ANNOTATION_LEFT_19" val="-40"/>
  <p:tag name="ANNOTATION_WIDTH_19" val="1042"/>
  <p:tag name="ANNOTATION_HEIGHT_19" val="801"/>
  <p:tag name="ANNOTATION_ANIMATION_19" val="4"/>
  <p:tag name="ANNOTATION_ROTATION_19" val="0"/>
  <p:tag name="ANNOTATION_SUB_TYPE_19" val="11"/>
  <p:tag name="ANNOTATION_LOOP_COUNT_19" val="1"/>
  <p:tag name="ANNOTATION_BOX_RADIUS_19" val="0"/>
  <p:tag name="ANNOTATION_SCALE_19" val="0"/>
  <p:tag name="ANNOTATION_BORDER_ALPHA_19" val="100"/>
  <p:tag name="ANNOTATION_BORDER_COLOR_19" val="16777215"/>
  <p:tag name="ANNOTATION_FILL_COLOR_19" val="5296274"/>
  <p:tag name="ANNOTATION_FILL_ALPHA_19" val="50"/>
  <p:tag name="ANNOTATION_BORDER_WIDTH_19" val="2"/>
  <p:tag name="ANNOTATION_SLIDE_WIDTH_19" val="960"/>
  <p:tag name="ANNOTATION_SLIDE_HEIGHT_19" val="720"/>
  <p:tag name="ANNOTATION_TYPE_20" val="0"/>
  <p:tag name="ANNOTATION_START_20" val="156.1"/>
  <p:tag name="ANNOTATION_END_20" val="157.2"/>
  <p:tag name="ANNOTATION_TOP_20" val="353"/>
  <p:tag name="ANNOTATION_LEFT_20" val="678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16711680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57.2"/>
  <p:tag name="ANNOTATION_END_21" val="158.0"/>
  <p:tag name="ANNOTATION_TOP_21" val="337"/>
  <p:tag name="ANNOTATION_LEFT_21" val="693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16711680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58.0"/>
  <p:tag name="ANNOTATION_END_22" val="158.9"/>
  <p:tag name="ANNOTATION_TOP_22" val="324"/>
  <p:tag name="ANNOTATION_LEFT_22" val="710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16711680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58.9"/>
  <p:tag name="ANNOTATION_END_23" val="160.3"/>
  <p:tag name="ANNOTATION_TOP_23" val="318"/>
  <p:tag name="ANNOTATION_LEFT_23" val="736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16711680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60.3"/>
  <p:tag name="ANNOTATION_TOP_24" val="344"/>
  <p:tag name="ANNOTATION_LEFT_24" val="678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16711680"/>
  <p:tag name="ANNOTATION_FILL_ALPHA_24" val="100"/>
  <p:tag name="ANNOTATION_BORDER_WIDTH_24" val="2"/>
  <p:tag name="ANNOTATION_SLIDE_WIDTH_24" val="960"/>
  <p:tag name="ANNOTATION_SLIDE_HEIGHT_24" val="720"/>
  <p:tag name="ANNOTATION_COUNT" val="24"/>
  <p:tag name="ARTICULATE_USED_LAYOUT" val="7"/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8c0445c4a7541628973631e24e2395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eb0b98ef3fd4ecd91781d65fa5b231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35e7fdba1584f5d93abacf3da25a87b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bc5bdc51-1aff-498e-aa5f-48380caae0a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59"/>
  <p:tag name="ARTICULATE_AUDIO_RECORDED" val="1"/>
  <p:tag name="ELAPSEDTIME" val="319.6"/>
  <p:tag name="ANNOTATION_TYPE_1" val="0"/>
  <p:tag name="ANNOTATION_START_1" val="3.7"/>
  <p:tag name="ANNOTATION_END_1" val="9.8"/>
  <p:tag name="ANNOTATION_TOP_1" val="214"/>
  <p:tag name="ANNOTATION_LEFT_1" val="5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9.8"/>
  <p:tag name="ANNOTATION_END_2" val="12.7"/>
  <p:tag name="ANNOTATION_TOP_2" val="252"/>
  <p:tag name="ANNOTATION_LEFT_2" val="5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2.7"/>
  <p:tag name="ANNOTATION_END_3" val="15.1"/>
  <p:tag name="ANNOTATION_TOP_3" val="252"/>
  <p:tag name="ANNOTATION_LEFT_3" val="38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5.1"/>
  <p:tag name="ANNOTATION_END_4" val="21.1"/>
  <p:tag name="ANNOTATION_TOP_4" val="256"/>
  <p:tag name="ANNOTATION_LEFT_4" val="566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1.1"/>
  <p:tag name="ANNOTATION_END_5" val="25.0"/>
  <p:tag name="ANNOTATION_TOP_5" val="294"/>
  <p:tag name="ANNOTATION_LEFT_5" val="7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5.0"/>
  <p:tag name="ANNOTATION_END_6" val="26.8"/>
  <p:tag name="ANNOTATION_TOP_6" val="289"/>
  <p:tag name="ANNOTATION_LEFT_6" val="36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6.8"/>
  <p:tag name="ANNOTATION_END_7" val="27.5"/>
  <p:tag name="ANNOTATION_TOP_7" val="287"/>
  <p:tag name="ANNOTATION_LEFT_7" val="45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7.5"/>
  <p:tag name="ANNOTATION_END_8" val="29.1"/>
  <p:tag name="ANNOTATION_TOP_8" val="295"/>
  <p:tag name="ANNOTATION_LEFT_8" val="520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29.1"/>
  <p:tag name="ANNOTATION_END_9" val="47.9"/>
  <p:tag name="ANNOTATION_TOP_9" val="301"/>
  <p:tag name="ANNOTATION_LEFT_9" val="75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7.9"/>
  <p:tag name="ANNOTATION_END_10" val="72.0"/>
  <p:tag name="ANNOTATION_TOP_10" val="360"/>
  <p:tag name="ANNOTATION_LEFT_10" val="65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72.0"/>
  <p:tag name="ANNOTATION_END_11" val="98.8"/>
  <p:tag name="ANNOTATION_TOP_11" val="363"/>
  <p:tag name="ANNOTATION_LEFT_11" val="277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98.8"/>
  <p:tag name="ANNOTATION_END_12" val="101.5"/>
  <p:tag name="ANNOTATION_TOP_12" val="359"/>
  <p:tag name="ANNOTATION_LEFT_12" val="476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01.5"/>
  <p:tag name="ANNOTATION_END_13" val="102.6"/>
  <p:tag name="ANNOTATION_TOP_13" val="367"/>
  <p:tag name="ANNOTATION_LEFT_13" val="636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16711680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02.6"/>
  <p:tag name="ANNOTATION_END_14" val="105.8"/>
  <p:tag name="ANNOTATION_TOP_14" val="359"/>
  <p:tag name="ANNOTATION_LEFT_14" val="773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16711680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45.2"/>
  <p:tag name="ANNOTATION_END_15" val="147.1"/>
  <p:tag name="ANNOTATION_TOP_15" val="456"/>
  <p:tag name="ANNOTATION_LEFT_15" val="27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16711680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47.1"/>
  <p:tag name="ANNOTATION_END_16" val="149.7"/>
  <p:tag name="ANNOTATION_TOP_16" val="458"/>
  <p:tag name="ANNOTATION_LEFT_16" val="46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16711680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49.7"/>
  <p:tag name="ANNOTATION_END_17" val="152.6"/>
  <p:tag name="ANNOTATION_TOP_17" val="491"/>
  <p:tag name="ANNOTATION_LEFT_17" val="58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16711680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52.6"/>
  <p:tag name="ANNOTATION_END_18" val="154.0"/>
  <p:tag name="ANNOTATION_TOP_18" val="492"/>
  <p:tag name="ANNOTATION_LEFT_18" val="602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16711680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54.0"/>
  <p:tag name="ANNOTATION_END_19" val="158.1"/>
  <p:tag name="ANNOTATION_TOP_19" val="487"/>
  <p:tag name="ANNOTATION_LEFT_19" val="801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16711680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66.3"/>
  <p:tag name="ANNOTATION_END_20" val="170.4"/>
  <p:tag name="ANNOTATION_TOP_20" val="558"/>
  <p:tag name="ANNOTATION_LEFT_20" val="65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16711680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70.4"/>
  <p:tag name="ANNOTATION_END_21" val="197.9"/>
  <p:tag name="ANNOTATION_TOP_21" val="568"/>
  <p:tag name="ANNOTATION_LEFT_21" val="719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16711680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97.9"/>
  <p:tag name="ANNOTATION_END_22" val="202.2"/>
  <p:tag name="ANNOTATION_TOP_22" val="599"/>
  <p:tag name="ANNOTATION_LEFT_22" val="65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16711680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202.2"/>
  <p:tag name="ANNOTATION_END_23" val="232.0"/>
  <p:tag name="ANNOTATION_TOP_23" val="595"/>
  <p:tag name="ANNOTATION_LEFT_23" val="340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16711680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32.0"/>
  <p:tag name="ANNOTATION_TOP_24" val="629"/>
  <p:tag name="ANNOTATION_LEFT_24" val="49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16711680"/>
  <p:tag name="ANNOTATION_FILL_ALPHA_24" val="100"/>
  <p:tag name="ANNOTATION_BORDER_WIDTH_24" val="2"/>
  <p:tag name="ANNOTATION_SLIDE_WIDTH_24" val="960"/>
  <p:tag name="ANNOTATION_SLIDE_HEIGHT_24" val="720"/>
  <p:tag name="ANNOTATION_COUNT" val="24"/>
  <p:tag name="ARTICULATE_USED_LAYOUT" val="2"/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f3586a4322c4ead963c889b21fa28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5"/>
  <p:tag name="ARTICULATE_NAV_LEVEL" val="1"/>
  <p:tag name="ARTICULATE_SLIDE_PRESENTER_GUID" val="bc5bdc51-1aff-498e-aa5f-48380caae0a8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f55fb487a204c299e1406e75c801c1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bc5bdc51-1aff-498e-aa5f-48380caae0a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60"/>
  <p:tag name="ARTICULATE_AUDIO_RECORDED" val="1"/>
  <p:tag name="ELAPSEDTIME" val="284.0"/>
  <p:tag name="ANNOTATION_TYPE_1" val="0"/>
  <p:tag name="ANNOTATION_START_1" val="13.3"/>
  <p:tag name="ANNOTATION_END_1" val="23.0"/>
  <p:tag name="ANNOTATION_TOP_1" val="81"/>
  <p:tag name="ANNOTATION_LEFT_1" val="183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3.0"/>
  <p:tag name="ANNOTATION_END_2" val="25.4"/>
  <p:tag name="ANNOTATION_TOP_2" val="85"/>
  <p:tag name="ANNOTATION_LEFT_2" val="39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5.4"/>
  <p:tag name="ANNOTATION_END_3" val="26.7"/>
  <p:tag name="ANNOTATION_TOP_3" val="83"/>
  <p:tag name="ANNOTATION_LEFT_3" val="57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6.7"/>
  <p:tag name="ANNOTATION_END_4" val="60.0"/>
  <p:tag name="ANNOTATION_TOP_4" val="84"/>
  <p:tag name="ANNOTATION_LEFT_4" val="64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0.0"/>
  <p:tag name="ANNOTATION_END_5" val="62.1"/>
  <p:tag name="ANNOTATION_TOP_5" val="179"/>
  <p:tag name="ANNOTATION_LEFT_5" val="39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62.1"/>
  <p:tag name="ANNOTATION_END_6" val="63.2"/>
  <p:tag name="ANNOTATION_TOP_6" val="183"/>
  <p:tag name="ANNOTATION_LEFT_6" val="13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63.2"/>
  <p:tag name="ANNOTATION_END_7" val="67.0"/>
  <p:tag name="ANNOTATION_TOP_7" val="180"/>
  <p:tag name="ANNOTATION_LEFT_7" val="30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7.0"/>
  <p:tag name="ANNOTATION_END_8" val="71.3"/>
  <p:tag name="ANNOTATION_TOP_8" val="214"/>
  <p:tag name="ANNOTATION_LEFT_8" val="4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1.3"/>
  <p:tag name="ANNOTATION_END_9" val="90.6"/>
  <p:tag name="ANNOTATION_TOP_9" val="210"/>
  <p:tag name="ANNOTATION_LEFT_9" val="54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90.6"/>
  <p:tag name="ANNOTATION_END_10" val="98.6"/>
  <p:tag name="ANNOTATION_TOP_10" val="284"/>
  <p:tag name="ANNOTATION_LEFT_10" val="36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98.6"/>
  <p:tag name="ANNOTATION_END_11" val="111.5"/>
  <p:tag name="ANNOTATION_TOP_11" val="317"/>
  <p:tag name="ANNOTATION_LEFT_11" val="61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11.5"/>
  <p:tag name="ANNOTATION_END_12" val="121.3"/>
  <p:tag name="ANNOTATION_TOP_12" val="317"/>
  <p:tag name="ANNOTATION_LEFT_12" val="27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21.3"/>
  <p:tag name="ANNOTATION_END_13" val="126.2"/>
  <p:tag name="ANNOTATION_TOP_13" val="352"/>
  <p:tag name="ANNOTATION_LEFT_13" val="56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16711680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26.2"/>
  <p:tag name="ANNOTATION_END_14" val="127.6"/>
  <p:tag name="ANNOTATION_TOP_14" val="384"/>
  <p:tag name="ANNOTATION_LEFT_14" val="53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16711680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27.6"/>
  <p:tag name="ANNOTATION_END_15" val="129.7"/>
  <p:tag name="ANNOTATION_TOP_15" val="390"/>
  <p:tag name="ANNOTATION_LEFT_15" val="215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16711680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29.7"/>
  <p:tag name="ANNOTATION_END_16" val="132.9"/>
  <p:tag name="ANNOTATION_TOP_16" val="385"/>
  <p:tag name="ANNOTATION_LEFT_16" val="299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16711680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32.9"/>
  <p:tag name="ANNOTATION_END_17" val="139.9"/>
  <p:tag name="ANNOTATION_TOP_17" val="379"/>
  <p:tag name="ANNOTATION_LEFT_17" val="500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16711680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39.9"/>
  <p:tag name="ANNOTATION_END_18" val="151.5"/>
  <p:tag name="ANNOTATION_TOP_18" val="360"/>
  <p:tag name="ANNOTATION_LEFT_18" val="23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16711680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51.5"/>
  <p:tag name="ANNOTATION_END_19" val="156.5"/>
  <p:tag name="ANNOTATION_TOP_19" val="386"/>
  <p:tag name="ANNOTATION_LEFT_19" val="303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16711680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56.5"/>
  <p:tag name="ANNOTATION_END_20" val="160.5"/>
  <p:tag name="ANNOTATION_TOP_20" val="456"/>
  <p:tag name="ANNOTATION_LEFT_20" val="55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16711680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60.5"/>
  <p:tag name="ANNOTATION_END_21" val="176.7"/>
  <p:tag name="ANNOTATION_TOP_21" val="462"/>
  <p:tag name="ANNOTATION_LEFT_21" val="391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16711680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76.7"/>
  <p:tag name="ANNOTATION_END_22" val="202.8"/>
  <p:tag name="ANNOTATION_TOP_22" val="502"/>
  <p:tag name="ANNOTATION_LEFT_22" val="50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16711680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202.8"/>
  <p:tag name="ANNOTATION_END_23" val="246.7"/>
  <p:tag name="ANNOTATION_TOP_23" val="547"/>
  <p:tag name="ANNOTATION_LEFT_23" val="45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16711680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46.7"/>
  <p:tag name="ANNOTATION_END_24" val="247.8"/>
  <p:tag name="ANNOTATION_TOP_24" val="624"/>
  <p:tag name="ANNOTATION_LEFT_24" val="35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16711680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47.8"/>
  <p:tag name="ANNOTATION_TOP_25" val="616"/>
  <p:tag name="ANNOTATION_LEFT_25" val="44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16711680"/>
  <p:tag name="ANNOTATION_FILL_ALPHA_25" val="100"/>
  <p:tag name="ANNOTATION_BORDER_WIDTH_25" val="2"/>
  <p:tag name="ANNOTATION_SLIDE_WIDTH_25" val="960"/>
  <p:tag name="ANNOTATION_SLIDE_HEIGHT_25" val="720"/>
  <p:tag name="ANNOTATION_COUNT" val="25"/>
  <p:tag name="ARTICULATE_USED_LAYOUT" val="2"/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dce3240969d4bd7be69b1a85d729f7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01c0f3be41f40a4af2892e717665fac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bc5bdc51-1aff-498e-aa5f-48380caae0a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62"/>
  <p:tag name="ARTICULATE_AUDIO_RECORDED" val="1"/>
  <p:tag name="ELAPSEDTIME" val="200.6"/>
  <p:tag name="ANNOTATION_TYPE_1" val="0"/>
  <p:tag name="ANNOTATION_START_1" val="12.5"/>
  <p:tag name="ANNOTATION_END_1" val="18.7"/>
  <p:tag name="ANNOTATION_TOP_1" val="66"/>
  <p:tag name="ANNOTATION_LEFT_1" val="54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8.7"/>
  <p:tag name="ANNOTATION_END_2" val="20.2"/>
  <p:tag name="ANNOTATION_TOP_2" val="226"/>
  <p:tag name="ANNOTATION_LEFT_2" val="484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0.2"/>
  <p:tag name="ANNOTATION_END_3" val="33.0"/>
  <p:tag name="ANNOTATION_TOP_3" val="300"/>
  <p:tag name="ANNOTATION_LEFT_3" val="87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3.0"/>
  <p:tag name="ANNOTATION_END_4" val="37.5"/>
  <p:tag name="ANNOTATION_TOP_4" val="171"/>
  <p:tag name="ANNOTATION_LEFT_4" val="3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7.5"/>
  <p:tag name="ANNOTATION_END_5" val="45.3"/>
  <p:tag name="ANNOTATION_TOP_5" val="209"/>
  <p:tag name="ANNOTATION_LEFT_5" val="37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5.3"/>
  <p:tag name="ANNOTATION_END_6" val="46.4"/>
  <p:tag name="ANNOTATION_TOP_6" val="254"/>
  <p:tag name="ANNOTATION_LEFT_6" val="112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6.4"/>
  <p:tag name="ANNOTATION_END_7" val="73.1"/>
  <p:tag name="ANNOTATION_TOP_7" val="254"/>
  <p:tag name="ANNOTATION_LEFT_7" val="169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3.1"/>
  <p:tag name="ANNOTATION_END_8" val="75.7"/>
  <p:tag name="ANNOTATION_TOP_8" val="299"/>
  <p:tag name="ANNOTATION_LEFT_8" val="31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5.7"/>
  <p:tag name="ANNOTATION_END_9" val="77.5"/>
  <p:tag name="ANNOTATION_TOP_9" val="298"/>
  <p:tag name="ANNOTATION_LEFT_9" val="28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77.5"/>
  <p:tag name="ANNOTATION_END_10" val="80.9"/>
  <p:tag name="ANNOTATION_TOP_10" val="339"/>
  <p:tag name="ANNOTATION_LEFT_10" val="57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14.4"/>
  <p:tag name="ANNOTATION_END_11" val="116.5"/>
  <p:tag name="ANNOTATION_TOP_11" val="333"/>
  <p:tag name="ANNOTATION_LEFT_11" val="86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16.5"/>
  <p:tag name="ANNOTATION_END_12" val="121.8"/>
  <p:tag name="ANNOTATION_TOP_12" val="382"/>
  <p:tag name="ANNOTATION_LEFT_12" val="1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21.8"/>
  <p:tag name="ANNOTATION_END_13" val="137.1"/>
  <p:tag name="ANNOTATION_TOP_13" val="417"/>
  <p:tag name="ANNOTATION_LEFT_13" val="22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16711680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37.1"/>
  <p:tag name="ANNOTATION_END_14" val="139.0"/>
  <p:tag name="ANNOTATION_TOP_14" val="410"/>
  <p:tag name="ANNOTATION_LEFT_14" val="670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16711680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39.0"/>
  <p:tag name="ANNOTATION_END_15" val="141.9"/>
  <p:tag name="ANNOTATION_TOP_15" val="403"/>
  <p:tag name="ANNOTATION_LEFT_15" val="712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16711680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41.9"/>
  <p:tag name="ANNOTATION_END_16" val="145.9"/>
  <p:tag name="ANNOTATION_TOP_16" val="662"/>
  <p:tag name="ANNOTATION_LEFT_16" val="549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16711680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45.9"/>
  <p:tag name="ANNOTATION_END_17" val="147.9"/>
  <p:tag name="ANNOTATION_TOP_17" val="618"/>
  <p:tag name="ANNOTATION_LEFT_17" val="589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16711680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47.9"/>
  <p:tag name="ANNOTATION_END_18" val="148.3"/>
  <p:tag name="ANNOTATION_TOP_18" val="533"/>
  <p:tag name="ANNOTATION_LEFT_18" val="629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16711680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48.3"/>
  <p:tag name="ANNOTATION_END_19" val="158.3"/>
  <p:tag name="ANNOTATION_TOP_19" val="471"/>
  <p:tag name="ANNOTATION_LEFT_19" val="651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16711680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58.3"/>
  <p:tag name="ANNOTATION_END_20" val="159.1"/>
  <p:tag name="ANNOTATION_TOP_20" val="413"/>
  <p:tag name="ANNOTATION_LEFT_20" val="725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16711680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59.1"/>
  <p:tag name="ANNOTATION_END_21" val="161.8"/>
  <p:tag name="ANNOTATION_TOP_21" val="473"/>
  <p:tag name="ANNOTATION_LEFT_21" val="663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16711680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61.8"/>
  <p:tag name="ANNOTATION_TOP_22" val="336"/>
  <p:tag name="ANNOTATION_LEFT_22" val="41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16711680"/>
  <p:tag name="ANNOTATION_FILL_ALPHA_22" val="100"/>
  <p:tag name="ANNOTATION_BORDER_WIDTH_22" val="2"/>
  <p:tag name="ANNOTATION_SLIDE_WIDTH_22" val="960"/>
  <p:tag name="ANNOTATION_SLIDE_HEIGHT_22" val="720"/>
  <p:tag name="ANNOTATION_COUNT" val="22"/>
  <p:tag name="ARTICULATE_USED_LAYOUT" val="2"/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746118845404bd78c6069742d6efdef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3313e7e42fb41719b3b72ca3131d37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bc5bdc51-1aff-498e-aa5f-48380caae0a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63"/>
  <p:tag name="ARTICULATE_AUDIO_RECORDED" val="1"/>
  <p:tag name="ELAPSEDTIME" val="274.7"/>
  <p:tag name="ANNOTATION_TYPE_1" val="0"/>
  <p:tag name="ANNOTATION_START_1" val="8.5"/>
  <p:tag name="ANNOTATION_END_1" val="12.2"/>
  <p:tag name="ANNOTATION_TOP_1" val="201"/>
  <p:tag name="ANNOTATION_LEFT_1" val="10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2.2"/>
  <p:tag name="ANNOTATION_END_2" val="14.6"/>
  <p:tag name="ANNOTATION_TOP_2" val="194"/>
  <p:tag name="ANNOTATION_LEFT_2" val="50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4.6"/>
  <p:tag name="ANNOTATION_END_3" val="16.9"/>
  <p:tag name="ANNOTATION_TOP_3" val="198"/>
  <p:tag name="ANNOTATION_LEFT_3" val="57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6.9"/>
  <p:tag name="ANNOTATION_END_4" val="46.8"/>
  <p:tag name="ANNOTATION_TOP_4" val="233"/>
  <p:tag name="ANNOTATION_LEFT_4" val="107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6.8"/>
  <p:tag name="ANNOTATION_END_5" val="48.8"/>
  <p:tag name="ANNOTATION_TOP_5" val="195"/>
  <p:tag name="ANNOTATION_LEFT_5" val="35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8.8"/>
  <p:tag name="ANNOTATION_END_6" val="50.6"/>
  <p:tag name="ANNOTATION_TOP_6" val="193"/>
  <p:tag name="ANNOTATION_LEFT_6" val="50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0.6"/>
  <p:tag name="ANNOTATION_END_7" val="53.5"/>
  <p:tag name="ANNOTATION_TOP_7" val="201"/>
  <p:tag name="ANNOTATION_LEFT_7" val="577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53.5"/>
  <p:tag name="ANNOTATION_END_8" val="59.9"/>
  <p:tag name="ANNOTATION_TOP_8" val="233"/>
  <p:tag name="ANNOTATION_LEFT_8" val="120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59.9"/>
  <p:tag name="ANNOTATION_END_9" val="73.4"/>
  <p:tag name="ANNOTATION_TOP_9" val="296"/>
  <p:tag name="ANNOTATION_LEFT_9" val="7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73.4"/>
  <p:tag name="ANNOTATION_END_10" val="79.1"/>
  <p:tag name="ANNOTATION_TOP_10" val="293"/>
  <p:tag name="ANNOTATION_LEFT_10" val="473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79.1"/>
  <p:tag name="ANNOTATION_END_11" val="101.1"/>
  <p:tag name="ANNOTATION_TOP_11" val="295"/>
  <p:tag name="ANNOTATION_LEFT_11" val="696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01.1"/>
  <p:tag name="ANNOTATION_END_12" val="146.6"/>
  <p:tag name="ANNOTATION_TOP_12" val="347"/>
  <p:tag name="ANNOTATION_LEFT_12" val="107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46.6"/>
  <p:tag name="ANNOTATION_END_13" val="151.7"/>
  <p:tag name="ANNOTATION_TOP_13" val="434"/>
  <p:tag name="ANNOTATION_LEFT_13" val="95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16711680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51.7"/>
  <p:tag name="ANNOTATION_END_14" val="159.3"/>
  <p:tag name="ANNOTATION_TOP_14" val="438"/>
  <p:tag name="ANNOTATION_LEFT_14" val="530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16711680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59.3"/>
  <p:tag name="ANNOTATION_END_15" val="161.1"/>
  <p:tag name="ANNOTATION_TOP_15" val="476"/>
  <p:tag name="ANNOTATION_LEFT_15" val="137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16711680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61.1"/>
  <p:tag name="ANNOTATION_END_16" val="194.7"/>
  <p:tag name="ANNOTATION_TOP_16" val="472"/>
  <p:tag name="ANNOTATION_LEFT_16" val="25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16711680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94.7"/>
  <p:tag name="ANNOTATION_END_17" val="217.8"/>
  <p:tag name="ANNOTATION_TOP_17" val="485"/>
  <p:tag name="ANNOTATION_LEFT_17" val="758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16711680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17.8"/>
  <p:tag name="ANNOTATION_END_18" val="229.2"/>
  <p:tag name="ANNOTATION_TOP_18" val="566"/>
  <p:tag name="ANNOTATION_LEFT_18" val="95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16711680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29.2"/>
  <p:tag name="ANNOTATION_TOP_19" val="629"/>
  <p:tag name="ANNOTATION_LEFT_19" val="103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16711680"/>
  <p:tag name="ANNOTATION_FILL_ALPHA_19" val="100"/>
  <p:tag name="ANNOTATION_BORDER_WIDTH_19" val="2"/>
  <p:tag name="ANNOTATION_SLIDE_WIDTH_19" val="960"/>
  <p:tag name="ANNOTATION_SLIDE_HEIGHT_19" val="720"/>
  <p:tag name="ANNOTATION_COUNT" val="19"/>
  <p:tag name="ARTICULATE_USED_LAYOUT" val="2"/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f7a3a5fcaa24c7da46a5758336668f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4612cb6b530429386124be0eff21ad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6"/>
  <p:tag name="ORIGINAL_AUDIO_FILEPATH" val="C:\Users\amahmedkeele\Desktop\Lectures\Lecture-7 Cell-Organelles\s27.wav"/>
  <p:tag name="ELAPSEDTIME" val="0"/>
  <p:tag name="ARTICULATE_NAV_LEVEL" val="1"/>
  <p:tag name="ARTICULATE_SLIDE_PRESENTER_GUID" val="bc5bdc51-1aff-498e-aa5f-48380caae0a8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bc5bdc51-1aff-498e-aa5f-48380caae0a8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64"/>
  <p:tag name="ARTICULATE_AUDIO_RECORDED" val="1"/>
  <p:tag name="ELAPSEDTIME" val="117.4"/>
  <p:tag name="ANNOTATION_TYPE_1" val="0"/>
  <p:tag name="ANNOTATION_START_1" val="4.0"/>
  <p:tag name="ANNOTATION_END_1" val="5.9"/>
  <p:tag name="ANNOTATION_TOP_1" val="125"/>
  <p:tag name="ANNOTATION_LEFT_1" val="289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.9"/>
  <p:tag name="ANNOTATION_END_2" val="10.2"/>
  <p:tag name="ANNOTATION_TOP_2" val="226"/>
  <p:tag name="ANNOTATION_LEFT_2" val="52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0.2"/>
  <p:tag name="ANNOTATION_END_3" val="19.8"/>
  <p:tag name="ANNOTATION_TOP_3" val="290"/>
  <p:tag name="ANNOTATION_LEFT_3" val="50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9.8"/>
  <p:tag name="ANNOTATION_END_4" val="20.5"/>
  <p:tag name="ANNOTATION_TOP_4" val="425"/>
  <p:tag name="ANNOTATION_LEFT_4" val="597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0.5"/>
  <p:tag name="ANNOTATION_END_5" val="22.1"/>
  <p:tag name="ANNOTATION_TOP_5" val="438"/>
  <p:tag name="ANNOTATION_LEFT_5" val="483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2.1"/>
  <p:tag name="ANNOTATION_END_6" val="38.4"/>
  <p:tag name="ANNOTATION_TOP_6" val="426"/>
  <p:tag name="ANNOTATION_LEFT_6" val="57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8.4"/>
  <p:tag name="ANNOTATION_END_7" val="42.0"/>
  <p:tag name="ANNOTATION_TOP_7" val="465"/>
  <p:tag name="ANNOTATION_LEFT_7" val="471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2.0"/>
  <p:tag name="ANNOTATION_END_8" val="43.8"/>
  <p:tag name="ANNOTATION_TOP_8" val="553"/>
  <p:tag name="ANNOTATION_LEFT_8" val="551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3.8"/>
  <p:tag name="ANNOTATION_END_9" val="46.3"/>
  <p:tag name="ANNOTATION_TOP_9" val="548"/>
  <p:tag name="ANNOTATION_LEFT_9" val="573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6.3"/>
  <p:tag name="ANNOTATION_END_10" val="49.2"/>
  <p:tag name="ANNOTATION_TOP_10" val="643"/>
  <p:tag name="ANNOTATION_LEFT_10" val="537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49.2"/>
  <p:tag name="ANNOTATION_END_11" val="50.9"/>
  <p:tag name="ANNOTATION_TOP_11" val="565"/>
  <p:tag name="ANNOTATION_LEFT_11" val="578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50.9"/>
  <p:tag name="ANNOTATION_END_12" val="53.8"/>
  <p:tag name="ANNOTATION_TOP_12" val="414"/>
  <p:tag name="ANNOTATION_LEFT_12" val="156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53.8"/>
  <p:tag name="ANNOTATION_END_13" val="59.6"/>
  <p:tag name="ANNOTATION_TOP_13" val="451"/>
  <p:tag name="ANNOTATION_LEFT_13" val="277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16711680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59.6"/>
  <p:tag name="ANNOTATION_END_14" val="61.9"/>
  <p:tag name="ANNOTATION_TOP_14" val="544"/>
  <p:tag name="ANNOTATION_LEFT_14" val="424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16711680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61.9"/>
  <p:tag name="ANNOTATION_END_15" val="70.6"/>
  <p:tag name="ANNOTATION_TOP_15" val="532"/>
  <p:tag name="ANNOTATION_LEFT_15" val="432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16711680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70.6"/>
  <p:tag name="ANNOTATION_END_16" val="71.9"/>
  <p:tag name="ANNOTATION_TOP_16" val="531"/>
  <p:tag name="ANNOTATION_LEFT_16" val="550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16711680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71.9"/>
  <p:tag name="ANNOTATION_END_17" val="83.1"/>
  <p:tag name="ANNOTATION_TOP_17" val="639"/>
  <p:tag name="ANNOTATION_LEFT_17" val="551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16711680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83.1"/>
  <p:tag name="ANNOTATION_END_18" val="88.9"/>
  <p:tag name="ANNOTATION_TOP_18" val="421"/>
  <p:tag name="ANNOTATION_LEFT_18" val="589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16711680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88.9"/>
  <p:tag name="ANNOTATION_END_19" val="93.2"/>
  <p:tag name="ANNOTATION_TOP_19" val="510"/>
  <p:tag name="ANNOTATION_LEFT_19" val="657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16711680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93.2"/>
  <p:tag name="ANNOTATION_END_20" val="106.0"/>
  <p:tag name="ANNOTATION_TOP_20" val="616"/>
  <p:tag name="ANNOTATION_LEFT_20" val="714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16711680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06.0"/>
  <p:tag name="ANNOTATION_TOP_21" val="476"/>
  <p:tag name="ANNOTATION_LEFT_21" val="703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16711680"/>
  <p:tag name="ANNOTATION_FILL_ALPHA_21" val="100"/>
  <p:tag name="ANNOTATION_BORDER_WIDTH_21" val="2"/>
  <p:tag name="ANNOTATION_SLIDE_WIDTH_21" val="960"/>
  <p:tag name="ANNOTATION_SLIDE_HEIGHT_21" val="720"/>
  <p:tag name="ANNOTATION_COUNT" val="21"/>
  <p:tag name="ARTICULATE_SLIDE_PAUSE" val="1"/>
  <p:tag name="ARTICULATE_USED_LAYOUT" val="2"/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1"/>
  <p:tag name="ARTICULATE_USED_LAYOUT" val="2"/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DEO_ID" val="d5d4df96-4a47-4d9d-80f6-67741f34c3ea"/>
  <p:tag name="VIDEO_SOURCE_TYPE" val="local"/>
  <p:tag name="VIDEO_TITLE" val="Lysosomes.swf"/>
  <p:tag name="OVERRIDE_SWF" val="YES"/>
  <p:tag name="THUMBNAIL_IS_PLACEHOLDER" val="False"/>
  <p:tag name="SWF_MOVIE_PATH" val="Lysosomes.swf"/>
  <p:tag name="SWF_MOVIE_PATH_ORIGINAL" val="Lysosomes.swf"/>
  <p:tag name="SWF_MOVIE_PATH_SOURCE" val="C:\Users\amahmedkeele\Desktop\Lectures\Lecture-7 Cell-Organelles\Lysosomes.swf"/>
  <p:tag name="CONTAINER" val="movieloader"/>
  <p:tag name="ART_PLAYER" val="YES"/>
  <p:tag name="VIDEO_SHOW_CONTROLS" val="True"/>
  <p:tag name="WINDOW_SIZE_WIDTH" val="525"/>
  <p:tag name="WINDOW_SIZE_HEIGHT" val="530"/>
  <p:tag name="ARTICULATE_LAYER_TIMING" val="0.00"/>
  <p:tag name="VIDEO_MODE" val="video"/>
  <p:tag name="SWF_MOVIE_DURATION" val="57200"/>
  <p:tag name="VIDEO_KEY" val="22c72a82-b2f4-4f3a-82b7-3b8fdd5d14c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bc5bdc51-1aff-498e-aa5f-48380caae0a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65"/>
  <p:tag name="ARTICULATE_AUDIO_RECORDED" val="1"/>
  <p:tag name="ELAPSEDTIME" val="259.6"/>
  <p:tag name="ANNOTATION_TYPE_1" val="0"/>
  <p:tag name="ANNOTATION_START_1" val="8.4"/>
  <p:tag name="ANNOTATION_END_1" val="20.3"/>
  <p:tag name="ANNOTATION_TOP_1" val="86"/>
  <p:tag name="ANNOTATION_LEFT_1" val="20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0.3"/>
  <p:tag name="ANNOTATION_END_2" val="26.2"/>
  <p:tag name="ANNOTATION_TOP_2" val="209"/>
  <p:tag name="ANNOTATION_LEFT_2" val="6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6.2"/>
  <p:tag name="ANNOTATION_END_3" val="35.6"/>
  <p:tag name="ANNOTATION_TOP_3" val="242"/>
  <p:tag name="ANNOTATION_LEFT_3" val="8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5.6"/>
  <p:tag name="ANNOTATION_END_4" val="38.5"/>
  <p:tag name="ANNOTATION_TOP_4" val="243"/>
  <p:tag name="ANNOTATION_LEFT_4" val="329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8.5"/>
  <p:tag name="ANNOTATION_END_5" val="40.9"/>
  <p:tag name="ANNOTATION_TOP_5" val="243"/>
  <p:tag name="ANNOTATION_LEFT_5" val="44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0.9"/>
  <p:tag name="ANNOTATION_END_6" val="49.7"/>
  <p:tag name="ANNOTATION_TOP_6" val="243"/>
  <p:tag name="ANNOTATION_LEFT_6" val="62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9.7"/>
  <p:tag name="ANNOTATION_END_7" val="80.3"/>
  <p:tag name="ANNOTATION_TOP_7" val="312"/>
  <p:tag name="ANNOTATION_LEFT_7" val="81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80.3"/>
  <p:tag name="ANNOTATION_END_8" val="92.0"/>
  <p:tag name="ANNOTATION_TOP_8" val="389"/>
  <p:tag name="ANNOTATION_LEFT_8" val="3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92.0"/>
  <p:tag name="ANNOTATION_END_9" val="99.4"/>
  <p:tag name="ANNOTATION_TOP_9" val="457"/>
  <p:tag name="ANNOTATION_LEFT_9" val="115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99.4"/>
  <p:tag name="ANNOTATION_END_10" val="113.9"/>
  <p:tag name="ANNOTATION_TOP_10" val="459"/>
  <p:tag name="ANNOTATION_LEFT_10" val="389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13.9"/>
  <p:tag name="ANNOTATION_END_11" val="117.3"/>
  <p:tag name="ANNOTATION_TOP_11" val="488"/>
  <p:tag name="ANNOTATION_LEFT_11" val="124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17.3"/>
  <p:tag name="ANNOTATION_END_12" val="130.6"/>
  <p:tag name="ANNOTATION_TOP_12" val="535"/>
  <p:tag name="ANNOTATION_LEFT_12" val="128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30.6"/>
  <p:tag name="ANNOTATION_END_13" val="151.4"/>
  <p:tag name="ANNOTATION_TOP_13" val="566"/>
  <p:tag name="ANNOTATION_LEFT_13" val="120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16711680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51.4"/>
  <p:tag name="ANNOTATION_END_14" val="153.5"/>
  <p:tag name="ANNOTATION_TOP_14" val="341"/>
  <p:tag name="ANNOTATION_LEFT_14" val="708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16711680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53.5"/>
  <p:tag name="ANNOTATION_END_15" val="180.6"/>
  <p:tag name="ANNOTATION_TOP_15" val="535"/>
  <p:tag name="ANNOTATION_LEFT_15" val="130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16711680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80.6"/>
  <p:tag name="ANNOTATION_END_16" val="183.6"/>
  <p:tag name="ANNOTATION_TOP_16" val="563"/>
  <p:tag name="ANNOTATION_LEFT_16" val="366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16711680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83.6"/>
  <p:tag name="ANNOTATION_END_17" val="205.7"/>
  <p:tag name="ANNOTATION_TOP_17" val="596"/>
  <p:tag name="ANNOTATION_LEFT_17" val="133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16711680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05.7"/>
  <p:tag name="ANNOTATION_END_18" val="207.9"/>
  <p:tag name="ANNOTATION_TOP_18" val="326"/>
  <p:tag name="ANNOTATION_LEFT_18" val="752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16711680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07.9"/>
  <p:tag name="ANNOTATION_END_19" val="209.0"/>
  <p:tag name="ANNOTATION_TOP_19" val="297"/>
  <p:tag name="ANNOTATION_LEFT_19" val="768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16711680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209.0"/>
  <p:tag name="ANNOTATION_END_20" val="210.3"/>
  <p:tag name="ANNOTATION_TOP_20" val="346"/>
  <p:tag name="ANNOTATION_LEFT_20" val="767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16711680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210.3"/>
  <p:tag name="ANNOTATION_END_21" val="223.9"/>
  <p:tag name="ANNOTATION_TOP_21" val="317"/>
  <p:tag name="ANNOTATION_LEFT_21" val="742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16711680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223.9"/>
  <p:tag name="ANNOTATION_END_22" val="236.3"/>
  <p:tag name="ANNOTATION_TOP_22" val="634"/>
  <p:tag name="ANNOTATION_LEFT_22" val="110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16711680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236.3"/>
  <p:tag name="ANNOTATION_END_23" val="237.8"/>
  <p:tag name="ANNOTATION_TOP_23" val="633"/>
  <p:tag name="ANNOTATION_LEFT_23" val="364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16711680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37.8"/>
  <p:tag name="ANNOTATION_END_24" val="239.3"/>
  <p:tag name="ANNOTATION_TOP_24" val="664"/>
  <p:tag name="ANNOTATION_LEFT_24" val="117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16711680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39.3"/>
  <p:tag name="ANNOTATION_END_25" val="243.1"/>
  <p:tag name="ANNOTATION_TOP_25" val="660"/>
  <p:tag name="ANNOTATION_LEFT_25" val="230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16711680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43.1"/>
  <p:tag name="ANNOTATION_TOP_26" val="628"/>
  <p:tag name="ANNOTATION_LEFT_26" val="125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16711680"/>
  <p:tag name="ANNOTATION_FILL_ALPHA_26" val="100"/>
  <p:tag name="ANNOTATION_BORDER_WIDTH_26" val="2"/>
  <p:tag name="ANNOTATION_SLIDE_WIDTH_26" val="960"/>
  <p:tag name="ANNOTATION_SLIDE_HEIGHT_26" val="720"/>
  <p:tag name="ANNOTATION_COUNT" val="26"/>
  <p:tag name="ARTICULATE_USED_LAYOUT" val="2"/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1e70192c579471a80974234df75539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b9156da82dd4846b2b4090387a2f9c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bc5bdc51-1aff-498e-aa5f-48380caae0a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66"/>
  <p:tag name="ARTICULATE_AUDIO_RECORDED" val="1"/>
  <p:tag name="ELAPSEDTIME" val="48.8"/>
  <p:tag name="ANNOTATION_TYPE_1" val="0"/>
  <p:tag name="ANNOTATION_START_1" val="5.2"/>
  <p:tag name="ANNOTATION_END_1" val="15.1"/>
  <p:tag name="ANNOTATION_TOP_1" val="300"/>
  <p:tag name="ANNOTATION_LEFT_1" val="17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5.1"/>
  <p:tag name="ANNOTATION_END_2" val="19.4"/>
  <p:tag name="ANNOTATION_TOP_2" val="298"/>
  <p:tag name="ANNOTATION_LEFT_2" val="65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9.4"/>
  <p:tag name="ANNOTATION_END_3" val="20.6"/>
  <p:tag name="ANNOTATION_TOP_3" val="255"/>
  <p:tag name="ANNOTATION_LEFT_3" val="601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0.6"/>
  <p:tag name="ANNOTATION_END_4" val="29.6"/>
  <p:tag name="ANNOTATION_TOP_4" val="302"/>
  <p:tag name="ANNOTATION_LEFT_4" val="65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9.6"/>
  <p:tag name="ANNOTATION_END_5" val="30.2"/>
  <p:tag name="ANNOTATION_TOP_5" val="472"/>
  <p:tag name="ANNOTATION_LEFT_5" val="43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0.2"/>
  <p:tag name="ANNOTATION_END_6" val="30.9"/>
  <p:tag name="ANNOTATION_TOP_6" val="471"/>
  <p:tag name="ANNOTATION_LEFT_6" val="499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0.9"/>
  <p:tag name="ANNOTATION_END_7" val="31.5"/>
  <p:tag name="ANNOTATION_TOP_7" val="543"/>
  <p:tag name="ANNOTATION_LEFT_7" val="473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1.5"/>
  <p:tag name="ANNOTATION_TOP_8" val="505"/>
  <p:tag name="ANNOTATION_LEFT_8" val="430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COUNT" val="8"/>
  <p:tag name="ARTICULATE_USED_LAYOUT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544550680004fe89a5e94c1f8cc772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28f9c8e948b40179df63a85c599e72f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bc5bdc51-1aff-498e-aa5f-48380caae0a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67"/>
  <p:tag name="ARTICULATE_AUDIO_RECORDED" val="1"/>
  <p:tag name="ELAPSEDTIME" val="215.2"/>
  <p:tag name="ANNOTATION_TYPE_1" val="0"/>
  <p:tag name="ANNOTATION_START_1" val="38.7"/>
  <p:tag name="ANNOTATION_END_1" val="42.3"/>
  <p:tag name="ANNOTATION_TOP_1" val="222"/>
  <p:tag name="ANNOTATION_LEFT_1" val="4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2.3"/>
  <p:tag name="ANNOTATION_END_2" val="59.1"/>
  <p:tag name="ANNOTATION_TOP_2" val="264"/>
  <p:tag name="ANNOTATION_LEFT_2" val="4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9.1"/>
  <p:tag name="ANNOTATION_END_3" val="66.6"/>
  <p:tag name="ANNOTATION_TOP_3" val="315"/>
  <p:tag name="ANNOTATION_LEFT_3" val="15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66.6"/>
  <p:tag name="ANNOTATION_END_4" val="101.2"/>
  <p:tag name="ANNOTATION_TOP_4" val="357"/>
  <p:tag name="ANNOTATION_LEFT_4" val="9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01.2"/>
  <p:tag name="ANNOTATION_END_5" val="131.3"/>
  <p:tag name="ANNOTATION_TOP_5" val="354"/>
  <p:tag name="ANNOTATION_LEFT_5" val="32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31.3"/>
  <p:tag name="ANNOTATION_END_6" val="140.8"/>
  <p:tag name="ANNOTATION_TOP_6" val="500"/>
  <p:tag name="ANNOTATION_LEFT_6" val="42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40.8"/>
  <p:tag name="ANNOTATION_END_7" val="142.6"/>
  <p:tag name="ANNOTATION_TOP_7" val="498"/>
  <p:tag name="ANNOTATION_LEFT_7" val="353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42.6"/>
  <p:tag name="ANNOTATION_END_8" val="169.6"/>
  <p:tag name="ANNOTATION_TOP_8" val="541"/>
  <p:tag name="ANNOTATION_LEFT_8" val="5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69.6"/>
  <p:tag name="ANNOTATION_END_9" val="175.1"/>
  <p:tag name="ANNOTATION_TOP_9" val="541"/>
  <p:tag name="ANNOTATION_LEFT_9" val="28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75.1"/>
  <p:tag name="ANNOTATION_END_10" val="176.4"/>
  <p:tag name="ANNOTATION_TOP_10" val="590"/>
  <p:tag name="ANNOTATION_LEFT_10" val="130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76.4"/>
  <p:tag name="ANNOTATION_END_11" val="197.1"/>
  <p:tag name="ANNOTATION_TOP_11" val="590"/>
  <p:tag name="ANNOTATION_LEFT_11" val="419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97.1"/>
  <p:tag name="ANNOTATION_TOP_12" val="635"/>
  <p:tag name="ANNOTATION_LEFT_12" val="5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COUNT" val="12"/>
  <p:tag name="ARTICULATE_USED_LAYOUT" val="2"/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e8836fd7b054baf808c128496510a9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80be0e0b92e404f9dc880848c77b19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bc5bdc51-1aff-498e-aa5f-48380caae0a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92"/>
  <p:tag name="ARTICULATE_AUDIO_RECORDED" val="1"/>
  <p:tag name="ELAPSEDTIME" val="246.3"/>
  <p:tag name="ANNOTATION_TYPE_1" val="0"/>
  <p:tag name="ANNOTATION_START_1" val="2.3"/>
  <p:tag name="ANNOTATION_END_1" val="4.8"/>
  <p:tag name="ANNOTATION_TOP_1" val="195"/>
  <p:tag name="ANNOTATION_LEFT_1" val="34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.8"/>
  <p:tag name="ANNOTATION_END_2" val="9.9"/>
  <p:tag name="ANNOTATION_TOP_2" val="194"/>
  <p:tag name="ANNOTATION_LEFT_2" val="50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9.9"/>
  <p:tag name="ANNOTATION_END_3" val="11.7"/>
  <p:tag name="ANNOTATION_TOP_3" val="192"/>
  <p:tag name="ANNOTATION_LEFT_3" val="70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1.7"/>
  <p:tag name="ANNOTATION_END_4" val="13.0"/>
  <p:tag name="ANNOTATION_TOP_4" val="246"/>
  <p:tag name="ANNOTATION_LEFT_4" val="7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3.0"/>
  <p:tag name="ANNOTATION_END_5" val="13.9"/>
  <p:tag name="ANNOTATION_TOP_5" val="247"/>
  <p:tag name="ANNOTATION_LEFT_5" val="263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3.9"/>
  <p:tag name="ANNOTATION_END_6" val="15.9"/>
  <p:tag name="ANNOTATION_TOP_6" val="242"/>
  <p:tag name="ANNOTATION_LEFT_6" val="35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5.9"/>
  <p:tag name="ANNOTATION_END_7" val="16.5"/>
  <p:tag name="ANNOTATION_TOP_7" val="245"/>
  <p:tag name="ANNOTATION_LEFT_7" val="469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6.5"/>
  <p:tag name="ANNOTATION_END_8" val="19.8"/>
  <p:tag name="ANNOTATION_TOP_8" val="241"/>
  <p:tag name="ANNOTATION_LEFT_8" val="52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9.8"/>
  <p:tag name="ANNOTATION_END_9" val="33.8"/>
  <p:tag name="ANNOTATION_TOP_9" val="196"/>
  <p:tag name="ANNOTATION_LEFT_9" val="5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33.8"/>
  <p:tag name="ANNOTATION_END_10" val="36.3"/>
  <p:tag name="ANNOTATION_TOP_10" val="240"/>
  <p:tag name="ANNOTATION_LEFT_10" val="393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36.3"/>
  <p:tag name="ANNOTATION_END_11" val="39.5"/>
  <p:tag name="ANNOTATION_TOP_11" val="243"/>
  <p:tag name="ANNOTATION_LEFT_11" val="544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39.5"/>
  <p:tag name="ANNOTATION_END_12" val="53.9"/>
  <p:tag name="ANNOTATION_TOP_12" val="245"/>
  <p:tag name="ANNOTATION_LEFT_12" val="78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53.9"/>
  <p:tag name="ANNOTATION_END_13" val="57.3"/>
  <p:tag name="ANNOTATION_TOP_13" val="314"/>
  <p:tag name="ANNOTATION_LEFT_13" val="53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16711680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57.3"/>
  <p:tag name="ANNOTATION_END_14" val="59.8"/>
  <p:tag name="ANNOTATION_TOP_14" val="315"/>
  <p:tag name="ANNOTATION_LEFT_14" val="482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16711680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59.8"/>
  <p:tag name="ANNOTATION_END_15" val="62.1"/>
  <p:tag name="ANNOTATION_TOP_15" val="313"/>
  <p:tag name="ANNOTATION_LEFT_15" val="667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16711680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62.1"/>
  <p:tag name="ANNOTATION_END_16" val="63.5"/>
  <p:tag name="ANNOTATION_TOP_16" val="364"/>
  <p:tag name="ANNOTATION_LEFT_16" val="184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16711680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63.5"/>
  <p:tag name="ANNOTATION_END_17" val="65.0"/>
  <p:tag name="ANNOTATION_TOP_17" val="357"/>
  <p:tag name="ANNOTATION_LEFT_17" val="373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16711680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65.0"/>
  <p:tag name="ANNOTATION_END_18" val="66.4"/>
  <p:tag name="ANNOTATION_TOP_18" val="359"/>
  <p:tag name="ANNOTATION_LEFT_18" val="577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16711680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66.4"/>
  <p:tag name="ANNOTATION_END_19" val="92.0"/>
  <p:tag name="ANNOTATION_TOP_19" val="363"/>
  <p:tag name="ANNOTATION_LEFT_19" val="660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16711680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92.0"/>
  <p:tag name="ANNOTATION_END_20" val="139.9"/>
  <p:tag name="ANNOTATION_TOP_20" val="432"/>
  <p:tag name="ANNOTATION_LEFT_20" val="82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16711680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39.9"/>
  <p:tag name="ANNOTATION_END_21" val="202.3"/>
  <p:tag name="ANNOTATION_TOP_21" val="501"/>
  <p:tag name="ANNOTATION_LEFT_21" val="394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16711680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202.3"/>
  <p:tag name="ANNOTATION_END_22" val="206.6"/>
  <p:tag name="ANNOTATION_TOP_22" val="569"/>
  <p:tag name="ANNOTATION_LEFT_22" val="44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16711680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206.6"/>
  <p:tag name="ANNOTATION_TOP_23" val="570"/>
  <p:tag name="ANNOTATION_LEFT_23" val="391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16711680"/>
  <p:tag name="ANNOTATION_FILL_ALPHA_23" val="100"/>
  <p:tag name="ANNOTATION_BORDER_WIDTH_23" val="2"/>
  <p:tag name="ANNOTATION_SLIDE_WIDTH_23" val="960"/>
  <p:tag name="ANNOTATION_SLIDE_HEIGHT_23" val="720"/>
  <p:tag name="ANNOTATION_COUNT" val="23"/>
  <p:tag name="ARTICULATE_USED_LAYOUT" val="2"/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66dd4b2465a4e06984ff5b8fbb8773c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f29edb5f0f94a7e878f2373987d2ab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bc5bdc51-1aff-498e-aa5f-48380caae0a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68"/>
  <p:tag name="ARTICULATE_AUDIO_RECORDED" val="1"/>
  <p:tag name="ELAPSEDTIME" val="211.6"/>
  <p:tag name="ANNOTATION_TYPE_1" val="0"/>
  <p:tag name="ANNOTATION_START_1" val="16.5"/>
  <p:tag name="ANNOTATION_END_1" val="20.5"/>
  <p:tag name="ANNOTATION_TOP_1" val="218"/>
  <p:tag name="ANNOTATION_LEFT_1" val="5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0.5"/>
  <p:tag name="ANNOTATION_END_2" val="22.1"/>
  <p:tag name="ANNOTATION_TOP_2" val="211"/>
  <p:tag name="ANNOTATION_LEFT_2" val="63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2.1"/>
  <p:tag name="ANNOTATION_END_3" val="23.5"/>
  <p:tag name="ANNOTATION_TOP_3" val="217"/>
  <p:tag name="ANNOTATION_LEFT_3" val="78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3.5"/>
  <p:tag name="ANNOTATION_END_4" val="26.6"/>
  <p:tag name="ANNOTATION_TOP_4" val="260"/>
  <p:tag name="ANNOTATION_LEFT_4" val="11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6.6"/>
  <p:tag name="ANNOTATION_END_5" val="59.3"/>
  <p:tag name="ANNOTATION_TOP_5" val="467"/>
  <p:tag name="ANNOTATION_LEFT_5" val="738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9.3"/>
  <p:tag name="ANNOTATION_END_6" val="77.0"/>
  <p:tag name="ANNOTATION_TOP_6" val="334"/>
  <p:tag name="ANNOTATION_LEFT_6" val="5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7.0"/>
  <p:tag name="ANNOTATION_END_7" val="92.3"/>
  <p:tag name="ANNOTATION_TOP_7" val="393"/>
  <p:tag name="ANNOTATION_LEFT_7" val="52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92.3"/>
  <p:tag name="ANNOTATION_END_8" val="95.4"/>
  <p:tag name="ANNOTATION_TOP_8" val="435"/>
  <p:tag name="ANNOTATION_LEFT_8" val="5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95.4"/>
  <p:tag name="ANNOTATION_END_9" val="112.9"/>
  <p:tag name="ANNOTATION_TOP_9" val="446"/>
  <p:tag name="ANNOTATION_LEFT_9" val="433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12.9"/>
  <p:tag name="ANNOTATION_END_10" val="161.7"/>
  <p:tag name="ANNOTATION_TOP_10" val="497"/>
  <p:tag name="ANNOTATION_LEFT_10" val="5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61.7"/>
  <p:tag name="ANNOTATION_END_11" val="193.9"/>
  <p:tag name="ANNOTATION_TOP_11" val="554"/>
  <p:tag name="ANNOTATION_LEFT_11" val="51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93.9"/>
  <p:tag name="ANNOTATION_TOP_12" val="599"/>
  <p:tag name="ANNOTATION_LEFT_12" val="53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COUNT" val="12"/>
  <p:tag name="ARTICULATE_USED_LAYOUT" val="2"/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4b880c9f2a54ddd91dec6e8b3e387a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7ac61757d934467bbd124f27744dfd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bc5bdc51-1aff-498e-aa5f-48380caae0a8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69"/>
  <p:tag name="ARTICULATE_AUDIO_RECORDED" val="1"/>
  <p:tag name="ELAPSEDTIME" val="450.6"/>
  <p:tag name="ANNOTATION_TYPE_1" val="0"/>
  <p:tag name="ANNOTATION_START_1" val="25.0"/>
  <p:tag name="ANNOTATION_END_1" val="34.1"/>
  <p:tag name="ANNOTATION_TOP_1" val="34"/>
  <p:tag name="ANNOTATION_LEFT_1" val="53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4.1"/>
  <p:tag name="ANNOTATION_END_2" val="36.1"/>
  <p:tag name="ANNOTATION_TOP_2" val="397"/>
  <p:tag name="ANNOTATION_LEFT_2" val="58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6.1"/>
  <p:tag name="ANNOTATION_END_3" val="37.0"/>
  <p:tag name="ANNOTATION_TOP_3" val="423"/>
  <p:tag name="ANNOTATION_LEFT_3" val="59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7.0"/>
  <p:tag name="ANNOTATION_END_4" val="42.4"/>
  <p:tag name="ANNOTATION_TOP_4" val="439"/>
  <p:tag name="ANNOTATION_LEFT_4" val="62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2.4"/>
  <p:tag name="ANNOTATION_END_5" val="43.4"/>
  <p:tag name="ANNOTATION_TOP_5" val="30"/>
  <p:tag name="ANNOTATION_LEFT_5" val="653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3.4"/>
  <p:tag name="ANNOTATION_END_6" val="44.6"/>
  <p:tag name="ANNOTATION_TOP_6" val="33"/>
  <p:tag name="ANNOTATION_LEFT_6" val="723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4.6"/>
  <p:tag name="ANNOTATION_END_7" val="47.0"/>
  <p:tag name="ANNOTATION_TOP_7" val="72"/>
  <p:tag name="ANNOTATION_LEFT_7" val="52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7.0"/>
  <p:tag name="ANNOTATION_END_8" val="57.8"/>
  <p:tag name="ANNOTATION_TOP_8" val="71"/>
  <p:tag name="ANNOTATION_LEFT_8" val="27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57.8"/>
  <p:tag name="ANNOTATION_END_9" val="60.1"/>
  <p:tag name="ANNOTATION_TOP_9" val="487"/>
  <p:tag name="ANNOTATION_LEFT_9" val="56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0.1"/>
  <p:tag name="ANNOTATION_END_10" val="61.1"/>
  <p:tag name="ANNOTATION_TOP_10" val="519"/>
  <p:tag name="ANNOTATION_LEFT_10" val="555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1.1"/>
  <p:tag name="ANNOTATION_END_11" val="62.2"/>
  <p:tag name="ANNOTATION_TOP_11" val="557"/>
  <p:tag name="ANNOTATION_LEFT_11" val="545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62.2"/>
  <p:tag name="ANNOTATION_END_12" val="63.1"/>
  <p:tag name="ANNOTATION_TOP_12" val="576"/>
  <p:tag name="ANNOTATION_LEFT_12" val="551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63.1"/>
  <p:tag name="ANNOTATION_END_13" val="64.0"/>
  <p:tag name="ANNOTATION_TOP_13" val="517"/>
  <p:tag name="ANNOTATION_LEFT_13" val="502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16711680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64.0"/>
  <p:tag name="ANNOTATION_END_14" val="64.9"/>
  <p:tag name="ANNOTATION_TOP_14" val="507"/>
  <p:tag name="ANNOTATION_LEFT_14" val="536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16711680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64.9"/>
  <p:tag name="ANNOTATION_END_15" val="65.5"/>
  <p:tag name="ANNOTATION_TOP_15" val="579"/>
  <p:tag name="ANNOTATION_LEFT_15" val="501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16711680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65.5"/>
  <p:tag name="ANNOTATION_END_16" val="67.5"/>
  <p:tag name="ANNOTATION_TOP_16" val="583"/>
  <p:tag name="ANNOTATION_LEFT_16" val="526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16711680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67.5"/>
  <p:tag name="ANNOTATION_END_17" val="70.1"/>
  <p:tag name="ANNOTATION_TOP_17" val="579"/>
  <p:tag name="ANNOTATION_LEFT_17" val="615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16711680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70.1"/>
  <p:tag name="ANNOTATION_END_18" val="84.3"/>
  <p:tag name="ANNOTATION_TOP_18" val="73"/>
  <p:tag name="ANNOTATION_LEFT_18" val="280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16711680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84.3"/>
  <p:tag name="ANNOTATION_END_19" val="89.0"/>
  <p:tag name="ANNOTATION_TOP_19" val="114"/>
  <p:tag name="ANNOTATION_LEFT_19" val="55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16711680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89.0"/>
  <p:tag name="ANNOTATION_END_20" val="97.9"/>
  <p:tag name="ANNOTATION_TOP_20" val="117"/>
  <p:tag name="ANNOTATION_LEFT_20" val="618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16711680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97.9"/>
  <p:tag name="ANNOTATION_END_21" val="98.7"/>
  <p:tag name="ANNOTATION_TOP_21" val="527"/>
  <p:tag name="ANNOTATION_LEFT_21" val="534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16711680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98.7"/>
  <p:tag name="ANNOTATION_END_22" val="100.1"/>
  <p:tag name="ANNOTATION_TOP_22" val="529"/>
  <p:tag name="ANNOTATION_LEFT_22" val="548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16711680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00.1"/>
  <p:tag name="ANNOTATION_END_23" val="101.6"/>
  <p:tag name="ANNOTATION_TOP_23" val="568"/>
  <p:tag name="ANNOTATION_LEFT_23" val="504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16711680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01.6"/>
  <p:tag name="ANNOTATION_END_24" val="102.8"/>
  <p:tag name="ANNOTATION_TOP_24" val="573"/>
  <p:tag name="ANNOTATION_LEFT_24" val="516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16711680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02.8"/>
  <p:tag name="ANNOTATION_END_25" val="103.5"/>
  <p:tag name="ANNOTATION_TOP_25" val="590"/>
  <p:tag name="ANNOTATION_LEFT_25" val="559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16711680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03.5"/>
  <p:tag name="ANNOTATION_END_26" val="116.7"/>
  <p:tag name="ANNOTATION_TOP_26" val="525"/>
  <p:tag name="ANNOTATION_LEFT_26" val="540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16711680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16.7"/>
  <p:tag name="ANNOTATION_END_27" val="128.2"/>
  <p:tag name="ANNOTATION_TOP_27" val="121"/>
  <p:tag name="ANNOTATION_LEFT_27" val="712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16711680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28.2"/>
  <p:tag name="ANNOTATION_END_28" val="130.3"/>
  <p:tag name="ANNOTATION_TOP_28" val="153"/>
  <p:tag name="ANNOTATION_LEFT_28" val="112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16711680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30.3"/>
  <p:tag name="ANNOTATION_END_29" val="131.9"/>
  <p:tag name="ANNOTATION_TOP_29" val="151"/>
  <p:tag name="ANNOTATION_LEFT_29" val="184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16711680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31.9"/>
  <p:tag name="ANNOTATION_END_30" val="133.9"/>
  <p:tag name="ANNOTATION_TOP_30" val="155"/>
  <p:tag name="ANNOTATION_LEFT_30" val="371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16711680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33.9"/>
  <p:tag name="ANNOTATION_END_31" val="275.4"/>
  <p:tag name="ANNOTATION_TOP_31" val="114"/>
  <p:tag name="ANNOTATION_LEFT_31" val="399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16711680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75.4"/>
  <p:tag name="ANNOTATION_END_32" val="285.0"/>
  <p:tag name="ANNOTATION_TOP_32" val="197"/>
  <p:tag name="ANNOTATION_LEFT_32" val="22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16711680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85.0"/>
  <p:tag name="ANNOTATION_END_33" val="315.3"/>
  <p:tag name="ANNOTATION_TOP_33" val="239"/>
  <p:tag name="ANNOTATION_LEFT_33" val="189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16711680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315.3"/>
  <p:tag name="ANNOTATION_END_34" val="322.5"/>
  <p:tag name="ANNOTATION_TOP_34" val="372"/>
  <p:tag name="ANNOTATION_LEFT_34" val="27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16711680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322.5"/>
  <p:tag name="ANNOTATION_END_35" val="325.0"/>
  <p:tag name="ANNOTATION_TOP_35" val="413"/>
  <p:tag name="ANNOTATION_LEFT_35" val="38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16711680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325.0"/>
  <p:tag name="ANNOTATION_END_36" val="326.9"/>
  <p:tag name="ANNOTATION_TOP_36" val="455"/>
  <p:tag name="ANNOTATION_LEFT_36" val="48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16711680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326.9"/>
  <p:tag name="ANNOTATION_END_37" val="331.4"/>
  <p:tag name="ANNOTATION_TOP_37" val="503"/>
  <p:tag name="ANNOTATION_LEFT_37" val="36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16711680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331.4"/>
  <p:tag name="ANNOTATION_END_38" val="365.1"/>
  <p:tag name="ANNOTATION_TOP_38" val="548"/>
  <p:tag name="ANNOTATION_LEFT_38" val="21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16711680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365.1"/>
  <p:tag name="ANNOTATION_END_39" val="368.8"/>
  <p:tag name="ANNOTATION_TOP_39" val="419"/>
  <p:tag name="ANNOTATION_LEFT_39" val="589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16711680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368.8"/>
  <p:tag name="ANNOTATION_END_40" val="375.5"/>
  <p:tag name="ANNOTATION_TOP_40" val="487"/>
  <p:tag name="ANNOTATION_LEFT_40" val="553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16711680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375.5"/>
  <p:tag name="ANNOTATION_END_41" val="377.4"/>
  <p:tag name="ANNOTATION_TOP_41" val="408"/>
  <p:tag name="ANNOTATION_LEFT_41" val="593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16711680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377.4"/>
  <p:tag name="ANNOTATION_END_42" val="380.3"/>
  <p:tag name="ANNOTATION_TOP_42" val="474"/>
  <p:tag name="ANNOTATION_LEFT_42" val="562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16711680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380.3"/>
  <p:tag name="ANNOTATION_END_43" val="394.9"/>
  <p:tag name="ANNOTATION_TOP_43" val="415"/>
  <p:tag name="ANNOTATION_LEFT_43" val="560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16711680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394.9"/>
  <p:tag name="ANNOTATION_END_44" val="402.5"/>
  <p:tag name="ANNOTATION_TOP_44" val="519"/>
  <p:tag name="ANNOTATION_LEFT_44" val="537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16711680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402.5"/>
  <p:tag name="ANNOTATION_END_45" val="403.7"/>
  <p:tag name="ANNOTATION_TOP_45" val="150"/>
  <p:tag name="ANNOTATION_LEFT_45" val="121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16711680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403.7"/>
  <p:tag name="ANNOTATION_END_46" val="404.8"/>
  <p:tag name="ANNOTATION_TOP_46" val="164"/>
  <p:tag name="ANNOTATION_LEFT_46" val="209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16711680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404.8"/>
  <p:tag name="ANNOTATION_END_47" val="406.5"/>
  <p:tag name="ANNOTATION_TOP_47" val="159"/>
  <p:tag name="ANNOTATION_LEFT_47" val="391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16711680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406.5"/>
  <p:tag name="ANNOTATION_TOP_48" val="117"/>
  <p:tag name="ANNOTATION_LEFT_48" val="473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16711680"/>
  <p:tag name="ANNOTATION_FILL_ALPHA_48" val="100"/>
  <p:tag name="ANNOTATION_BORDER_WIDTH_48" val="2"/>
  <p:tag name="ANNOTATION_SLIDE_WIDTH_48" val="960"/>
  <p:tag name="ANNOTATION_SLIDE_HEIGHT_48" val="720"/>
  <p:tag name="ANNOTATION_COUNT" val="48"/>
  <p:tag name="ARTICULATE_USED_LAYOUT" val="2"/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IZMAKER_QUIZ_FILENAME" val="C:\Ashraf\D\Faculty file\e-Larning\1433-1434\المحتوى الرقمي\Zoo-145\Without-Sound\5 Lecture-Cell-Organelles\Quiz1.quiz"/>
  <p:tag name="QUIZMAKER_QUIZ_SLIDE_ID" val="293"/>
  <p:tag name="OVERRIDE" val="QUIZMAKER_QUIZ_SLIDE"/>
  <p:tag name="QUIZMAKER_QUIZ_TITLE" val="Quiz1"/>
  <p:tag name="ARTICULATE_DESCRIPTION" val="Quiz - 4 questions"/>
  <p:tag name="AQP_PASS_SCORE" val="60"/>
  <p:tag name="QUIZMAKER_LAST_MODIFY_DATE" val="41652.353275463"/>
  <p:tag name="EMBEDDEDCONTENT_LASTWRITETIMEUTC" val="2014-01-13 05:28:43Z"/>
  <p:tag name="ELAPSEDTIME" val="5"/>
  <p:tag name="AUDIO_ID" val="293"/>
  <p:tag name="AQP_PASS_ACTION" val="2"/>
  <p:tag name="AQP_FAIL_ACTION" val="2"/>
  <p:tag name="ARTICULATE_SHOW_IN_MENU" val="multipleitems"/>
  <p:tag name="ARTICULATE_NAV_LEVEL" val="1"/>
  <p:tag name="ARTICULATE_SLIDE_PRESENTER_GUID" val="bc5bdc51-1aff-498e-aa5f-48380caae0a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Fals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False"/>
  <p:tag name="ARTICULATE_PLAYER_CONTROL_PLAYPAUSE" val="False"/>
  <p:tag name="ARTICULATE_PLAYER_CONTROLS_SET" val="True"/>
  <p:tag name="ARTICULATE_USED_LAYOUT" val="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M_PROPERTY" val="1"/>
  <p:tag name="ART_QM_A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M_PROPERTY" val="1"/>
  <p:tag name="ART_QM_B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M_PROPERTY" val="1"/>
  <p:tag name="ART_QM_A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RTICULATE_NAV_LEVEL" val="1"/>
  <p:tag name="ARTICULATE_SLIDE_PRESENTER_GUID" val="736f18a4-6a5f-4ffd-af4d-e3e782cc8a38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99"/>
  <p:tag name="ARTICULATE_USED_LAYOUT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73e35ad06c94d93b651e775d1ab9ef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cc8c5ece9e047dfb02e072f6ec5bc4f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INTERACTION_FILENAME" val="C:\Ashraf\D\Ashraf 2\Lectures\Saudia\145-Zoo\Gamal-Lectures\New-Articulate\Lectures\Lecture-7 Cell-Organelles\Main.intr"/>
  <p:tag name="ENGAGE_INTERACTION_FINISH" val="2"/>
  <p:tag name="ENGAGE_INTERACTION_FINISH_MESSAGE" val="Next Slide"/>
  <p:tag name="ARTICULATE_SHOW_IN_MENU" val="multipleitems"/>
  <p:tag name="ARTICULATE_NAV_LEVEL" val="1"/>
  <p:tag name="ARTICULATE_SLIDE_PRESENTER_GUID" val="bc5bdc51-1aff-498e-aa5f-48380caae0a8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Fals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False"/>
  <p:tag name="ARTICULATE_PLAYER_CONTROL_PLAYPAUSE" val="False"/>
  <p:tag name="ARTICULATE_PLAYER_CONTROLS_SET" val="True"/>
  <p:tag name="AUDIO_ID" val="297"/>
  <p:tag name="OVERRIDE" val="ENGAGE_INTERACTION_SLIDE"/>
  <p:tag name="ENGAGE_INTERACTION_TITLE" val="Eukaryotes"/>
  <p:tag name="ARTICULATE_DESCRIPTION" val="Accordion - 1 Panel "/>
  <p:tag name="ENGAGE_INTERACTION_SLIDE_ID" val="297"/>
  <p:tag name="ENGAGE_INTERACTION_FORCE_UPDATE" val="0"/>
  <p:tag name="ENGAGE_LAST_MODIFY_DATE" val="41658.3269212963"/>
  <p:tag name="EMBEDDEDCONTENT_LASTWRITETIMEUTC" val="2014-01-19 04:50:46Z"/>
  <p:tag name="ELAPSEDTIME" val="91"/>
  <p:tag name="ARTICULATE_USED_LAYOUT" val="6"/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PROPERTY" val="1"/>
  <p:tag name="ART_ENGAGE_A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PROPERTY" val="1"/>
  <p:tag name="ART_ENGAGE_B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1063</TotalTime>
  <Words>865</Words>
  <Application>Microsoft Office PowerPoint</Application>
  <PresentationFormat>On-screen Show (4:3)</PresentationFormat>
  <Paragraphs>109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Default Design</vt:lpstr>
      <vt:lpstr>PowerPoint Presentation</vt:lpstr>
      <vt:lpstr>PowerPoint Presentation</vt:lpstr>
      <vt:lpstr>Eukaryotes</vt:lpstr>
      <vt:lpstr>PowerPoint Presentation</vt:lpstr>
      <vt:lpstr>A)- The endoplasmic reticulum (ER)  (intracellular highway)</vt:lpstr>
      <vt:lpstr>PowerPoint Presentation</vt:lpstr>
      <vt:lpstr>B)- Golgi apparatus:         finishes, sorts, packages and ships cell products</vt:lpstr>
      <vt:lpstr>C)- Lysosomes:  are digestive components</vt:lpstr>
      <vt:lpstr>PowerPoint Presentation</vt:lpstr>
      <vt:lpstr>PowerPoint Presentation</vt:lpstr>
      <vt:lpstr>PowerPoint Presentation</vt:lpstr>
      <vt:lpstr>D)- Vacuoles:  have diverse functions in cell maintenance</vt:lpstr>
      <vt:lpstr>PowerPoint Presentation</vt:lpstr>
      <vt:lpstr>Other Membranous Organelles </vt:lpstr>
      <vt:lpstr>PowerPoint Presentation</vt:lpstr>
      <vt:lpstr>PowerPoint Presentation</vt:lpstr>
      <vt:lpstr>PowerPoint Presentation</vt:lpstr>
      <vt:lpstr>Quiz1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Ahm Ahm</cp:lastModifiedBy>
  <cp:revision>149</cp:revision>
  <dcterms:created xsi:type="dcterms:W3CDTF">2000-05-04T05:47:50Z</dcterms:created>
  <dcterms:modified xsi:type="dcterms:W3CDTF">2014-10-14T09:22:14Z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7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FEA9827B-E40F-4EFE-A160-6076363CE8FE</vt:lpwstr>
  </property>
  <property fmtid="{D5CDD505-2E9C-101B-9397-08002B2CF9AE}" pid="6" name="ArticulateProjectFull">
    <vt:lpwstr>C:\Users\amahmedkeele\Desktop\Lectures\Lecture-7 Cell-Organelles\Lecture 7.ppta</vt:lpwstr>
  </property>
</Properties>
</file>