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activeX/activeX1.xml" ContentType="application/vnd.ms-office.activeX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notesSlides/notesSlide1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96" r:id="rId3"/>
    <p:sldId id="297" r:id="rId4"/>
    <p:sldId id="257" r:id="rId5"/>
    <p:sldId id="291" r:id="rId6"/>
    <p:sldId id="259" r:id="rId7"/>
    <p:sldId id="260" r:id="rId8"/>
    <p:sldId id="262" r:id="rId9"/>
    <p:sldId id="263" r:id="rId10"/>
    <p:sldId id="264" r:id="rId11"/>
    <p:sldId id="301" r:id="rId12"/>
    <p:sldId id="265" r:id="rId13"/>
    <p:sldId id="266" r:id="rId14"/>
    <p:sldId id="267" r:id="rId15"/>
    <p:sldId id="292" r:id="rId16"/>
    <p:sldId id="268" r:id="rId17"/>
    <p:sldId id="269" r:id="rId18"/>
    <p:sldId id="293" r:id="rId19"/>
    <p:sldId id="299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99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6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5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762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2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13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control" Target="../activeX/activeX1.xml"/><Relationship Id="rId7" Type="http://schemas.openxmlformats.org/officeDocument/2006/relationships/hyperlink" Target="http://highered.mcgraw-hill.com/olc/dl/120067/bio01.swf" TargetMode="External"/><Relationship Id="rId2" Type="http://schemas.openxmlformats.org/officeDocument/2006/relationships/tags" Target="../tags/tag3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1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1.xml"/><Relationship Id="rId7" Type="http://schemas.openxmlformats.org/officeDocument/2006/relationships/image" Target="../media/image2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52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31.png"/><Relationship Id="rId5" Type="http://schemas.openxmlformats.org/officeDocument/2006/relationships/tags" Target="../tags/tag57.xml"/><Relationship Id="rId10" Type="http://schemas.openxmlformats.org/officeDocument/2006/relationships/image" Target="../media/image30.png"/><Relationship Id="rId4" Type="http://schemas.openxmlformats.org/officeDocument/2006/relationships/tags" Target="../tags/tag56.xm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wm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7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13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6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825500" y="0"/>
            <a:ext cx="74041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51337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hlinkClick r:id="rId7"/>
              </a:rPr>
              <a:t>Source: </a:t>
            </a:r>
            <a:r>
              <a:rPr lang="en-US" sz="1400" b="1" dirty="0" smtClean="0">
                <a:solidFill>
                  <a:srgbClr val="0000FF"/>
                </a:solidFill>
                <a:hlinkClick r:id="rId7"/>
              </a:rPr>
              <a:t>http</a:t>
            </a:r>
            <a:r>
              <a:rPr lang="en-US" sz="1400" b="1" dirty="0">
                <a:solidFill>
                  <a:srgbClr val="0000FF"/>
                </a:solidFill>
                <a:hlinkClick r:id="rId7"/>
              </a:rPr>
              <a:t>://</a:t>
            </a:r>
            <a:r>
              <a:rPr lang="en-US" sz="1400" b="1" dirty="0" smtClean="0">
                <a:solidFill>
                  <a:srgbClr val="0000FF"/>
                </a:solidFill>
                <a:hlinkClick r:id="rId7"/>
              </a:rPr>
              <a:t>highered.mcgraw-hill.com/olc/dl/120067/bio01.swf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6" name="sb58b2187df74aa992110e3b2939bdfd" r:id="rId3" imgW="6039000" imgH="6095880"/>
        </mc:Choice>
        <mc:Fallback>
          <p:control name="sb58b2187df74aa992110e3b2939bdfd" r:id="rId3" imgW="6039000" imgH="6095880">
            <p:pic>
              <p:nvPicPr>
                <p:cNvPr id="2" name="sb58b2187df74aa992110e3b2939bdfd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04950" y="76200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179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7000" y="1219200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71650"/>
            <a:ext cx="6705600" cy="4770537"/>
          </a:xfrm>
        </p:spPr>
        <p:txBody>
          <a:bodyPr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with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varied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functions such as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waste removal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shape.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found in freshwater protists </a:t>
            </a:r>
            <a:r>
              <a:rPr lang="en-US" sz="2000" b="1" dirty="0">
                <a:ea typeface="Arial" charset="0"/>
              </a:rPr>
              <a:t>maintains water balance by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pumping excess water out of the cell.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ea typeface="Arial" charset="0"/>
              </a:rPr>
              <a:t>(mature </a:t>
            </a:r>
            <a:r>
              <a:rPr lang="en-US" sz="2000" b="1" dirty="0">
                <a:ea typeface="Arial" charset="0"/>
              </a:rPr>
              <a:t>plants) stores waste, maintains turgidity.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09107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diverse functions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maintenance</a:t>
            </a:r>
            <a:endParaRPr lang="en-US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76200" y="187325"/>
            <a:ext cx="8991600" cy="6365875"/>
            <a:chOff x="96" y="106"/>
            <a:chExt cx="5664" cy="4010"/>
          </a:xfrm>
        </p:grpSpPr>
        <p:pic>
          <p:nvPicPr>
            <p:cNvPr id="1126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0"/>
            <a:stretch>
              <a:fillRect/>
            </a:stretch>
          </p:blipFill>
          <p:spPr bwMode="auto">
            <a:xfrm>
              <a:off x="96" y="818"/>
              <a:ext cx="3744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2928" y="106"/>
              <a:ext cx="2832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4071"/>
          <a:stretch>
            <a:fillRect/>
          </a:stretch>
        </p:blipFill>
        <p:spPr bwMode="auto">
          <a:xfrm>
            <a:off x="6172200" y="1981200"/>
            <a:ext cx="29718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130956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endParaRPr lang="en-US" sz="24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similar in appearance to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 two have different origins.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  <a:r>
              <a:rPr 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self-replicate themselves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These reactions produce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toxic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peroxide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99507" cy="533400"/>
          </a:xfr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Other Membranous Organelles</a:t>
            </a:r>
            <a:r>
              <a:rPr lang="en-US" alt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 </a:t>
            </a:r>
            <a:endParaRPr lang="en-US" altLang="en-US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j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95300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Hydrogen peroxide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a poison, but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 has enzyme that converts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Some peroxisomes break fatty acids down to smaller molecules that are transported to mitochondria as fuel (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harmful</a:t>
            </a:r>
            <a:r>
              <a:rPr lang="ar-EG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compounds. Thus, it exists extensively in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Initiate the production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typically used in the formation of membranes.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41300"/>
            <a:ext cx="5407025" cy="5842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Functions of peroxisomes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8575"/>
            <a:ext cx="8686800" cy="50482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B)- Mitochondria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oxygen and nutrients into ATP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from the catabolism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               fats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and other fuels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all eukaryotic cells have mitochondria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and chloroplasts are mobile                                               and move around the cell along tracks in                                          the cytoskeleton.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907213" y="3581400"/>
            <a:ext cx="22367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763000" cy="157480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have a smooth outer membrane and a highly folded inner membrane forming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.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with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and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3581400" y="24384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8686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The number of mitochondria present in a cell depends upon the metabolic requirements of that cell, and may range from a single large mitochondrion to thousands of the organelles.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6200" y="3270250"/>
            <a:ext cx="3657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/>
              <a:t>The mitochondrion is different from most other organelles because it has its own circular </a:t>
            </a:r>
            <a:r>
              <a:rPr lang="en-US" altLang="en-US" sz="1800" b="1" dirty="0">
                <a:solidFill>
                  <a:srgbClr val="FF0000"/>
                </a:solidFill>
              </a:rPr>
              <a:t>DNA</a:t>
            </a:r>
            <a:r>
              <a:rPr lang="en-US" altLang="en-US" sz="1800" b="1" dirty="0"/>
              <a:t> (similar to the DNA of prokaryotes) and reproduces independently of the cell in which it is found.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4041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5286" y="1676400"/>
            <a:ext cx="3962400" cy="5191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2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Eukaryotes</a:t>
            </a:r>
            <a:endParaRPr lang="en-US"/>
          </a:p>
        </p:txBody>
      </p:sp>
      <p:pic>
        <p:nvPicPr>
          <p:cNvPr id="22" name="Picture 2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6246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290513"/>
            <a:ext cx="6324600" cy="523220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3- The Endomembrane System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1430338"/>
            <a:ext cx="8763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endoplasmic reticulum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manufacturer membrane and performs many other biosynthetic functions.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 apparatus</a:t>
            </a:r>
            <a:r>
              <a:rPr lang="ar-EG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finishes, sorts, and ships cell products.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digestive compartments.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Vacuoles</a:t>
            </a:r>
            <a:r>
              <a:rPr lang="ar-EG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diverse functions in cell maintenance.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4676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</a:t>
            </a:r>
            <a: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intracellular highway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)</a:t>
            </a:r>
            <a:endParaRPr lang="en-U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66452"/>
            <a:ext cx="6019800" cy="4810548"/>
          </a:xfrm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internal membrane, Composed of Lipid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bilayer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Serves as a system of channels from the nucleus</a:t>
            </a: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storage and secretion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those are different  in structure and function.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Smooth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smooth because it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lacks ( does not have ) </a:t>
            </a:r>
            <a:r>
              <a:rPr lang="en-US" sz="20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rough because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 </a:t>
            </a:r>
            <a:r>
              <a:rPr lang="en-US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attached to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outside. </a:t>
            </a:r>
          </a:p>
        </p:txBody>
      </p: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6096000" y="1143000"/>
            <a:ext cx="2895600" cy="5486400"/>
            <a:chOff x="3168" y="720"/>
            <a:chExt cx="2448" cy="3600"/>
          </a:xfrm>
        </p:grpSpPr>
        <p:pic>
          <p:nvPicPr>
            <p:cNvPr id="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9" r="6824" b="33986"/>
            <a:stretch>
              <a:fillRect/>
            </a:stretch>
          </p:blipFill>
          <p:spPr bwMode="auto">
            <a:xfrm>
              <a:off x="3168" y="720"/>
              <a:ext cx="2400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94" y="2398"/>
              <a:ext cx="1396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585" y="3420"/>
              <a:ext cx="83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Smooth</a:t>
              </a:r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3360" y="3420"/>
              <a:ext cx="7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Rough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915400" cy="51644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smooth ER: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lacks the associated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metabolic processes.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smtClean="0">
                <a:solidFill>
                  <a:srgbClr val="000000"/>
                </a:solidFill>
              </a:rPr>
              <a:t>oils, phospholipids and steroids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including the sex hormones.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helps in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poisons.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rough ER: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the associated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(sites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synthesis)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especially abundant in those cells that secrete proteins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secretory proteins are packaged in transport vesicles that carry them to their next stage.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56028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The endoplasmic reticulum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43276"/>
            <a:ext cx="6096000" cy="2616101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/>
              <a:t>C</a:t>
            </a:r>
            <a:r>
              <a:rPr lang="en-US" sz="1800" b="1" dirty="0" smtClean="0"/>
              <a:t>ollect, package, and distribute molecules synthesized at one location in the cell and utilized at another location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Many transport vesicles from the ER travel to the Golgi apparatus for modification of their contents.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The Golgi body’s  function is manufacturing, warehousing, sorting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 smtClean="0"/>
              <a:t>)</a:t>
            </a:r>
            <a:r>
              <a:rPr lang="en-US" sz="1800" b="1" dirty="0" smtClean="0">
                <a:solidFill>
                  <a:srgbClr val="000000"/>
                </a:solidFill>
              </a:rPr>
              <a:t>, and shipping </a:t>
            </a:r>
            <a:r>
              <a:rPr lang="en-US" sz="1800" b="1" dirty="0" smtClean="0"/>
              <a:t>materials to outside the cell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finishes, sorts, packages and ships cell products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157008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manufactures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polysaccharides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send proteins to their respective </a:t>
            </a:r>
            <a:r>
              <a:rPr lang="en-US" altLang="en-US" sz="1800" b="1" dirty="0" smtClean="0"/>
              <a:t>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</a:t>
            </a:r>
            <a:r>
              <a:rPr lang="en-US" altLang="en-US" sz="1800" b="1" dirty="0" smtClean="0"/>
              <a:t>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/>
              <a:t> </a:t>
            </a:r>
            <a:endParaRPr lang="en-GB" altLang="en-US" sz="1800" b="1" dirty="0"/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5943600" y="1371600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495800" cy="3564053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</a:t>
            </a:r>
            <a:r>
              <a:rPr lang="en-US" sz="2000" b="1" dirty="0" smtClean="0">
                <a:solidFill>
                  <a:srgbClr val="000000"/>
                </a:solidFill>
              </a:rPr>
              <a:t> is a membrane-bounded sac </a:t>
            </a:r>
            <a:r>
              <a:rPr lang="en-GB" sz="2000" b="1" dirty="0" smtClean="0">
                <a:solidFill>
                  <a:srgbClr val="000000"/>
                </a:solidFill>
              </a:rPr>
              <a:t>of </a:t>
            </a:r>
            <a:r>
              <a:rPr lang="en-US" sz="2000" b="1" dirty="0" smtClean="0">
                <a:solidFill>
                  <a:srgbClr val="000000"/>
                </a:solidFill>
              </a:rPr>
              <a:t>enzymes that digests macromolecules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then transferred to the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705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0900"/>
            <a:ext cx="47535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84287"/>
            <a:ext cx="4724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17107"/>
            <a:ext cx="8382000" cy="4555093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proteins, fats, polysaccharides, and nucleic acids.</a:t>
            </a:r>
            <a:endParaRPr lang="en-US" sz="24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autodigestion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digest food, (when a food item is brought into the cell by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phagocytosis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another organelle or part of the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This process of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autophagy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renews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digest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destroy bacteria.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2428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of </a:t>
            </a:r>
            <a:r>
              <a:rPr lang="en-GB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Lysosomal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enzymes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1190"/>
  <p:tag name="TAG_BACKING_FORM_KEY" val="919892-c:\users\amahmedkeele\desktop\lectures\lecture-7 cell-organelles\lecture 7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ARTICULATE_AUDIO_RECORDED" val="1"/>
  <p:tag name="ELAPSEDTIME" val="157.1"/>
  <p:tag name="ANNOTATION_TYPE_1" val="0"/>
  <p:tag name="ANNOTATION_START_1" val="29.0"/>
  <p:tag name="ANNOTATION_END_1" val="32.7"/>
  <p:tag name="ANNOTATION_TOP_1" val="181"/>
  <p:tag name="ANNOTATION_LEFT_1" val="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7"/>
  <p:tag name="ANNOTATION_END_2" val="36.3"/>
  <p:tag name="ANNOTATION_TOP_2" val="354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3"/>
  <p:tag name="ANNOTATION_END_3" val="38.7"/>
  <p:tag name="ANNOTATION_TOP_3" val="487"/>
  <p:tag name="ANNOTATION_LEFT_3" val="6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1.0"/>
  <p:tag name="ANNOTATION_TOP_4" val="561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0"/>
  <p:tag name="ANNOTATION_END_5" val="68.2"/>
  <p:tag name="ANNOTATION_TOP_5" val="180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3.2"/>
  <p:tag name="ANNOTATION_TOP_6" val="36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4.0"/>
  <p:tag name="ANNOTATION_TOP_7" val="359"/>
  <p:tag name="ANNOTATION_LEFT_7" val="4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4.0"/>
  <p:tag name="ANNOTATION_END_8" val="75.2"/>
  <p:tag name="ANNOTATION_TOP_8" val="353"/>
  <p:tag name="ANNOTATION_LEFT_8" val="5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2"/>
  <p:tag name="ANNOTATION_END_9" val="77.5"/>
  <p:tag name="ANNOTATION_TOP_9" val="363"/>
  <p:tag name="ANNOTATION_LEFT_9" val="72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91.1"/>
  <p:tag name="ANNOTATION_TOP_10" val="407"/>
  <p:tag name="ANNOTATION_LEFT_10" val="8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1.1"/>
  <p:tag name="ANNOTATION_END_11" val="104.9"/>
  <p:tag name="ANNOTATION_TOP_11" val="481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9"/>
  <p:tag name="ANNOTATION_END_12" val="120.4"/>
  <p:tag name="ANNOTATION_TOP_12" val="488"/>
  <p:tag name="ANNOTATION_LEFT_12" val="3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4"/>
  <p:tag name="ANNOTATION_TOP_13" val="566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d7cd9643624046abdbfe5825ac626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b302d854c84825bf1a45115acefaa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c0445c4a7541628973631e24e239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eb0b98ef3fd4ecd91781d65fa5b23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5e7fdba1584f5d93abacf3da25a87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3586a4322c4ead963c889b21fa28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55fb487a204c299e1406e75c801c1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ce3240969d4bd7be69b1a85d729f7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c0f3be41f40a4af2892e717665fa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46118845404bd78c6069742d6efde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313e7e42fb41719b3b72ca3131d3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7a3a5fcaa24c7da46a5758336668f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612cb6b530429386124be0eff21ad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amahmedkeele\Desktop\Lectures\Lecture-7 Cell-Organelles\s27.wav"/>
  <p:tag name="ELAPSEDTIME" val="0"/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4"/>
  <p:tag name="ARTICULATE_AUDIO_RECORDED" val="1"/>
  <p:tag name="ELAPSEDTIME" val="117.4"/>
  <p:tag name="ANNOTATION_TYPE_1" val="0"/>
  <p:tag name="ANNOTATION_START_1" val="4.0"/>
  <p:tag name="ANNOTATION_END_1" val="5.9"/>
  <p:tag name="ANNOTATION_TOP_1" val="125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9"/>
  <p:tag name="ANNOTATION_END_2" val="10.2"/>
  <p:tag name="ANNOTATION_TOP_2" val="226"/>
  <p:tag name="ANNOTATION_LEFT_2" val="5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9.8"/>
  <p:tag name="ANNOTATION_TOP_3" val="290"/>
  <p:tag name="ANNOTATION_LEFT_3" val="5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8"/>
  <p:tag name="ANNOTATION_END_4" val="20.5"/>
  <p:tag name="ANNOTATION_TOP_4" val="425"/>
  <p:tag name="ANNOTATION_LEFT_4" val="59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5"/>
  <p:tag name="ANNOTATION_END_5" val="22.1"/>
  <p:tag name="ANNOTATION_TOP_5" val="438"/>
  <p:tag name="ANNOTATION_LEFT_5" val="4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38.4"/>
  <p:tag name="ANNOTATION_TOP_6" val="426"/>
  <p:tag name="ANNOTATION_LEFT_6" val="5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2.0"/>
  <p:tag name="ANNOTATION_TOP_7" val="465"/>
  <p:tag name="ANNOTATION_LEFT_7" val="4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0"/>
  <p:tag name="ANNOTATION_END_8" val="43.8"/>
  <p:tag name="ANNOTATION_TOP_8" val="553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8"/>
  <p:tag name="ANNOTATION_END_9" val="46.3"/>
  <p:tag name="ANNOTATION_TOP_9" val="548"/>
  <p:tag name="ANNOTATION_LEFT_9" val="5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3"/>
  <p:tag name="ANNOTATION_END_10" val="49.2"/>
  <p:tag name="ANNOTATION_TOP_10" val="643"/>
  <p:tag name="ANNOTATION_LEFT_10" val="53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2"/>
  <p:tag name="ANNOTATION_END_11" val="50.9"/>
  <p:tag name="ANNOTATION_TOP_11" val="565"/>
  <p:tag name="ANNOTATION_LEFT_11" val="5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0.9"/>
  <p:tag name="ANNOTATION_END_12" val="53.8"/>
  <p:tag name="ANNOTATION_TOP_12" val="414"/>
  <p:tag name="ANNOTATION_LEFT_12" val="1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8"/>
  <p:tag name="ANNOTATION_END_13" val="59.6"/>
  <p:tag name="ANNOTATION_TOP_13" val="451"/>
  <p:tag name="ANNOTATION_LEFT_13" val="2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9"/>
  <p:tag name="ANNOTATION_TOP_14" val="544"/>
  <p:tag name="ANNOTATION_LEFT_14" val="4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9"/>
  <p:tag name="ANNOTATION_END_15" val="70.6"/>
  <p:tag name="ANNOTATION_TOP_15" val="532"/>
  <p:tag name="ANNOTATION_LEFT_15" val="4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6"/>
  <p:tag name="ANNOTATION_END_16" val="71.9"/>
  <p:tag name="ANNOTATION_TOP_16" val="531"/>
  <p:tag name="ANNOTATION_LEFT_16" val="55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9"/>
  <p:tag name="ANNOTATION_END_17" val="83.1"/>
  <p:tag name="ANNOTATION_TOP_17" val="639"/>
  <p:tag name="ANNOTATION_LEFT_17" val="5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3.1"/>
  <p:tag name="ANNOTATION_END_18" val="88.9"/>
  <p:tag name="ANNOTATION_TOP_18" val="421"/>
  <p:tag name="ANNOTATION_LEFT_18" val="58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9"/>
  <p:tag name="ANNOTATION_END_19" val="93.2"/>
  <p:tag name="ANNOTATION_TOP_19" val="510"/>
  <p:tag name="ANNOTATION_LEFT_19" val="6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2"/>
  <p:tag name="ANNOTATION_END_20" val="106.0"/>
  <p:tag name="ANNOTATION_TOP_20" val="616"/>
  <p:tag name="ANNOTATION_LEFT_20" val="71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0"/>
  <p:tag name="ANNOTATION_TOP_21" val="476"/>
  <p:tag name="ANNOTATION_LEFT_21" val="7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SLIDE_PAUSE" val="1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d5d4df96-4a47-4d9d-80f6-67741f34c3ea"/>
  <p:tag name="VIDEO_SOURCE_TYPE" val="local"/>
  <p:tag name="VIDEO_TITLE" val="Lysosomes.swf"/>
  <p:tag name="OVERRIDE_SWF" val="YES"/>
  <p:tag name="THUMBNAIL_IS_PLACEHOLDER" val="False"/>
  <p:tag name="SWF_MOVIE_PATH" val="Lysosomes.swf"/>
  <p:tag name="SWF_MOVIE_PATH_ORIGINAL" val="Lysosomes.swf"/>
  <p:tag name="SWF_MOVIE_PATH_SOURCE" val="C:\Users\amahmedkeele\Desktop\Lectures\Lecture-7 Cell-Organelles\Lysosom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57200"/>
  <p:tag name="VIDEO_KEY" val="22c72a82-b2f4-4f3a-82b7-3b8fdd5d14c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e70192c579471a80974234df75539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9156da82dd4846b2b4090387a2f9c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ELAPSEDTIME" val="48.8"/>
  <p:tag name="ANNOTATION_TYPE_1" val="0"/>
  <p:tag name="ANNOTATION_START_1" val="5.2"/>
  <p:tag name="ANNOTATION_END_1" val="15.1"/>
  <p:tag name="ANNOTATION_TOP_1" val="300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9.4"/>
  <p:tag name="ANNOTATION_TOP_2" val="298"/>
  <p:tag name="ANNOTATION_LEFT_2" val="6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0.6"/>
  <p:tag name="ANNOTATION_TOP_3" val="255"/>
  <p:tag name="ANNOTATION_LEFT_3" val="60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6"/>
  <p:tag name="ANNOTATION_END_4" val="29.6"/>
  <p:tag name="ANNOTATION_TOP_4" val="302"/>
  <p:tag name="ANNOTATION_LEFT_4" val="6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6"/>
  <p:tag name="ANNOTATION_END_5" val="30.2"/>
  <p:tag name="ANNOTATION_TOP_5" val="472"/>
  <p:tag name="ANNOTATION_LEFT_5" val="4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0.9"/>
  <p:tag name="ANNOTATION_TOP_6" val="471"/>
  <p:tag name="ANNOTATION_LEFT_6" val="4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9"/>
  <p:tag name="ANNOTATION_END_7" val="31.5"/>
  <p:tag name="ANNOTATION_TOP_7" val="543"/>
  <p:tag name="ANNOTATION_LEFT_7" val="4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5"/>
  <p:tag name="ANNOTATION_TOP_8" val="505"/>
  <p:tag name="ANNOTATION_LEFT_8" val="43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44550680004fe89a5e94c1f8cc77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8f9c8e948b40179df63a85c599e72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8836fd7b054baf808c128496510a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0be0e0b92e404f9dc880848c77b1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6dd4b2465a4e06984ff5b8fbb8773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29edb5f0f94a7e878f2373987d2ab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b880c9f2a54ddd91dec6e8b3e387a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c61757d934467bbd124f27744dfd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5 Lecture-Cell-Organelles\Quiz1.quiz"/>
  <p:tag name="QUIZMAKER_QUIZ_SLIDE_ID" val="293"/>
  <p:tag name="OVERRIDE" val="QUIZMAKER_QUIZ_SLIDE"/>
  <p:tag name="QUIZMAKER_QUIZ_TITLE" val="Quiz1"/>
  <p:tag name="ARTICULATE_DESCRIPTION" val="Quiz - 4 questions"/>
  <p:tag name="AQP_PASS_SCORE" val="60"/>
  <p:tag name="QUIZMAKER_LAST_MODIFY_DATE" val="41652.353275463"/>
  <p:tag name="EMBEDDEDCONTENT_LASTWRITETIMEUTC" val="2014-01-13 05:28:43Z"/>
  <p:tag name="ELAPSEDTIME" val="5"/>
  <p:tag name="AUDIO_ID" val="293"/>
  <p:tag name="AQP_PASS_ACTION" val="2"/>
  <p:tag name="AQP_FAIL_ACTION" val="2"/>
  <p:tag name="ARTICULATE_SHOW_IN_MENU" val="multipleitems"/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9"/>
  <p:tag name="ARTICULATE_USED_LAYOU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3e35ad06c94d93b651e775d1ab9e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c8c5ece9e047dfb02e072f6ec5bc4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FILENAME" val="C:\Ashraf\D\Ashraf 2\Lectures\Saudia\145-Zoo\Gamal-Lectures\New-Articulate\Lectures\Lecture-7 Cell-Organelles\Main.intr"/>
  <p:tag name="ENGAGE_INTERACTION_FINISH" val="2"/>
  <p:tag name="ENGAGE_INTERACTION_FINISH_MESSAGE" val="Next Slide"/>
  <p:tag name="ARTICULATE_SHOW_IN_MENU" val="multipleitems"/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297"/>
  <p:tag name="OVERRIDE" val="ENGAGE_INTERACTION_SLIDE"/>
  <p:tag name="ENGAGE_INTERACTION_TITLE" val="Eukaryotes"/>
  <p:tag name="ARTICULATE_DESCRIPTION" val="Accordion - 1 Panel "/>
  <p:tag name="ENGAGE_INTERACTION_SLIDE_ID" val="297"/>
  <p:tag name="ENGAGE_INTERACTION_FORCE_UPDATE" val="0"/>
  <p:tag name="ENGAGE_LAST_MODIFY_DATE" val="41658.3269212963"/>
  <p:tag name="EMBEDDEDCONTENT_LASTWRITETIMEUTC" val="2014-01-19 04:50:46Z"/>
  <p:tag name="ELAPSEDTIME" val="91"/>
  <p:tag name="ARTICULATE_USED_LAYOUT" val="6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865</Words>
  <Application>Microsoft Office PowerPoint</Application>
  <PresentationFormat>On-screen Show (4:3)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MS PGothic</vt:lpstr>
      <vt:lpstr>Arial</vt:lpstr>
      <vt:lpstr>Arial Black</vt:lpstr>
      <vt:lpstr>Calibri</vt:lpstr>
      <vt:lpstr>Impact</vt:lpstr>
      <vt:lpstr>Default Design</vt:lpstr>
      <vt:lpstr>PowerPoint Presentation</vt:lpstr>
      <vt:lpstr>PowerPoint Presentation</vt:lpstr>
      <vt:lpstr>Eukaryotes</vt:lpstr>
      <vt:lpstr>PowerPoint Presentation</vt:lpstr>
      <vt:lpstr>A)- The endoplasmic reticulum (ER)  (intracellular highway)</vt:lpstr>
      <vt:lpstr>PowerPoint Presentation</vt:lpstr>
      <vt:lpstr>B)- Golgi apparatus:         finishes, sorts, packages and ships cell products</vt:lpstr>
      <vt:lpstr>C)- Lysosomes:  are digestive components</vt:lpstr>
      <vt:lpstr>PowerPoint Presentation</vt:lpstr>
      <vt:lpstr>PowerPoint Presentation</vt:lpstr>
      <vt:lpstr>PowerPoint Presentation</vt:lpstr>
      <vt:lpstr>D)- Vacuoles:  have diverse functions in cell maintenance</vt:lpstr>
      <vt:lpstr>PowerPoint Presentation</vt:lpstr>
      <vt:lpstr>Other Membranous Organelles 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150</cp:revision>
  <dcterms:created xsi:type="dcterms:W3CDTF">2000-05-04T05:47:50Z</dcterms:created>
  <dcterms:modified xsi:type="dcterms:W3CDTF">2018-10-01T05:51:35Z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C:\Users\amahmedkeele\Desktop\Lectures\Lecture-7 Cell-Organelles\Lecture 7.ppta</vt:lpwstr>
  </property>
</Properties>
</file>