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2" r:id="rId13"/>
    <p:sldId id="265" r:id="rId14"/>
    <p:sldId id="273" r:id="rId15"/>
    <p:sldId id="266" r:id="rId16"/>
    <p:sldId id="274" r:id="rId17"/>
    <p:sldId id="267" r:id="rId18"/>
    <p:sldId id="275" r:id="rId19"/>
    <p:sldId id="276" r:id="rId20"/>
    <p:sldId id="277" r:id="rId21"/>
    <p:sldId id="268" r:id="rId22"/>
    <p:sldId id="269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A3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C9990-1DFA-4F2B-949A-FA20547E873A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108 Chem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96451-AD72-431B-9E26-4729C55BC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7527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0AB86-A2E0-4494-94A0-DCD7D62E5D05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108 Chem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01ACB-9B30-4BB7-A2DE-05A63E84C0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63694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01ACB-9B30-4BB7-A2DE-05A63E84C0F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108 Chem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823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108 Chem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701ACB-9B30-4BB7-A2DE-05A63E84C0F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490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5EA3DFE5-4F72-44C5-B122-B53FD9F139DD}" type="datetime1">
              <a:rPr lang="ar-SA" smtClean="0"/>
              <a:pPr/>
              <a:t>07/02/1438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108 Chem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B9DF301-DAFA-4642-AEE7-E064E61FDCB8}" type="slidenum">
              <a:rPr lang="ar-SA" smtClean="0"/>
              <a:pPr/>
              <a:t>‹#›</a:t>
            </a:fld>
            <a:endParaRPr lang="ar-SA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CECC-5AB1-40E0-9F78-B745525B5BB7}" type="datetime1">
              <a:rPr lang="ar-SA" smtClean="0"/>
              <a:pPr/>
              <a:t>07/02/1438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108 Chem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AD75-A73A-4E52-8DAE-AC11CC439A36}" type="datetime1">
              <a:rPr lang="ar-SA" smtClean="0"/>
              <a:pPr/>
              <a:t>07/02/1438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108 Chem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F4D6-46E5-4D96-817A-915FB469A0A5}" type="datetime1">
              <a:rPr lang="ar-SA" smtClean="0"/>
              <a:pPr/>
              <a:t>07/02/1438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108 Chem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B3F-3EE8-4985-AF25-44176408F593}" type="datetime1">
              <a:rPr lang="ar-SA" smtClean="0"/>
              <a:pPr/>
              <a:t>07/02/1438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108 Chem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CE30-C898-47DA-BA48-B33FF0C938A6}" type="datetime1">
              <a:rPr lang="ar-SA" smtClean="0"/>
              <a:pPr/>
              <a:t>07/02/1438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108 Chem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90C1-8684-4F99-A83C-A3431CBACD0D}" type="datetime1">
              <a:rPr lang="ar-SA" smtClean="0"/>
              <a:pPr/>
              <a:t>07/02/1438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108 Chem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6BF2-35DC-470A-97C2-91F633932BF2}" type="datetime1">
              <a:rPr lang="ar-SA" smtClean="0"/>
              <a:pPr/>
              <a:t>07/02/1438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108 Chem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4EF1-407F-4698-B292-9E9FE490776E}" type="datetime1">
              <a:rPr lang="ar-SA" smtClean="0"/>
              <a:pPr/>
              <a:t>07/02/1438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108 Chem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6BE0-98B8-4FED-BDDE-0675DE8C0353}" type="datetime1">
              <a:rPr lang="ar-SA" smtClean="0"/>
              <a:pPr/>
              <a:t>07/02/1438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108 Chem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94D6-B421-4D66-AD82-C2C57A526505}" type="datetime1">
              <a:rPr lang="ar-SA" smtClean="0"/>
              <a:pPr/>
              <a:t>07/02/1438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108 Chem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CF67BD5-084D-4057-BFEA-D14675D5FD52}" type="datetime1">
              <a:rPr lang="ar-SA" smtClean="0"/>
              <a:pPr/>
              <a:t>07/02/1438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r>
              <a:rPr lang="en-US" smtClean="0"/>
              <a:t>108 Chem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B9DF301-DAFA-4642-AEE7-E064E61FDCB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1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228600" algn="r" defTabSz="457200" rtl="1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r" defTabSz="457200" rtl="1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457200" rtl="1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457200" rtl="1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r" defTabSz="457200" rtl="1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r" defTabSz="457200" rtl="1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r" defTabSz="457200" rtl="1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r" defTabSz="457200" rtl="1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r" defTabSz="457200" rtl="1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6.jpe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ETHERS AND EPOXIDES</a:t>
            </a:r>
            <a:endParaRPr lang="ar-SA" sz="54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Dr. </a:t>
            </a:r>
            <a:r>
              <a:rPr lang="en-US" b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Shatha</a:t>
            </a:r>
            <a:r>
              <a:rPr lang="en-US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I </a:t>
            </a:r>
            <a:r>
              <a:rPr lang="en-US" b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Alaqeel</a:t>
            </a:r>
            <a:endParaRPr lang="en-US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endParaRPr lang="ar-SA" dirty="0"/>
          </a:p>
        </p:txBody>
      </p:sp>
      <p:pic>
        <p:nvPicPr>
          <p:cNvPr id="3074" name="Picture 2" descr="http://upload.wikimedia.org/wikipedia/commons/b/bc/Dimethyl-ether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7106">
            <a:off x="813025" y="4307044"/>
            <a:ext cx="2069726" cy="1404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ar-SA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" y="0"/>
            <a:ext cx="624956" cy="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8911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media-1.web.britannica.com/eb-media/86/16786-004-DED24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487750" cy="3818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ar-SA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>
                <a:latin typeface="Andalus" panose="02020603050405020304" pitchFamily="18" charset="-78"/>
                <a:cs typeface="Andalus" panose="02020603050405020304" pitchFamily="18" charset="-78"/>
              </a:rPr>
              <a:pPr/>
              <a:t>10</a:t>
            </a:fld>
            <a:endParaRPr lang="ar-SA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" y="-4268"/>
            <a:ext cx="624956" cy="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7664" y="4726798"/>
            <a:ext cx="6501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If a secondary ( </a:t>
            </a:r>
            <a:r>
              <a:rPr lang="en-US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2°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) or tertiary alkyl halide  ( </a:t>
            </a:r>
            <a:r>
              <a:rPr lang="en-US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3°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) is used, an alkene is the only reaction product and no ether is formed. </a:t>
            </a:r>
            <a:endParaRPr lang="ar-S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19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688"/>
            <a:ext cx="7467600" cy="5369037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200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Dehydration of </a:t>
            </a:r>
            <a:r>
              <a:rPr lang="en-US" sz="32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alcohols</a:t>
            </a:r>
          </a:p>
          <a:p>
            <a:pPr marL="0" indent="0" algn="l" rtl="0">
              <a:buNone/>
            </a:pPr>
            <a:r>
              <a:rPr lang="en-US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The </a:t>
            </a:r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dehydration of alcohols </a:t>
            </a:r>
            <a:r>
              <a:rPr lang="en-US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takes place in the presence of </a:t>
            </a:r>
            <a:r>
              <a:rPr lang="en-US" dirty="0">
                <a:solidFill>
                  <a:srgbClr val="00B050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acid catalysts </a:t>
            </a:r>
            <a:r>
              <a:rPr lang="en-US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(H</a:t>
            </a:r>
            <a:r>
              <a:rPr lang="en-US" baseline="-30000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2</a:t>
            </a:r>
            <a:r>
              <a:rPr lang="en-US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SO</a:t>
            </a:r>
            <a:r>
              <a:rPr lang="en-US" baseline="-30000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4</a:t>
            </a:r>
            <a:r>
              <a:rPr lang="en-US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, H</a:t>
            </a:r>
            <a:r>
              <a:rPr lang="en-US" baseline="-30000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3</a:t>
            </a:r>
            <a:r>
              <a:rPr lang="en-US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PO</a:t>
            </a:r>
            <a:r>
              <a:rPr lang="en-US" baseline="-30000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4</a:t>
            </a:r>
            <a:r>
              <a:rPr lang="en-US" dirty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) under </a:t>
            </a:r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controlled temperature</a:t>
            </a:r>
            <a:r>
              <a:rPr lang="en-US" dirty="0" smtClean="0"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.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This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method is used for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preparation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for symmetric ethers. </a:t>
            </a:r>
          </a:p>
          <a:p>
            <a:pPr algn="l" rtl="0"/>
            <a:endParaRPr lang="en-US" dirty="0" smtClean="0">
              <a:latin typeface="Comic Sans MS" pitchFamily="66" charset="0"/>
              <a:ea typeface="Calibri" pitchFamily="34" charset="0"/>
              <a:cs typeface="Calibri" pitchFamily="34" charset="0"/>
            </a:endParaRPr>
          </a:p>
          <a:p>
            <a:pPr marL="0" indent="0" algn="l" rtl="0">
              <a:buNone/>
            </a:pPr>
            <a:endParaRPr lang="ar-SA" dirty="0"/>
          </a:p>
        </p:txBody>
      </p:sp>
      <p:pic>
        <p:nvPicPr>
          <p:cNvPr id="4" name="Imag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480389"/>
            <a:ext cx="4552950" cy="87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media-3.web.britannica.com/eb-media/85/16785-004-5C42FA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5832648" cy="3105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ar-SA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>
                <a:latin typeface="Andalus" panose="02020603050405020304" pitchFamily="18" charset="-78"/>
                <a:cs typeface="Andalus" panose="02020603050405020304" pitchFamily="18" charset="-78"/>
              </a:rPr>
              <a:pPr/>
              <a:t>11</a:t>
            </a:fld>
            <a:endParaRPr lang="ar-S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" y="-4268"/>
            <a:ext cx="624956" cy="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85712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108 Chem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/>
              <a:pPr/>
              <a:t>12</a:t>
            </a:fld>
            <a:endParaRPr lang="ar-SA"/>
          </a:p>
        </p:txBody>
      </p:sp>
      <p:sp>
        <p:nvSpPr>
          <p:cNvPr id="4" name="مستطيل 1"/>
          <p:cNvSpPr/>
          <p:nvPr/>
        </p:nvSpPr>
        <p:spPr>
          <a:xfrm>
            <a:off x="683568" y="29621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The dehydration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of  </a:t>
            </a:r>
            <a:r>
              <a:rPr lang="en-US" sz="2400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2°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en-US" sz="2400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°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alcohol is unsuccessful to get ethers as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alkenes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are formed easily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ar-S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556792"/>
            <a:ext cx="6562286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30" y="2852936"/>
            <a:ext cx="6500572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9120"/>
            <a:ext cx="4688808" cy="19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" y="-4268"/>
            <a:ext cx="624956" cy="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67441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Reaction of Ether</a:t>
            </a:r>
            <a:endParaRPr lang="ar-SA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808"/>
            <a:ext cx="7467600" cy="4288917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altLang="en-US" sz="3000" b="1" u="sng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Cleavage of ethers by hot concentrated acids</a:t>
            </a:r>
          </a:p>
          <a:p>
            <a:pPr marL="0" indent="0" algn="l" rtl="0">
              <a:buNone/>
            </a:pPr>
            <a:r>
              <a:rPr lang="en-US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</a:t>
            </a:r>
          </a:p>
          <a:p>
            <a:pPr marL="0" indent="0" algn="l" rtl="0">
              <a:buNone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R-O-R  +    H-X                        R-OH   +    R-X</a:t>
            </a:r>
          </a:p>
          <a:p>
            <a:pPr marL="0" indent="0" algn="l" rtl="0">
              <a:buNone/>
            </a:pP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R-O-R 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+  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H-X                   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2R-X  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+   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</a:t>
            </a:r>
            <a:r>
              <a:rPr lang="en-US" baseline="-25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</a:t>
            </a:r>
            <a:endParaRPr lang="ar-SA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Note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: the </a:t>
            </a:r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smaller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alkyl group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gets converted to the alkyl </a:t>
            </a:r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halide</a:t>
            </a:r>
            <a:endParaRPr lang="ar-SA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514" y="372021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excess</a:t>
            </a:r>
            <a:endParaRPr lang="en-US" dirty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35896" y="2852936"/>
            <a:ext cx="10801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47864" y="2487055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Heat/ H</a:t>
            </a:r>
            <a:r>
              <a:rPr lang="en-US" baseline="-25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</a:t>
            </a:r>
            <a:endParaRPr lang="en-US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8521" y="2852936"/>
            <a:ext cx="141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A3E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concentrated</a:t>
            </a:r>
            <a:endParaRPr lang="en-US" dirty="0">
              <a:solidFill>
                <a:srgbClr val="008A3E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35896" y="3573016"/>
            <a:ext cx="10801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0263" y="3203684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Heat/ H</a:t>
            </a:r>
            <a:r>
              <a:rPr lang="en-US" baseline="-25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</a:t>
            </a:r>
            <a:endParaRPr lang="en-US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44427197"/>
              </p:ext>
            </p:extLst>
          </p:nvPr>
        </p:nvGraphicFramePr>
        <p:xfrm>
          <a:off x="1835696" y="4221088"/>
          <a:ext cx="4747698" cy="792088"/>
        </p:xfrm>
        <a:graphic>
          <a:graphicData uri="http://schemas.openxmlformats.org/presentationml/2006/ole">
            <p:oleObj spid="_x0000_s4143" name="CS ChemDraw Drawing" r:id="rId3" imgW="3121560" imgH="520560" progId="ChemDraw.Document.6.0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ar-SA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>
                <a:latin typeface="Andalus" panose="02020603050405020304" pitchFamily="18" charset="-78"/>
                <a:cs typeface="Andalus" panose="02020603050405020304" pitchFamily="18" charset="-78"/>
              </a:rPr>
              <a:pPr/>
              <a:t>13</a:t>
            </a:fld>
            <a:endParaRPr lang="ar-SA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" y="-4268"/>
            <a:ext cx="624956" cy="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23587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108 Chem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4" name="مستطيل 2"/>
          <p:cNvSpPr/>
          <p:nvPr/>
        </p:nvSpPr>
        <p:spPr>
          <a:xfrm>
            <a:off x="323528" y="509771"/>
            <a:ext cx="8285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If both the </a:t>
            </a:r>
            <a:r>
              <a:rPr lang="en-US" sz="2400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alkyl groups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are </a:t>
            </a:r>
            <a:r>
              <a:rPr lang="en-US" sz="2400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primary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or </a:t>
            </a:r>
            <a:r>
              <a:rPr lang="en-US" sz="2400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secondary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, the smaller alkyl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group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gets converted to the alkyl halide predominantly. </a:t>
            </a:r>
            <a:endParaRPr lang="ar-SA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63" y="1248941"/>
            <a:ext cx="53721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44"/>
          <a:stretch/>
        </p:blipFill>
        <p:spPr bwMode="auto">
          <a:xfrm>
            <a:off x="1597146" y="2780928"/>
            <a:ext cx="5876728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3"/>
          <p:cNvSpPr/>
          <p:nvPr/>
        </p:nvSpPr>
        <p:spPr>
          <a:xfrm>
            <a:off x="179512" y="177281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Clr>
                <a:schemeClr val="tx2">
                  <a:lumMod val="75000"/>
                  <a:lumOff val="25000"/>
                </a:schemeClr>
              </a:buClr>
              <a:buSzPct val="112000"/>
              <a:buFont typeface="Wingdings" pitchFamily="2" charset="2"/>
              <a:buChar char="Ø"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If one of the alkyl group is </a:t>
            </a:r>
            <a:r>
              <a:rPr lang="en-US" sz="2400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tertiary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, the point of cleavage is such that the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tertiary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alkyl halide is formed as the major product</a:t>
            </a:r>
            <a:endParaRPr lang="ar-SA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مستطيل 4"/>
          <p:cNvSpPr/>
          <p:nvPr/>
        </p:nvSpPr>
        <p:spPr>
          <a:xfrm>
            <a:off x="149587" y="3789040"/>
            <a:ext cx="8443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Clr>
                <a:schemeClr val="tx2">
                  <a:lumMod val="75000"/>
                  <a:lumOff val="25000"/>
                </a:schemeClr>
              </a:buClr>
              <a:buFont typeface="Wingdings" pitchFamily="2" charset="2"/>
              <a:buChar char="Ø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If </a:t>
            </a:r>
            <a:r>
              <a:rPr lang="en-US" sz="2400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two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or</a:t>
            </a:r>
            <a:r>
              <a:rPr lang="en-US" sz="2400" dirty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more equivalents of acid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are used further dehydration </a:t>
            </a:r>
          </a:p>
          <a:p>
            <a:pPr algn="l" rtl="0"/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can occur on formed alcohols which may react further to form a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second</a:t>
            </a:r>
            <a:r>
              <a:rPr lang="ar-SA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mole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of alkyl halide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ar-S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1597146" y="4725144"/>
            <a:ext cx="6203859" cy="1211055"/>
            <a:chOff x="1184984" y="5081894"/>
            <a:chExt cx="6038850" cy="1211055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984" y="5445224"/>
              <a:ext cx="6038850" cy="84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1873" t="-13356" r="47267" b="69238"/>
            <a:stretch/>
          </p:blipFill>
          <p:spPr bwMode="auto">
            <a:xfrm>
              <a:off x="4235823" y="5081894"/>
              <a:ext cx="672354" cy="456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" y="-4268"/>
            <a:ext cx="624956" cy="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3985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Epoxides</a:t>
            </a:r>
            <a:endParaRPr lang="ar-SA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altLang="en-US" dirty="0">
                <a:solidFill>
                  <a:srgbClr val="000000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Epoxides are </a:t>
            </a:r>
            <a:r>
              <a:rPr lang="en-US" altLang="en-US" dirty="0">
                <a:solidFill>
                  <a:srgbClr val="FF0000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cyclic ethers </a:t>
            </a:r>
            <a:r>
              <a:rPr lang="en-US" altLang="en-US" dirty="0">
                <a:solidFill>
                  <a:srgbClr val="000000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in which the ether oxygen is </a:t>
            </a:r>
            <a:r>
              <a:rPr lang="en-US" altLang="en-US" dirty="0" smtClean="0">
                <a:solidFill>
                  <a:srgbClr val="000000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part </a:t>
            </a:r>
            <a:r>
              <a:rPr lang="en-US" altLang="en-US" dirty="0">
                <a:solidFill>
                  <a:srgbClr val="000000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of a </a:t>
            </a:r>
            <a:r>
              <a:rPr lang="en-US" altLang="en-US" dirty="0">
                <a:solidFill>
                  <a:srgbClr val="00B050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three-membered </a:t>
            </a:r>
            <a:r>
              <a:rPr lang="en-US" altLang="en-US" dirty="0" smtClean="0">
                <a:solidFill>
                  <a:srgbClr val="00B050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ring.</a:t>
            </a:r>
          </a:p>
          <a:p>
            <a:pPr marL="0" indent="0" algn="l" rtl="0"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Epoxides </a:t>
            </a:r>
            <a:r>
              <a:rPr lang="en-US" altLang="en-US" dirty="0">
                <a:solidFill>
                  <a:schemeClr val="tx1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are </a:t>
            </a:r>
            <a:r>
              <a:rPr lang="en-US" altLang="en-US" dirty="0">
                <a:solidFill>
                  <a:srgbClr val="FF0000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very reactive </a:t>
            </a:r>
            <a:r>
              <a:rPr lang="en-US" altLang="en-US" dirty="0">
                <a:solidFill>
                  <a:schemeClr val="tx1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(release of </a:t>
            </a:r>
            <a:r>
              <a:rPr lang="en-US" altLang="en-US" dirty="0">
                <a:solidFill>
                  <a:srgbClr val="FF0000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ring </a:t>
            </a:r>
            <a:r>
              <a:rPr lang="en-US" altLang="en-US" dirty="0" smtClean="0">
                <a:solidFill>
                  <a:srgbClr val="FF0000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strain</a:t>
            </a:r>
            <a:r>
              <a:rPr lang="en-US" altLang="en-US" dirty="0" smtClean="0">
                <a:solidFill>
                  <a:schemeClr val="tx1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), </a:t>
            </a:r>
            <a:r>
              <a:rPr lang="en-US" altLang="en-US" dirty="0">
                <a:solidFill>
                  <a:schemeClr val="tx1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and are useful </a:t>
            </a:r>
            <a:r>
              <a:rPr lang="en-US" altLang="en-US" dirty="0" smtClean="0">
                <a:solidFill>
                  <a:schemeClr val="tx1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intermediates because </a:t>
            </a:r>
            <a:r>
              <a:rPr lang="en-US" altLang="en-US" dirty="0">
                <a:solidFill>
                  <a:schemeClr val="tx1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of their chemical versatility</a:t>
            </a:r>
            <a:endParaRPr lang="en-US" altLang="en-US" dirty="0" smtClean="0">
              <a:solidFill>
                <a:schemeClr val="tx1"/>
              </a:solidFill>
              <a:latin typeface="Andalus" panose="02020603050405020304" pitchFamily="18" charset="-78"/>
              <a:ea typeface="Calibri" pitchFamily="34" charset="0"/>
              <a:cs typeface="Andalus" panose="02020603050405020304" pitchFamily="18" charset="-78"/>
            </a:endParaRPr>
          </a:p>
          <a:p>
            <a:pPr algn="l" rtl="0"/>
            <a:endParaRPr lang="ar-S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73553" y="4809926"/>
            <a:ext cx="86469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ajalla UI"/>
                <a:cs typeface="Majalla UI"/>
              </a:defRPr>
            </a:lvl9pPr>
          </a:lstStyle>
          <a:p>
            <a:pPr algn="l" rtl="0" eaLnBrk="1" hangingPunct="1"/>
            <a:r>
              <a:rPr lang="en-US" alt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Common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   </a:t>
            </a:r>
            <a:r>
              <a:rPr lang="en-US" altLang="en-US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Ethylene oxide    Propylene oxide       Isobutylene oxide      </a:t>
            </a:r>
            <a:r>
              <a:rPr lang="en-US" altLang="en-US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Styrene oxide</a:t>
            </a:r>
          </a:p>
          <a:p>
            <a:pPr algn="l" rtl="0" eaLnBrk="1" hangingPunct="1"/>
            <a:endParaRPr lang="en-US" altLang="en-US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 eaLnBrk="1" hangingPunct="1"/>
            <a:r>
              <a:rPr lang="en-US" alt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IUPAC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             </a:t>
            </a:r>
            <a:r>
              <a:rPr lang="en-US" alt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oxirane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          2-Methyl </a:t>
            </a:r>
            <a:r>
              <a:rPr lang="en-US" alt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oxirane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2,2-dimethyl </a:t>
            </a:r>
            <a:r>
              <a:rPr lang="en-US" alt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oxirane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   2-Phenyl </a:t>
            </a:r>
            <a:r>
              <a:rPr lang="en-US" alt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oxirane</a:t>
            </a:r>
            <a:endParaRPr lang="ar-SA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ar-SA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>
                <a:latin typeface="Andalus" panose="02020603050405020304" pitchFamily="18" charset="-78"/>
                <a:cs typeface="Andalus" panose="02020603050405020304" pitchFamily="18" charset="-78"/>
              </a:rPr>
              <a:pPr/>
              <a:t>15</a:t>
            </a:fld>
            <a:endParaRPr lang="ar-SA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" y="-4268"/>
            <a:ext cx="624956" cy="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04968087"/>
              </p:ext>
            </p:extLst>
          </p:nvPr>
        </p:nvGraphicFramePr>
        <p:xfrm>
          <a:off x="1907704" y="4005064"/>
          <a:ext cx="360040" cy="373475"/>
        </p:xfrm>
        <a:graphic>
          <a:graphicData uri="http://schemas.openxmlformats.org/presentationml/2006/ole">
            <p:oleObj spid="_x0000_s5261" name="CS ChemDraw Drawing" r:id="rId4" imgW="212040" imgH="221040" progId="ChemDraw.Document.6.0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10168470"/>
              </p:ext>
            </p:extLst>
          </p:nvPr>
        </p:nvGraphicFramePr>
        <p:xfrm>
          <a:off x="3491880" y="3968406"/>
          <a:ext cx="576064" cy="493411"/>
        </p:xfrm>
        <a:graphic>
          <a:graphicData uri="http://schemas.openxmlformats.org/presentationml/2006/ole">
            <p:oleObj spid="_x0000_s5262" name="CS ChemDraw Drawing" r:id="rId5" imgW="365760" imgH="312480" progId="ChemDraw.Document.6.0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50366140"/>
              </p:ext>
            </p:extLst>
          </p:nvPr>
        </p:nvGraphicFramePr>
        <p:xfrm>
          <a:off x="5292080" y="3861048"/>
          <a:ext cx="564665" cy="611311"/>
        </p:xfrm>
        <a:graphic>
          <a:graphicData uri="http://schemas.openxmlformats.org/presentationml/2006/ole">
            <p:oleObj spid="_x0000_s5263" name="CS ChemDraw Drawing" r:id="rId6" imgW="365760" imgH="394920" progId="ChemDraw.Document.6.0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79555388"/>
              </p:ext>
            </p:extLst>
          </p:nvPr>
        </p:nvGraphicFramePr>
        <p:xfrm>
          <a:off x="7164288" y="3789040"/>
          <a:ext cx="1032310" cy="883809"/>
        </p:xfrm>
        <a:graphic>
          <a:graphicData uri="http://schemas.openxmlformats.org/presentationml/2006/ole">
            <p:oleObj spid="_x0000_s5264" name="CS ChemDraw Drawing" r:id="rId7" imgW="684360" imgH="586080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18952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108 Chem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395536" y="110558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err="1">
                <a:latin typeface="Andalus" panose="02020603050405020304" pitchFamily="18" charset="-78"/>
                <a:cs typeface="Andalus" panose="02020603050405020304" pitchFamily="18" charset="-78"/>
              </a:rPr>
              <a:t>Dioxane</a:t>
            </a: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 and tetrahydrofuran are used as solvents 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90782"/>
            <a:ext cx="7437512" cy="26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2"/>
          <p:cNvSpPr/>
          <p:nvPr/>
        </p:nvSpPr>
        <p:spPr>
          <a:xfrm>
            <a:off x="467544" y="260648"/>
            <a:ext cx="9073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The simplest and the most important epoxide is </a:t>
            </a:r>
            <a:r>
              <a:rPr lang="en-US" sz="280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ethylene oxide</a:t>
            </a:r>
            <a:r>
              <a:rPr lang="en-US" sz="2800" i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r>
              <a:rPr lang="en-US" sz="2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" y="-4268"/>
            <a:ext cx="624956" cy="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28306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Preparation of cyclic ethers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ar-SA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>
                <a:latin typeface="Andalus" panose="02020603050405020304" pitchFamily="18" charset="-78"/>
                <a:cs typeface="Andalus" panose="02020603050405020304" pitchFamily="18" charset="-78"/>
              </a:rPr>
              <a:pPr/>
              <a:t>17</a:t>
            </a:fld>
            <a:endParaRPr lang="ar-SA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" y="-4268"/>
            <a:ext cx="624956" cy="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1280" y="1835143"/>
            <a:ext cx="819718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Ethylene oxide (</a:t>
            </a:r>
            <a:r>
              <a:rPr lang="en-US" altLang="en-US" sz="2400" dirty="0" err="1">
                <a:latin typeface="Andalus" panose="02020603050405020304" pitchFamily="18" charset="-78"/>
                <a:cs typeface="Andalus" panose="02020603050405020304" pitchFamily="18" charset="-78"/>
              </a:rPr>
              <a:t>oxirane</a:t>
            </a: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; 1,2-epoxyethane) is industrially important as an intermediate</a:t>
            </a:r>
          </a:p>
          <a:p>
            <a:pPr marL="457200" indent="-457200" algn="l" rtl="0"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3200" u="sng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Prepared by reaction of ethylene with oxygen at 300 °C and silver oxide catalyst</a:t>
            </a: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82501"/>
            <a:ext cx="58547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59637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108 Chem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/>
              <a:pPr/>
              <a:t>18</a:t>
            </a:fld>
            <a:endParaRPr lang="ar-SA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24136" y="277813"/>
            <a:ext cx="7772400" cy="1143000"/>
          </a:xfrm>
        </p:spPr>
        <p:txBody>
          <a:bodyPr/>
          <a:lstStyle/>
          <a:p>
            <a:pPr rtl="0" eaLnBrk="1" hangingPunct="1"/>
            <a:r>
              <a:rPr lang="en-US" alt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Preparation of Epoxides Using a </a:t>
            </a:r>
            <a:r>
              <a:rPr lang="en-US" altLang="en-US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Peroxyacid</a:t>
            </a:r>
            <a:endParaRPr lang="en-CA" altLang="en-US" b="1" dirty="0" smtClean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24136" y="1600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Peroxyacids</a:t>
            </a:r>
            <a:r>
              <a:rPr lang="en-US" altLang="en-US" dirty="0" smtClean="0">
                <a:solidFill>
                  <a:srgbClr val="0E0D0E"/>
                </a:solidFill>
                <a:latin typeface="Andalus" pitchFamily="18" charset="-78"/>
                <a:cs typeface="Andalus" pitchFamily="18" charset="-78"/>
              </a:rPr>
              <a:t> (sometimes called </a:t>
            </a:r>
            <a:r>
              <a:rPr lang="en-US" altLang="en-US" dirty="0" err="1" smtClean="0">
                <a:solidFill>
                  <a:srgbClr val="0E0D0E"/>
                </a:solidFill>
                <a:latin typeface="Andalus" pitchFamily="18" charset="-78"/>
                <a:cs typeface="Andalus" pitchFamily="18" charset="-78"/>
              </a:rPr>
              <a:t>peracids</a:t>
            </a:r>
            <a:r>
              <a:rPr lang="en-US" altLang="en-US" dirty="0" smtClean="0">
                <a:solidFill>
                  <a:srgbClr val="0E0D0E"/>
                </a:solidFill>
                <a:latin typeface="Andalus" pitchFamily="18" charset="-78"/>
                <a:cs typeface="Andalus" pitchFamily="18" charset="-78"/>
              </a:rPr>
              <a:t>) are used to convert </a:t>
            </a:r>
            <a:r>
              <a:rPr lang="en-US" altLang="en-US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alkenes</a:t>
            </a:r>
            <a:r>
              <a:rPr lang="en-US" altLang="en-US" dirty="0" smtClean="0">
                <a:solidFill>
                  <a:srgbClr val="0E0D0E"/>
                </a:solidFill>
                <a:latin typeface="Andalus" pitchFamily="18" charset="-78"/>
                <a:cs typeface="Andalus" pitchFamily="18" charset="-78"/>
              </a:rPr>
              <a:t> to </a:t>
            </a:r>
            <a:r>
              <a:rPr lang="en-US" altLang="en-US" dirty="0" err="1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epoxides</a:t>
            </a:r>
            <a:r>
              <a:rPr lang="en-US" altLang="en-US" dirty="0" smtClean="0">
                <a:solidFill>
                  <a:srgbClr val="0E0D0E"/>
                </a:solidFill>
                <a:latin typeface="Andalus" pitchFamily="18" charset="-78"/>
                <a:cs typeface="Andalus" pitchFamily="18" charset="-78"/>
              </a:rPr>
              <a:t>.</a:t>
            </a:r>
            <a:endParaRPr lang="en-CA" altLang="en-US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8382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" y="-4268"/>
            <a:ext cx="624956" cy="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5536" y="558924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0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meta-</a:t>
            </a:r>
            <a:r>
              <a:rPr lang="en-US" altLang="en-US" sz="2000" dirty="0" err="1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chloroperoxybenzoic</a:t>
            </a:r>
            <a:r>
              <a:rPr lang="en-US" altLang="en-US" sz="20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acid </a:t>
            </a:r>
            <a:r>
              <a:rPr lang="en-US" altLang="en-US" sz="2000" dirty="0" smtClean="0">
                <a:solidFill>
                  <a:srgbClr val="0E0D0E"/>
                </a:solidFill>
                <a:latin typeface="Andalus" pitchFamily="18" charset="-78"/>
                <a:cs typeface="Andalus" pitchFamily="18" charset="-78"/>
              </a:rPr>
              <a:t>(MCPBA) is often used for these </a:t>
            </a:r>
            <a:r>
              <a:rPr lang="en-US" altLang="en-US" sz="2000" dirty="0" err="1" smtClean="0">
                <a:solidFill>
                  <a:srgbClr val="0E0D0E"/>
                </a:solidFill>
                <a:latin typeface="Andalus" pitchFamily="18" charset="-78"/>
                <a:cs typeface="Andalus" pitchFamily="18" charset="-78"/>
              </a:rPr>
              <a:t>epoxidations</a:t>
            </a:r>
            <a:r>
              <a:rPr lang="en-US" altLang="en-US" sz="2000" dirty="0" smtClean="0">
                <a:solidFill>
                  <a:srgbClr val="0E0D0E"/>
                </a:solidFill>
                <a:latin typeface="Andalus" pitchFamily="18" charset="-78"/>
                <a:cs typeface="Andalus" pitchFamily="18" charset="-78"/>
              </a:rPr>
              <a:t>.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70413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3248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108 Chem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/>
              <a:pPr/>
              <a:t>19</a:t>
            </a:fld>
            <a:endParaRPr lang="ar-SA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>
            <a:lvl1pPr algn="ctr" defTabSz="457200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rtl="0"/>
            <a:r>
              <a:rPr lang="en-US" alt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Epoxides from </a:t>
            </a:r>
            <a:r>
              <a:rPr lang="en-US" altLang="en-US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Halohydrins</a:t>
            </a:r>
            <a:endParaRPr lang="en-CA" altLang="en-US" b="1" dirty="0" smtClean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1600200"/>
            <a:ext cx="7772400" cy="2133600"/>
          </a:xfrm>
          <a:prstGeom prst="rect">
            <a:avLst/>
          </a:prstGeom>
        </p:spPr>
        <p:txBody>
          <a:bodyPr/>
          <a:lstStyle>
            <a:lvl1pPr marL="228600" indent="-22860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Addition of HO-X to an alkene gives a </a:t>
            </a:r>
            <a:r>
              <a:rPr lang="en-US" alt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halohydrin</a:t>
            </a:r>
            <a:endParaRPr lang="en-US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Treatment of a </a:t>
            </a:r>
            <a:r>
              <a:rPr lang="en-US" alt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halohydrin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with base gives an epoxide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Intramolecular Williamson ether synthesis</a:t>
            </a:r>
            <a:endParaRPr lang="en-CA" alt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83566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" y="-4268"/>
            <a:ext cx="624956" cy="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102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Learning Objectives</a:t>
            </a:r>
            <a:endParaRPr lang="ar-SA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 rtl="0">
              <a:buNone/>
            </a:pPr>
            <a:r>
              <a:rPr lang="en-US" alt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Chapter seven discusses the following topics and by the end of this chapter the students will:</a:t>
            </a:r>
          </a:p>
          <a:p>
            <a:pPr algn="just" rtl="0"/>
            <a:endParaRPr lang="en-US" altLang="en-US" dirty="0">
              <a:solidFill>
                <a:schemeClr val="accent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buClr>
                <a:schemeClr val="accent2"/>
              </a:buClr>
              <a:buBlip>
                <a:blip r:embed="rId2"/>
              </a:buBlip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Know the structure  of ethers</a:t>
            </a:r>
          </a:p>
          <a:p>
            <a:pPr algn="l" rtl="0">
              <a:buClr>
                <a:schemeClr val="accent2"/>
              </a:buClr>
              <a:buBlip>
                <a:blip r:embed="rId2"/>
              </a:buBlip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Know the different methods of naming ethers</a:t>
            </a:r>
          </a:p>
          <a:p>
            <a:pPr algn="l" rtl="0">
              <a:buClr>
                <a:schemeClr val="accent2"/>
              </a:buClr>
              <a:buBlip>
                <a:blip r:embed="rId2"/>
              </a:buBlip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Know the physical properties of ethers </a:t>
            </a:r>
          </a:p>
          <a:p>
            <a:pPr algn="l" rtl="0">
              <a:buClr>
                <a:schemeClr val="accent2"/>
              </a:buClr>
              <a:buBlip>
                <a:blip r:embed="rId2"/>
              </a:buBlip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Know the different methods used in preparation of ethers </a:t>
            </a:r>
          </a:p>
          <a:p>
            <a:pPr algn="l" rtl="0">
              <a:buClr>
                <a:schemeClr val="accent2"/>
              </a:buClr>
              <a:buBlip>
                <a:blip r:embed="rId2"/>
              </a:buBlip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Know the reactions of opened ethers with HX </a:t>
            </a:r>
          </a:p>
          <a:p>
            <a:pPr algn="l" rtl="0">
              <a:buClr>
                <a:schemeClr val="accent2"/>
              </a:buClr>
              <a:buBlip>
                <a:blip r:embed="rId2"/>
              </a:buBlip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Know the different methods used in synthesis of epoxides </a:t>
            </a:r>
          </a:p>
          <a:p>
            <a:pPr algn="l" rtl="0">
              <a:buClr>
                <a:schemeClr val="accent2"/>
              </a:buClr>
              <a:buBlip>
                <a:blip r:embed="rId2"/>
              </a:buBlip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Know the reactions of epoxides with different 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nucleophiles</a:t>
            </a:r>
            <a:endParaRPr lang="en-US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/>
            <a:endParaRPr lang="ar-S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ar-SA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>
                <a:latin typeface="Andalus" panose="02020603050405020304" pitchFamily="18" charset="-78"/>
                <a:cs typeface="Andalus" panose="02020603050405020304" pitchFamily="18" charset="-78"/>
              </a:rPr>
              <a:pPr/>
              <a:t>2</a:t>
            </a:fld>
            <a:endParaRPr lang="ar-S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" y="-4268"/>
            <a:ext cx="624956" cy="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19658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108 Chem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4" name="مستطيل 1"/>
          <p:cNvSpPr/>
          <p:nvPr/>
        </p:nvSpPr>
        <p:spPr>
          <a:xfrm>
            <a:off x="1031210" y="332656"/>
            <a:ext cx="6853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Dehydration </a:t>
            </a:r>
            <a:r>
              <a:rPr lang="en-US" sz="48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of </a:t>
            </a:r>
            <a:r>
              <a:rPr lang="en-US" sz="4800" b="1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dialcohols</a:t>
            </a:r>
            <a:r>
              <a:rPr lang="en-US" sz="48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ar-SA" sz="48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2" y="1772816"/>
            <a:ext cx="698477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" y="-4268"/>
            <a:ext cx="624956" cy="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14212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Reaction of </a:t>
            </a:r>
            <a:r>
              <a:rPr lang="en-US" alt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Epoxides</a:t>
            </a:r>
            <a:r>
              <a:rPr lang="en-US" alt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alt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SA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776"/>
            <a:ext cx="7467600" cy="457694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Epoxides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are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easily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undergo </a:t>
            </a:r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ring-opening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reactions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under both </a:t>
            </a:r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acidic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basic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conditions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0" indent="0" algn="l" rtl="0">
              <a:buNone/>
            </a:pP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47408631"/>
              </p:ext>
            </p:extLst>
          </p:nvPr>
        </p:nvGraphicFramePr>
        <p:xfrm>
          <a:off x="1665054" y="2564904"/>
          <a:ext cx="5787266" cy="3288085"/>
        </p:xfrm>
        <a:graphic>
          <a:graphicData uri="http://schemas.openxmlformats.org/presentationml/2006/ole">
            <p:oleObj spid="_x0000_s7211" name="CS ChemDraw Drawing" r:id="rId3" imgW="4646880" imgH="2639520" progId="ChemDraw.Document.6.0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ar-SA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>
                <a:latin typeface="Andalus" panose="02020603050405020304" pitchFamily="18" charset="-78"/>
                <a:cs typeface="Andalus" panose="02020603050405020304" pitchFamily="18" charset="-78"/>
              </a:rPr>
              <a:pPr/>
              <a:t>21</a:t>
            </a:fld>
            <a:endParaRPr lang="ar-S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" y="-4268"/>
            <a:ext cx="624956" cy="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89905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81036" y="2996952"/>
            <a:ext cx="2971800" cy="844550"/>
          </a:xfrm>
          <a:prstGeom prst="rect">
            <a:avLst/>
          </a:prstGeom>
        </p:spPr>
        <p:txBody>
          <a:bodyPr vert="horz" lIns="0" tIns="45720" rIns="18288" bIns="45720" rtlCol="0">
            <a:normAutofit/>
          </a:bodyPr>
          <a:lstStyle>
            <a:lvl1pPr marL="228600" indent="-22860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en-US" sz="3600" b="1" dirty="0" smtClean="0">
                <a:solidFill>
                  <a:srgbClr val="0070C0"/>
                </a:solidFill>
                <a:latin typeface="Andalus" panose="02020603050405020304" pitchFamily="18" charset="-78"/>
                <a:ea typeface="Gulim" pitchFamily="34" charset="-127"/>
                <a:cs typeface="Andalus" panose="02020603050405020304" pitchFamily="18" charset="-78"/>
              </a:rPr>
              <a:t>Questions?</a:t>
            </a:r>
            <a:endParaRPr lang="en-US" altLang="en-US" sz="3600" b="1" dirty="0">
              <a:solidFill>
                <a:srgbClr val="0070C0"/>
              </a:solidFill>
              <a:latin typeface="Andalus" panose="02020603050405020304" pitchFamily="18" charset="-78"/>
              <a:ea typeface="Gulim" pitchFamily="34" charset="-127"/>
              <a:cs typeface="Andalus" panose="02020603050405020304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1261865"/>
            <a:ext cx="739016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Thank You for your kind </a:t>
            </a:r>
            <a:endParaRPr lang="en-US" sz="5400" b="1" dirty="0" smtClean="0">
              <a:solidFill>
                <a:schemeClr val="tx2">
                  <a:lumMod val="75000"/>
                  <a:lumOff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5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attention </a:t>
            </a:r>
            <a:r>
              <a:rPr lang="en-US" sz="5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!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ar-SA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>
                <a:latin typeface="Andalus" panose="02020603050405020304" pitchFamily="18" charset="-78"/>
                <a:cs typeface="Andalus" panose="02020603050405020304" pitchFamily="18" charset="-78"/>
              </a:rPr>
              <a:pPr/>
              <a:t>22</a:t>
            </a:fld>
            <a:endParaRPr lang="ar-S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" y="-4268"/>
            <a:ext cx="624956" cy="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293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Structure and Nomenclature of Ethers</a:t>
            </a:r>
            <a:endParaRPr lang="ar-SA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Ethers </a:t>
                </a:r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are molecules in which an oxygen atom is linked by single bonds to two organic group.</a:t>
                </a:r>
              </a:p>
              <a:p>
                <a:pPr marL="0" indent="0" algn="l" rtl="0">
                  <a:buNone/>
                </a:pPr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The geometry of simple ethers is similar to that of water.</a:t>
                </a:r>
              </a:p>
              <a:p>
                <a:pPr marL="0" indent="0" algn="l" rtl="0">
                  <a:buNone/>
                </a:pPr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General </a:t>
                </a:r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formula: </a:t>
                </a:r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R-O-R or </a:t>
                </a:r>
                <a:r>
                  <a:rPr lang="en-US" dirty="0" err="1">
                    <a:latin typeface="Andalus" panose="02020603050405020304" pitchFamily="18" charset="-78"/>
                    <a:cs typeface="Andalus" panose="02020603050405020304" pitchFamily="18" charset="-78"/>
                  </a:rPr>
                  <a:t>Ar</a:t>
                </a:r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-O-</a:t>
                </a:r>
                <a:r>
                  <a:rPr lang="en-US" dirty="0" err="1">
                    <a:latin typeface="Andalus" panose="02020603050405020304" pitchFamily="18" charset="-78"/>
                    <a:cs typeface="Andalus" panose="02020603050405020304" pitchFamily="18" charset="-78"/>
                  </a:rPr>
                  <a:t>Ar</a:t>
                </a:r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 or </a:t>
                </a:r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R-O-</a:t>
                </a:r>
                <a:r>
                  <a:rPr lang="en-US" dirty="0" err="1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Ar</a:t>
                </a:r>
                <a:endParaRPr lang="en-US" dirty="0" smtClean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marL="0" indent="0" algn="ctr" rtl="0">
                  <a:buNone/>
                </a:pPr>
                <a:r>
                  <a:rPr lang="en-US" b="1" dirty="0">
                    <a:solidFill>
                      <a:srgbClr val="0070C0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Types of Ethers</a:t>
                </a:r>
              </a:p>
              <a:p>
                <a:pPr algn="just" rtl="0">
                  <a:buBlip>
                    <a:blip r:embed="rId2"/>
                  </a:buBlip>
                </a:pPr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Symmetrical ether: the organic group attached to the oxygen are </a:t>
                </a:r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identical.CH</a:t>
                </a:r>
                <a:r>
                  <a:rPr lang="en-US" baseline="-25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3</a:t>
                </a:r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CH</a:t>
                </a:r>
                <a:r>
                  <a:rPr lang="en-US" baseline="-25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2</a:t>
                </a:r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OCH</a:t>
                </a:r>
                <a:r>
                  <a:rPr lang="en-US" baseline="-25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2</a:t>
                </a:r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CH</a:t>
                </a:r>
                <a:r>
                  <a:rPr lang="en-US" baseline="-25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3</a:t>
                </a:r>
                <a:endParaRPr lang="en-US" baseline="-25000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algn="just" rtl="0">
                  <a:buBlip>
                    <a:blip r:embed="rId2"/>
                  </a:buBlip>
                </a:pPr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Unsymmetrical </a:t>
                </a:r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ether (Mixed ether) : the two </a:t>
                </a:r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groups are different</a:t>
                </a:r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. CH</a:t>
                </a:r>
                <a14:m>
                  <m:oMath xmlns:m="http://schemas.openxmlformats.org/officeDocument/2006/math">
                    <m:r>
                      <a:rPr lang="en-US" i="1" baseline="-25000" dirty="0" smtClean="0">
                        <a:latin typeface="Cambria Math" panose="02040503050406030204" pitchFamily="18" charset="0"/>
                        <a:cs typeface="Andalus" panose="02020603050405020304" pitchFamily="18" charset="-78"/>
                      </a:rPr>
                      <m:t>3</m:t>
                    </m:r>
                  </m:oMath>
                </a14:m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OCH</a:t>
                </a:r>
                <a:r>
                  <a:rPr lang="en-US" baseline="-25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2</a:t>
                </a:r>
                <a:r>
                  <a:rPr lang="en-US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CH</a:t>
                </a:r>
                <a:r>
                  <a:rPr lang="en-US" baseline="-25000" dirty="0" smtClean="0">
                    <a:latin typeface="Andalus" panose="02020603050405020304" pitchFamily="18" charset="-78"/>
                    <a:cs typeface="Andalus" panose="02020603050405020304" pitchFamily="18" charset="-78"/>
                  </a:rPr>
                  <a:t>3</a:t>
                </a:r>
                <a:endParaRPr lang="en-US" baseline="-25000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algn="l" rtl="0"/>
                <a:endParaRPr lang="ar-SA" dirty="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 cstate="print"/>
                <a:stretch>
                  <a:fillRect l="-1306" t="-1233" r="-1224" b="-9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ar-SA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>
                <a:latin typeface="Andalus" panose="02020603050405020304" pitchFamily="18" charset="-78"/>
                <a:cs typeface="Andalus" panose="02020603050405020304" pitchFamily="18" charset="-78"/>
              </a:rPr>
              <a:pPr/>
              <a:t>3</a:t>
            </a:fld>
            <a:endParaRPr lang="ar-SA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" y="-4268"/>
            <a:ext cx="624956" cy="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3936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Classification of Ethers</a:t>
            </a:r>
            <a:r>
              <a:rPr lang="ar-SA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ar-SA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108 Chem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5" name="مستطيل 7"/>
          <p:cNvSpPr/>
          <p:nvPr/>
        </p:nvSpPr>
        <p:spPr>
          <a:xfrm>
            <a:off x="940818" y="2060848"/>
            <a:ext cx="2687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(I)  Aliphatic Ethers</a:t>
            </a:r>
            <a:endParaRPr lang="ar-SA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مستطيل 8"/>
          <p:cNvSpPr/>
          <p:nvPr/>
        </p:nvSpPr>
        <p:spPr>
          <a:xfrm>
            <a:off x="5849967" y="2079684"/>
            <a:ext cx="2776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(II) Aromatic Ethers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00" y="2657472"/>
            <a:ext cx="27241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330" y="4837109"/>
            <a:ext cx="15144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مجموعة 14"/>
          <p:cNvGrpSpPr/>
          <p:nvPr/>
        </p:nvGrpSpPr>
        <p:grpSpPr>
          <a:xfrm>
            <a:off x="6459120" y="2820007"/>
            <a:ext cx="1826542" cy="1139638"/>
            <a:chOff x="2614614" y="2800350"/>
            <a:chExt cx="1826542" cy="113963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3342" b="35027"/>
            <a:stretch/>
          </p:blipFill>
          <p:spPr bwMode="auto">
            <a:xfrm>
              <a:off x="2614614" y="2800350"/>
              <a:ext cx="1826542" cy="816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4450" t="66667" r="32775" b="7665"/>
            <a:stretch/>
          </p:blipFill>
          <p:spPr bwMode="auto">
            <a:xfrm>
              <a:off x="2987824" y="3617259"/>
              <a:ext cx="1283065" cy="322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53" y="3257062"/>
            <a:ext cx="562610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" y="-4268"/>
            <a:ext cx="624956" cy="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081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Common Nomenclature</a:t>
            </a:r>
            <a:endParaRPr lang="ar-SA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 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The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common names of ethers are derived by naming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   the alkyl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groups bonded to the oxygen then listing them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in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alphabetical order followed by the word "ether".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  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     </a:t>
            </a:r>
            <a:endParaRPr lang="en-US" alt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algn="l" rtl="0">
              <a:buBlip>
                <a:blip r:embed="rId2"/>
              </a:buBlip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 Symmetrical ethers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write the prefix “</a:t>
            </a:r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” then name of group followed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by the word </a:t>
            </a:r>
            <a:r>
              <a:rPr lang="en-US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ether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0" indent="0" algn="l" rtl="0">
              <a:buNone/>
            </a:pPr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</a:t>
            </a: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</a:t>
            </a:r>
            <a:r>
              <a:rPr lang="en-US" baseline="-25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-O-</a:t>
            </a: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   </a:t>
            </a:r>
            <a:r>
              <a:rPr lang="en-US" baseline="-25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</a:t>
            </a:r>
            <a:r>
              <a:rPr lang="en-US" baseline="-25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-O-</a:t>
            </a: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</a:t>
            </a:r>
            <a:r>
              <a:rPr lang="en-US" baseline="-250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</a:p>
          <a:p>
            <a:pPr marL="0" indent="0" algn="l" rtl="0">
              <a:buNone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Ethyl methyl ether                        Dimethyl ether</a:t>
            </a:r>
            <a:endParaRPr lang="ar-S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ar-SA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>
                <a:latin typeface="Andalus" panose="02020603050405020304" pitchFamily="18" charset="-78"/>
                <a:cs typeface="Andalus" panose="02020603050405020304" pitchFamily="18" charset="-78"/>
              </a:rPr>
              <a:pPr/>
              <a:t>5</a:t>
            </a:fld>
            <a:endParaRPr lang="ar-SA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" y="-4268"/>
            <a:ext cx="624956" cy="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152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IUPAC Nomenclature</a:t>
            </a:r>
            <a:endParaRPr lang="ar-SA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The ether functional group does not have a characteristic IUPAC nomenclature suffix,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cs typeface="Andalus" pitchFamily="18" charset="-78"/>
              </a:rPr>
              <a:t>so 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ethers are considered 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as </a:t>
            </a:r>
            <a:r>
              <a:rPr lang="en-US" alt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alkoxy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RO- </a:t>
            </a:r>
            <a:r>
              <a:rPr lang="en-US" alt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smaller alkyl </a:t>
            </a:r>
            <a:r>
              <a:rPr lang="en-US" altLang="en-US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group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 derivatives 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of a parent 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compounds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alkane, </a:t>
            </a:r>
            <a:r>
              <a:rPr lang="en-US" altLang="en-US" dirty="0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 alkene, or </a:t>
            </a:r>
            <a:r>
              <a:rPr lang="en-US" altLang="en-US" dirty="0" err="1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alkyne,or</a:t>
            </a:r>
            <a:r>
              <a:rPr lang="en-US" altLang="en-US" dirty="0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alcohol,----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  <a:r>
              <a:rPr lang="en-US" alt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algn="l" rtl="0">
              <a:buBlip>
                <a:blip r:embed="rId2"/>
              </a:buBlip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Names of some common </a:t>
            </a:r>
            <a:r>
              <a:rPr lang="en-US" alt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alkoxy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groups (RO-):</a:t>
            </a:r>
          </a:p>
          <a:p>
            <a:pPr algn="l" rtl="0" fontAlgn="base"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</a:t>
            </a:r>
            <a:r>
              <a:rPr lang="en-US" altLang="en-US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O--        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</a:t>
            </a:r>
            <a:r>
              <a:rPr lang="en-US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Methoxy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</a:t>
            </a:r>
          </a:p>
          <a:p>
            <a:pPr algn="l" rtl="0" fontAlgn="base">
              <a:buNone/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</a:t>
            </a:r>
            <a:r>
              <a:rPr lang="en-US" altLang="en-US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</a:t>
            </a:r>
            <a:r>
              <a:rPr lang="en-US" altLang="en-US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</a:t>
            </a:r>
            <a:r>
              <a:rPr lang="en-US" altLang="en-US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O--          n-</a:t>
            </a:r>
            <a:r>
              <a:rPr lang="en-US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Propoxy</a:t>
            </a:r>
            <a:endParaRPr lang="en-US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CH</a:t>
            </a:r>
            <a:r>
              <a:rPr lang="en-US" altLang="en-US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</a:t>
            </a:r>
            <a:r>
              <a:rPr lang="en-US" altLang="en-US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O-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- 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</a:t>
            </a:r>
            <a:r>
              <a:rPr lang="en-US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Ethoxy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</a:t>
            </a:r>
          </a:p>
          <a:p>
            <a:pPr marL="0" indent="0" algn="l" rtl="0">
              <a:buNone/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(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</a:t>
            </a:r>
            <a:r>
              <a:rPr lang="en-US" altLang="en-US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  <a:r>
              <a:rPr lang="en-US" altLang="en-US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CHO--  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</a:t>
            </a:r>
            <a:r>
              <a:rPr lang="en-US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Isopropoxy</a:t>
            </a:r>
            <a:endParaRPr lang="en-US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8" algn="l" fontAlgn="base">
              <a:buNone/>
            </a:pPr>
            <a:r>
              <a:rPr lang="en-US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ndalus" pitchFamily="18" charset="-78"/>
                <a:cs typeface="Andalus" pitchFamily="18" charset="-78"/>
              </a:rPr>
              <a:t>   (CH</a:t>
            </a:r>
            <a:r>
              <a:rPr lang="en-US" sz="2400" baseline="-25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r>
              <a:rPr lang="en-US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ndalus" pitchFamily="18" charset="-78"/>
                <a:cs typeface="Andalus" pitchFamily="18" charset="-78"/>
              </a:rPr>
              <a:t>)</a:t>
            </a:r>
            <a:r>
              <a:rPr lang="en-US" sz="2400" baseline="-25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ndalus" pitchFamily="18" charset="-78"/>
                <a:cs typeface="Andalus" pitchFamily="18" charset="-78"/>
              </a:rPr>
              <a:t>3</a:t>
            </a:r>
            <a:r>
              <a:rPr lang="en-US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ndalus" pitchFamily="18" charset="-78"/>
                <a:cs typeface="Andalus" pitchFamily="18" charset="-78"/>
              </a:rPr>
              <a:t>CO–              </a:t>
            </a:r>
            <a:r>
              <a:rPr lang="en-US" sz="2200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ndalus" pitchFamily="18" charset="-78"/>
                <a:cs typeface="Andalus" pitchFamily="18" charset="-78"/>
              </a:rPr>
              <a:t>tert-Butoxy</a:t>
            </a:r>
            <a:endParaRPr lang="en-US" sz="2200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C</a:t>
            </a:r>
            <a:r>
              <a:rPr lang="en-US" altLang="en-US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6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</a:t>
            </a:r>
            <a:r>
              <a:rPr lang="en-US" altLang="en-US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– 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    </a:t>
            </a:r>
            <a:r>
              <a:rPr lang="en-US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Phenoxy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 algn="l" rtl="0"/>
            <a:endParaRPr lang="en-US" altLang="en-US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buNone/>
            </a:pPr>
            <a:endParaRPr lang="ar-S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ar-SA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>
                <a:latin typeface="Andalus" panose="02020603050405020304" pitchFamily="18" charset="-78"/>
                <a:cs typeface="Andalus" panose="02020603050405020304" pitchFamily="18" charset="-78"/>
              </a:rPr>
              <a:pPr/>
              <a:t>6</a:t>
            </a:fld>
            <a:endParaRPr lang="ar-SA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" y="-4268"/>
            <a:ext cx="624956" cy="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2165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4664"/>
            <a:ext cx="7467600" cy="5585061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endParaRPr lang="ar-SA" altLang="en-US" sz="1800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anose="02020603050405020304" pitchFamily="18" charset="-78"/>
              <a:ea typeface="Majalla UI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endParaRPr lang="ar-SA" altLang="en-US" sz="18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dalus" panose="02020603050405020304" pitchFamily="18" charset="-78"/>
              <a:ea typeface="Majalla UI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r>
              <a:rPr lang="ar-SA" altLang="en-US" sz="1800" dirty="0" smtClean="0">
                <a:solidFill>
                  <a:srgbClr val="0070C0"/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Hexyl methyl ether</a:t>
            </a:r>
            <a:r>
              <a:rPr lang="en-US" altLang="en-US" sz="1800" dirty="0" smtClean="0">
                <a:solidFill>
                  <a:srgbClr val="0070C0"/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 </a:t>
            </a:r>
            <a:r>
              <a:rPr lang="ar-SA" altLang="en-US" sz="1800" dirty="0" smtClean="0">
                <a:solidFill>
                  <a:srgbClr val="0070C0"/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                                                         Diethyl ether</a:t>
            </a:r>
            <a:r>
              <a:rPr lang="en-US" altLang="en-US" sz="1800" dirty="0" smtClean="0">
                <a:solidFill>
                  <a:srgbClr val="0070C0"/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   </a:t>
            </a:r>
            <a:r>
              <a:rPr lang="en-US" sz="1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Common</a:t>
            </a:r>
            <a:endParaRPr lang="ar-SA" altLang="en-US" sz="1800" dirty="0" smtClean="0">
              <a:solidFill>
                <a:schemeClr val="accent1"/>
              </a:solidFill>
              <a:latin typeface="Andalus" panose="02020603050405020304" pitchFamily="18" charset="-78"/>
              <a:ea typeface="Majalla UI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r>
              <a:rPr lang="ar-SA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Methoxy </a:t>
            </a:r>
            <a:r>
              <a:rPr lang="ar-SA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hexane           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3-</a:t>
            </a:r>
            <a:r>
              <a:rPr lang="ar-SA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Methoxy </a:t>
            </a:r>
            <a:r>
              <a:rPr lang="ar-SA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hexane</a:t>
            </a:r>
            <a:r>
              <a:rPr lang="ar-SA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                 Ethoxy </a:t>
            </a:r>
            <a:r>
              <a:rPr lang="ar-SA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ethane</a:t>
            </a:r>
            <a:r>
              <a:rPr lang="ar-SA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 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IUPAC</a:t>
            </a:r>
            <a:r>
              <a:rPr lang="ar-SA" altLang="en-US" sz="1800" dirty="0" smtClean="0">
                <a:solidFill>
                  <a:srgbClr val="A50021"/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           </a:t>
            </a:r>
            <a:endParaRPr lang="en-US" altLang="en-US" sz="1800" dirty="0" smtClean="0">
              <a:solidFill>
                <a:srgbClr val="A50021"/>
              </a:solidFill>
              <a:latin typeface="Andalus" panose="02020603050405020304" pitchFamily="18" charset="-78"/>
              <a:ea typeface="Majalla UI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endParaRPr lang="en-US" sz="1800" dirty="0">
              <a:solidFill>
                <a:srgbClr val="A5002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endParaRPr lang="en-US" sz="1800" dirty="0" smtClean="0">
              <a:solidFill>
                <a:srgbClr val="A5002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endParaRPr lang="en-US" sz="1800" dirty="0">
              <a:solidFill>
                <a:srgbClr val="A5002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r>
              <a:rPr lang="ar-SA" altLang="en-US" sz="1800" dirty="0" smtClean="0">
                <a:solidFill>
                  <a:srgbClr val="0070C0"/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Ethyl </a:t>
            </a:r>
            <a:r>
              <a:rPr lang="ar-SA" altLang="en-US" sz="1800" dirty="0">
                <a:solidFill>
                  <a:srgbClr val="0070C0"/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vinyl </a:t>
            </a:r>
            <a:r>
              <a:rPr lang="ar-SA" altLang="en-US" sz="1800" dirty="0" smtClean="0">
                <a:solidFill>
                  <a:srgbClr val="0070C0"/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ether</a:t>
            </a:r>
            <a:r>
              <a:rPr lang="en-US" altLang="en-US" sz="1800" dirty="0" smtClean="0">
                <a:solidFill>
                  <a:srgbClr val="0070C0"/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 </a:t>
            </a:r>
            <a:r>
              <a:rPr lang="ar-SA" altLang="en-US" sz="1800" dirty="0" smtClean="0">
                <a:solidFill>
                  <a:srgbClr val="0070C0"/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                     Divinyl </a:t>
            </a:r>
            <a:r>
              <a:rPr lang="ar-SA" altLang="en-US" sz="1800" dirty="0">
                <a:solidFill>
                  <a:srgbClr val="0070C0"/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ether</a:t>
            </a:r>
            <a:endParaRPr lang="ar-SA" altLang="en-US" sz="1800" dirty="0" smtClean="0">
              <a:solidFill>
                <a:srgbClr val="0070C0"/>
              </a:solidFill>
              <a:latin typeface="Andalus" panose="02020603050405020304" pitchFamily="18" charset="-78"/>
              <a:ea typeface="Majalla UI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r>
              <a:rPr lang="ar-SA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Ethoxy </a:t>
            </a:r>
            <a:r>
              <a:rPr lang="ar-SA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ethene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                       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Vinyloxyethene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               5-</a:t>
            </a:r>
            <a:r>
              <a:rPr lang="ar-SA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Ethoxy-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2</a:t>
            </a:r>
            <a:r>
              <a:rPr lang="ar-SA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-heptene</a:t>
            </a:r>
            <a:endParaRPr lang="en-US" alt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ndalus" panose="02020603050405020304" pitchFamily="18" charset="-78"/>
              <a:ea typeface="Majalla UI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endParaRPr lang="en-US" altLang="en-US" sz="1800" dirty="0">
              <a:solidFill>
                <a:srgbClr val="A50021"/>
              </a:solidFill>
              <a:latin typeface="Andalus" panose="02020603050405020304" pitchFamily="18" charset="-78"/>
              <a:ea typeface="Majalla UI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endParaRPr lang="en-US" altLang="en-US" sz="1800" dirty="0" smtClean="0">
              <a:solidFill>
                <a:srgbClr val="A50021"/>
              </a:solidFill>
              <a:latin typeface="Andalus" panose="02020603050405020304" pitchFamily="18" charset="-78"/>
              <a:ea typeface="Majalla UI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endParaRPr lang="en-US" altLang="en-US" sz="1800" dirty="0">
              <a:solidFill>
                <a:srgbClr val="A50021"/>
              </a:solidFill>
              <a:latin typeface="Andalus" panose="02020603050405020304" pitchFamily="18" charset="-78"/>
              <a:ea typeface="Majalla UI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endParaRPr lang="en-US" altLang="en-US" sz="1800" dirty="0" smtClean="0">
              <a:solidFill>
                <a:srgbClr val="A50021"/>
              </a:solidFill>
              <a:latin typeface="Andalus" panose="02020603050405020304" pitchFamily="18" charset="-78"/>
              <a:ea typeface="Majalla UI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r>
              <a:rPr lang="en-US" altLang="en-US" sz="1800" dirty="0" smtClean="0">
                <a:solidFill>
                  <a:srgbClr val="0070C0"/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                                                </a:t>
            </a:r>
            <a:r>
              <a:rPr lang="ar-SA" altLang="en-US" sz="1800" dirty="0" smtClean="0">
                <a:solidFill>
                  <a:srgbClr val="0070C0"/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Diphenyl ether</a:t>
            </a:r>
            <a:r>
              <a:rPr lang="en-US" altLang="en-US" sz="1800" dirty="0" smtClean="0">
                <a:solidFill>
                  <a:srgbClr val="0070C0"/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 </a:t>
            </a:r>
            <a:r>
              <a:rPr lang="ar-SA" altLang="en-US" sz="1800" dirty="0" smtClean="0">
                <a:solidFill>
                  <a:srgbClr val="0070C0"/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   </a:t>
            </a:r>
            <a:r>
              <a:rPr lang="en-US" altLang="en-US" sz="1800" dirty="0" smtClean="0">
                <a:solidFill>
                  <a:srgbClr val="0070C0"/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   </a:t>
            </a:r>
            <a:r>
              <a:rPr lang="ar-SA" altLang="en-US" sz="1800" dirty="0" smtClean="0">
                <a:solidFill>
                  <a:srgbClr val="0070C0"/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   Methyl </a:t>
            </a:r>
            <a:r>
              <a:rPr lang="ar-SA" altLang="en-US" sz="1800" dirty="0">
                <a:solidFill>
                  <a:srgbClr val="0070C0"/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Phenyl </a:t>
            </a:r>
            <a:r>
              <a:rPr lang="ar-SA" altLang="en-US" sz="1800" dirty="0" smtClean="0">
                <a:solidFill>
                  <a:srgbClr val="0070C0"/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ether</a:t>
            </a:r>
            <a:r>
              <a:rPr lang="ar-SA" altLang="en-US" sz="1800" dirty="0" smtClean="0">
                <a:solidFill>
                  <a:schemeClr val="accent1"/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 </a:t>
            </a:r>
            <a:r>
              <a:rPr lang="ar-SA" altLang="en-US" sz="1800" dirty="0" smtClean="0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anisole</a:t>
            </a:r>
            <a:endParaRPr lang="en-US" altLang="en-US" sz="1800" dirty="0">
              <a:solidFill>
                <a:schemeClr val="accent3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r>
              <a:rPr lang="ar-SA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Propenyloxy </a:t>
            </a:r>
            <a:r>
              <a:rPr lang="ar-SA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benzene</a:t>
            </a:r>
            <a:r>
              <a:rPr lang="ar-SA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           Phenoxy benzene</a:t>
            </a:r>
            <a:r>
              <a:rPr lang="en-US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 </a:t>
            </a:r>
            <a:r>
              <a:rPr lang="ar-SA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                 Methoxy </a:t>
            </a:r>
            <a:r>
              <a:rPr lang="ar-SA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Majalla UI"/>
                <a:cs typeface="Andalus" panose="02020603050405020304" pitchFamily="18" charset="-78"/>
              </a:rPr>
              <a:t>benzene</a:t>
            </a:r>
            <a:endParaRPr lang="en-US" alt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ndalus" panose="02020603050405020304" pitchFamily="18" charset="-78"/>
              <a:ea typeface="Majalla UI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endParaRPr lang="ar-SA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ar-SA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>
                <a:latin typeface="Andalus" panose="02020603050405020304" pitchFamily="18" charset="-78"/>
                <a:cs typeface="Andalus" panose="02020603050405020304" pitchFamily="18" charset="-78"/>
              </a:rPr>
              <a:pPr/>
              <a:t>7</a:t>
            </a:fld>
            <a:endParaRPr lang="ar-SA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" y="-4268"/>
            <a:ext cx="624956" cy="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42601844"/>
              </p:ext>
            </p:extLst>
          </p:nvPr>
        </p:nvGraphicFramePr>
        <p:xfrm>
          <a:off x="899592" y="3933056"/>
          <a:ext cx="2192337" cy="831850"/>
        </p:xfrm>
        <a:graphic>
          <a:graphicData uri="http://schemas.openxmlformats.org/presentationml/2006/ole">
            <p:oleObj spid="_x0000_s2563" name="CS ChemDraw Drawing" r:id="rId4" imgW="2192040" imgH="831960" progId="ChemDraw.Document.6.0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76535644"/>
              </p:ext>
            </p:extLst>
          </p:nvPr>
        </p:nvGraphicFramePr>
        <p:xfrm>
          <a:off x="3419872" y="3861048"/>
          <a:ext cx="2017713" cy="831850"/>
        </p:xfrm>
        <a:graphic>
          <a:graphicData uri="http://schemas.openxmlformats.org/presentationml/2006/ole">
            <p:oleObj spid="_x0000_s2564" name="CS ChemDraw Drawing" r:id="rId5" imgW="2018160" imgH="831960" progId="ChemDraw.Document.6.0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78304898"/>
              </p:ext>
            </p:extLst>
          </p:nvPr>
        </p:nvGraphicFramePr>
        <p:xfrm>
          <a:off x="6300192" y="3933056"/>
          <a:ext cx="1530350" cy="831850"/>
        </p:xfrm>
        <a:graphic>
          <a:graphicData uri="http://schemas.openxmlformats.org/presentationml/2006/ole">
            <p:oleObj spid="_x0000_s2565" name="CS ChemDraw Drawing" r:id="rId6" imgW="1531080" imgH="831960" progId="ChemDraw.Document.6.0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43430518"/>
              </p:ext>
            </p:extLst>
          </p:nvPr>
        </p:nvGraphicFramePr>
        <p:xfrm>
          <a:off x="3779912" y="2276872"/>
          <a:ext cx="1352550" cy="269875"/>
        </p:xfrm>
        <a:graphic>
          <a:graphicData uri="http://schemas.openxmlformats.org/presentationml/2006/ole">
            <p:oleObj spid="_x0000_s2566" name="CS ChemDraw Drawing" r:id="rId7" imgW="1352520" imgH="269280" progId="ChemDraw.Document.6.0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39639802"/>
              </p:ext>
            </p:extLst>
          </p:nvPr>
        </p:nvGraphicFramePr>
        <p:xfrm>
          <a:off x="1187624" y="2204864"/>
          <a:ext cx="1352550" cy="269875"/>
        </p:xfrm>
        <a:graphic>
          <a:graphicData uri="http://schemas.openxmlformats.org/presentationml/2006/ole">
            <p:oleObj spid="_x0000_s2567" name="CS ChemDraw Drawing" r:id="rId8" imgW="1352520" imgH="269280" progId="ChemDraw.Document.6.0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89131960"/>
              </p:ext>
            </p:extLst>
          </p:nvPr>
        </p:nvGraphicFramePr>
        <p:xfrm>
          <a:off x="5724128" y="1772816"/>
          <a:ext cx="2366963" cy="1212850"/>
        </p:xfrm>
        <a:graphic>
          <a:graphicData uri="http://schemas.openxmlformats.org/presentationml/2006/ole">
            <p:oleObj spid="_x0000_s2568" name="CS ChemDraw Drawing" r:id="rId9" imgW="2366640" imgH="1212840" progId="ChemDraw.Document.6.0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93428994"/>
              </p:ext>
            </p:extLst>
          </p:nvPr>
        </p:nvGraphicFramePr>
        <p:xfrm>
          <a:off x="6300192" y="620688"/>
          <a:ext cx="1352550" cy="261937"/>
        </p:xfrm>
        <a:graphic>
          <a:graphicData uri="http://schemas.openxmlformats.org/presentationml/2006/ole">
            <p:oleObj spid="_x0000_s2569" name="CS ChemDraw Drawing" r:id="rId10" imgW="1352520" imgH="261720" progId="ChemDraw.Document.6.0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1908556"/>
              </p:ext>
            </p:extLst>
          </p:nvPr>
        </p:nvGraphicFramePr>
        <p:xfrm>
          <a:off x="3203848" y="476672"/>
          <a:ext cx="2036763" cy="968375"/>
        </p:xfrm>
        <a:graphic>
          <a:graphicData uri="http://schemas.openxmlformats.org/presentationml/2006/ole">
            <p:oleObj spid="_x0000_s2570" name="CS ChemDraw Drawing" r:id="rId11" imgW="2036520" imgH="969120" progId="ChemDraw.Document.6.0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05174891"/>
              </p:ext>
            </p:extLst>
          </p:nvPr>
        </p:nvGraphicFramePr>
        <p:xfrm>
          <a:off x="1043608" y="620688"/>
          <a:ext cx="1262063" cy="128587"/>
        </p:xfrm>
        <a:graphic>
          <a:graphicData uri="http://schemas.openxmlformats.org/presentationml/2006/ole">
            <p:oleObj spid="_x0000_s2571" name="CS ChemDraw Drawing" r:id="rId12" imgW="1261800" imgH="128160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928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48221"/>
          </a:xfrm>
        </p:spPr>
        <p:txBody>
          <a:bodyPr/>
          <a:lstStyle/>
          <a:p>
            <a:r>
              <a:rPr lang="ar-SA" alt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Physical Properties of Ether</a:t>
            </a:r>
            <a:endParaRPr lang="ar-SA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784"/>
            <a:ext cx="7467600" cy="4504941"/>
          </a:xfrm>
        </p:spPr>
        <p:txBody>
          <a:bodyPr>
            <a:normAutofit fontScale="62500" lnSpcReduction="20000"/>
          </a:bodyPr>
          <a:lstStyle/>
          <a:p>
            <a:pPr algn="l" rtl="0">
              <a:buBlip>
                <a:blip r:embed="rId2"/>
              </a:buBlip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ether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is </a:t>
            </a:r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soluble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 water, because the Oxygen atom in ether is capable of hydrogen bonding with water molecules.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 solubility decreases with increase in the number of carbon atoms.</a:t>
            </a:r>
            <a:endParaRPr lang="ar-SA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buBlip>
                <a:blip r:embed="rId2"/>
              </a:buBlip>
            </a:pPr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buBlip>
                <a:blip r:embed="rId2"/>
              </a:buBlip>
            </a:pP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buBlip>
                <a:blip r:embed="rId2"/>
              </a:buBlip>
            </a:pPr>
            <a:endParaRPr lang="ar-SA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buBlip>
                <a:blip r:embed="rId2"/>
              </a:buBlip>
            </a:pPr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buBlip>
                <a:blip r:embed="rId2"/>
              </a:buBlip>
            </a:pP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spcBef>
                <a:spcPct val="0"/>
              </a:spcBef>
              <a:buNone/>
            </a:pPr>
            <a:endParaRPr lang="en-US" alt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Ethers </a:t>
            </a:r>
            <a:r>
              <a:rPr lang="en-US" altLang="en-US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are </a:t>
            </a:r>
            <a:r>
              <a:rPr lang="en-US" altLang="en-US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much less </a:t>
            </a:r>
            <a:r>
              <a:rPr lang="en-US" altLang="en-US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soluble in water than alcohols (Because they don’t have –OH group, So they are not hydrogen bond donors).</a:t>
            </a:r>
          </a:p>
          <a:p>
            <a:pPr algn="l">
              <a:spcBef>
                <a:spcPct val="0"/>
              </a:spcBef>
              <a:buNone/>
            </a:pPr>
            <a:r>
              <a:rPr lang="en-US" altLang="en-US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More water-soluble </a:t>
            </a:r>
            <a:r>
              <a:rPr lang="en-US" altLang="en-US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than hydrocarbons of similar molecular weight (Because they are polar).</a:t>
            </a:r>
            <a:endParaRPr lang="fr-FR" altLang="en-US" dirty="0" smtClean="0">
              <a:solidFill>
                <a:srgbClr val="000000"/>
              </a:solidFill>
              <a:latin typeface="Andalus" pitchFamily="18" charset="-78"/>
              <a:cs typeface="Andalus" pitchFamily="18" charset="-78"/>
            </a:endParaRPr>
          </a:p>
          <a:p>
            <a:pPr algn="l" rtl="0">
              <a:buBlip>
                <a:blip r:embed="rId2"/>
              </a:buBlip>
            </a:pP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 rtl="0">
              <a:buBlip>
                <a:blip r:embed="rId2"/>
              </a:buBlip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boiling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points of ethers are </a:t>
            </a:r>
            <a:r>
              <a:rPr lang="en-US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lower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than </a:t>
            </a:r>
            <a:r>
              <a:rPr lang="en-US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alcohols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because there are no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hydrogen bonding between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one ether molecule and another.</a:t>
            </a:r>
          </a:p>
          <a:p>
            <a:pPr algn="l" rtl="0">
              <a:buBlip>
                <a:blip r:embed="rId2"/>
              </a:buBlip>
            </a:pPr>
            <a:r>
              <a:rPr lang="en-US" altLang="en-US" dirty="0"/>
              <a:t>Oxygen is </a:t>
            </a:r>
            <a:r>
              <a:rPr lang="en-US" altLang="en-US" i="1" dirty="0"/>
              <a:t>sp</a:t>
            </a:r>
            <a:r>
              <a:rPr lang="en-US" altLang="en-US" baseline="30000" dirty="0"/>
              <a:t>3</a:t>
            </a:r>
            <a:r>
              <a:rPr lang="en-US" altLang="en-US" dirty="0"/>
              <a:t>-hybridized </a:t>
            </a:r>
          </a:p>
          <a:p>
            <a:pPr algn="l" rtl="0"/>
            <a:endParaRPr lang="en-US" altLang="en-US" dirty="0"/>
          </a:p>
          <a:p>
            <a:pPr marL="0" indent="0" algn="l" rtl="0">
              <a:buNone/>
            </a:pPr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endParaRPr lang="ar-S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122" name="Picture 2" descr="http://chemwiki.ucdavis.edu/@api/deki/files/4680/image115.png?revision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3888432" cy="2027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ar-SA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>
                <a:latin typeface="Andalus" panose="02020603050405020304" pitchFamily="18" charset="-78"/>
                <a:cs typeface="Andalus" panose="02020603050405020304" pitchFamily="18" charset="-78"/>
              </a:rPr>
              <a:pPr/>
              <a:t>8</a:t>
            </a:fld>
            <a:endParaRPr lang="ar-SA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" y="-4268"/>
            <a:ext cx="624956" cy="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0804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904205"/>
          </a:xfrm>
        </p:spPr>
        <p:txBody>
          <a:bodyPr/>
          <a:lstStyle/>
          <a:p>
            <a:r>
              <a:rPr lang="ar-SA" alt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Preparation of </a:t>
            </a:r>
            <a:r>
              <a:rPr lang="ar-SA" alt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Ethers</a:t>
            </a:r>
            <a:endParaRPr lang="ar-SA" dirty="0">
              <a:solidFill>
                <a:schemeClr val="tx2">
                  <a:lumMod val="75000"/>
                  <a:lumOff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792"/>
            <a:ext cx="7467600" cy="443293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u="sng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Williamson </a:t>
            </a:r>
            <a:r>
              <a:rPr lang="en-US" b="1" u="sng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synthesis</a:t>
            </a:r>
          </a:p>
          <a:p>
            <a:pPr marL="0" indent="0" algn="just" rtl="0">
              <a:buNone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The reaction of a sodium </a:t>
            </a:r>
            <a:r>
              <a:rPr 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alkoxide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RONa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or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sodium </a:t>
            </a:r>
            <a:r>
              <a:rPr 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phenoxide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ArONa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with an </a:t>
            </a:r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alkyl halide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to form an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ether. (</a:t>
            </a:r>
            <a:r>
              <a:rPr lang="en-US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nucleophilic substitution </a:t>
            </a:r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reaction</a:t>
            </a:r>
            <a:r>
              <a:rPr lang="en-US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 marL="0" indent="0" algn="just" rtl="0">
              <a:buNone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This method is used for preparation for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symmetrical and unsymmetrical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ethers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0" indent="0" algn="just" rtl="0">
              <a:buNone/>
            </a:pPr>
            <a:r>
              <a:rPr lang="en-US" altLang="en-US" dirty="0">
                <a:solidFill>
                  <a:srgbClr val="151618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The </a:t>
            </a:r>
            <a:r>
              <a:rPr lang="en-US" altLang="en-US" dirty="0" err="1" smtClean="0">
                <a:solidFill>
                  <a:srgbClr val="151618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alkoxide</a:t>
            </a:r>
            <a:r>
              <a:rPr lang="en-US" altLang="en-US" dirty="0" smtClean="0">
                <a:solidFill>
                  <a:srgbClr val="151618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 or </a:t>
            </a:r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phenoxide</a:t>
            </a:r>
            <a:r>
              <a:rPr lang="en-US" altLang="en-US" dirty="0" smtClean="0">
                <a:solidFill>
                  <a:srgbClr val="151618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 </a:t>
            </a:r>
            <a:r>
              <a:rPr lang="en-US" altLang="en-US" dirty="0">
                <a:solidFill>
                  <a:srgbClr val="151618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is </a:t>
            </a:r>
            <a:r>
              <a:rPr lang="en-US" altLang="en-US" dirty="0">
                <a:solidFill>
                  <a:srgbClr val="0070C0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commonly made </a:t>
            </a:r>
            <a:r>
              <a:rPr lang="en-US" altLang="en-US" dirty="0">
                <a:solidFill>
                  <a:srgbClr val="151618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by adding </a:t>
            </a:r>
            <a:r>
              <a:rPr lang="en-US" altLang="en-US" dirty="0">
                <a:solidFill>
                  <a:srgbClr val="00B050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Na</a:t>
            </a:r>
            <a:r>
              <a:rPr lang="en-US" altLang="en-US" dirty="0">
                <a:solidFill>
                  <a:srgbClr val="151618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 or </a:t>
            </a:r>
            <a:r>
              <a:rPr lang="en-US" altLang="en-US" dirty="0">
                <a:solidFill>
                  <a:srgbClr val="00B050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K</a:t>
            </a:r>
            <a:r>
              <a:rPr lang="en-US" altLang="en-US" dirty="0">
                <a:solidFill>
                  <a:srgbClr val="151618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 to the </a:t>
            </a:r>
            <a:r>
              <a:rPr lang="en-US" altLang="en-US" dirty="0" smtClean="0">
                <a:solidFill>
                  <a:srgbClr val="151618"/>
                </a:solidFill>
                <a:latin typeface="Andalus" panose="02020603050405020304" pitchFamily="18" charset="-78"/>
                <a:ea typeface="Calibri" pitchFamily="34" charset="0"/>
                <a:cs typeface="Andalus" panose="02020603050405020304" pitchFamily="18" charset="-78"/>
              </a:rPr>
              <a:t>alcohol or phenol.</a:t>
            </a:r>
            <a:endParaRPr lang="en-US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l" rtl="0">
              <a:buNone/>
            </a:pPr>
            <a:endParaRPr lang="ar-S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37" y="4694671"/>
            <a:ext cx="7461398" cy="132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108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Chem</a:t>
            </a:r>
            <a:endParaRPr lang="ar-SA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F301-DAFA-4642-AEE7-E064E61FDCB8}" type="slidenum">
              <a:rPr lang="ar-SA" smtClean="0">
                <a:latin typeface="Andalus" panose="02020603050405020304" pitchFamily="18" charset="-78"/>
                <a:cs typeface="Andalus" panose="02020603050405020304" pitchFamily="18" charset="-78"/>
              </a:rPr>
              <a:pPr/>
              <a:t>9</a:t>
            </a:fld>
            <a:endParaRPr lang="ar-SA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" y="-4268"/>
            <a:ext cx="624956" cy="62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57906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1958</TotalTime>
  <Words>911</Words>
  <Application>Microsoft Office PowerPoint</Application>
  <PresentationFormat>On-screen Show (4:3)</PresentationFormat>
  <Paragraphs>165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Sketchbook</vt:lpstr>
      <vt:lpstr>CS ChemDraw Drawing</vt:lpstr>
      <vt:lpstr>ETHERS AND EPOXIDES</vt:lpstr>
      <vt:lpstr>Learning Objectives</vt:lpstr>
      <vt:lpstr>Structure and Nomenclature of Ethers</vt:lpstr>
      <vt:lpstr>Classification of Ethers </vt:lpstr>
      <vt:lpstr>Common Nomenclature</vt:lpstr>
      <vt:lpstr>IUPAC Nomenclature</vt:lpstr>
      <vt:lpstr>Slide 7</vt:lpstr>
      <vt:lpstr>Physical Properties of Ether</vt:lpstr>
      <vt:lpstr>Preparation of Ethers</vt:lpstr>
      <vt:lpstr>Slide 10</vt:lpstr>
      <vt:lpstr>Slide 11</vt:lpstr>
      <vt:lpstr>Slide 12</vt:lpstr>
      <vt:lpstr>Reaction of Ether</vt:lpstr>
      <vt:lpstr>Slide 14</vt:lpstr>
      <vt:lpstr>Epoxides</vt:lpstr>
      <vt:lpstr>Slide 16</vt:lpstr>
      <vt:lpstr>Preparation of cyclic ethers</vt:lpstr>
      <vt:lpstr>Preparation of Epoxides Using a Peroxyacid</vt:lpstr>
      <vt:lpstr>Slide 19</vt:lpstr>
      <vt:lpstr>Slide 20</vt:lpstr>
      <vt:lpstr>Reaction of Epoxides 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ETHERS</dc:title>
  <dc:creator>Zainab M Almarhoon</dc:creator>
  <cp:lastModifiedBy>shalaqeel</cp:lastModifiedBy>
  <cp:revision>69</cp:revision>
  <dcterms:created xsi:type="dcterms:W3CDTF">2014-11-11T06:19:05Z</dcterms:created>
  <dcterms:modified xsi:type="dcterms:W3CDTF">2016-11-07T06:23:57Z</dcterms:modified>
</cp:coreProperties>
</file>