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64"/>
  </p:notesMasterIdLst>
  <p:handoutMasterIdLst>
    <p:handoutMasterId r:id="rId65"/>
  </p:handoutMasterIdLst>
  <p:sldIdLst>
    <p:sldId id="265" r:id="rId3"/>
    <p:sldId id="363" r:id="rId4"/>
    <p:sldId id="297" r:id="rId5"/>
    <p:sldId id="306" r:id="rId6"/>
    <p:sldId id="358" r:id="rId7"/>
    <p:sldId id="360" r:id="rId8"/>
    <p:sldId id="298" r:id="rId9"/>
    <p:sldId id="301" r:id="rId10"/>
    <p:sldId id="302" r:id="rId11"/>
    <p:sldId id="311" r:id="rId12"/>
    <p:sldId id="361" r:id="rId13"/>
    <p:sldId id="354" r:id="rId14"/>
    <p:sldId id="390" r:id="rId15"/>
    <p:sldId id="392" r:id="rId16"/>
    <p:sldId id="362" r:id="rId17"/>
    <p:sldId id="365" r:id="rId18"/>
    <p:sldId id="366" r:id="rId19"/>
    <p:sldId id="367" r:id="rId20"/>
    <p:sldId id="368" r:id="rId21"/>
    <p:sldId id="312" r:id="rId22"/>
    <p:sldId id="335" r:id="rId23"/>
    <p:sldId id="378" r:id="rId24"/>
    <p:sldId id="376" r:id="rId25"/>
    <p:sldId id="377" r:id="rId26"/>
    <p:sldId id="373" r:id="rId27"/>
    <p:sldId id="379" r:id="rId28"/>
    <p:sldId id="374" r:id="rId29"/>
    <p:sldId id="380" r:id="rId30"/>
    <p:sldId id="375" r:id="rId31"/>
    <p:sldId id="381" r:id="rId32"/>
    <p:sldId id="382" r:id="rId33"/>
    <p:sldId id="400" r:id="rId34"/>
    <p:sldId id="401" r:id="rId35"/>
    <p:sldId id="402" r:id="rId36"/>
    <p:sldId id="403" r:id="rId37"/>
    <p:sldId id="404" r:id="rId38"/>
    <p:sldId id="408" r:id="rId39"/>
    <p:sldId id="405" r:id="rId40"/>
    <p:sldId id="397" r:id="rId41"/>
    <p:sldId id="398" r:id="rId42"/>
    <p:sldId id="399" r:id="rId43"/>
    <p:sldId id="393" r:id="rId44"/>
    <p:sldId id="409" r:id="rId45"/>
    <p:sldId id="394" r:id="rId46"/>
    <p:sldId id="334" r:id="rId47"/>
    <p:sldId id="395" r:id="rId48"/>
    <p:sldId id="396" r:id="rId49"/>
    <p:sldId id="410" r:id="rId50"/>
    <p:sldId id="384" r:id="rId51"/>
    <p:sldId id="406" r:id="rId52"/>
    <p:sldId id="385" r:id="rId53"/>
    <p:sldId id="387" r:id="rId54"/>
    <p:sldId id="386" r:id="rId55"/>
    <p:sldId id="388" r:id="rId56"/>
    <p:sldId id="369" r:id="rId57"/>
    <p:sldId id="370" r:id="rId58"/>
    <p:sldId id="371" r:id="rId59"/>
    <p:sldId id="407" r:id="rId60"/>
    <p:sldId id="355" r:id="rId61"/>
    <p:sldId id="356" r:id="rId62"/>
    <p:sldId id="296" r:id="rId6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82" y="-90"/>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pPr/>
              <a:t>10/17/2016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pPr/>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pPr/>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pPr/>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10E1E9A-E921-4174-A0FC-51868D7AC568}" type="slidenum">
              <a:rPr lang="en-US" smtClean="0"/>
              <a:pPr/>
              <a:t>1</a:t>
            </a:fld>
            <a:endParaRPr lang="en-US"/>
          </a:p>
        </p:txBody>
      </p:sp>
    </p:spTree>
    <p:extLst>
      <p:ext uri="{BB962C8B-B14F-4D97-AF65-F5344CB8AC3E}">
        <p14:creationId xmlns:p14="http://schemas.microsoft.com/office/powerpoint/2010/main" val="134089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D1B3E-32A7-4D54-ABA2-7D304266FA4D}" type="slidenum">
              <a:rPr lang="en-US" altLang="en-US"/>
              <a:pPr/>
              <a:t>8</a:t>
            </a:fld>
            <a:endParaRPr lang="en-US" alt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r>
              <a:rPr lang="en-GB" altLang="en-US"/>
              <a:t>The .NET framework exposes numerous classes to the developer.   These classes allow the development of rich client applications and Web based applications alike.  In the above slide these classes have been divided into 4 areas.</a:t>
            </a:r>
          </a:p>
          <a:p>
            <a:r>
              <a:rPr lang="en-GB" altLang="en-US"/>
              <a:t>ASP.NET provides the core Web infrastructure such as Web Forms for UI based development and Web Services for programmatic interface development, </a:t>
            </a:r>
          </a:p>
          <a:p>
            <a:r>
              <a:rPr lang="en-GB" altLang="en-US"/>
              <a:t>User interface development on the Windows platform can be done using Windows Forms</a:t>
            </a:r>
          </a:p>
          <a:p>
            <a:r>
              <a:rPr lang="en-GB" altLang="en-US"/>
              <a:t>ADO.NET and XML provide the functionality for  data access.</a:t>
            </a:r>
          </a:p>
          <a:p>
            <a:r>
              <a:rPr lang="en-GB" altLang="en-US"/>
              <a:t>Finally, the core base classes provide infrastructure services such as security, transaction management etc.</a:t>
            </a:r>
          </a:p>
          <a:p>
            <a:endParaRPr lang="en-GB" altLang="en-US"/>
          </a:p>
          <a:p>
            <a:endParaRPr lang="en-US" altLang="en-US"/>
          </a:p>
          <a:p>
            <a:endParaRPr lang="en-US" altLang="en-US"/>
          </a:p>
        </p:txBody>
      </p:sp>
    </p:spTree>
    <p:extLst>
      <p:ext uri="{BB962C8B-B14F-4D97-AF65-F5344CB8AC3E}">
        <p14:creationId xmlns:p14="http://schemas.microsoft.com/office/powerpoint/2010/main" val="3486926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28E04-AEFD-41E0-98B7-5DB94A253E93}" type="slidenum">
              <a:rPr lang="en-US" altLang="en-US"/>
              <a:pPr/>
              <a:t>9</a:t>
            </a:fld>
            <a:endParaRPr lang="en-US" altLang="en-US"/>
          </a:p>
        </p:txBody>
      </p:sp>
      <p:sp>
        <p:nvSpPr>
          <p:cNvPr id="27650" name="Rectangle 1026"/>
          <p:cNvSpPr>
            <a:spLocks noGrp="1" noRot="1" noChangeAspect="1" noChangeArrowheads="1" noTextEdit="1"/>
          </p:cNvSpPr>
          <p:nvPr>
            <p:ph type="sldImg"/>
          </p:nvPr>
        </p:nvSpPr>
        <p:spPr>
          <a:ln/>
        </p:spPr>
      </p:sp>
      <p:sp>
        <p:nvSpPr>
          <p:cNvPr id="27651" name="Rectangle 1027"/>
          <p:cNvSpPr>
            <a:spLocks noGrp="1" noChangeArrowheads="1"/>
          </p:cNvSpPr>
          <p:nvPr>
            <p:ph type="body" idx="1"/>
          </p:nvPr>
        </p:nvSpPr>
        <p:spPr/>
        <p:txBody>
          <a:bodyPr/>
          <a:lstStyle/>
          <a:p>
            <a:pPr>
              <a:lnSpc>
                <a:spcPct val="85000"/>
              </a:lnSpc>
              <a:spcBef>
                <a:spcPct val="20000"/>
              </a:spcBef>
              <a:buFontTx/>
              <a:buChar char="•"/>
            </a:pPr>
            <a:r>
              <a:rPr lang="en-US" altLang="en-US"/>
              <a:t>Common Language Runtime</a:t>
            </a:r>
          </a:p>
          <a:p>
            <a:pPr lvl="1">
              <a:lnSpc>
                <a:spcPct val="85000"/>
              </a:lnSpc>
              <a:spcBef>
                <a:spcPct val="20000"/>
              </a:spcBef>
              <a:buFontTx/>
              <a:buChar char="•"/>
            </a:pPr>
            <a:r>
              <a:rPr lang="en-US" altLang="en-US"/>
              <a:t>Common, secure execution environment.</a:t>
            </a:r>
          </a:p>
          <a:p>
            <a:pPr lvl="1">
              <a:lnSpc>
                <a:spcPct val="85000"/>
              </a:lnSpc>
              <a:spcBef>
                <a:spcPct val="20000"/>
              </a:spcBef>
              <a:buFontTx/>
              <a:buChar char="•"/>
            </a:pPr>
            <a:r>
              <a:rPr lang="en-US" altLang="en-US"/>
              <a:t>We’ll drill into this in some detail in the first parts of the presentation.</a:t>
            </a:r>
          </a:p>
          <a:p>
            <a:pPr>
              <a:lnSpc>
                <a:spcPct val="85000"/>
              </a:lnSpc>
              <a:spcBef>
                <a:spcPct val="20000"/>
              </a:spcBef>
              <a:buFontTx/>
              <a:buChar char="•"/>
            </a:pPr>
            <a:r>
              <a:rPr lang="en-US" altLang="en-US"/>
              <a:t>Windows</a:t>
            </a:r>
            <a:r>
              <a:rPr lang="en-US" altLang="en-US" baseline="30000"/>
              <a:t>®</a:t>
            </a:r>
            <a:r>
              <a:rPr lang="en-US" altLang="en-US"/>
              <a:t> forms</a:t>
            </a:r>
          </a:p>
          <a:p>
            <a:pPr lvl="1">
              <a:lnSpc>
                <a:spcPct val="85000"/>
              </a:lnSpc>
              <a:spcBef>
                <a:spcPct val="20000"/>
              </a:spcBef>
              <a:buFontTx/>
              <a:buChar char="•"/>
            </a:pPr>
            <a:r>
              <a:rPr lang="en-US" altLang="en-US"/>
              <a:t>Framework for building rich clients</a:t>
            </a:r>
          </a:p>
          <a:p>
            <a:pPr lvl="1">
              <a:lnSpc>
                <a:spcPct val="85000"/>
              </a:lnSpc>
              <a:spcBef>
                <a:spcPct val="20000"/>
              </a:spcBef>
              <a:buFontTx/>
              <a:buChar char="•"/>
            </a:pPr>
            <a:r>
              <a:rPr lang="en-US" altLang="en-US"/>
              <a:t>A demonstration will highlight some of these features, such as the delegate-based event model.</a:t>
            </a:r>
          </a:p>
          <a:p>
            <a:pPr>
              <a:lnSpc>
                <a:spcPct val="85000"/>
              </a:lnSpc>
              <a:spcBef>
                <a:spcPct val="20000"/>
              </a:spcBef>
              <a:buFontTx/>
              <a:buChar char="•"/>
            </a:pPr>
            <a:r>
              <a:rPr lang="en-US" altLang="en-US"/>
              <a:t>ASP.NET</a:t>
            </a:r>
          </a:p>
          <a:p>
            <a:pPr lvl="1">
              <a:lnSpc>
                <a:spcPct val="85000"/>
              </a:lnSpc>
              <a:spcBef>
                <a:spcPct val="20000"/>
              </a:spcBef>
              <a:buFontTx/>
              <a:buChar char="•"/>
            </a:pPr>
            <a:r>
              <a:rPr lang="en-US" altLang="en-US"/>
              <a:t>Web forms</a:t>
            </a:r>
          </a:p>
          <a:p>
            <a:pPr lvl="2">
              <a:lnSpc>
                <a:spcPct val="85000"/>
              </a:lnSpc>
              <a:spcBef>
                <a:spcPct val="20000"/>
              </a:spcBef>
              <a:buFontTx/>
              <a:buChar char="•"/>
            </a:pPr>
            <a:r>
              <a:rPr lang="en-US" altLang="en-US"/>
              <a:t>Manageable code (non spaghetti)</a:t>
            </a:r>
          </a:p>
          <a:p>
            <a:pPr lvl="2">
              <a:lnSpc>
                <a:spcPct val="85000"/>
              </a:lnSpc>
              <a:spcBef>
                <a:spcPct val="20000"/>
              </a:spcBef>
              <a:buFontTx/>
              <a:buChar char="•"/>
            </a:pPr>
            <a:r>
              <a:rPr lang="en-US" altLang="en-US"/>
              <a:t>Logical evolution of ASP (compiled)</a:t>
            </a:r>
          </a:p>
          <a:p>
            <a:pPr lvl="2">
              <a:lnSpc>
                <a:spcPct val="85000"/>
              </a:lnSpc>
              <a:spcBef>
                <a:spcPct val="20000"/>
              </a:spcBef>
              <a:buFontTx/>
              <a:buChar char="•"/>
            </a:pPr>
            <a:r>
              <a:rPr lang="en-US" altLang="en-US"/>
              <a:t>Again, we’ll drill into a hint at the power of Web Forms with a demonstration</a:t>
            </a:r>
          </a:p>
          <a:p>
            <a:pPr lvl="1">
              <a:lnSpc>
                <a:spcPct val="85000"/>
              </a:lnSpc>
              <a:spcBef>
                <a:spcPct val="20000"/>
              </a:spcBef>
              <a:buFontTx/>
              <a:buChar char="•"/>
            </a:pPr>
            <a:r>
              <a:rPr lang="en-US" altLang="en-US"/>
              <a:t>Web Services</a:t>
            </a:r>
          </a:p>
          <a:p>
            <a:pPr lvl="2">
              <a:lnSpc>
                <a:spcPct val="85000"/>
              </a:lnSpc>
              <a:spcBef>
                <a:spcPct val="20000"/>
              </a:spcBef>
              <a:buFontTx/>
              <a:buChar char="•"/>
            </a:pPr>
            <a:r>
              <a:rPr lang="en-US" altLang="en-US"/>
              <a:t>Programming the Internet to leverage the "power at the edge of the cloud".</a:t>
            </a:r>
          </a:p>
          <a:p>
            <a:pPr lvl="2">
              <a:lnSpc>
                <a:spcPct val="85000"/>
              </a:lnSpc>
              <a:spcBef>
                <a:spcPct val="20000"/>
              </a:spcBef>
              <a:buFontTx/>
              <a:buChar char="•"/>
            </a:pPr>
            <a:r>
              <a:rPr lang="en-US" altLang="en-US"/>
              <a:t>We will cover this in detail, as this – along with the CLR – is one of the more powerful aspects of .NET Framework.</a:t>
            </a:r>
          </a:p>
          <a:p>
            <a:pPr>
              <a:lnSpc>
                <a:spcPct val="85000"/>
              </a:lnSpc>
              <a:spcBef>
                <a:spcPct val="20000"/>
              </a:spcBef>
              <a:buFontTx/>
              <a:buChar char="•"/>
            </a:pPr>
            <a:r>
              <a:rPr lang="en-US" altLang="en-US"/>
              <a:t>ADO.NET, evolution of ADO</a:t>
            </a:r>
          </a:p>
          <a:p>
            <a:pPr lvl="1">
              <a:lnSpc>
                <a:spcPct val="85000"/>
              </a:lnSpc>
              <a:spcBef>
                <a:spcPct val="20000"/>
              </a:spcBef>
              <a:buFontTx/>
              <a:buChar char="•"/>
            </a:pPr>
            <a:r>
              <a:rPr lang="en-US" altLang="en-US"/>
              <a:t>New objects (e.g., DataSets, Datareader)</a:t>
            </a:r>
            <a:endParaRPr lang="en-GB" altLang="en-US"/>
          </a:p>
          <a:p>
            <a:pPr>
              <a:lnSpc>
                <a:spcPct val="85000"/>
              </a:lnSpc>
              <a:spcBef>
                <a:spcPct val="20000"/>
              </a:spcBef>
              <a:buFontTx/>
              <a:buChar char="•"/>
            </a:pPr>
            <a:r>
              <a:rPr lang="en-GB" altLang="en-US"/>
              <a:t>Visual Studio.NET</a:t>
            </a:r>
          </a:p>
          <a:p>
            <a:pPr lvl="1">
              <a:lnSpc>
                <a:spcPct val="85000"/>
              </a:lnSpc>
              <a:spcBef>
                <a:spcPct val="20000"/>
              </a:spcBef>
              <a:buFontTx/>
              <a:buChar char="•"/>
            </a:pPr>
            <a:r>
              <a:rPr lang="en-GB" altLang="en-US"/>
              <a:t>Most productive development environment gets better and fully supports the .NET Framework</a:t>
            </a:r>
          </a:p>
          <a:p>
            <a:pPr>
              <a:lnSpc>
                <a:spcPct val="90000"/>
              </a:lnSpc>
            </a:pPr>
            <a:endParaRPr lang="en-US" altLang="en-US"/>
          </a:p>
        </p:txBody>
      </p:sp>
    </p:spTree>
    <p:extLst>
      <p:ext uri="{BB962C8B-B14F-4D97-AF65-F5344CB8AC3E}">
        <p14:creationId xmlns:p14="http://schemas.microsoft.com/office/powerpoint/2010/main" val="44145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FA9362-B643-4F0E-9560-B70E6FEE63F5}" type="datetime1">
              <a:rPr lang="en-US" smtClean="0"/>
              <a:pPr/>
              <a:t>10/17/2016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DD8E2A-EEDF-4D14-A8D3-8A68C7D13DBD}" type="datetime1">
              <a:rPr lang="en-US" smtClean="0"/>
              <a:pPr/>
              <a:t>10/17/2016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61C805-CF8A-45B2-92D5-0789DF0430AE}" type="datetime1">
              <a:rPr lang="en-US" smtClean="0"/>
              <a:pPr/>
              <a:t>10/17/2016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2387E71-DB08-4948-A3D1-AF631E12F150}" type="datetime1">
              <a:rPr lang="en-US" smtClean="0"/>
              <a:pPr/>
              <a:t>10/17/2016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B8E559D-F187-4B2F-A974-0BA395FFBA04}" type="datetime1">
              <a:rPr lang="en-US" smtClean="0"/>
              <a:pPr/>
              <a:t>10/17/2016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957E50-A699-483F-9145-30F63CE94806}" type="datetime1">
              <a:rPr lang="en-US" smtClean="0"/>
              <a:pPr/>
              <a:t>10/17/2016</a:t>
            </a:fld>
            <a:endParaRPr lang="en-US"/>
          </a:p>
        </p:txBody>
      </p:sp>
      <p:sp>
        <p:nvSpPr>
          <p:cNvPr id="5" name="Footer Placeholder 4"/>
          <p:cNvSpPr>
            <a:spLocks noGrp="1"/>
          </p:cNvSpPr>
          <p:nvPr>
            <p:ph type="ftr" sz="quarter" idx="11"/>
          </p:nvPr>
        </p:nvSpPr>
        <p:spPr/>
        <p:txBody>
          <a:bodyPr/>
          <a:lstStyle/>
          <a:p>
            <a:r>
              <a:rPr lang="en-GB" smtClean="0"/>
              <a:t>Development of Internet Application 1501CT - Sara Almudauh</a:t>
            </a:r>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pPr/>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ED8DB69-9C93-44C6-9C10-E76A1A5F5EE0}" type="datetime1">
              <a:rPr lang="en-US" smtClean="0"/>
              <a:pPr/>
              <a:t>10/17/2016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146BAA6-245A-40CB-813B-C137F5608526}" type="datetime1">
              <a:rPr lang="en-US" smtClean="0"/>
              <a:pPr/>
              <a:t>10/17/2016</a:t>
            </a:fld>
            <a:endParaRPr lang="en-US"/>
          </a:p>
        </p:txBody>
      </p:sp>
      <p:sp>
        <p:nvSpPr>
          <p:cNvPr id="8" name="Footer Placeholder 7"/>
          <p:cNvSpPr>
            <a:spLocks noGrp="1"/>
          </p:cNvSpPr>
          <p:nvPr>
            <p:ph type="ftr" sz="quarter" idx="11"/>
          </p:nvPr>
        </p:nvSpPr>
        <p:spPr/>
        <p:txBody>
          <a:bodyPr/>
          <a:lstStyle/>
          <a:p>
            <a:r>
              <a:rPr lang="en-GB" smtClean="0"/>
              <a:t>Development of Internet Application 1501CT - Sara Almudauh</a:t>
            </a:r>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pPr/>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4A0762-5A60-4349-B8D5-BDCD55182780}" type="datetime1">
              <a:rPr lang="en-US" smtClean="0"/>
              <a:pPr/>
              <a:t>10/17/2016</a:t>
            </a:fld>
            <a:endParaRPr lang="en-US"/>
          </a:p>
        </p:txBody>
      </p:sp>
      <p:sp>
        <p:nvSpPr>
          <p:cNvPr id="4" name="Footer Placeholder 3"/>
          <p:cNvSpPr>
            <a:spLocks noGrp="1"/>
          </p:cNvSpPr>
          <p:nvPr>
            <p:ph type="ftr" sz="quarter" idx="11"/>
          </p:nvPr>
        </p:nvSpPr>
        <p:spPr/>
        <p:txBody>
          <a:bodyPr/>
          <a:lstStyle/>
          <a:p>
            <a:r>
              <a:rPr lang="en-GB" smtClean="0"/>
              <a:t>Development of Internet Application 1501CT - Sara Almudauh</a:t>
            </a:r>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DB681A-08AE-48FA-BF42-CBE968DC1A7A}" type="datetime1">
              <a:rPr lang="en-US" smtClean="0"/>
              <a:pPr/>
              <a:t>10/17/2016</a:t>
            </a:fld>
            <a:endParaRPr lang="en-US"/>
          </a:p>
        </p:txBody>
      </p:sp>
      <p:sp>
        <p:nvSpPr>
          <p:cNvPr id="3" name="Footer Placeholder 2"/>
          <p:cNvSpPr>
            <a:spLocks noGrp="1"/>
          </p:cNvSpPr>
          <p:nvPr>
            <p:ph type="ftr" sz="quarter" idx="11"/>
          </p:nvPr>
        </p:nvSpPr>
        <p:spPr/>
        <p:txBody>
          <a:bodyPr/>
          <a:lstStyle/>
          <a:p>
            <a:r>
              <a:rPr lang="en-GB" smtClean="0"/>
              <a:t>Development of Internet Application 1501CT - Sara Almudauh</a:t>
            </a:r>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pPr/>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FCC7F10-D55B-4D01-A80D-B196B1EF2236}" type="datetime1">
              <a:rPr lang="en-US" smtClean="0"/>
              <a:pPr/>
              <a:t>10/17/2016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6F5BC2A-5DA1-466A-91E8-7D30F231EDB9}" type="datetime1">
              <a:rPr lang="en-US" smtClean="0"/>
              <a:pPr/>
              <a:t>10/17/2016</a:t>
            </a:fld>
            <a:endParaRPr lang="en-US"/>
          </a:p>
        </p:txBody>
      </p:sp>
      <p:sp>
        <p:nvSpPr>
          <p:cNvPr id="6" name="Footer Placeholder 5"/>
          <p:cNvSpPr>
            <a:spLocks noGrp="1"/>
          </p:cNvSpPr>
          <p:nvPr>
            <p:ph type="ftr" sz="quarter" idx="11"/>
          </p:nvPr>
        </p:nvSpPr>
        <p:spPr/>
        <p:txBody>
          <a:bodyPr/>
          <a:lstStyle/>
          <a:p>
            <a:r>
              <a:rPr lang="en-GB" smtClean="0"/>
              <a:t>Development of Internet Application 1501CT - Sara Almudauh</a:t>
            </a:r>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pPr/>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56316-86CF-4DF5-9BAB-05ADD3EA2A0F}" type="datetime1">
              <a:rPr lang="en-US" smtClean="0"/>
              <a:pPr/>
              <a:t>10/17/2016</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Development of Internet Application 1501CT - Sara Almudauh</a:t>
            </a:r>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pPr/>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w3schools.com/asp/coll_servervariables.asp"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interdev.csse.monash.edu.au/cse2030/jason/message.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Lecture 6</a:t>
            </a:r>
          </a:p>
          <a:p>
            <a:endParaRPr lang="en-US" dirty="0" smtClean="0"/>
          </a:p>
          <a:p>
            <a:r>
              <a:rPr lang="en-US" b="1" dirty="0" smtClean="0"/>
              <a:t>Sara Almudauh</a:t>
            </a:r>
            <a:endParaRPr lang="en-US" b="1" dirty="0"/>
          </a:p>
        </p:txBody>
      </p:sp>
      <p:sp>
        <p:nvSpPr>
          <p:cNvPr id="2" name="Title 1"/>
          <p:cNvSpPr>
            <a:spLocks noGrp="1"/>
          </p:cNvSpPr>
          <p:nvPr>
            <p:ph type="ctrTitle"/>
          </p:nvPr>
        </p:nvSpPr>
        <p:spPr>
          <a:xfrm>
            <a:off x="1524000" y="1041400"/>
            <a:ext cx="9307132" cy="2387600"/>
          </a:xfrm>
        </p:spPr>
        <p:txBody>
          <a:bodyPr>
            <a:normAutofit/>
          </a:bodyPr>
          <a:lstStyle/>
          <a:p>
            <a:r>
              <a:rPr lang="en-US" sz="8800" b="1" smtClean="0"/>
              <a:t>ASP.NET</a:t>
            </a:r>
            <a:r>
              <a:rPr lang="en-US" sz="8800" b="1" dirty="0" smtClean="0"/>
              <a:t/>
            </a:r>
            <a:br>
              <a:rPr lang="en-US" sz="8800" b="1" dirty="0" smtClean="0"/>
            </a:br>
            <a:r>
              <a:rPr lang="en-US" sz="3600" b="1" dirty="0" smtClean="0"/>
              <a:t>Part 1</a:t>
            </a:r>
            <a:endParaRPr lang="en-US" altLang="zh-CN" sz="3600" b="1" dirty="0"/>
          </a:p>
        </p:txBody>
      </p:sp>
      <p:sp>
        <p:nvSpPr>
          <p:cNvPr id="4" name="Footer Placeholder 3"/>
          <p:cNvSpPr>
            <a:spLocks noGrp="1"/>
          </p:cNvSpPr>
          <p:nvPr>
            <p:ph type="ftr" sz="quarter" idx="11"/>
          </p:nvPr>
        </p:nvSpPr>
        <p:spPr/>
        <p:txBody>
          <a:bodyPr/>
          <a:lstStyle/>
          <a:p>
            <a:r>
              <a:rPr lang="en-GB" smtClean="0"/>
              <a:t>Development of Internet Application 1501CT - Sara Almudauh</a:t>
            </a:r>
            <a:endParaRPr lang="en-US" dirty="0"/>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en-US"/>
              <a:t>Kashif Jalal CA-240 (072)</a:t>
            </a:r>
          </a:p>
        </p:txBody>
      </p:sp>
      <p:sp>
        <p:nvSpPr>
          <p:cNvPr id="24580" name="Rectangle 4"/>
          <p:cNvSpPr>
            <a:spLocks noChangeArrowheads="1"/>
          </p:cNvSpPr>
          <p:nvPr/>
        </p:nvSpPr>
        <p:spPr bwMode="auto">
          <a:xfrm>
            <a:off x="1981200" y="228600"/>
            <a:ext cx="8229600" cy="762000"/>
          </a:xfrm>
          <a:prstGeom prst="rect">
            <a:avLst/>
          </a:prstGeom>
          <a:noFill/>
          <a:ln>
            <a:noFill/>
          </a:ln>
          <a:effec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n-US" altLang="en-US" sz="4000" b="1" dirty="0">
                <a:solidFill>
                  <a:srgbClr val="0066FF"/>
                </a:solidFill>
                <a:effectLst>
                  <a:outerShdw blurRad="38100" dist="38100" dir="2700000" algn="tl">
                    <a:srgbClr val="000000"/>
                  </a:outerShdw>
                </a:effectLst>
              </a:rPr>
              <a:t>Visual Studio .NET IDE Layout</a:t>
            </a:r>
          </a:p>
        </p:txBody>
      </p:sp>
      <p:pic>
        <p:nvPicPr>
          <p:cNvPr id="24581" name="Picture 5" descr="Fig02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914400"/>
            <a:ext cx="86106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185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checkerboard(across)">
                                      <p:cBhvr>
                                        <p:cTn id="7" dur="3000"/>
                                        <p:tgtEl>
                                          <p:spTgt spid="24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GB" dirty="0"/>
              <a:t>ASP.NET is a development framework for building web pages and web sites with HTML, CSS, JavaScript and server scripting</a:t>
            </a:r>
            <a:r>
              <a:rPr lang="en-GB" dirty="0" smtClean="0"/>
              <a:t>.</a:t>
            </a:r>
          </a:p>
          <a:p>
            <a:r>
              <a:rPr lang="en-US" dirty="0">
                <a:latin typeface="Calibri" pitchFamily="34" charset="0"/>
              </a:rPr>
              <a:t>Web Applications are built using </a:t>
            </a:r>
            <a:r>
              <a:rPr lang="en-US" dirty="0">
                <a:solidFill>
                  <a:srgbClr val="0070C0"/>
                </a:solidFill>
                <a:latin typeface="Calibri" pitchFamily="34" charset="0"/>
              </a:rPr>
              <a:t>Web </a:t>
            </a:r>
            <a:r>
              <a:rPr lang="en-US" dirty="0" smtClean="0">
                <a:solidFill>
                  <a:srgbClr val="0070C0"/>
                </a:solidFill>
                <a:latin typeface="Calibri" pitchFamily="34" charset="0"/>
              </a:rPr>
              <a:t>Forms</a:t>
            </a:r>
          </a:p>
          <a:p>
            <a:r>
              <a:rPr lang="en-US" dirty="0">
                <a:latin typeface="Calibri" pitchFamily="34" charset="0"/>
              </a:rPr>
              <a:t>Built on .NET Framework: any .NET programming language can be used (C#, Visual Basic)</a:t>
            </a:r>
          </a:p>
          <a:p>
            <a:endParaRPr lang="en-US" dirty="0">
              <a:solidFill>
                <a:srgbClr val="0070C0"/>
              </a:solidFill>
              <a:latin typeface="Calibri" pitchFamily="34" charset="0"/>
            </a:endParaRPr>
          </a:p>
          <a:p>
            <a:endParaRPr lang="en-GB" dirty="0"/>
          </a:p>
        </p:txBody>
      </p:sp>
      <p:sp>
        <p:nvSpPr>
          <p:cNvPr id="4" name="Title 3"/>
          <p:cNvSpPr>
            <a:spLocks noGrp="1"/>
          </p:cNvSpPr>
          <p:nvPr>
            <p:ph type="title"/>
          </p:nvPr>
        </p:nvSpPr>
        <p:spPr>
          <a:xfrm>
            <a:off x="2324100" y="352062"/>
            <a:ext cx="9029700" cy="1325563"/>
          </a:xfrm>
        </p:spPr>
        <p:txBody>
          <a:bodyPr/>
          <a:lstStyle/>
          <a:p>
            <a:r>
              <a:rPr lang="en-US" b="1" dirty="0" smtClean="0"/>
              <a:t>ASP.NET</a:t>
            </a:r>
            <a:endParaRPr lang="en-GB" b="1" dirty="0"/>
          </a:p>
        </p:txBody>
      </p:sp>
    </p:spTree>
    <p:extLst>
      <p:ext uri="{BB962C8B-B14F-4D97-AF65-F5344CB8AC3E}">
        <p14:creationId xmlns:p14="http://schemas.microsoft.com/office/powerpoint/2010/main" val="23656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09800" y="228600"/>
            <a:ext cx="7772400" cy="609600"/>
          </a:xfrm>
        </p:spPr>
        <p:txBody>
          <a:bodyPr>
            <a:normAutofit fontScale="90000"/>
          </a:bodyPr>
          <a:lstStyle/>
          <a:p>
            <a:r>
              <a:rPr lang="en-AU" altLang="en-US" b="1" dirty="0"/>
              <a:t>How ASP.NET works</a:t>
            </a:r>
          </a:p>
        </p:txBody>
      </p:sp>
      <p:sp>
        <p:nvSpPr>
          <p:cNvPr id="14339" name="Rectangle 3"/>
          <p:cNvSpPr>
            <a:spLocks noGrp="1" noChangeArrowheads="1"/>
          </p:cNvSpPr>
          <p:nvPr>
            <p:ph type="body" idx="1"/>
          </p:nvPr>
        </p:nvSpPr>
        <p:spPr>
          <a:xfrm>
            <a:off x="1530531" y="1373777"/>
            <a:ext cx="8580120" cy="4060371"/>
          </a:xfrm>
        </p:spPr>
        <p:txBody>
          <a:bodyPr/>
          <a:lstStyle/>
          <a:p>
            <a:r>
              <a:rPr lang="en-GB" dirty="0"/>
              <a:t>Fundamentally an ASP.NET page is just the same as an HTML </a:t>
            </a:r>
            <a:r>
              <a:rPr lang="en-GB" dirty="0" smtClean="0"/>
              <a:t>page.</a:t>
            </a:r>
          </a:p>
          <a:p>
            <a:r>
              <a:rPr lang="en-GB" dirty="0" smtClean="0"/>
              <a:t>If </a:t>
            </a:r>
            <a:r>
              <a:rPr lang="en-GB" dirty="0"/>
              <a:t>a browser requests an ASP.NET page, the server processes any executable code in the page, before the result is sent back to the browser.</a:t>
            </a:r>
            <a:endParaRPr lang="en-AU" altLang="en-US" dirty="0"/>
          </a:p>
        </p:txBody>
      </p:sp>
    </p:spTree>
    <p:extLst>
      <p:ext uri="{BB962C8B-B14F-4D97-AF65-F5344CB8AC3E}">
        <p14:creationId xmlns:p14="http://schemas.microsoft.com/office/powerpoint/2010/main" val="268718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352062"/>
            <a:ext cx="9029700" cy="1325563"/>
          </a:xfrm>
        </p:spPr>
        <p:txBody>
          <a:bodyPr/>
          <a:lstStyle/>
          <a:p>
            <a:r>
              <a:rPr lang="en-GB" b="1" dirty="0" err="1"/>
              <a:t>ASP.Net</a:t>
            </a:r>
            <a:r>
              <a:rPr lang="en-GB" b="1" dirty="0"/>
              <a:t> file</a:t>
            </a:r>
          </a:p>
        </p:txBody>
      </p:sp>
      <p:sp>
        <p:nvSpPr>
          <p:cNvPr id="3" name="Content Placeholder 2"/>
          <p:cNvSpPr>
            <a:spLocks noGrp="1"/>
          </p:cNvSpPr>
          <p:nvPr>
            <p:ph idx="1"/>
          </p:nvPr>
        </p:nvSpPr>
        <p:spPr/>
        <p:txBody>
          <a:bodyPr/>
          <a:lstStyle/>
          <a:p>
            <a:r>
              <a:rPr lang="en-GB" dirty="0"/>
              <a:t>ASP.NET is used to produce interactive, data-driven web applications over the internet. </a:t>
            </a:r>
          </a:p>
          <a:p>
            <a:r>
              <a:rPr lang="en-GB" dirty="0"/>
              <a:t>It consists of a large number of controls such as text boxes, buttons, and labels for assembling, configuring, and manipulating code to create HTML pages.</a:t>
            </a:r>
          </a:p>
          <a:p>
            <a:endParaRPr lang="en-GB"/>
          </a:p>
          <a:p>
            <a:endParaRPr lang="en-GB" dirty="0"/>
          </a:p>
        </p:txBody>
      </p:sp>
    </p:spTree>
    <p:extLst>
      <p:ext uri="{BB962C8B-B14F-4D97-AF65-F5344CB8AC3E}">
        <p14:creationId xmlns:p14="http://schemas.microsoft.com/office/powerpoint/2010/main" val="281722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a:t>Development of Internet Application 1501CT - Sara Almudauh</a:t>
            </a:r>
            <a:endParaRPr lang="en-US"/>
          </a:p>
        </p:txBody>
      </p:sp>
      <p:sp>
        <p:nvSpPr>
          <p:cNvPr id="3" name="Content Placeholder 2"/>
          <p:cNvSpPr>
            <a:spLocks noGrp="1"/>
          </p:cNvSpPr>
          <p:nvPr>
            <p:ph idx="1"/>
          </p:nvPr>
        </p:nvSpPr>
        <p:spPr>
          <a:xfrm>
            <a:off x="1164228" y="1847850"/>
            <a:ext cx="5674722" cy="4351338"/>
          </a:xfrm>
          <a:solidFill>
            <a:schemeClr val="bg1">
              <a:lumMod val="85000"/>
            </a:schemeClr>
          </a:solidFill>
          <a:ln>
            <a:solidFill>
              <a:schemeClr val="tx1"/>
            </a:solidFill>
          </a:ln>
        </p:spPr>
        <p:txBody>
          <a:bodyPr>
            <a:normAutofit/>
          </a:bodyPr>
          <a:lstStyle/>
          <a:p>
            <a:pPr marL="0" indent="0">
              <a:buNone/>
            </a:pPr>
            <a:r>
              <a:rPr lang="en-GB" sz="2400" dirty="0">
                <a:latin typeface="Century Gothic" panose="020B0502020202020204" pitchFamily="34" charset="0"/>
              </a:rPr>
              <a:t/>
            </a:r>
            <a:br>
              <a:rPr lang="en-GB" sz="2400" dirty="0">
                <a:latin typeface="Century Gothic" panose="020B0502020202020204" pitchFamily="34" charset="0"/>
              </a:rPr>
            </a:br>
            <a:r>
              <a:rPr lang="en-GB" sz="2400" dirty="0">
                <a:latin typeface="Century Gothic" panose="020B0502020202020204" pitchFamily="34" charset="0"/>
              </a:rPr>
              <a:t>&lt;html&gt;</a:t>
            </a:r>
            <a:br>
              <a:rPr lang="en-GB" sz="2400" dirty="0">
                <a:latin typeface="Century Gothic" panose="020B0502020202020204" pitchFamily="34" charset="0"/>
              </a:rPr>
            </a:br>
            <a:r>
              <a:rPr lang="en-GB" sz="2400" dirty="0">
                <a:latin typeface="Century Gothic" panose="020B0502020202020204" pitchFamily="34" charset="0"/>
              </a:rPr>
              <a:t>&lt;body&gt;</a:t>
            </a:r>
            <a:br>
              <a:rPr lang="en-GB" sz="2400" dirty="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a:solidFill>
                  <a:srgbClr val="FF0000"/>
                </a:solidFill>
                <a:latin typeface="Century Gothic" panose="020B0502020202020204" pitchFamily="34" charset="0"/>
              </a:rPr>
              <a:t>&lt;%</a:t>
            </a:r>
            <a:br>
              <a:rPr lang="en-GB" sz="2400" dirty="0">
                <a:solidFill>
                  <a:srgbClr val="FF0000"/>
                </a:solidFill>
                <a:latin typeface="Century Gothic" panose="020B0502020202020204" pitchFamily="34" charset="0"/>
              </a:rPr>
            </a:br>
            <a:r>
              <a:rPr lang="en-GB" sz="2400" dirty="0" err="1">
                <a:solidFill>
                  <a:srgbClr val="FF0000"/>
                </a:solidFill>
                <a:latin typeface="Century Gothic" panose="020B0502020202020204" pitchFamily="34" charset="0"/>
              </a:rPr>
              <a:t>response.write</a:t>
            </a:r>
            <a:r>
              <a:rPr lang="en-GB" sz="2400" dirty="0">
                <a:solidFill>
                  <a:srgbClr val="FF0000"/>
                </a:solidFill>
                <a:latin typeface="Century Gothic" panose="020B0502020202020204" pitchFamily="34" charset="0"/>
              </a:rPr>
              <a:t>("My first ASP script!")</a:t>
            </a:r>
            <a:br>
              <a:rPr lang="en-GB" sz="2400" dirty="0">
                <a:solidFill>
                  <a:srgbClr val="FF0000"/>
                </a:solidFill>
                <a:latin typeface="Century Gothic" panose="020B0502020202020204" pitchFamily="34" charset="0"/>
              </a:rPr>
            </a:br>
            <a:r>
              <a:rPr lang="en-GB" sz="2400" dirty="0">
                <a:solidFill>
                  <a:srgbClr val="FF0000"/>
                </a:solidFill>
                <a:latin typeface="Century Gothic" panose="020B0502020202020204" pitchFamily="34" charset="0"/>
              </a:rPr>
              <a:t>%&gt;</a:t>
            </a:r>
            <a:r>
              <a:rPr lang="en-GB" sz="2400" dirty="0">
                <a:latin typeface="Century Gothic" panose="020B0502020202020204" pitchFamily="34" charset="0"/>
              </a:rPr>
              <a:t/>
            </a:r>
            <a:br>
              <a:rPr lang="en-GB" sz="2400" dirty="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a:latin typeface="Century Gothic" panose="020B0502020202020204" pitchFamily="34" charset="0"/>
              </a:rPr>
              <a:t>&lt;/body&gt;</a:t>
            </a:r>
            <a:br>
              <a:rPr lang="en-GB" sz="2400" dirty="0">
                <a:latin typeface="Century Gothic" panose="020B0502020202020204" pitchFamily="34" charset="0"/>
              </a:rPr>
            </a:br>
            <a:r>
              <a:rPr lang="en-GB" sz="2400" dirty="0">
                <a:latin typeface="Century Gothic" panose="020B0502020202020204" pitchFamily="34" charset="0"/>
              </a:rPr>
              <a:t>&lt;/html&gt;</a:t>
            </a:r>
          </a:p>
        </p:txBody>
      </p:sp>
      <p:sp>
        <p:nvSpPr>
          <p:cNvPr id="4" name="Title 3"/>
          <p:cNvSpPr>
            <a:spLocks noGrp="1"/>
          </p:cNvSpPr>
          <p:nvPr>
            <p:ph type="title"/>
          </p:nvPr>
        </p:nvSpPr>
        <p:spPr/>
        <p:txBody>
          <a:bodyPr/>
          <a:lstStyle/>
          <a:p>
            <a:r>
              <a:rPr lang="en-US" b="1" dirty="0"/>
              <a:t>ASP Example</a:t>
            </a:r>
            <a:endParaRPr lang="en-GB" b="1" dirty="0"/>
          </a:p>
        </p:txBody>
      </p:sp>
      <p:sp>
        <p:nvSpPr>
          <p:cNvPr id="5" name="TextBox 4"/>
          <p:cNvSpPr txBox="1"/>
          <p:nvPr/>
        </p:nvSpPr>
        <p:spPr>
          <a:xfrm>
            <a:off x="7269479" y="1847850"/>
            <a:ext cx="3990703" cy="2585323"/>
          </a:xfrm>
          <a:prstGeom prst="rect">
            <a:avLst/>
          </a:prstGeom>
          <a:noFill/>
          <a:ln w="57150">
            <a:solidFill>
              <a:schemeClr val="tx1"/>
            </a:solidFill>
          </a:ln>
        </p:spPr>
        <p:txBody>
          <a:bodyPr wrap="square" rtlCol="0" anchor="ctr" anchorCtr="1">
            <a:spAutoFit/>
          </a:bodyPr>
          <a:lstStyle/>
          <a:p>
            <a:r>
              <a:rPr lang="en-GB" dirty="0"/>
              <a:t>My first ASP script!</a:t>
            </a:r>
          </a:p>
          <a:p>
            <a:endParaRPr lang="en-US" dirty="0"/>
          </a:p>
          <a:p>
            <a:endParaRPr lang="en-US" dirty="0"/>
          </a:p>
          <a:p>
            <a:endParaRPr lang="en-US" dirty="0"/>
          </a:p>
          <a:p>
            <a:endParaRPr lang="en-US" dirty="0"/>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3377167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GB" dirty="0"/>
              <a:t>Web Forms is one of the 3 programming models for creating ASP.NET web sites and web applications.</a:t>
            </a:r>
          </a:p>
          <a:p>
            <a:r>
              <a:rPr lang="en-GB" dirty="0" smtClean="0"/>
              <a:t>The </a:t>
            </a:r>
            <a:r>
              <a:rPr lang="en-GB" dirty="0"/>
              <a:t>other two programming models are Web Pages and MVC </a:t>
            </a:r>
            <a:r>
              <a:rPr lang="en-GB" dirty="0" smtClean="0"/>
              <a:t>(Model</a:t>
            </a:r>
            <a:r>
              <a:rPr lang="en-GB" dirty="0"/>
              <a:t>, View, Controller</a:t>
            </a:r>
            <a:r>
              <a:rPr lang="en-GB" dirty="0" smtClean="0"/>
              <a:t>).</a:t>
            </a:r>
          </a:p>
          <a:p>
            <a:r>
              <a:rPr lang="en-GB" dirty="0"/>
              <a:t>Web Forms are compiled and executed on the server, which generates the HTML that displays the web pages.</a:t>
            </a:r>
          </a:p>
        </p:txBody>
      </p:sp>
      <p:sp>
        <p:nvSpPr>
          <p:cNvPr id="4" name="Title 3"/>
          <p:cNvSpPr>
            <a:spLocks noGrp="1"/>
          </p:cNvSpPr>
          <p:nvPr>
            <p:ph type="title"/>
          </p:nvPr>
        </p:nvSpPr>
        <p:spPr/>
        <p:txBody>
          <a:bodyPr/>
          <a:lstStyle/>
          <a:p>
            <a:r>
              <a:rPr lang="en-US" b="1" dirty="0" smtClean="0"/>
              <a:t>Web Forms</a:t>
            </a:r>
            <a:endParaRPr lang="en-GB" b="1" dirty="0"/>
          </a:p>
        </p:txBody>
      </p:sp>
    </p:spTree>
    <p:extLst>
      <p:ext uri="{BB962C8B-B14F-4D97-AF65-F5344CB8AC3E}">
        <p14:creationId xmlns:p14="http://schemas.microsoft.com/office/powerpoint/2010/main" val="2901893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GB" dirty="0"/>
              <a:t>Now, HTTP is a stateless protocol. ASP.NET framework helps in storing the information regarding the state of the application, which consists of:</a:t>
            </a:r>
          </a:p>
          <a:p>
            <a:r>
              <a:rPr lang="en-GB" dirty="0"/>
              <a:t>Page state</a:t>
            </a:r>
          </a:p>
          <a:p>
            <a:r>
              <a:rPr lang="en-GB" dirty="0"/>
              <a:t>Session state</a:t>
            </a:r>
          </a:p>
          <a:p>
            <a:pPr marL="0" indent="0">
              <a:buNone/>
            </a:pPr>
            <a:endParaRPr lang="en-GB" dirty="0"/>
          </a:p>
        </p:txBody>
      </p:sp>
      <p:sp>
        <p:nvSpPr>
          <p:cNvPr id="4" name="Title 3"/>
          <p:cNvSpPr>
            <a:spLocks noGrp="1"/>
          </p:cNvSpPr>
          <p:nvPr>
            <p:ph type="title"/>
          </p:nvPr>
        </p:nvSpPr>
        <p:spPr/>
        <p:txBody>
          <a:bodyPr/>
          <a:lstStyle/>
          <a:p>
            <a:r>
              <a:rPr lang="en-US" b="1" dirty="0" smtClean="0"/>
              <a:t>ASP.NET States</a:t>
            </a:r>
            <a:endParaRPr lang="en-GB" b="1" dirty="0"/>
          </a:p>
        </p:txBody>
      </p:sp>
    </p:spTree>
    <p:extLst>
      <p:ext uri="{BB962C8B-B14F-4D97-AF65-F5344CB8AC3E}">
        <p14:creationId xmlns:p14="http://schemas.microsoft.com/office/powerpoint/2010/main" val="48121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GB" dirty="0"/>
              <a:t>The page state is the state of the client, i.e., the content of various input fields in the web form. The session state is the collective information obtained from various pages the user visited and worked with, i.e., the overall session state. To clear the concept, let us take an example of a shopping </a:t>
            </a:r>
            <a:r>
              <a:rPr lang="en-GB" dirty="0" smtClean="0"/>
              <a:t>cart.</a:t>
            </a:r>
            <a:endParaRPr lang="en-GB" dirty="0"/>
          </a:p>
        </p:txBody>
      </p:sp>
      <p:sp>
        <p:nvSpPr>
          <p:cNvPr id="4" name="Title 3"/>
          <p:cNvSpPr>
            <a:spLocks noGrp="1"/>
          </p:cNvSpPr>
          <p:nvPr>
            <p:ph type="title"/>
          </p:nvPr>
        </p:nvSpPr>
        <p:spPr/>
        <p:txBody>
          <a:bodyPr/>
          <a:lstStyle/>
          <a:p>
            <a:r>
              <a:rPr lang="en-US" b="1" dirty="0" smtClean="0"/>
              <a:t>ASP.NET States</a:t>
            </a:r>
            <a:endParaRPr lang="en-GB" b="1" dirty="0"/>
          </a:p>
        </p:txBody>
      </p:sp>
    </p:spTree>
    <p:extLst>
      <p:ext uri="{BB962C8B-B14F-4D97-AF65-F5344CB8AC3E}">
        <p14:creationId xmlns:p14="http://schemas.microsoft.com/office/powerpoint/2010/main" val="161171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GB" dirty="0"/>
              <a:t>User adds items to a shopping cart. Items are selected from a page, say the items page, and the total collected items and price are shown on a different page, say the cart page. Only HTTP cannot keep track of all the information coming from various pages. ASP.NET session state and server side infrastructure keeps track of the information collected globally over a session</a:t>
            </a:r>
          </a:p>
        </p:txBody>
      </p:sp>
      <p:sp>
        <p:nvSpPr>
          <p:cNvPr id="4" name="Title 3"/>
          <p:cNvSpPr>
            <a:spLocks noGrp="1"/>
          </p:cNvSpPr>
          <p:nvPr>
            <p:ph type="title"/>
          </p:nvPr>
        </p:nvSpPr>
        <p:spPr/>
        <p:txBody>
          <a:bodyPr/>
          <a:lstStyle/>
          <a:p>
            <a:r>
              <a:rPr lang="en-US" b="1" dirty="0" smtClean="0"/>
              <a:t>ASP.NET States</a:t>
            </a:r>
            <a:endParaRPr lang="en-GB" b="1" dirty="0"/>
          </a:p>
        </p:txBody>
      </p:sp>
    </p:spTree>
    <p:extLst>
      <p:ext uri="{BB962C8B-B14F-4D97-AF65-F5344CB8AC3E}">
        <p14:creationId xmlns:p14="http://schemas.microsoft.com/office/powerpoint/2010/main" val="362048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GB" dirty="0"/>
              <a:t>The ASP.NET component model provides various building blocks of ASP.NET pages. Basically it is an object model, which describes:</a:t>
            </a:r>
          </a:p>
          <a:p>
            <a:r>
              <a:rPr lang="en-GB" dirty="0"/>
              <a:t>Server side counterparts of almost all HTML elements or tags, such as &lt;form&gt; and &lt;input&gt;.</a:t>
            </a:r>
          </a:p>
          <a:p>
            <a:r>
              <a:rPr lang="en-GB" dirty="0"/>
              <a:t>Server controls, which help in developing complex user-interface. For example, the Calendar control or the </a:t>
            </a:r>
            <a:r>
              <a:rPr lang="en-GB" dirty="0" err="1"/>
              <a:t>Gridview</a:t>
            </a:r>
            <a:r>
              <a:rPr lang="en-GB" dirty="0"/>
              <a:t> control.</a:t>
            </a:r>
          </a:p>
          <a:p>
            <a:endParaRPr lang="en-GB" dirty="0"/>
          </a:p>
        </p:txBody>
      </p:sp>
      <p:sp>
        <p:nvSpPr>
          <p:cNvPr id="4" name="Title 3"/>
          <p:cNvSpPr>
            <a:spLocks noGrp="1"/>
          </p:cNvSpPr>
          <p:nvPr>
            <p:ph type="title"/>
          </p:nvPr>
        </p:nvSpPr>
        <p:spPr/>
        <p:txBody>
          <a:bodyPr>
            <a:normAutofit fontScale="90000"/>
          </a:bodyPr>
          <a:lstStyle/>
          <a:p>
            <a:r>
              <a:rPr lang="en-GB" b="1" dirty="0"/>
              <a:t>The ASP.NET Component Model</a:t>
            </a:r>
            <a:br>
              <a:rPr lang="en-GB" b="1" dirty="0"/>
            </a:br>
            <a:endParaRPr lang="en-GB" b="1" dirty="0"/>
          </a:p>
        </p:txBody>
      </p:sp>
    </p:spTree>
    <p:extLst>
      <p:ext uri="{BB962C8B-B14F-4D97-AF65-F5344CB8AC3E}">
        <p14:creationId xmlns:p14="http://schemas.microsoft.com/office/powerpoint/2010/main" val="3752706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ASP?</a:t>
            </a:r>
            <a:br>
              <a:rPr lang="en-US" b="1" dirty="0" smtClean="0"/>
            </a:br>
            <a:endParaRPr lang="en-GB" dirty="0"/>
          </a:p>
        </p:txBody>
      </p:sp>
      <p:sp>
        <p:nvSpPr>
          <p:cNvPr id="4" name="Rectangle 3"/>
          <p:cNvSpPr/>
          <p:nvPr/>
        </p:nvSpPr>
        <p:spPr>
          <a:xfrm>
            <a:off x="1245324" y="1690688"/>
            <a:ext cx="8734697" cy="1421928"/>
          </a:xfrm>
          <a:prstGeom prst="rect">
            <a:avLst/>
          </a:prstGeom>
        </p:spPr>
        <p:txBody>
          <a:bodyPr wrap="square">
            <a:spAutoFit/>
          </a:bodyPr>
          <a:lstStyle/>
          <a:p>
            <a:pPr>
              <a:lnSpc>
                <a:spcPct val="80000"/>
              </a:lnSpc>
              <a:spcBef>
                <a:spcPct val="20000"/>
              </a:spcBef>
            </a:pPr>
            <a:r>
              <a:rPr lang="en-US" altLang="en-US" sz="3600" dirty="0"/>
              <a:t>ASP is a server side scripting technology that enables scripts (embedded in web pages) to be executed by an Internet server.</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89675" y="3345398"/>
            <a:ext cx="3810868" cy="2858151"/>
          </a:xfrm>
          <a:prstGeom prst="rect">
            <a:avLst/>
          </a:prstGeom>
        </p:spPr>
      </p:pic>
    </p:spTree>
    <p:extLst>
      <p:ext uri="{BB962C8B-B14F-4D97-AF65-F5344CB8AC3E}">
        <p14:creationId xmlns:p14="http://schemas.microsoft.com/office/powerpoint/2010/main" val="2259128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ASP Basic Syntax Rules</a:t>
            </a:r>
            <a:br>
              <a:rPr lang="en-US" b="1" dirty="0" smtClean="0"/>
            </a:br>
            <a:endParaRPr lang="en-GB" dirty="0"/>
          </a:p>
        </p:txBody>
      </p:sp>
      <p:sp>
        <p:nvSpPr>
          <p:cNvPr id="3" name="Content Placeholder 2"/>
          <p:cNvSpPr>
            <a:spLocks noGrp="1"/>
          </p:cNvSpPr>
          <p:nvPr>
            <p:ph idx="1"/>
          </p:nvPr>
        </p:nvSpPr>
        <p:spPr/>
        <p:txBody>
          <a:bodyPr/>
          <a:lstStyle/>
          <a:p>
            <a:r>
              <a:rPr lang="en-US" dirty="0" smtClean="0"/>
              <a:t>An ASP file normally contains HTML tags, just like an HTML file. </a:t>
            </a:r>
          </a:p>
          <a:p>
            <a:r>
              <a:rPr lang="en-GB" dirty="0"/>
              <a:t>any ASP server script must be surrounded by the symbols &lt;% … %&gt;</a:t>
            </a:r>
          </a:p>
        </p:txBody>
      </p:sp>
    </p:spTree>
    <p:extLst>
      <p:ext uri="{BB962C8B-B14F-4D97-AF65-F5344CB8AC3E}">
        <p14:creationId xmlns:p14="http://schemas.microsoft.com/office/powerpoint/2010/main" val="3565059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ASP Variables: Declare variables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&lt;!DOCTYPE html&gt;</a:t>
            </a:r>
            <a:br>
              <a:rPr lang="en-US" dirty="0" smtClean="0"/>
            </a:br>
            <a:r>
              <a:rPr lang="en-US" dirty="0" smtClean="0"/>
              <a:t>&lt;html&gt;</a:t>
            </a:r>
            <a:br>
              <a:rPr lang="en-US" dirty="0" smtClean="0"/>
            </a:br>
            <a:r>
              <a:rPr lang="en-US" dirty="0" smtClean="0"/>
              <a:t>&lt;body&gt;</a:t>
            </a:r>
            <a:br>
              <a:rPr lang="en-US" dirty="0" smtClean="0"/>
            </a:br>
            <a:r>
              <a:rPr lang="en-US" dirty="0" smtClean="0"/>
              <a:t/>
            </a:r>
            <a:br>
              <a:rPr lang="en-US" dirty="0" smtClean="0"/>
            </a:br>
            <a:r>
              <a:rPr lang="en-US" dirty="0" smtClean="0">
                <a:solidFill>
                  <a:srgbClr val="FF0000"/>
                </a:solidFill>
              </a:rPr>
              <a:t>&lt;%</a:t>
            </a:r>
            <a:br>
              <a:rPr lang="en-US" dirty="0" smtClean="0">
                <a:solidFill>
                  <a:srgbClr val="FF0000"/>
                </a:solidFill>
              </a:rPr>
            </a:br>
            <a:r>
              <a:rPr lang="en-US" dirty="0" smtClean="0">
                <a:solidFill>
                  <a:srgbClr val="FF0000"/>
                </a:solidFill>
              </a:rPr>
              <a:t>dim name</a:t>
            </a:r>
            <a:br>
              <a:rPr lang="en-US" dirty="0" smtClean="0">
                <a:solidFill>
                  <a:srgbClr val="FF0000"/>
                </a:solidFill>
              </a:rPr>
            </a:br>
            <a:r>
              <a:rPr lang="en-US" dirty="0" smtClean="0">
                <a:solidFill>
                  <a:srgbClr val="FF0000"/>
                </a:solidFill>
              </a:rPr>
              <a:t>name="Donald Duck"</a:t>
            </a:r>
            <a:br>
              <a:rPr lang="en-US" dirty="0" smtClean="0">
                <a:solidFill>
                  <a:srgbClr val="FF0000"/>
                </a:solidFill>
              </a:rPr>
            </a:br>
            <a:r>
              <a:rPr lang="en-US" dirty="0" err="1" smtClean="0">
                <a:solidFill>
                  <a:srgbClr val="FF0000"/>
                </a:solidFill>
              </a:rPr>
              <a:t>response.write</a:t>
            </a:r>
            <a:r>
              <a:rPr lang="en-US" dirty="0" smtClean="0">
                <a:solidFill>
                  <a:srgbClr val="FF0000"/>
                </a:solidFill>
              </a:rPr>
              <a:t>("My name is: " &amp; name)</a:t>
            </a:r>
            <a:br>
              <a:rPr lang="en-US" dirty="0" smtClean="0">
                <a:solidFill>
                  <a:srgbClr val="FF0000"/>
                </a:solidFill>
              </a:rPr>
            </a:br>
            <a:r>
              <a:rPr lang="en-US" dirty="0" smtClean="0">
                <a:solidFill>
                  <a:srgbClr val="FF0000"/>
                </a:solidFill>
              </a:rPr>
              <a:t>%&gt;</a:t>
            </a:r>
            <a:r>
              <a:rPr lang="en-US" dirty="0" smtClean="0"/>
              <a:t/>
            </a:r>
            <a:br>
              <a:rPr lang="en-US" dirty="0" smtClean="0"/>
            </a:br>
            <a:r>
              <a:rPr lang="en-US" dirty="0" smtClean="0"/>
              <a:t/>
            </a:r>
            <a:br>
              <a:rPr lang="en-US" dirty="0" smtClean="0"/>
            </a:br>
            <a:r>
              <a:rPr lang="en-US" dirty="0" smtClean="0"/>
              <a:t>&lt;/body&gt;</a:t>
            </a:r>
            <a:br>
              <a:rPr lang="en-US" dirty="0" smtClean="0"/>
            </a:br>
            <a:r>
              <a:rPr lang="en-US" dirty="0" smtClean="0"/>
              <a:t>&lt;/html&gt;</a:t>
            </a:r>
            <a:endParaRPr lang="en-GB" dirty="0"/>
          </a:p>
        </p:txBody>
      </p:sp>
    </p:spTree>
    <p:extLst>
      <p:ext uri="{BB962C8B-B14F-4D97-AF65-F5344CB8AC3E}">
        <p14:creationId xmlns:p14="http://schemas.microsoft.com/office/powerpoint/2010/main" val="1761810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ln w="57150">
            <a:solidFill>
              <a:schemeClr val="tx1"/>
            </a:solidFill>
          </a:ln>
        </p:spPr>
        <p:txBody>
          <a:bodyPr/>
          <a:lstStyle/>
          <a:p>
            <a:pPr marL="0" indent="0">
              <a:buNone/>
            </a:pPr>
            <a:r>
              <a:rPr lang="en-GB" dirty="0"/>
              <a:t>My name is: Donald Duck</a:t>
            </a:r>
          </a:p>
        </p:txBody>
      </p:sp>
      <p:sp>
        <p:nvSpPr>
          <p:cNvPr id="4" name="Title 3"/>
          <p:cNvSpPr>
            <a:spLocks noGrp="1"/>
          </p:cNvSpPr>
          <p:nvPr>
            <p:ph type="title"/>
          </p:nvPr>
        </p:nvSpPr>
        <p:spPr/>
        <p:txBody>
          <a:bodyPr/>
          <a:lstStyle/>
          <a:p>
            <a:r>
              <a:rPr lang="en-US" dirty="0" smtClean="0"/>
              <a:t>Result </a:t>
            </a:r>
            <a:endParaRPr lang="en-GB" dirty="0"/>
          </a:p>
        </p:txBody>
      </p:sp>
    </p:spTree>
    <p:extLst>
      <p:ext uri="{BB962C8B-B14F-4D97-AF65-F5344CB8AC3E}">
        <p14:creationId xmlns:p14="http://schemas.microsoft.com/office/powerpoint/2010/main" val="273248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ASP Variables: Declare variables</a:t>
            </a:r>
            <a:endParaRPr lang="en-GB" dirty="0"/>
          </a:p>
        </p:txBody>
      </p:sp>
      <p:sp>
        <p:nvSpPr>
          <p:cNvPr id="3" name="Content Placeholder 2"/>
          <p:cNvSpPr>
            <a:spLocks noGrp="1"/>
          </p:cNvSpPr>
          <p:nvPr>
            <p:ph idx="1"/>
          </p:nvPr>
        </p:nvSpPr>
        <p:spPr>
          <a:xfrm>
            <a:off x="1091837" y="2165259"/>
            <a:ext cx="9791700" cy="4351338"/>
          </a:xfrm>
        </p:spPr>
        <p:txBody>
          <a:bodyPr>
            <a:normAutofit fontScale="92500" lnSpcReduction="10000"/>
          </a:bodyPr>
          <a:lstStyle/>
          <a:p>
            <a:pPr marL="0" indent="0">
              <a:buNone/>
            </a:pPr>
            <a:r>
              <a:rPr lang="en-GB" dirty="0"/>
              <a:t>&lt;!DOCTYPE html&gt;</a:t>
            </a:r>
            <a:br>
              <a:rPr lang="en-GB" dirty="0"/>
            </a:br>
            <a:r>
              <a:rPr lang="en-GB" dirty="0"/>
              <a:t>&lt;html&gt;</a:t>
            </a:r>
            <a:br>
              <a:rPr lang="en-GB" dirty="0"/>
            </a:br>
            <a:r>
              <a:rPr lang="en-GB" dirty="0"/>
              <a:t>&lt;body&gt;</a:t>
            </a:r>
            <a:br>
              <a:rPr lang="en-GB" dirty="0"/>
            </a:br>
            <a:r>
              <a:rPr lang="en-GB" dirty="0">
                <a:solidFill>
                  <a:srgbClr val="FF0000"/>
                </a:solidFill>
              </a:rPr>
              <a:t>&lt;%</a:t>
            </a:r>
            <a:br>
              <a:rPr lang="en-GB" dirty="0">
                <a:solidFill>
                  <a:srgbClr val="FF0000"/>
                </a:solidFill>
              </a:rPr>
            </a:br>
            <a:r>
              <a:rPr lang="en-GB" dirty="0" err="1">
                <a:solidFill>
                  <a:srgbClr val="FF0000"/>
                </a:solidFill>
              </a:rPr>
              <a:t>response.write</a:t>
            </a:r>
            <a:r>
              <a:rPr lang="en-GB" dirty="0">
                <a:solidFill>
                  <a:srgbClr val="FF0000"/>
                </a:solidFill>
              </a:rPr>
              <a:t>("&lt;h2&gt;You can use HTML tags to format the text!&lt;/h2&gt;")</a:t>
            </a:r>
            <a:br>
              <a:rPr lang="en-GB" dirty="0">
                <a:solidFill>
                  <a:srgbClr val="FF0000"/>
                </a:solidFill>
              </a:rPr>
            </a:br>
            <a:r>
              <a:rPr lang="en-GB" dirty="0">
                <a:solidFill>
                  <a:srgbClr val="FF0000"/>
                </a:solidFill>
              </a:rPr>
              <a:t>%&gt;</a:t>
            </a:r>
            <a:r>
              <a:rPr lang="en-GB" dirty="0"/>
              <a:t/>
            </a:r>
            <a:br>
              <a:rPr lang="en-GB" dirty="0"/>
            </a:br>
            <a:r>
              <a:rPr lang="en-GB" dirty="0"/>
              <a:t/>
            </a:r>
            <a:br>
              <a:rPr lang="en-GB" dirty="0"/>
            </a:br>
            <a:r>
              <a:rPr lang="en-GB" dirty="0">
                <a:solidFill>
                  <a:srgbClr val="FF0000"/>
                </a:solidFill>
              </a:rPr>
              <a:t>&lt;%</a:t>
            </a:r>
            <a:br>
              <a:rPr lang="en-GB" dirty="0">
                <a:solidFill>
                  <a:srgbClr val="FF0000"/>
                </a:solidFill>
              </a:rPr>
            </a:br>
            <a:r>
              <a:rPr lang="en-GB" dirty="0" err="1">
                <a:solidFill>
                  <a:srgbClr val="FF0000"/>
                </a:solidFill>
              </a:rPr>
              <a:t>response.write</a:t>
            </a:r>
            <a:r>
              <a:rPr lang="en-GB" dirty="0">
                <a:solidFill>
                  <a:srgbClr val="FF0000"/>
                </a:solidFill>
              </a:rPr>
              <a:t>("&lt;p style='</a:t>
            </a:r>
            <a:r>
              <a:rPr lang="en-GB" dirty="0" err="1">
                <a:solidFill>
                  <a:srgbClr val="FF0000"/>
                </a:solidFill>
              </a:rPr>
              <a:t>color</a:t>
            </a:r>
            <a:r>
              <a:rPr lang="en-GB" dirty="0">
                <a:solidFill>
                  <a:srgbClr val="FF0000"/>
                </a:solidFill>
              </a:rPr>
              <a:t>:#0000ff'&gt;This text is styled with the style attribute!&lt;/p&gt;")</a:t>
            </a:r>
            <a:br>
              <a:rPr lang="en-GB" dirty="0">
                <a:solidFill>
                  <a:srgbClr val="FF0000"/>
                </a:solidFill>
              </a:rPr>
            </a:br>
            <a:r>
              <a:rPr lang="en-GB" dirty="0">
                <a:solidFill>
                  <a:srgbClr val="FF0000"/>
                </a:solidFill>
              </a:rPr>
              <a:t>%&gt;</a:t>
            </a:r>
            <a:r>
              <a:rPr lang="en-GB" dirty="0"/>
              <a:t/>
            </a:r>
            <a:br>
              <a:rPr lang="en-GB" dirty="0"/>
            </a:br>
            <a:r>
              <a:rPr lang="en-GB" dirty="0"/>
              <a:t>&lt;/body&gt;</a:t>
            </a:r>
            <a:br>
              <a:rPr lang="en-GB" dirty="0"/>
            </a:br>
            <a:r>
              <a:rPr lang="en-GB" dirty="0"/>
              <a:t>&lt;/html&gt;</a:t>
            </a:r>
          </a:p>
        </p:txBody>
      </p:sp>
    </p:spTree>
    <p:extLst>
      <p:ext uri="{BB962C8B-B14F-4D97-AF65-F5344CB8AC3E}">
        <p14:creationId xmlns:p14="http://schemas.microsoft.com/office/powerpoint/2010/main" val="159306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ln w="57150">
            <a:solidFill>
              <a:schemeClr val="tx1"/>
            </a:solidFill>
          </a:ln>
        </p:spPr>
        <p:txBody>
          <a:bodyPr/>
          <a:lstStyle/>
          <a:p>
            <a:pPr marL="0" indent="0">
              <a:buNone/>
            </a:pPr>
            <a:r>
              <a:rPr lang="en-GB" b="1" dirty="0"/>
              <a:t>You can use HTML tags to format the text!</a:t>
            </a:r>
          </a:p>
          <a:p>
            <a:pPr marL="0" indent="0">
              <a:buNone/>
            </a:pPr>
            <a:r>
              <a:rPr lang="en-GB" dirty="0">
                <a:solidFill>
                  <a:schemeClr val="accent1"/>
                </a:solidFill>
              </a:rPr>
              <a:t>This text is styled with the style attribute!</a:t>
            </a:r>
          </a:p>
          <a:p>
            <a:endParaRPr lang="en-GB" dirty="0"/>
          </a:p>
        </p:txBody>
      </p:sp>
      <p:sp>
        <p:nvSpPr>
          <p:cNvPr id="4" name="Title 3"/>
          <p:cNvSpPr>
            <a:spLocks noGrp="1"/>
          </p:cNvSpPr>
          <p:nvPr>
            <p:ph type="title"/>
          </p:nvPr>
        </p:nvSpPr>
        <p:spPr/>
        <p:txBody>
          <a:bodyPr/>
          <a:lstStyle/>
          <a:p>
            <a:r>
              <a:rPr lang="en-US" dirty="0" smtClean="0"/>
              <a:t>Result </a:t>
            </a:r>
            <a:endParaRPr lang="en-GB" dirty="0"/>
          </a:p>
        </p:txBody>
      </p:sp>
    </p:spTree>
    <p:extLst>
      <p:ext uri="{BB962C8B-B14F-4D97-AF65-F5344CB8AC3E}">
        <p14:creationId xmlns:p14="http://schemas.microsoft.com/office/powerpoint/2010/main" val="2551640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ASP Variables </a:t>
            </a:r>
            <a:br>
              <a:rPr lang="en-US" b="1" dirty="0" smtClean="0"/>
            </a:br>
            <a:r>
              <a:rPr lang="en-GB" sz="2700" dirty="0"/>
              <a:t>This example will display a different message to the user depending on the time on the server.</a:t>
            </a:r>
          </a:p>
        </p:txBody>
      </p:sp>
      <p:sp>
        <p:nvSpPr>
          <p:cNvPr id="3" name="Content Placeholder 2"/>
          <p:cNvSpPr>
            <a:spLocks noGrp="1"/>
          </p:cNvSpPr>
          <p:nvPr>
            <p:ph idx="1"/>
          </p:nvPr>
        </p:nvSpPr>
        <p:spPr/>
        <p:txBody>
          <a:bodyPr>
            <a:noAutofit/>
          </a:bodyPr>
          <a:lstStyle/>
          <a:p>
            <a:pPr marL="0" indent="0">
              <a:buNone/>
            </a:pPr>
            <a:r>
              <a:rPr lang="en-GB" sz="2000" dirty="0"/>
              <a:t>&lt;!DOCTYPE html&gt;</a:t>
            </a:r>
            <a:br>
              <a:rPr lang="en-GB" sz="2000" dirty="0"/>
            </a:br>
            <a:r>
              <a:rPr lang="en-GB" sz="2000" dirty="0"/>
              <a:t>&lt;html&gt;</a:t>
            </a:r>
            <a:br>
              <a:rPr lang="en-GB" sz="2000" dirty="0"/>
            </a:br>
            <a:r>
              <a:rPr lang="en-GB" sz="2000" dirty="0"/>
              <a:t>&lt;body&gt;</a:t>
            </a:r>
            <a:br>
              <a:rPr lang="en-GB" sz="2000" dirty="0"/>
            </a:br>
            <a:r>
              <a:rPr lang="en-GB" sz="2000" dirty="0">
                <a:solidFill>
                  <a:srgbClr val="FF0000"/>
                </a:solidFill>
              </a:rPr>
              <a:t>&lt;%</a:t>
            </a:r>
            <a:br>
              <a:rPr lang="en-GB" sz="2000" dirty="0">
                <a:solidFill>
                  <a:srgbClr val="FF0000"/>
                </a:solidFill>
              </a:rPr>
            </a:br>
            <a:r>
              <a:rPr lang="en-GB" sz="2000" dirty="0">
                <a:solidFill>
                  <a:srgbClr val="FF0000"/>
                </a:solidFill>
              </a:rPr>
              <a:t>dim h</a:t>
            </a:r>
            <a:br>
              <a:rPr lang="en-GB" sz="2000" dirty="0">
                <a:solidFill>
                  <a:srgbClr val="FF0000"/>
                </a:solidFill>
              </a:rPr>
            </a:br>
            <a:r>
              <a:rPr lang="en-GB" sz="2000" dirty="0">
                <a:solidFill>
                  <a:srgbClr val="FF0000"/>
                </a:solidFill>
              </a:rPr>
              <a:t>h=hour(now())</a:t>
            </a:r>
            <a:br>
              <a:rPr lang="en-GB" sz="2000" dirty="0">
                <a:solidFill>
                  <a:srgbClr val="FF0000"/>
                </a:solidFill>
              </a:rPr>
            </a:br>
            <a:r>
              <a:rPr lang="en-GB" sz="2000" dirty="0">
                <a:solidFill>
                  <a:srgbClr val="FF0000"/>
                </a:solidFill>
              </a:rPr>
              <a:t/>
            </a:r>
            <a:br>
              <a:rPr lang="en-GB" sz="2000" dirty="0">
                <a:solidFill>
                  <a:srgbClr val="FF0000"/>
                </a:solidFill>
              </a:rPr>
            </a:br>
            <a:r>
              <a:rPr lang="en-GB" sz="2000" dirty="0" err="1">
                <a:solidFill>
                  <a:srgbClr val="FF0000"/>
                </a:solidFill>
              </a:rPr>
              <a:t>response.write</a:t>
            </a:r>
            <a:r>
              <a:rPr lang="en-GB" sz="2000" dirty="0">
                <a:solidFill>
                  <a:srgbClr val="FF0000"/>
                </a:solidFill>
              </a:rPr>
              <a:t>("&lt;p&gt;" &amp; now())</a:t>
            </a:r>
            <a:br>
              <a:rPr lang="en-GB" sz="2000" dirty="0">
                <a:solidFill>
                  <a:srgbClr val="FF0000"/>
                </a:solidFill>
              </a:rPr>
            </a:br>
            <a:r>
              <a:rPr lang="en-GB" sz="2000" dirty="0" err="1">
                <a:solidFill>
                  <a:srgbClr val="FF0000"/>
                </a:solidFill>
              </a:rPr>
              <a:t>response.write</a:t>
            </a:r>
            <a:r>
              <a:rPr lang="en-GB" sz="2000" dirty="0">
                <a:solidFill>
                  <a:srgbClr val="FF0000"/>
                </a:solidFill>
              </a:rPr>
              <a:t>("&lt;/p&gt;")</a:t>
            </a:r>
            <a:br>
              <a:rPr lang="en-GB" sz="2000" dirty="0">
                <a:solidFill>
                  <a:srgbClr val="FF0000"/>
                </a:solidFill>
              </a:rPr>
            </a:br>
            <a:r>
              <a:rPr lang="en-GB" sz="2000" dirty="0">
                <a:solidFill>
                  <a:srgbClr val="FF0000"/>
                </a:solidFill>
              </a:rPr>
              <a:t>If h&lt;12 then</a:t>
            </a:r>
            <a:br>
              <a:rPr lang="en-GB" sz="2000" dirty="0">
                <a:solidFill>
                  <a:srgbClr val="FF0000"/>
                </a:solidFill>
              </a:rPr>
            </a:br>
            <a:r>
              <a:rPr lang="en-GB" sz="2000" dirty="0">
                <a:solidFill>
                  <a:srgbClr val="FF0000"/>
                </a:solidFill>
              </a:rPr>
              <a:t>   </a:t>
            </a:r>
            <a:r>
              <a:rPr lang="en-GB" sz="2000" dirty="0" err="1">
                <a:solidFill>
                  <a:srgbClr val="FF0000"/>
                </a:solidFill>
              </a:rPr>
              <a:t>response.write</a:t>
            </a:r>
            <a:r>
              <a:rPr lang="en-GB" sz="2000" dirty="0">
                <a:solidFill>
                  <a:srgbClr val="FF0000"/>
                </a:solidFill>
              </a:rPr>
              <a:t>("Good Morning!")</a:t>
            </a:r>
            <a:br>
              <a:rPr lang="en-GB" sz="2000" dirty="0">
                <a:solidFill>
                  <a:srgbClr val="FF0000"/>
                </a:solidFill>
              </a:rPr>
            </a:br>
            <a:r>
              <a:rPr lang="en-GB" sz="2000" dirty="0">
                <a:solidFill>
                  <a:srgbClr val="FF0000"/>
                </a:solidFill>
              </a:rPr>
              <a:t>else</a:t>
            </a:r>
            <a:br>
              <a:rPr lang="en-GB" sz="2000" dirty="0">
                <a:solidFill>
                  <a:srgbClr val="FF0000"/>
                </a:solidFill>
              </a:rPr>
            </a:br>
            <a:r>
              <a:rPr lang="en-GB" sz="2000" dirty="0">
                <a:solidFill>
                  <a:srgbClr val="FF0000"/>
                </a:solidFill>
              </a:rPr>
              <a:t>   </a:t>
            </a:r>
            <a:r>
              <a:rPr lang="en-GB" sz="2000" dirty="0" err="1">
                <a:solidFill>
                  <a:srgbClr val="FF0000"/>
                </a:solidFill>
              </a:rPr>
              <a:t>response.write</a:t>
            </a:r>
            <a:r>
              <a:rPr lang="en-GB" sz="2000" dirty="0">
                <a:solidFill>
                  <a:srgbClr val="FF0000"/>
                </a:solidFill>
              </a:rPr>
              <a:t>("Good day!")</a:t>
            </a:r>
            <a:br>
              <a:rPr lang="en-GB" sz="2000" dirty="0">
                <a:solidFill>
                  <a:srgbClr val="FF0000"/>
                </a:solidFill>
              </a:rPr>
            </a:br>
            <a:r>
              <a:rPr lang="en-GB" sz="2000" dirty="0">
                <a:solidFill>
                  <a:srgbClr val="FF0000"/>
                </a:solidFill>
              </a:rPr>
              <a:t>end if</a:t>
            </a:r>
            <a:br>
              <a:rPr lang="en-GB" sz="2000" dirty="0">
                <a:solidFill>
                  <a:srgbClr val="FF0000"/>
                </a:solidFill>
              </a:rPr>
            </a:br>
            <a:r>
              <a:rPr lang="en-GB" sz="2000" dirty="0">
                <a:solidFill>
                  <a:srgbClr val="FF0000"/>
                </a:solidFill>
              </a:rPr>
              <a:t>%&gt;</a:t>
            </a:r>
            <a:r>
              <a:rPr lang="en-GB" sz="2000" b="1" dirty="0">
                <a:solidFill>
                  <a:srgbClr val="FF0000"/>
                </a:solidFill>
              </a:rPr>
              <a:t/>
            </a:r>
            <a:br>
              <a:rPr lang="en-GB" sz="2000" b="1" dirty="0">
                <a:solidFill>
                  <a:srgbClr val="FF0000"/>
                </a:solidFill>
              </a:rPr>
            </a:br>
            <a:r>
              <a:rPr lang="en-GB" sz="2000" dirty="0"/>
              <a:t>&lt;/body&gt;</a:t>
            </a:r>
            <a:br>
              <a:rPr lang="en-GB" sz="2000" dirty="0"/>
            </a:br>
            <a:r>
              <a:rPr lang="en-GB" sz="2000" dirty="0"/>
              <a:t>&lt;/html&gt;</a:t>
            </a:r>
          </a:p>
        </p:txBody>
      </p:sp>
    </p:spTree>
    <p:extLst>
      <p:ext uri="{BB962C8B-B14F-4D97-AF65-F5344CB8AC3E}">
        <p14:creationId xmlns:p14="http://schemas.microsoft.com/office/powerpoint/2010/main" val="424631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ln w="57150">
            <a:solidFill>
              <a:schemeClr val="tx1"/>
            </a:solidFill>
          </a:ln>
        </p:spPr>
        <p:txBody>
          <a:bodyPr/>
          <a:lstStyle/>
          <a:p>
            <a:pPr marL="0" indent="0">
              <a:buNone/>
            </a:pPr>
            <a:r>
              <a:rPr lang="en-GB" dirty="0" smtClean="0"/>
              <a:t> 10/28/2015 </a:t>
            </a:r>
            <a:r>
              <a:rPr lang="en-GB" dirty="0"/>
              <a:t>12:55:44 PM</a:t>
            </a:r>
          </a:p>
          <a:p>
            <a:pPr marL="0" indent="0">
              <a:buNone/>
            </a:pPr>
            <a:r>
              <a:rPr lang="en-GB" dirty="0" smtClean="0"/>
              <a:t> Good </a:t>
            </a:r>
            <a:r>
              <a:rPr lang="en-GB" dirty="0"/>
              <a:t>day!</a:t>
            </a:r>
          </a:p>
        </p:txBody>
      </p:sp>
      <p:sp>
        <p:nvSpPr>
          <p:cNvPr id="4" name="Title 3"/>
          <p:cNvSpPr>
            <a:spLocks noGrp="1"/>
          </p:cNvSpPr>
          <p:nvPr>
            <p:ph type="title"/>
          </p:nvPr>
        </p:nvSpPr>
        <p:spPr/>
        <p:txBody>
          <a:bodyPr/>
          <a:lstStyle/>
          <a:p>
            <a:r>
              <a:rPr lang="en-US" dirty="0" smtClean="0"/>
              <a:t>Result </a:t>
            </a:r>
            <a:endParaRPr lang="en-GB" dirty="0"/>
          </a:p>
        </p:txBody>
      </p:sp>
    </p:spTree>
    <p:extLst>
      <p:ext uri="{BB962C8B-B14F-4D97-AF65-F5344CB8AC3E}">
        <p14:creationId xmlns:p14="http://schemas.microsoft.com/office/powerpoint/2010/main" val="3960089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ASP Variables</a:t>
            </a:r>
            <a:br>
              <a:rPr lang="en-US" b="1" dirty="0" smtClean="0"/>
            </a:br>
            <a:r>
              <a:rPr lang="en-GB" sz="2700" dirty="0" smtClean="0"/>
              <a:t>How </a:t>
            </a:r>
            <a:r>
              <a:rPr lang="en-GB" sz="2700" dirty="0"/>
              <a:t>to loop through the six headings in HTML.</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solidFill>
                  <a:srgbClr val="FF0000"/>
                </a:solidFill>
              </a:rPr>
              <a:t>&lt;%</a:t>
            </a:r>
            <a:br>
              <a:rPr lang="en-GB" dirty="0">
                <a:solidFill>
                  <a:srgbClr val="FF0000"/>
                </a:solidFill>
              </a:rPr>
            </a:br>
            <a:r>
              <a:rPr lang="en-GB" dirty="0">
                <a:solidFill>
                  <a:srgbClr val="FF0000"/>
                </a:solidFill>
              </a:rPr>
              <a:t>Dim </a:t>
            </a:r>
            <a:r>
              <a:rPr lang="en-GB" dirty="0" err="1">
                <a:solidFill>
                  <a:srgbClr val="FF0000"/>
                </a:solidFill>
              </a:rPr>
              <a:t>famname</a:t>
            </a:r>
            <a:r>
              <a:rPr lang="en-GB" dirty="0">
                <a:solidFill>
                  <a:srgbClr val="FF0000"/>
                </a:solidFill>
              </a:rPr>
              <a:t>(5),</a:t>
            </a:r>
            <a:r>
              <a:rPr lang="en-GB" dirty="0" err="1">
                <a:solidFill>
                  <a:srgbClr val="FF0000"/>
                </a:solidFill>
              </a:rPr>
              <a:t>i</a:t>
            </a:r>
            <a:r>
              <a:rPr lang="en-GB" dirty="0">
                <a:solidFill>
                  <a:srgbClr val="FF0000"/>
                </a:solidFill>
              </a:rPr>
              <a:t/>
            </a:r>
            <a:br>
              <a:rPr lang="en-GB" dirty="0">
                <a:solidFill>
                  <a:srgbClr val="FF0000"/>
                </a:solidFill>
              </a:rPr>
            </a:br>
            <a:r>
              <a:rPr lang="en-GB" dirty="0" err="1">
                <a:solidFill>
                  <a:srgbClr val="FF0000"/>
                </a:solidFill>
              </a:rPr>
              <a:t>famname</a:t>
            </a:r>
            <a:r>
              <a:rPr lang="en-GB" dirty="0">
                <a:solidFill>
                  <a:srgbClr val="FF0000"/>
                </a:solidFill>
              </a:rPr>
              <a:t>(0) = "Jan </a:t>
            </a:r>
            <a:r>
              <a:rPr lang="en-GB" dirty="0" err="1">
                <a:solidFill>
                  <a:srgbClr val="FF0000"/>
                </a:solidFill>
              </a:rPr>
              <a:t>Egil</a:t>
            </a:r>
            <a:r>
              <a:rPr lang="en-GB" dirty="0">
                <a:solidFill>
                  <a:srgbClr val="FF0000"/>
                </a:solidFill>
              </a:rPr>
              <a:t>"</a:t>
            </a:r>
            <a:br>
              <a:rPr lang="en-GB" dirty="0">
                <a:solidFill>
                  <a:srgbClr val="FF0000"/>
                </a:solidFill>
              </a:rPr>
            </a:br>
            <a:r>
              <a:rPr lang="en-GB" dirty="0" err="1">
                <a:solidFill>
                  <a:srgbClr val="FF0000"/>
                </a:solidFill>
              </a:rPr>
              <a:t>famname</a:t>
            </a:r>
            <a:r>
              <a:rPr lang="en-GB" dirty="0">
                <a:solidFill>
                  <a:srgbClr val="FF0000"/>
                </a:solidFill>
              </a:rPr>
              <a:t>(1) = "</a:t>
            </a:r>
            <a:r>
              <a:rPr lang="en-GB" dirty="0" err="1">
                <a:solidFill>
                  <a:srgbClr val="FF0000"/>
                </a:solidFill>
              </a:rPr>
              <a:t>Tove</a:t>
            </a:r>
            <a:r>
              <a:rPr lang="en-GB" dirty="0">
                <a:solidFill>
                  <a:srgbClr val="FF0000"/>
                </a:solidFill>
              </a:rPr>
              <a:t>"</a:t>
            </a:r>
            <a:br>
              <a:rPr lang="en-GB" dirty="0">
                <a:solidFill>
                  <a:srgbClr val="FF0000"/>
                </a:solidFill>
              </a:rPr>
            </a:br>
            <a:r>
              <a:rPr lang="en-GB" dirty="0" err="1">
                <a:solidFill>
                  <a:srgbClr val="FF0000"/>
                </a:solidFill>
              </a:rPr>
              <a:t>famname</a:t>
            </a:r>
            <a:r>
              <a:rPr lang="en-GB" dirty="0">
                <a:solidFill>
                  <a:srgbClr val="FF0000"/>
                </a:solidFill>
              </a:rPr>
              <a:t>(2) = "</a:t>
            </a:r>
            <a:r>
              <a:rPr lang="en-GB" dirty="0" err="1">
                <a:solidFill>
                  <a:srgbClr val="FF0000"/>
                </a:solidFill>
              </a:rPr>
              <a:t>Hege</a:t>
            </a:r>
            <a:r>
              <a:rPr lang="en-GB" dirty="0">
                <a:solidFill>
                  <a:srgbClr val="FF0000"/>
                </a:solidFill>
              </a:rPr>
              <a:t>"</a:t>
            </a:r>
            <a:br>
              <a:rPr lang="en-GB" dirty="0">
                <a:solidFill>
                  <a:srgbClr val="FF0000"/>
                </a:solidFill>
              </a:rPr>
            </a:br>
            <a:r>
              <a:rPr lang="en-GB" dirty="0" err="1">
                <a:solidFill>
                  <a:srgbClr val="FF0000"/>
                </a:solidFill>
              </a:rPr>
              <a:t>famname</a:t>
            </a:r>
            <a:r>
              <a:rPr lang="en-GB" dirty="0">
                <a:solidFill>
                  <a:srgbClr val="FF0000"/>
                </a:solidFill>
              </a:rPr>
              <a:t>(3) = "Stale"</a:t>
            </a:r>
            <a:br>
              <a:rPr lang="en-GB" dirty="0">
                <a:solidFill>
                  <a:srgbClr val="FF0000"/>
                </a:solidFill>
              </a:rPr>
            </a:br>
            <a:r>
              <a:rPr lang="en-GB" dirty="0" err="1">
                <a:solidFill>
                  <a:srgbClr val="FF0000"/>
                </a:solidFill>
              </a:rPr>
              <a:t>famname</a:t>
            </a:r>
            <a:r>
              <a:rPr lang="en-GB" dirty="0">
                <a:solidFill>
                  <a:srgbClr val="FF0000"/>
                </a:solidFill>
              </a:rPr>
              <a:t>(4) = "Kai Jim"</a:t>
            </a:r>
            <a:br>
              <a:rPr lang="en-GB" dirty="0">
                <a:solidFill>
                  <a:srgbClr val="FF0000"/>
                </a:solidFill>
              </a:rPr>
            </a:br>
            <a:r>
              <a:rPr lang="en-GB" dirty="0" err="1">
                <a:solidFill>
                  <a:srgbClr val="FF0000"/>
                </a:solidFill>
              </a:rPr>
              <a:t>famname</a:t>
            </a:r>
            <a:r>
              <a:rPr lang="en-GB" dirty="0">
                <a:solidFill>
                  <a:srgbClr val="FF0000"/>
                </a:solidFill>
              </a:rPr>
              <a:t>(5) = "</a:t>
            </a:r>
            <a:r>
              <a:rPr lang="en-GB" dirty="0" err="1">
                <a:solidFill>
                  <a:srgbClr val="FF0000"/>
                </a:solidFill>
              </a:rPr>
              <a:t>Borge</a:t>
            </a:r>
            <a:r>
              <a:rPr lang="en-GB" dirty="0">
                <a:solidFill>
                  <a:srgbClr val="FF0000"/>
                </a:solidFill>
              </a:rPr>
              <a:t>"</a:t>
            </a:r>
            <a:br>
              <a:rPr lang="en-GB" dirty="0">
                <a:solidFill>
                  <a:srgbClr val="FF0000"/>
                </a:solidFill>
              </a:rPr>
            </a:br>
            <a:r>
              <a:rPr lang="en-GB" dirty="0">
                <a:solidFill>
                  <a:srgbClr val="FF0000"/>
                </a:solidFill>
              </a:rPr>
              <a:t/>
            </a:r>
            <a:br>
              <a:rPr lang="en-GB" dirty="0">
                <a:solidFill>
                  <a:srgbClr val="FF0000"/>
                </a:solidFill>
              </a:rPr>
            </a:br>
            <a:r>
              <a:rPr lang="en-GB" dirty="0">
                <a:solidFill>
                  <a:srgbClr val="FF0000"/>
                </a:solidFill>
              </a:rPr>
              <a:t>For </a:t>
            </a:r>
            <a:r>
              <a:rPr lang="en-GB" dirty="0" err="1">
                <a:solidFill>
                  <a:srgbClr val="FF0000"/>
                </a:solidFill>
              </a:rPr>
              <a:t>i</a:t>
            </a:r>
            <a:r>
              <a:rPr lang="en-GB" dirty="0">
                <a:solidFill>
                  <a:srgbClr val="FF0000"/>
                </a:solidFill>
              </a:rPr>
              <a:t> = 0 to 5</a:t>
            </a:r>
            <a:br>
              <a:rPr lang="en-GB" dirty="0">
                <a:solidFill>
                  <a:srgbClr val="FF0000"/>
                </a:solidFill>
              </a:rPr>
            </a:br>
            <a:r>
              <a:rPr lang="en-GB" dirty="0">
                <a:solidFill>
                  <a:srgbClr val="FF0000"/>
                </a:solidFill>
              </a:rPr>
              <a:t>      </a:t>
            </a:r>
            <a:r>
              <a:rPr lang="en-GB" dirty="0" err="1">
                <a:solidFill>
                  <a:srgbClr val="FF0000"/>
                </a:solidFill>
              </a:rPr>
              <a:t>response.write</a:t>
            </a:r>
            <a:r>
              <a:rPr lang="en-GB" dirty="0">
                <a:solidFill>
                  <a:srgbClr val="FF0000"/>
                </a:solidFill>
              </a:rPr>
              <a:t>(</a:t>
            </a:r>
            <a:r>
              <a:rPr lang="en-GB" dirty="0" err="1">
                <a:solidFill>
                  <a:srgbClr val="FF0000"/>
                </a:solidFill>
              </a:rPr>
              <a:t>famname</a:t>
            </a:r>
            <a:r>
              <a:rPr lang="en-GB" dirty="0">
                <a:solidFill>
                  <a:srgbClr val="FF0000"/>
                </a:solidFill>
              </a:rPr>
              <a:t>(</a:t>
            </a:r>
            <a:r>
              <a:rPr lang="en-GB" dirty="0" err="1">
                <a:solidFill>
                  <a:srgbClr val="FF0000"/>
                </a:solidFill>
              </a:rPr>
              <a:t>i</a:t>
            </a:r>
            <a:r>
              <a:rPr lang="en-GB" dirty="0">
                <a:solidFill>
                  <a:srgbClr val="FF0000"/>
                </a:solidFill>
              </a:rPr>
              <a:t>) &amp; "&lt;</a:t>
            </a:r>
            <a:r>
              <a:rPr lang="en-GB" dirty="0" err="1">
                <a:solidFill>
                  <a:srgbClr val="FF0000"/>
                </a:solidFill>
              </a:rPr>
              <a:t>br</a:t>
            </a:r>
            <a:r>
              <a:rPr lang="en-GB" dirty="0">
                <a:solidFill>
                  <a:srgbClr val="FF0000"/>
                </a:solidFill>
              </a:rPr>
              <a:t>&gt;")</a:t>
            </a:r>
            <a:br>
              <a:rPr lang="en-GB" dirty="0">
                <a:solidFill>
                  <a:srgbClr val="FF0000"/>
                </a:solidFill>
              </a:rPr>
            </a:br>
            <a:r>
              <a:rPr lang="en-GB" dirty="0">
                <a:solidFill>
                  <a:srgbClr val="FF0000"/>
                </a:solidFill>
              </a:rPr>
              <a:t>Next</a:t>
            </a:r>
            <a:br>
              <a:rPr lang="en-GB" dirty="0">
                <a:solidFill>
                  <a:srgbClr val="FF0000"/>
                </a:solidFill>
              </a:rPr>
            </a:br>
            <a:r>
              <a:rPr lang="en-GB" dirty="0">
                <a:solidFill>
                  <a:srgbClr val="FF0000"/>
                </a:solidFill>
              </a:rPr>
              <a:t>%&gt;</a:t>
            </a:r>
          </a:p>
        </p:txBody>
      </p:sp>
    </p:spTree>
    <p:extLst>
      <p:ext uri="{BB962C8B-B14F-4D97-AF65-F5344CB8AC3E}">
        <p14:creationId xmlns:p14="http://schemas.microsoft.com/office/powerpoint/2010/main" val="144559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ln w="57150">
            <a:solidFill>
              <a:schemeClr val="tx1"/>
            </a:solidFill>
          </a:ln>
        </p:spPr>
        <p:txBody>
          <a:bodyPr/>
          <a:lstStyle/>
          <a:p>
            <a:pPr marL="0" indent="0">
              <a:buNone/>
            </a:pPr>
            <a:r>
              <a:rPr lang="en-GB" dirty="0" smtClean="0"/>
              <a:t> </a:t>
            </a:r>
            <a:r>
              <a:rPr lang="en-GB" dirty="0"/>
              <a:t>Jan </a:t>
            </a:r>
            <a:r>
              <a:rPr lang="en-GB" dirty="0" err="1"/>
              <a:t>Egil</a:t>
            </a:r>
            <a:r>
              <a:rPr lang="en-GB" dirty="0"/>
              <a:t/>
            </a:r>
            <a:br>
              <a:rPr lang="en-GB" dirty="0"/>
            </a:br>
            <a:r>
              <a:rPr lang="en-GB" dirty="0" err="1"/>
              <a:t>Tove</a:t>
            </a:r>
            <a:r>
              <a:rPr lang="en-GB" dirty="0"/>
              <a:t/>
            </a:r>
            <a:br>
              <a:rPr lang="en-GB" dirty="0"/>
            </a:br>
            <a:r>
              <a:rPr lang="en-GB" dirty="0" err="1"/>
              <a:t>Hege</a:t>
            </a:r>
            <a:r>
              <a:rPr lang="en-GB" dirty="0"/>
              <a:t/>
            </a:r>
            <a:br>
              <a:rPr lang="en-GB" dirty="0"/>
            </a:br>
            <a:r>
              <a:rPr lang="en-GB" dirty="0"/>
              <a:t>Stale</a:t>
            </a:r>
            <a:br>
              <a:rPr lang="en-GB" dirty="0"/>
            </a:br>
            <a:r>
              <a:rPr lang="en-GB" dirty="0"/>
              <a:t>Kai Jim</a:t>
            </a:r>
            <a:br>
              <a:rPr lang="en-GB" dirty="0"/>
            </a:br>
            <a:r>
              <a:rPr lang="en-GB" dirty="0" err="1"/>
              <a:t>Borge</a:t>
            </a:r>
            <a:endParaRPr lang="en-GB" dirty="0"/>
          </a:p>
        </p:txBody>
      </p:sp>
      <p:sp>
        <p:nvSpPr>
          <p:cNvPr id="4" name="Title 3"/>
          <p:cNvSpPr>
            <a:spLocks noGrp="1"/>
          </p:cNvSpPr>
          <p:nvPr>
            <p:ph type="title"/>
          </p:nvPr>
        </p:nvSpPr>
        <p:spPr/>
        <p:txBody>
          <a:bodyPr/>
          <a:lstStyle/>
          <a:p>
            <a:r>
              <a:rPr lang="en-US" dirty="0" smtClean="0"/>
              <a:t>Result </a:t>
            </a:r>
            <a:endParaRPr lang="en-GB" dirty="0"/>
          </a:p>
        </p:txBody>
      </p:sp>
    </p:spTree>
    <p:extLst>
      <p:ext uri="{BB962C8B-B14F-4D97-AF65-F5344CB8AC3E}">
        <p14:creationId xmlns:p14="http://schemas.microsoft.com/office/powerpoint/2010/main" val="179856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t>Lifetime of Variables</a:t>
            </a:r>
          </a:p>
        </p:txBody>
      </p:sp>
      <p:sp>
        <p:nvSpPr>
          <p:cNvPr id="3" name="Content Placeholder 2"/>
          <p:cNvSpPr>
            <a:spLocks noGrp="1"/>
          </p:cNvSpPr>
          <p:nvPr>
            <p:ph idx="1"/>
          </p:nvPr>
        </p:nvSpPr>
        <p:spPr/>
        <p:txBody>
          <a:bodyPr>
            <a:normAutofit/>
          </a:bodyPr>
          <a:lstStyle/>
          <a:p>
            <a:r>
              <a:rPr lang="en-GB" dirty="0"/>
              <a:t>A variable declared outside a procedure can be accessed and changed by any script in the ASP file.</a:t>
            </a:r>
          </a:p>
          <a:p>
            <a:r>
              <a:rPr lang="en-GB" dirty="0"/>
              <a:t>A variable declared inside a procedure is created and destroyed every time the procedure is executed. No scripts outside the procedure can access or change the variable.</a:t>
            </a:r>
          </a:p>
          <a:p>
            <a:r>
              <a:rPr lang="en-GB" dirty="0"/>
              <a:t>To declare variables accessible to more than one ASP file, declare them as session variables or application variables.</a:t>
            </a:r>
          </a:p>
        </p:txBody>
      </p:sp>
    </p:spTree>
    <p:extLst>
      <p:ext uri="{BB962C8B-B14F-4D97-AF65-F5344CB8AC3E}">
        <p14:creationId xmlns:p14="http://schemas.microsoft.com/office/powerpoint/2010/main" val="909560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ASP?</a:t>
            </a:r>
            <a:br>
              <a:rPr lang="en-US" b="1" dirty="0" smtClean="0"/>
            </a:br>
            <a:endParaRPr lang="en-GB" dirty="0"/>
          </a:p>
        </p:txBody>
      </p:sp>
      <p:sp>
        <p:nvSpPr>
          <p:cNvPr id="3" name="Content Placeholder 2"/>
          <p:cNvSpPr>
            <a:spLocks noGrp="1"/>
          </p:cNvSpPr>
          <p:nvPr>
            <p:ph idx="1"/>
          </p:nvPr>
        </p:nvSpPr>
        <p:spPr>
          <a:xfrm>
            <a:off x="961208" y="1690688"/>
            <a:ext cx="9791700" cy="4351338"/>
          </a:xfrm>
        </p:spPr>
        <p:txBody>
          <a:bodyPr>
            <a:normAutofit/>
          </a:bodyPr>
          <a:lstStyle/>
          <a:p>
            <a:r>
              <a:rPr lang="en-US" dirty="0" smtClean="0"/>
              <a:t>ASP stands for </a:t>
            </a:r>
            <a:r>
              <a:rPr lang="en-US" b="1" dirty="0" smtClean="0"/>
              <a:t>A</a:t>
            </a:r>
            <a:r>
              <a:rPr lang="en-US" dirty="0" smtClean="0"/>
              <a:t>ctive </a:t>
            </a:r>
            <a:r>
              <a:rPr lang="en-US" b="1" dirty="0" smtClean="0"/>
              <a:t>S</a:t>
            </a:r>
            <a:r>
              <a:rPr lang="en-US" dirty="0" smtClean="0"/>
              <a:t>erver </a:t>
            </a:r>
            <a:r>
              <a:rPr lang="en-US" b="1" dirty="0" smtClean="0"/>
              <a:t>P</a:t>
            </a:r>
            <a:r>
              <a:rPr lang="en-US" dirty="0" smtClean="0"/>
              <a:t>ages </a:t>
            </a:r>
          </a:p>
          <a:p>
            <a:r>
              <a:rPr lang="en-US" dirty="0" smtClean="0"/>
              <a:t>Also called classic ASP</a:t>
            </a:r>
          </a:p>
          <a:p>
            <a:r>
              <a:rPr lang="en-US" dirty="0" smtClean="0"/>
              <a:t>ASP is a Microsoft Technology .</a:t>
            </a:r>
          </a:p>
          <a:p>
            <a:r>
              <a:rPr lang="en-US" altLang="en-US" dirty="0"/>
              <a:t>ASP is a program that runs inside IIS </a:t>
            </a:r>
          </a:p>
          <a:p>
            <a:r>
              <a:rPr lang="en-US" altLang="en-US" dirty="0"/>
              <a:t>IIS stands for Internet Information Services </a:t>
            </a:r>
            <a:endParaRPr lang="en-US" altLang="en-US" dirty="0" smtClean="0"/>
          </a:p>
          <a:p>
            <a:r>
              <a:rPr lang="en-GB" dirty="0"/>
              <a:t>ASP is a powerful tool for making dynamic and interactive Web pages</a:t>
            </a:r>
            <a:r>
              <a:rPr lang="en-GB" dirty="0" smtClean="0"/>
              <a:t>.</a:t>
            </a:r>
          </a:p>
          <a:p>
            <a:pPr>
              <a:buNone/>
            </a:pPr>
            <a:endParaRPr lang="en-US" dirty="0" smtClean="0"/>
          </a:p>
        </p:txBody>
      </p:sp>
    </p:spTree>
    <p:extLst>
      <p:ext uri="{BB962C8B-B14F-4D97-AF65-F5344CB8AC3E}">
        <p14:creationId xmlns:p14="http://schemas.microsoft.com/office/powerpoint/2010/main" val="2363324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t>Session Variables</a:t>
            </a:r>
          </a:p>
        </p:txBody>
      </p:sp>
      <p:sp>
        <p:nvSpPr>
          <p:cNvPr id="3" name="Content Placeholder 2"/>
          <p:cNvSpPr>
            <a:spLocks noGrp="1"/>
          </p:cNvSpPr>
          <p:nvPr>
            <p:ph idx="1"/>
          </p:nvPr>
        </p:nvSpPr>
        <p:spPr/>
        <p:txBody>
          <a:bodyPr>
            <a:normAutofit/>
          </a:bodyPr>
          <a:lstStyle/>
          <a:p>
            <a:r>
              <a:rPr lang="en-GB" dirty="0"/>
              <a:t>Session variables are used to store information about ONE single user, and are available to all pages in one application. Typically information stored in session variables are name, id, and preferences.</a:t>
            </a:r>
          </a:p>
        </p:txBody>
      </p:sp>
    </p:spTree>
    <p:extLst>
      <p:ext uri="{BB962C8B-B14F-4D97-AF65-F5344CB8AC3E}">
        <p14:creationId xmlns:p14="http://schemas.microsoft.com/office/powerpoint/2010/main" val="1275720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t>Application Variables</a:t>
            </a:r>
          </a:p>
        </p:txBody>
      </p:sp>
      <p:sp>
        <p:nvSpPr>
          <p:cNvPr id="3" name="Content Placeholder 2"/>
          <p:cNvSpPr>
            <a:spLocks noGrp="1"/>
          </p:cNvSpPr>
          <p:nvPr>
            <p:ph idx="1"/>
          </p:nvPr>
        </p:nvSpPr>
        <p:spPr/>
        <p:txBody>
          <a:bodyPr>
            <a:normAutofit/>
          </a:bodyPr>
          <a:lstStyle/>
          <a:p>
            <a:r>
              <a:rPr lang="en-GB" dirty="0"/>
              <a:t>Application variables are also available to all pages in one application. Application variables are used to store information about ALL users in one specific application.</a:t>
            </a:r>
          </a:p>
        </p:txBody>
      </p:sp>
    </p:spTree>
    <p:extLst>
      <p:ext uri="{BB962C8B-B14F-4D97-AF65-F5344CB8AC3E}">
        <p14:creationId xmlns:p14="http://schemas.microsoft.com/office/powerpoint/2010/main" val="256466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Procedures</a:t>
            </a:r>
            <a:endParaRPr lang="en-GB" b="1" dirty="0"/>
          </a:p>
        </p:txBody>
      </p:sp>
      <p:sp>
        <p:nvSpPr>
          <p:cNvPr id="3" name="Content Placeholder 2"/>
          <p:cNvSpPr>
            <a:spLocks noGrp="1"/>
          </p:cNvSpPr>
          <p:nvPr>
            <p:ph idx="1"/>
          </p:nvPr>
        </p:nvSpPr>
        <p:spPr/>
        <p:txBody>
          <a:bodyPr/>
          <a:lstStyle/>
          <a:p>
            <a:pPr marL="0" indent="0">
              <a:buNone/>
            </a:pPr>
            <a:r>
              <a:rPr lang="en-GB" dirty="0"/>
              <a:t>A Sub procedure:</a:t>
            </a:r>
          </a:p>
          <a:p>
            <a:r>
              <a:rPr lang="en-GB" dirty="0"/>
              <a:t>is a series of statements, enclosed by the </a:t>
            </a:r>
            <a:r>
              <a:rPr lang="en-GB" b="1" dirty="0">
                <a:solidFill>
                  <a:srgbClr val="FF0000"/>
                </a:solidFill>
              </a:rPr>
              <a:t>Sub </a:t>
            </a:r>
            <a:r>
              <a:rPr lang="en-GB" dirty="0"/>
              <a:t>and </a:t>
            </a:r>
            <a:r>
              <a:rPr lang="en-GB" b="1" dirty="0">
                <a:solidFill>
                  <a:srgbClr val="FF0000"/>
                </a:solidFill>
              </a:rPr>
              <a:t>End Sub </a:t>
            </a:r>
            <a:r>
              <a:rPr lang="en-GB" dirty="0"/>
              <a:t>statements</a:t>
            </a:r>
          </a:p>
          <a:p>
            <a:r>
              <a:rPr lang="en-GB" dirty="0"/>
              <a:t>can perform actions, but </a:t>
            </a:r>
            <a:r>
              <a:rPr lang="en-GB" b="1" dirty="0"/>
              <a:t>does not return</a:t>
            </a:r>
            <a:r>
              <a:rPr lang="en-GB" dirty="0"/>
              <a:t> a value</a:t>
            </a:r>
          </a:p>
          <a:p>
            <a:r>
              <a:rPr lang="en-GB" dirty="0"/>
              <a:t>can take </a:t>
            </a:r>
            <a:r>
              <a:rPr lang="en-GB" dirty="0" smtClean="0"/>
              <a:t>arguments.</a:t>
            </a:r>
          </a:p>
          <a:p>
            <a:r>
              <a:rPr lang="en-GB" dirty="0"/>
              <a:t>If you want to create a procedure in the web page where you plan to use it, include it in the head section of the web page. The creation of a procedure starts with</a:t>
            </a:r>
            <a:r>
              <a:rPr lang="en-GB" b="1" dirty="0"/>
              <a:t>&lt;script&gt;</a:t>
            </a:r>
            <a:r>
              <a:rPr lang="en-GB" dirty="0"/>
              <a:t> and ends with </a:t>
            </a:r>
            <a:r>
              <a:rPr lang="en-GB" b="1" dirty="0"/>
              <a:t>&lt;/script&gt;</a:t>
            </a:r>
            <a:endParaRPr lang="en-GB" dirty="0"/>
          </a:p>
          <a:p>
            <a:endParaRPr lang="en-GB" dirty="0"/>
          </a:p>
        </p:txBody>
      </p:sp>
    </p:spTree>
    <p:extLst>
      <p:ext uri="{BB962C8B-B14F-4D97-AF65-F5344CB8AC3E}">
        <p14:creationId xmlns:p14="http://schemas.microsoft.com/office/powerpoint/2010/main" val="2511484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0"/>
            <a:ext cx="9029700" cy="809897"/>
          </a:xfrm>
        </p:spPr>
        <p:txBody>
          <a:bodyPr>
            <a:normAutofit/>
          </a:bodyPr>
          <a:lstStyle/>
          <a:p>
            <a:r>
              <a:rPr lang="en-GB" sz="3200" dirty="0" smtClean="0"/>
              <a:t>Procedures</a:t>
            </a:r>
            <a:endParaRPr lang="en-GB" sz="3200" dirty="0"/>
          </a:p>
        </p:txBody>
      </p:sp>
      <p:sp>
        <p:nvSpPr>
          <p:cNvPr id="3" name="Content Placeholder 2"/>
          <p:cNvSpPr>
            <a:spLocks noGrp="1"/>
          </p:cNvSpPr>
          <p:nvPr>
            <p:ph idx="1"/>
          </p:nvPr>
        </p:nvSpPr>
        <p:spPr>
          <a:xfrm>
            <a:off x="1562100" y="809896"/>
            <a:ext cx="9306197" cy="5891349"/>
          </a:xfrm>
        </p:spPr>
        <p:txBody>
          <a:bodyPr>
            <a:noAutofit/>
          </a:bodyPr>
          <a:lstStyle/>
          <a:p>
            <a:pPr marL="0" indent="0">
              <a:buNone/>
            </a:pPr>
            <a:r>
              <a:rPr lang="en-US" sz="2400" dirty="0" smtClean="0"/>
              <a:t>&lt;!DOCTYPE html&gt;</a:t>
            </a:r>
            <a:br>
              <a:rPr lang="en-US" sz="2400" dirty="0" smtClean="0"/>
            </a:br>
            <a:r>
              <a:rPr lang="en-US" sz="2400" dirty="0" smtClean="0"/>
              <a:t>&lt;html&gt;</a:t>
            </a:r>
            <a:br>
              <a:rPr lang="en-US" sz="2400" dirty="0" smtClean="0"/>
            </a:br>
            <a:r>
              <a:rPr lang="en-US" sz="2400" dirty="0" smtClean="0"/>
              <a:t>&lt;head&gt;</a:t>
            </a:r>
            <a:br>
              <a:rPr lang="en-US" sz="2400" dirty="0" smtClean="0"/>
            </a:br>
            <a:r>
              <a:rPr lang="en-GB" sz="2400" dirty="0"/>
              <a:t>&lt;script </a:t>
            </a:r>
            <a:r>
              <a:rPr lang="en-GB" sz="2400" dirty="0" err="1"/>
              <a:t>runat</a:t>
            </a:r>
            <a:r>
              <a:rPr lang="en-GB" sz="2400" dirty="0"/>
              <a:t>="server"&gt;</a:t>
            </a:r>
          </a:p>
          <a:p>
            <a:pPr marL="0" indent="0">
              <a:buNone/>
            </a:pPr>
            <a:r>
              <a:rPr lang="en-US" sz="2400" dirty="0" smtClean="0"/>
              <a:t/>
            </a:r>
            <a:br>
              <a:rPr lang="en-US" sz="2400" dirty="0" smtClean="0"/>
            </a:br>
            <a:r>
              <a:rPr lang="en-US" sz="2400" dirty="0" smtClean="0"/>
              <a:t>sub </a:t>
            </a:r>
            <a:r>
              <a:rPr lang="en-US" sz="2400" dirty="0" err="1" smtClean="0"/>
              <a:t>vbproc</a:t>
            </a:r>
            <a:r>
              <a:rPr lang="en-US" sz="2400" dirty="0" smtClean="0"/>
              <a:t>(</a:t>
            </a:r>
            <a:r>
              <a:rPr lang="en-US" sz="2400" dirty="0" err="1" smtClean="0"/>
              <a:t>byval</a:t>
            </a:r>
            <a:r>
              <a:rPr lang="en-US" sz="2400" dirty="0" smtClean="0"/>
              <a:t> </a:t>
            </a:r>
            <a:r>
              <a:rPr lang="en-US" sz="2400" b="1" dirty="0" smtClean="0">
                <a:solidFill>
                  <a:schemeClr val="accent1"/>
                </a:solidFill>
              </a:rPr>
              <a:t>num1</a:t>
            </a:r>
            <a:r>
              <a:rPr lang="en-US" sz="2400" dirty="0" smtClean="0"/>
              <a:t> as integer, </a:t>
            </a:r>
            <a:r>
              <a:rPr lang="en-US" sz="2400" dirty="0" err="1" smtClean="0"/>
              <a:t>byval</a:t>
            </a:r>
            <a:r>
              <a:rPr lang="en-US" sz="2400" dirty="0" smtClean="0"/>
              <a:t> </a:t>
            </a:r>
            <a:r>
              <a:rPr lang="en-US" sz="2400" b="1" dirty="0" smtClean="0">
                <a:solidFill>
                  <a:schemeClr val="accent1"/>
                </a:solidFill>
              </a:rPr>
              <a:t>num2</a:t>
            </a:r>
            <a:r>
              <a:rPr lang="en-US" sz="2400" dirty="0" smtClean="0"/>
              <a:t> as integer)</a:t>
            </a:r>
            <a:br>
              <a:rPr lang="en-US" sz="2400" dirty="0" smtClean="0"/>
            </a:br>
            <a:r>
              <a:rPr lang="en-US" sz="2400" dirty="0" err="1" smtClean="0"/>
              <a:t>response.write</a:t>
            </a:r>
            <a:r>
              <a:rPr lang="en-US" sz="2400" dirty="0" smtClean="0"/>
              <a:t>(num1*num2)</a:t>
            </a:r>
            <a:br>
              <a:rPr lang="en-US" sz="2400" dirty="0" smtClean="0"/>
            </a:br>
            <a:r>
              <a:rPr lang="en-US" sz="2400" dirty="0" smtClean="0"/>
              <a:t>end sub</a:t>
            </a:r>
            <a:br>
              <a:rPr lang="en-US" sz="2400" dirty="0" smtClean="0"/>
            </a:br>
            <a:r>
              <a:rPr lang="en-GB" sz="2400" dirty="0"/>
              <a:t>&lt;/script&gt;</a:t>
            </a:r>
          </a:p>
          <a:p>
            <a:pPr marL="0" indent="0">
              <a:buNone/>
            </a:pPr>
            <a:r>
              <a:rPr lang="en-US" sz="2400" dirty="0" smtClean="0"/>
              <a:t/>
            </a:r>
            <a:br>
              <a:rPr lang="en-US" sz="2400" dirty="0" smtClean="0"/>
            </a:br>
            <a:r>
              <a:rPr lang="en-US" sz="2400" dirty="0" smtClean="0"/>
              <a:t>&lt;/head&gt;</a:t>
            </a:r>
            <a:br>
              <a:rPr lang="en-US" sz="2400" dirty="0" smtClean="0"/>
            </a:br>
            <a:r>
              <a:rPr lang="en-US" sz="2400" dirty="0" smtClean="0"/>
              <a:t>&lt;body&gt;</a:t>
            </a:r>
            <a:br>
              <a:rPr lang="en-US" sz="2400" dirty="0" smtClean="0"/>
            </a:br>
            <a:r>
              <a:rPr lang="en-US" sz="2400" dirty="0" smtClean="0"/>
              <a:t/>
            </a:r>
            <a:br>
              <a:rPr lang="en-US" sz="2400" dirty="0" smtClean="0"/>
            </a:br>
            <a:r>
              <a:rPr lang="en-US" sz="2400" dirty="0" smtClean="0"/>
              <a:t>&lt;p&gt;Result: &lt;%call </a:t>
            </a:r>
            <a:r>
              <a:rPr lang="en-US" sz="2400" dirty="0" err="1" smtClean="0"/>
              <a:t>vbproc</a:t>
            </a:r>
            <a:r>
              <a:rPr lang="en-US" sz="2400" dirty="0" smtClean="0"/>
              <a:t>(3,4)%&gt;&lt;/p&gt;</a:t>
            </a:r>
            <a:br>
              <a:rPr lang="en-US" sz="2400" dirty="0" smtClean="0"/>
            </a:br>
            <a:r>
              <a:rPr lang="en-US" sz="2400" dirty="0" smtClean="0"/>
              <a:t/>
            </a:r>
            <a:br>
              <a:rPr lang="en-US" sz="2400" dirty="0" smtClean="0"/>
            </a:br>
            <a:r>
              <a:rPr lang="en-US" sz="2400" dirty="0" smtClean="0"/>
              <a:t>&lt;/body&gt;</a:t>
            </a:r>
            <a:br>
              <a:rPr lang="en-US" sz="2400" dirty="0" smtClean="0"/>
            </a:br>
            <a:r>
              <a:rPr lang="en-US" sz="2400" dirty="0" smtClean="0"/>
              <a:t>&lt;/html&gt; </a:t>
            </a:r>
            <a:endParaRPr lang="en-GB" sz="2400" dirty="0"/>
          </a:p>
        </p:txBody>
      </p:sp>
    </p:spTree>
    <p:extLst>
      <p:ext uri="{BB962C8B-B14F-4D97-AF65-F5344CB8AC3E}">
        <p14:creationId xmlns:p14="http://schemas.microsoft.com/office/powerpoint/2010/main" val="421977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ln w="57150">
            <a:solidFill>
              <a:schemeClr val="tx1"/>
            </a:solidFill>
          </a:ln>
        </p:spPr>
        <p:txBody>
          <a:bodyPr/>
          <a:lstStyle/>
          <a:p>
            <a:pPr marL="0" indent="0">
              <a:buNone/>
            </a:pPr>
            <a:r>
              <a:rPr lang="en-GB" dirty="0" smtClean="0"/>
              <a:t>Result</a:t>
            </a:r>
            <a:r>
              <a:rPr lang="en-GB" dirty="0"/>
              <a:t>: </a:t>
            </a:r>
            <a:r>
              <a:rPr lang="en-GB" dirty="0" smtClean="0"/>
              <a:t>12</a:t>
            </a:r>
            <a:endParaRPr lang="en-GB" dirty="0"/>
          </a:p>
        </p:txBody>
      </p:sp>
      <p:sp>
        <p:nvSpPr>
          <p:cNvPr id="4" name="Title 3"/>
          <p:cNvSpPr>
            <a:spLocks noGrp="1"/>
          </p:cNvSpPr>
          <p:nvPr>
            <p:ph type="title"/>
          </p:nvPr>
        </p:nvSpPr>
        <p:spPr/>
        <p:txBody>
          <a:bodyPr/>
          <a:lstStyle/>
          <a:p>
            <a:r>
              <a:rPr lang="en-US" dirty="0" smtClean="0"/>
              <a:t>Result </a:t>
            </a:r>
            <a:endParaRPr lang="en-GB" dirty="0"/>
          </a:p>
        </p:txBody>
      </p:sp>
    </p:spTree>
    <p:extLst>
      <p:ext uri="{BB962C8B-B14F-4D97-AF65-F5344CB8AC3E}">
        <p14:creationId xmlns:p14="http://schemas.microsoft.com/office/powerpoint/2010/main" val="2579262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 Procedure</a:t>
            </a:r>
            <a:endParaRPr lang="en-GB" dirty="0"/>
          </a:p>
        </p:txBody>
      </p:sp>
      <p:sp>
        <p:nvSpPr>
          <p:cNvPr id="3" name="Content Placeholder 2"/>
          <p:cNvSpPr>
            <a:spLocks noGrp="1"/>
          </p:cNvSpPr>
          <p:nvPr>
            <p:ph idx="1"/>
          </p:nvPr>
        </p:nvSpPr>
        <p:spPr/>
        <p:txBody>
          <a:bodyPr>
            <a:normAutofit/>
          </a:bodyPr>
          <a:lstStyle/>
          <a:p>
            <a:pPr marL="0" indent="0">
              <a:buNone/>
            </a:pPr>
            <a:r>
              <a:rPr lang="en-GB" dirty="0"/>
              <a:t>A Function procedure:</a:t>
            </a:r>
          </a:p>
          <a:p>
            <a:r>
              <a:rPr lang="en-GB" dirty="0"/>
              <a:t>is a series of statements, enclosed by the </a:t>
            </a:r>
            <a:r>
              <a:rPr lang="en-GB" b="1" dirty="0">
                <a:solidFill>
                  <a:srgbClr val="FF0000"/>
                </a:solidFill>
              </a:rPr>
              <a:t>Function</a:t>
            </a:r>
            <a:r>
              <a:rPr lang="en-GB" dirty="0"/>
              <a:t> and </a:t>
            </a:r>
            <a:r>
              <a:rPr lang="en-GB" b="1" dirty="0">
                <a:solidFill>
                  <a:srgbClr val="FF0000"/>
                </a:solidFill>
              </a:rPr>
              <a:t>End Function </a:t>
            </a:r>
            <a:r>
              <a:rPr lang="en-GB" dirty="0"/>
              <a:t>statements</a:t>
            </a:r>
          </a:p>
          <a:p>
            <a:r>
              <a:rPr lang="en-GB" dirty="0"/>
              <a:t>can perform actions and </a:t>
            </a:r>
            <a:r>
              <a:rPr lang="en-GB" b="1" dirty="0"/>
              <a:t>can return</a:t>
            </a:r>
            <a:r>
              <a:rPr lang="en-GB" dirty="0"/>
              <a:t> a value</a:t>
            </a:r>
          </a:p>
          <a:p>
            <a:r>
              <a:rPr lang="en-GB" dirty="0"/>
              <a:t>can take arguments that are passed to it by a calling procedure</a:t>
            </a:r>
          </a:p>
          <a:p>
            <a:r>
              <a:rPr lang="en-GB" dirty="0"/>
              <a:t>without arguments, must include an empty set of parentheses ()</a:t>
            </a:r>
          </a:p>
          <a:p>
            <a:r>
              <a:rPr lang="en-GB" dirty="0"/>
              <a:t>returns a value by assigning a value to its name</a:t>
            </a:r>
          </a:p>
          <a:p>
            <a:pPr marL="0" indent="0">
              <a:buNone/>
            </a:pPr>
            <a:endParaRPr lang="en-GB" dirty="0"/>
          </a:p>
        </p:txBody>
      </p:sp>
    </p:spTree>
    <p:extLst>
      <p:ext uri="{BB962C8B-B14F-4D97-AF65-F5344CB8AC3E}">
        <p14:creationId xmlns:p14="http://schemas.microsoft.com/office/powerpoint/2010/main" val="426890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Function</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&lt;!DOCTYPE html&gt;</a:t>
            </a:r>
            <a:br>
              <a:rPr lang="en-GB" dirty="0"/>
            </a:br>
            <a:r>
              <a:rPr lang="en-GB" dirty="0"/>
              <a:t>&lt;html&gt;</a:t>
            </a:r>
            <a:br>
              <a:rPr lang="en-GB" dirty="0"/>
            </a:br>
            <a:r>
              <a:rPr lang="en-GB" dirty="0"/>
              <a:t>&lt;body&gt;</a:t>
            </a:r>
            <a:br>
              <a:rPr lang="en-GB" dirty="0"/>
            </a:br>
            <a:r>
              <a:rPr lang="en-GB" dirty="0"/>
              <a:t/>
            </a:r>
            <a:br>
              <a:rPr lang="en-GB" dirty="0"/>
            </a:br>
            <a:r>
              <a:rPr lang="en-GB" dirty="0">
                <a:solidFill>
                  <a:srgbClr val="FF0000"/>
                </a:solidFill>
              </a:rPr>
              <a:t>&lt;%</a:t>
            </a:r>
            <a:br>
              <a:rPr lang="en-GB" dirty="0">
                <a:solidFill>
                  <a:srgbClr val="FF0000"/>
                </a:solidFill>
              </a:rPr>
            </a:br>
            <a:r>
              <a:rPr lang="en-GB" dirty="0">
                <a:solidFill>
                  <a:srgbClr val="FF0000"/>
                </a:solidFill>
              </a:rPr>
              <a:t>Function </a:t>
            </a:r>
            <a:r>
              <a:rPr lang="en-GB" dirty="0" err="1">
                <a:solidFill>
                  <a:srgbClr val="FF0000"/>
                </a:solidFill>
              </a:rPr>
              <a:t>myfunction</a:t>
            </a:r>
            <a:r>
              <a:rPr lang="en-GB" dirty="0">
                <a:solidFill>
                  <a:srgbClr val="FF0000"/>
                </a:solidFill>
              </a:rPr>
              <a:t>()</a:t>
            </a:r>
            <a:br>
              <a:rPr lang="en-GB" dirty="0">
                <a:solidFill>
                  <a:srgbClr val="FF0000"/>
                </a:solidFill>
              </a:rPr>
            </a:br>
            <a:r>
              <a:rPr lang="en-GB" dirty="0" err="1">
                <a:solidFill>
                  <a:srgbClr val="FF0000"/>
                </a:solidFill>
              </a:rPr>
              <a:t>myfunction</a:t>
            </a:r>
            <a:r>
              <a:rPr lang="en-GB" dirty="0">
                <a:solidFill>
                  <a:srgbClr val="FF0000"/>
                </a:solidFill>
              </a:rPr>
              <a:t>=Date()</a:t>
            </a:r>
            <a:br>
              <a:rPr lang="en-GB" dirty="0">
                <a:solidFill>
                  <a:srgbClr val="FF0000"/>
                </a:solidFill>
              </a:rPr>
            </a:br>
            <a:r>
              <a:rPr lang="en-GB" dirty="0">
                <a:solidFill>
                  <a:srgbClr val="FF0000"/>
                </a:solidFill>
              </a:rPr>
              <a:t>End Function</a:t>
            </a:r>
            <a:br>
              <a:rPr lang="en-GB" dirty="0">
                <a:solidFill>
                  <a:srgbClr val="FF0000"/>
                </a:solidFill>
              </a:rPr>
            </a:br>
            <a:r>
              <a:rPr lang="en-GB" dirty="0">
                <a:solidFill>
                  <a:srgbClr val="FF0000"/>
                </a:solidFill>
              </a:rPr>
              <a:t/>
            </a:r>
            <a:br>
              <a:rPr lang="en-GB" dirty="0">
                <a:solidFill>
                  <a:srgbClr val="FF0000"/>
                </a:solidFill>
              </a:rPr>
            </a:br>
            <a:r>
              <a:rPr lang="en-GB" dirty="0" err="1">
                <a:solidFill>
                  <a:srgbClr val="FF0000"/>
                </a:solidFill>
              </a:rPr>
              <a:t>response.write</a:t>
            </a:r>
            <a:r>
              <a:rPr lang="en-GB" dirty="0">
                <a:solidFill>
                  <a:srgbClr val="FF0000"/>
                </a:solidFill>
              </a:rPr>
              <a:t>("Today's date: ")</a:t>
            </a:r>
            <a:br>
              <a:rPr lang="en-GB" dirty="0">
                <a:solidFill>
                  <a:srgbClr val="FF0000"/>
                </a:solidFill>
              </a:rPr>
            </a:br>
            <a:r>
              <a:rPr lang="en-GB" dirty="0" err="1">
                <a:solidFill>
                  <a:srgbClr val="FF0000"/>
                </a:solidFill>
              </a:rPr>
              <a:t>response.write</a:t>
            </a:r>
            <a:r>
              <a:rPr lang="en-GB" dirty="0">
                <a:solidFill>
                  <a:srgbClr val="FF0000"/>
                </a:solidFill>
              </a:rPr>
              <a:t>(</a:t>
            </a:r>
            <a:r>
              <a:rPr lang="en-GB" dirty="0" err="1">
                <a:solidFill>
                  <a:srgbClr val="FF0000"/>
                </a:solidFill>
              </a:rPr>
              <a:t>myfunction</a:t>
            </a:r>
            <a:r>
              <a:rPr lang="en-GB" dirty="0">
                <a:solidFill>
                  <a:srgbClr val="FF0000"/>
                </a:solidFill>
              </a:rPr>
              <a:t>())</a:t>
            </a:r>
            <a:br>
              <a:rPr lang="en-GB" dirty="0">
                <a:solidFill>
                  <a:srgbClr val="FF0000"/>
                </a:solidFill>
              </a:rPr>
            </a:br>
            <a:r>
              <a:rPr lang="en-GB" dirty="0">
                <a:solidFill>
                  <a:srgbClr val="FF0000"/>
                </a:solidFill>
              </a:rPr>
              <a:t>%&gt; </a:t>
            </a:r>
            <a:r>
              <a:rPr lang="en-GB" dirty="0"/>
              <a:t> </a:t>
            </a:r>
            <a:br>
              <a:rPr lang="en-GB" dirty="0"/>
            </a:br>
            <a:r>
              <a:rPr lang="en-GB" dirty="0"/>
              <a:t/>
            </a:r>
            <a:br>
              <a:rPr lang="en-GB" dirty="0"/>
            </a:br>
            <a:r>
              <a:rPr lang="en-GB" dirty="0"/>
              <a:t>&lt;p&gt;A Function procedure can return a result.&lt;/p&gt;</a:t>
            </a:r>
            <a:br>
              <a:rPr lang="en-GB" dirty="0"/>
            </a:br>
            <a:r>
              <a:rPr lang="en-GB" dirty="0"/>
              <a:t/>
            </a:r>
            <a:br>
              <a:rPr lang="en-GB" dirty="0"/>
            </a:br>
            <a:r>
              <a:rPr lang="en-GB" dirty="0"/>
              <a:t>&lt;/body&gt;</a:t>
            </a:r>
            <a:br>
              <a:rPr lang="en-GB" dirty="0"/>
            </a:br>
            <a:r>
              <a:rPr lang="en-GB" dirty="0"/>
              <a:t>&lt;/html&gt;</a:t>
            </a:r>
          </a:p>
        </p:txBody>
      </p:sp>
    </p:spTree>
    <p:extLst>
      <p:ext uri="{BB962C8B-B14F-4D97-AF65-F5344CB8AC3E}">
        <p14:creationId xmlns:p14="http://schemas.microsoft.com/office/powerpoint/2010/main" val="3927909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ln>
            <a:solidFill>
              <a:schemeClr val="tx1"/>
            </a:solidFill>
          </a:ln>
        </p:spPr>
        <p:txBody>
          <a:bodyPr/>
          <a:lstStyle/>
          <a:p>
            <a:r>
              <a:rPr lang="en-US" dirty="0"/>
              <a:t>Today's date: </a:t>
            </a:r>
            <a:r>
              <a:rPr lang="en-US" dirty="0" smtClean="0"/>
              <a:t>10/17/2016</a:t>
            </a:r>
          </a:p>
          <a:p>
            <a:r>
              <a:rPr lang="en-US" dirty="0" smtClean="0"/>
              <a:t>A Function </a:t>
            </a:r>
            <a:r>
              <a:rPr lang="en-US" dirty="0"/>
              <a:t>procedure can return a result.</a:t>
            </a:r>
          </a:p>
          <a:p>
            <a:endParaRPr lang="en-US" dirty="0"/>
          </a:p>
        </p:txBody>
      </p:sp>
    </p:spTree>
    <p:extLst>
      <p:ext uri="{BB962C8B-B14F-4D97-AF65-F5344CB8AC3E}">
        <p14:creationId xmlns:p14="http://schemas.microsoft.com/office/powerpoint/2010/main" val="340689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4" name="Title 3"/>
          <p:cNvSpPr>
            <a:spLocks noGrp="1"/>
          </p:cNvSpPr>
          <p:nvPr>
            <p:ph type="title"/>
          </p:nvPr>
        </p:nvSpPr>
        <p:spPr/>
        <p:txBody>
          <a:bodyPr/>
          <a:lstStyle/>
          <a:p>
            <a:r>
              <a:rPr lang="en-US" b="1" dirty="0" smtClean="0"/>
              <a:t>Example</a:t>
            </a:r>
            <a:endParaRPr lang="en-GB" b="1" dirty="0"/>
          </a:p>
        </p:txBody>
      </p:sp>
      <p:sp>
        <p:nvSpPr>
          <p:cNvPr id="5" name="Content Placeholder 2"/>
          <p:cNvSpPr>
            <a:spLocks noGrp="1"/>
          </p:cNvSpPr>
          <p:nvPr>
            <p:ph idx="1"/>
          </p:nvPr>
        </p:nvSpPr>
        <p:spPr>
          <a:xfrm>
            <a:off x="262892" y="1683612"/>
            <a:ext cx="5171258" cy="4351338"/>
          </a:xfrm>
          <a:solidFill>
            <a:schemeClr val="bg1">
              <a:lumMod val="85000"/>
            </a:schemeClr>
          </a:solidFill>
          <a:ln>
            <a:solidFill>
              <a:schemeClr val="tx1"/>
            </a:solidFill>
          </a:ln>
        </p:spPr>
        <p:txBody>
          <a:bodyPr>
            <a:normAutofit/>
          </a:bodyPr>
          <a:lstStyle/>
          <a:p>
            <a:pPr marL="0" indent="0">
              <a:buNone/>
            </a:pPr>
            <a:r>
              <a:rPr lang="en-GB" sz="2400" dirty="0">
                <a:latin typeface="Century Gothic" panose="020B0502020202020204" pitchFamily="34" charset="0"/>
              </a:rPr>
              <a:t/>
            </a:r>
            <a:br>
              <a:rPr lang="en-GB" sz="2400" dirty="0">
                <a:latin typeface="Century Gothic" panose="020B0502020202020204" pitchFamily="34" charset="0"/>
              </a:rPr>
            </a:br>
            <a:r>
              <a:rPr lang="en-GB" sz="2400" dirty="0">
                <a:latin typeface="Century Gothic" panose="020B0502020202020204" pitchFamily="34" charset="0"/>
              </a:rPr>
              <a:t>&lt;html&gt;</a:t>
            </a:r>
            <a:br>
              <a:rPr lang="en-GB" sz="2400" dirty="0">
                <a:latin typeface="Century Gothic" panose="020B0502020202020204" pitchFamily="34" charset="0"/>
              </a:rPr>
            </a:br>
            <a:r>
              <a:rPr lang="en-GB" sz="2400" dirty="0">
                <a:latin typeface="Century Gothic" panose="020B0502020202020204" pitchFamily="34" charset="0"/>
              </a:rPr>
              <a:t>&lt;body&gt;</a:t>
            </a:r>
            <a:br>
              <a:rPr lang="en-GB" sz="2400" dirty="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dirty="0"/>
              <a:t>&lt;h2&gt;Hello W3Schools!&lt;/h2&gt;</a:t>
            </a:r>
            <a:r>
              <a:rPr lang="en-GB" sz="2400" dirty="0"/>
              <a:t/>
            </a:r>
            <a:br>
              <a:rPr lang="en-GB" sz="2400" dirty="0"/>
            </a:br>
            <a:r>
              <a:rPr lang="en-GB" dirty="0"/>
              <a:t>&lt;p&gt;</a:t>
            </a:r>
            <a:r>
              <a:rPr lang="en-GB" b="1" dirty="0">
                <a:solidFill>
                  <a:srgbClr val="FF0000"/>
                </a:solidFill>
              </a:rPr>
              <a:t>&lt;%</a:t>
            </a:r>
            <a:r>
              <a:rPr lang="en-GB" b="1" dirty="0" err="1">
                <a:solidFill>
                  <a:srgbClr val="FF0000"/>
                </a:solidFill>
              </a:rPr>
              <a:t>Response.Write</a:t>
            </a:r>
            <a:r>
              <a:rPr lang="en-GB" b="1" dirty="0">
                <a:solidFill>
                  <a:srgbClr val="FF0000"/>
                </a:solidFill>
              </a:rPr>
              <a:t>(Now</a:t>
            </a:r>
            <a:r>
              <a:rPr lang="en-GB" b="1" dirty="0" smtClean="0">
                <a:solidFill>
                  <a:srgbClr val="FF0000"/>
                </a:solidFill>
              </a:rPr>
              <a:t>())%&gt;</a:t>
            </a:r>
          </a:p>
          <a:p>
            <a:pPr marL="0" indent="0">
              <a:buNone/>
            </a:pPr>
            <a:r>
              <a:rPr lang="en-GB" b="1" dirty="0" smtClean="0"/>
              <a:t>&lt;/</a:t>
            </a:r>
            <a:r>
              <a:rPr lang="en-GB" dirty="0"/>
              <a:t>p&gt;</a:t>
            </a:r>
            <a:r>
              <a:rPr lang="en-GB" sz="2400" dirty="0">
                <a:latin typeface="Century Gothic" panose="020B0502020202020204" pitchFamily="34" charset="0"/>
              </a:rPr>
              <a:t/>
            </a:r>
            <a:br>
              <a:rPr lang="en-GB" sz="2400" dirty="0">
                <a:latin typeface="Century Gothic" panose="020B0502020202020204" pitchFamily="34" charset="0"/>
              </a:rPr>
            </a:br>
            <a:r>
              <a:rPr lang="en-GB" sz="2400" dirty="0">
                <a:latin typeface="Century Gothic" panose="020B0502020202020204" pitchFamily="34" charset="0"/>
              </a:rPr>
              <a:t/>
            </a:r>
            <a:br>
              <a:rPr lang="en-GB" sz="2400" dirty="0">
                <a:latin typeface="Century Gothic" panose="020B0502020202020204" pitchFamily="34" charset="0"/>
              </a:rPr>
            </a:br>
            <a:r>
              <a:rPr lang="en-GB" sz="2400" dirty="0">
                <a:latin typeface="Century Gothic" panose="020B0502020202020204" pitchFamily="34" charset="0"/>
              </a:rPr>
              <a:t>&lt;/body&gt;</a:t>
            </a:r>
            <a:br>
              <a:rPr lang="en-GB" sz="2400" dirty="0">
                <a:latin typeface="Century Gothic" panose="020B0502020202020204" pitchFamily="34" charset="0"/>
              </a:rPr>
            </a:br>
            <a:r>
              <a:rPr lang="en-GB" sz="2400" dirty="0">
                <a:latin typeface="Century Gothic" panose="020B0502020202020204" pitchFamily="34" charset="0"/>
              </a:rPr>
              <a:t>&lt;/html&gt;</a:t>
            </a:r>
          </a:p>
        </p:txBody>
      </p:sp>
      <p:sp>
        <p:nvSpPr>
          <p:cNvPr id="6" name="Rectangle 5"/>
          <p:cNvSpPr/>
          <p:nvPr/>
        </p:nvSpPr>
        <p:spPr>
          <a:xfrm>
            <a:off x="5820047" y="2269193"/>
            <a:ext cx="6096000" cy="2677656"/>
          </a:xfrm>
          <a:prstGeom prst="rect">
            <a:avLst/>
          </a:prstGeom>
        </p:spPr>
        <p:txBody>
          <a:bodyPr>
            <a:spAutoFit/>
          </a:bodyPr>
          <a:lstStyle/>
          <a:p>
            <a:pPr marL="342900" indent="-342900">
              <a:buFont typeface="Wingdings" panose="05000000000000000000" pitchFamily="2" charset="2"/>
              <a:buChar char="q"/>
            </a:pPr>
            <a:r>
              <a:rPr lang="en-GB" sz="2400" dirty="0">
                <a:solidFill>
                  <a:srgbClr val="000000"/>
                </a:solidFill>
                <a:latin typeface="Verdana" panose="020B0604030504040204" pitchFamily="34" charset="0"/>
              </a:rPr>
              <a:t>The code inside the &lt;% --%&gt; tags is executed on the server.</a:t>
            </a:r>
          </a:p>
          <a:p>
            <a:pPr marL="342900" indent="-342900">
              <a:buFont typeface="Wingdings" panose="05000000000000000000" pitchFamily="2" charset="2"/>
              <a:buChar char="q"/>
            </a:pPr>
            <a:r>
              <a:rPr lang="en-GB" sz="2400" b="1" dirty="0" err="1">
                <a:solidFill>
                  <a:srgbClr val="000000"/>
                </a:solidFill>
                <a:latin typeface="Verdana" panose="020B0604030504040204" pitchFamily="34" charset="0"/>
              </a:rPr>
              <a:t>Response.Write</a:t>
            </a:r>
            <a:r>
              <a:rPr lang="en-GB" sz="2400" dirty="0">
                <a:solidFill>
                  <a:srgbClr val="000000"/>
                </a:solidFill>
                <a:latin typeface="Verdana" panose="020B0604030504040204" pitchFamily="34" charset="0"/>
              </a:rPr>
              <a:t> is ASP code for writing something to the HTML output stream.</a:t>
            </a:r>
          </a:p>
          <a:p>
            <a:pPr marL="342900" indent="-342900">
              <a:buFont typeface="Wingdings" panose="05000000000000000000" pitchFamily="2" charset="2"/>
              <a:buChar char="q"/>
            </a:pPr>
            <a:r>
              <a:rPr lang="en-GB" sz="2400" b="1" dirty="0">
                <a:solidFill>
                  <a:srgbClr val="000000"/>
                </a:solidFill>
                <a:latin typeface="Verdana" panose="020B0604030504040204" pitchFamily="34" charset="0"/>
              </a:rPr>
              <a:t>Now() </a:t>
            </a:r>
            <a:r>
              <a:rPr lang="en-GB" sz="2400" dirty="0">
                <a:solidFill>
                  <a:srgbClr val="000000"/>
                </a:solidFill>
                <a:latin typeface="Verdana" panose="020B0604030504040204" pitchFamily="34" charset="0"/>
              </a:rPr>
              <a:t>is a function returning the servers current date and time.</a:t>
            </a:r>
            <a:endParaRPr lang="en-GB" sz="2400"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38336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a:t>Development of Internet Application 1501CT - Sara Almudauh</a:t>
            </a:r>
            <a:endParaRPr lang="en-US"/>
          </a:p>
        </p:txBody>
      </p:sp>
      <p:sp>
        <p:nvSpPr>
          <p:cNvPr id="3" name="Content Placeholder 2"/>
          <p:cNvSpPr>
            <a:spLocks noGrp="1"/>
          </p:cNvSpPr>
          <p:nvPr>
            <p:ph idx="1"/>
          </p:nvPr>
        </p:nvSpPr>
        <p:spPr/>
        <p:txBody>
          <a:bodyPr/>
          <a:lstStyle/>
          <a:p>
            <a:r>
              <a:rPr lang="en-GB" dirty="0"/>
              <a:t>An event is an action or occurrence such as a mouse click, a key press, mouse movements, or any system-generated notification. A process communicates through events. For example, interrupts are system-generated events. When events occur, the application should be able to respond to it and manage it.</a:t>
            </a:r>
          </a:p>
        </p:txBody>
      </p:sp>
      <p:sp>
        <p:nvSpPr>
          <p:cNvPr id="4" name="Title 3"/>
          <p:cNvSpPr>
            <a:spLocks noGrp="1"/>
          </p:cNvSpPr>
          <p:nvPr>
            <p:ph type="title"/>
          </p:nvPr>
        </p:nvSpPr>
        <p:spPr>
          <a:xfrm>
            <a:off x="2324100" y="365125"/>
            <a:ext cx="9029700" cy="721553"/>
          </a:xfrm>
        </p:spPr>
        <p:txBody>
          <a:bodyPr>
            <a:normAutofit fontScale="90000"/>
          </a:bodyPr>
          <a:lstStyle/>
          <a:p>
            <a:pPr algn="ctr"/>
            <a:r>
              <a:rPr lang="en-GB" b="1" dirty="0"/>
              <a:t>ASP.NET - Event Handling</a:t>
            </a:r>
            <a:br>
              <a:rPr lang="en-GB" b="1" dirty="0"/>
            </a:br>
            <a:endParaRPr lang="en-GB" b="1" dirty="0"/>
          </a:p>
        </p:txBody>
      </p:sp>
    </p:spTree>
    <p:extLst>
      <p:ext uri="{BB962C8B-B14F-4D97-AF65-F5344CB8AC3E}">
        <p14:creationId xmlns:p14="http://schemas.microsoft.com/office/powerpoint/2010/main" val="1608321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352062"/>
            <a:ext cx="9029700" cy="1325563"/>
          </a:xfrm>
        </p:spPr>
        <p:txBody>
          <a:bodyPr/>
          <a:lstStyle/>
          <a:p>
            <a:r>
              <a:rPr lang="en-GB" b="1" dirty="0" smtClean="0"/>
              <a:t>ASP file</a:t>
            </a:r>
            <a:endParaRPr lang="en-GB" b="1" dirty="0"/>
          </a:p>
        </p:txBody>
      </p:sp>
      <p:sp>
        <p:nvSpPr>
          <p:cNvPr id="3" name="Content Placeholder 2"/>
          <p:cNvSpPr>
            <a:spLocks noGrp="1"/>
          </p:cNvSpPr>
          <p:nvPr>
            <p:ph idx="1"/>
          </p:nvPr>
        </p:nvSpPr>
        <p:spPr/>
        <p:txBody>
          <a:bodyPr/>
          <a:lstStyle/>
          <a:p>
            <a:r>
              <a:rPr lang="en-US" dirty="0" smtClean="0"/>
              <a:t>An ASP file is just the same as an HTML file</a:t>
            </a:r>
          </a:p>
          <a:p>
            <a:r>
              <a:rPr lang="en-US" dirty="0" smtClean="0"/>
              <a:t>An ASP file can contain text, HTML, XML, and scripts</a:t>
            </a:r>
          </a:p>
          <a:p>
            <a:r>
              <a:rPr lang="en-US" dirty="0" smtClean="0"/>
              <a:t>Scripts in an ASP file are executed on the server</a:t>
            </a:r>
          </a:p>
          <a:p>
            <a:r>
              <a:rPr lang="en-US" dirty="0" smtClean="0"/>
              <a:t>An ASP file has the file extension ".asp"</a:t>
            </a:r>
          </a:p>
          <a:p>
            <a:endParaRPr lang="en-GB" dirty="0"/>
          </a:p>
        </p:txBody>
      </p:sp>
    </p:spTree>
    <p:extLst>
      <p:ext uri="{BB962C8B-B14F-4D97-AF65-F5344CB8AC3E}">
        <p14:creationId xmlns:p14="http://schemas.microsoft.com/office/powerpoint/2010/main" val="223367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a:t>Development of Internet Application 1501CT - Sara Almudauh</a:t>
            </a:r>
            <a:endParaRPr lang="en-US"/>
          </a:p>
        </p:txBody>
      </p:sp>
      <p:sp>
        <p:nvSpPr>
          <p:cNvPr id="3" name="Content Placeholder 2"/>
          <p:cNvSpPr>
            <a:spLocks noGrp="1"/>
          </p:cNvSpPr>
          <p:nvPr>
            <p:ph idx="1"/>
          </p:nvPr>
        </p:nvSpPr>
        <p:spPr/>
        <p:txBody>
          <a:bodyPr/>
          <a:lstStyle/>
          <a:p>
            <a:r>
              <a:rPr lang="en-GB" dirty="0"/>
              <a:t>Events in ASP.NET raised at the client machine, and handled at the server machine. For example, a user clicks a button displayed in the browser. A Click event is raised. The browser handles this client-side event by posting it to the server.</a:t>
            </a:r>
          </a:p>
        </p:txBody>
      </p:sp>
      <p:sp>
        <p:nvSpPr>
          <p:cNvPr id="4" name="Title 3"/>
          <p:cNvSpPr>
            <a:spLocks noGrp="1"/>
          </p:cNvSpPr>
          <p:nvPr>
            <p:ph type="title"/>
          </p:nvPr>
        </p:nvSpPr>
        <p:spPr>
          <a:xfrm>
            <a:off x="2324100" y="365125"/>
            <a:ext cx="9029700" cy="721553"/>
          </a:xfrm>
        </p:spPr>
        <p:txBody>
          <a:bodyPr>
            <a:normAutofit fontScale="90000"/>
          </a:bodyPr>
          <a:lstStyle/>
          <a:p>
            <a:pPr algn="ctr"/>
            <a:r>
              <a:rPr lang="en-GB" b="1" dirty="0"/>
              <a:t>ASP.NET - Event Handling</a:t>
            </a:r>
            <a:br>
              <a:rPr lang="en-GB" b="1" dirty="0"/>
            </a:br>
            <a:endParaRPr lang="en-GB" b="1" dirty="0"/>
          </a:p>
        </p:txBody>
      </p:sp>
    </p:spTree>
    <p:extLst>
      <p:ext uri="{BB962C8B-B14F-4D97-AF65-F5344CB8AC3E}">
        <p14:creationId xmlns:p14="http://schemas.microsoft.com/office/powerpoint/2010/main" val="552627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a:t>Development of Internet Application 1501CT - Sara Almudauh</a:t>
            </a:r>
            <a:endParaRPr lang="en-US"/>
          </a:p>
        </p:txBody>
      </p:sp>
      <p:sp>
        <p:nvSpPr>
          <p:cNvPr id="3" name="Content Placeholder 2"/>
          <p:cNvSpPr>
            <a:spLocks noGrp="1"/>
          </p:cNvSpPr>
          <p:nvPr>
            <p:ph idx="1"/>
          </p:nvPr>
        </p:nvSpPr>
        <p:spPr/>
        <p:txBody>
          <a:bodyPr/>
          <a:lstStyle/>
          <a:p>
            <a:r>
              <a:rPr lang="fr-FR" dirty="0"/>
              <a:t>Session</a:t>
            </a:r>
          </a:p>
          <a:p>
            <a:r>
              <a:rPr lang="fr-FR" dirty="0"/>
              <a:t>Application</a:t>
            </a:r>
          </a:p>
          <a:p>
            <a:r>
              <a:rPr lang="fr-FR" dirty="0"/>
              <a:t>Cache</a:t>
            </a:r>
          </a:p>
          <a:p>
            <a:r>
              <a:rPr lang="fr-FR" dirty="0" err="1"/>
              <a:t>Request</a:t>
            </a:r>
            <a:endParaRPr lang="fr-FR" dirty="0"/>
          </a:p>
          <a:p>
            <a:r>
              <a:rPr lang="fr-FR" dirty="0" err="1"/>
              <a:t>Response</a:t>
            </a:r>
            <a:endParaRPr lang="fr-FR" dirty="0"/>
          </a:p>
          <a:p>
            <a:r>
              <a:rPr lang="fr-FR" dirty="0"/>
              <a:t>Server</a:t>
            </a:r>
          </a:p>
          <a:p>
            <a:r>
              <a:rPr lang="fr-FR" dirty="0"/>
              <a:t>User</a:t>
            </a:r>
          </a:p>
          <a:p>
            <a:r>
              <a:rPr lang="fr-FR" dirty="0"/>
              <a:t>Trace</a:t>
            </a:r>
          </a:p>
          <a:p>
            <a:endParaRPr lang="en-GB" dirty="0"/>
          </a:p>
        </p:txBody>
      </p:sp>
      <p:sp>
        <p:nvSpPr>
          <p:cNvPr id="4" name="Title 3"/>
          <p:cNvSpPr>
            <a:spLocks noGrp="1"/>
          </p:cNvSpPr>
          <p:nvPr>
            <p:ph type="title"/>
          </p:nvPr>
        </p:nvSpPr>
        <p:spPr/>
        <p:txBody>
          <a:bodyPr/>
          <a:lstStyle/>
          <a:p>
            <a:r>
              <a:rPr lang="en-US" dirty="0"/>
              <a:t>ASP.NET Objects</a:t>
            </a:r>
            <a:endParaRPr lang="en-GB" dirty="0"/>
          </a:p>
        </p:txBody>
      </p:sp>
    </p:spTree>
    <p:extLst>
      <p:ext uri="{BB962C8B-B14F-4D97-AF65-F5344CB8AC3E}">
        <p14:creationId xmlns:p14="http://schemas.microsoft.com/office/powerpoint/2010/main" val="642527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Response</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a:t>RESPONSE:</a:t>
            </a:r>
          </a:p>
          <a:p>
            <a:r>
              <a:rPr lang="en-GB" dirty="0"/>
              <a:t>The ASP Response object is used to send output to the user from the server.</a:t>
            </a:r>
          </a:p>
          <a:p>
            <a:pPr marL="0" indent="0">
              <a:buNone/>
            </a:pPr>
            <a:r>
              <a:rPr lang="en-GB"/>
              <a:t>Property:</a:t>
            </a:r>
          </a:p>
          <a:p>
            <a:r>
              <a:rPr lang="en-GB"/>
              <a:t>Buffer: response.Buffer[=Flag ]</a:t>
            </a:r>
          </a:p>
          <a:p>
            <a:r>
              <a:rPr lang="en-GB"/>
              <a:t>False indicates no buffering. The server will send the output as it is processed.</a:t>
            </a:r>
          </a:p>
          <a:p>
            <a:r>
              <a:rPr lang="en-GB"/>
              <a:t>True indicates buffering. The server will not send output until all of the scripts on the page have been processed, or until the Flush or End method has been called.</a:t>
            </a:r>
            <a:endParaRPr lang="en-GB" dirty="0"/>
          </a:p>
        </p:txBody>
      </p:sp>
    </p:spTree>
    <p:extLst>
      <p:ext uri="{BB962C8B-B14F-4D97-AF65-F5344CB8AC3E}">
        <p14:creationId xmlns:p14="http://schemas.microsoft.com/office/powerpoint/2010/main" val="4288266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normAutofit fontScale="92500"/>
          </a:bodyPr>
          <a:lstStyle/>
          <a:p>
            <a:r>
              <a:rPr lang="en-US" dirty="0" smtClean="0"/>
              <a:t>In </a:t>
            </a:r>
            <a:r>
              <a:rPr lang="en-US" dirty="0"/>
              <a:t>this example, there will be no output sent to the browser before the loop is finished. If buffer was set to False, then it would write a line to the browser every time it went through the loop.</a:t>
            </a:r>
          </a:p>
          <a:p>
            <a:pPr lvl="1"/>
            <a:r>
              <a:rPr lang="en-US" dirty="0"/>
              <a:t>&lt;%</a:t>
            </a:r>
            <a:r>
              <a:rPr lang="en-US" dirty="0" err="1"/>
              <a:t>response.Buffer</a:t>
            </a:r>
            <a:r>
              <a:rPr lang="en-US" dirty="0"/>
              <a:t>=true%&gt;</a:t>
            </a:r>
            <a:br>
              <a:rPr lang="en-US" dirty="0"/>
            </a:br>
            <a:r>
              <a:rPr lang="en-US" dirty="0"/>
              <a:t>&lt;html&gt;</a:t>
            </a:r>
            <a:br>
              <a:rPr lang="en-US" dirty="0"/>
            </a:br>
            <a:r>
              <a:rPr lang="en-US" dirty="0"/>
              <a:t>&lt;body&gt;</a:t>
            </a:r>
            <a:br>
              <a:rPr lang="en-US" dirty="0"/>
            </a:br>
            <a:r>
              <a:rPr lang="en-US" dirty="0"/>
              <a:t>&lt;%</a:t>
            </a:r>
            <a:br>
              <a:rPr lang="en-US" dirty="0"/>
            </a:br>
            <a:r>
              <a:rPr lang="en-US" dirty="0"/>
              <a:t>for i=1 to 100</a:t>
            </a:r>
            <a:br>
              <a:rPr lang="en-US" dirty="0"/>
            </a:br>
            <a:r>
              <a:rPr lang="en-US" dirty="0"/>
              <a:t>  </a:t>
            </a:r>
            <a:r>
              <a:rPr lang="en-US" dirty="0" err="1"/>
              <a:t>response.write</a:t>
            </a:r>
            <a:r>
              <a:rPr lang="en-US" dirty="0"/>
              <a:t>(i &amp; "&lt;</a:t>
            </a:r>
            <a:r>
              <a:rPr lang="en-US" dirty="0" err="1"/>
              <a:t>br</a:t>
            </a:r>
            <a:r>
              <a:rPr lang="en-US" dirty="0"/>
              <a:t>&gt;")</a:t>
            </a:r>
            <a:br>
              <a:rPr lang="en-US" dirty="0"/>
            </a:br>
            <a:r>
              <a:rPr lang="en-US" dirty="0"/>
              <a:t>next</a:t>
            </a:r>
            <a:br>
              <a:rPr lang="en-US" dirty="0"/>
            </a:br>
            <a:r>
              <a:rPr lang="en-US" dirty="0"/>
              <a:t>%&gt;</a:t>
            </a:r>
            <a:br>
              <a:rPr lang="en-US" dirty="0"/>
            </a:br>
            <a:r>
              <a:rPr lang="en-US" dirty="0"/>
              <a:t>&lt;/body&gt;</a:t>
            </a:r>
            <a:br>
              <a:rPr lang="en-US" dirty="0"/>
            </a:br>
            <a:r>
              <a:rPr lang="en-US" dirty="0"/>
              <a:t>&lt;/html&gt;</a:t>
            </a:r>
          </a:p>
          <a:p>
            <a:endParaRPr lang="en-US" dirty="0"/>
          </a:p>
        </p:txBody>
      </p:sp>
      <p:sp>
        <p:nvSpPr>
          <p:cNvPr id="4" name="Title 3"/>
          <p:cNvSpPr>
            <a:spLocks noGrp="1"/>
          </p:cNvSpPr>
          <p:nvPr>
            <p:ph type="title"/>
          </p:nvPr>
        </p:nvSpPr>
        <p:spPr>
          <a:xfrm>
            <a:off x="2324100" y="365125"/>
            <a:ext cx="9029700" cy="1193219"/>
          </a:xfrm>
        </p:spPr>
        <p:txBody>
          <a:bodyPr>
            <a:normAutofit/>
          </a:bodyPr>
          <a:lstStyle/>
          <a:p>
            <a:r>
              <a:rPr lang="en-US" dirty="0"/>
              <a:t>Example </a:t>
            </a:r>
          </a:p>
        </p:txBody>
      </p:sp>
    </p:spTree>
    <p:extLst>
      <p:ext uri="{BB962C8B-B14F-4D97-AF65-F5344CB8AC3E}">
        <p14:creationId xmlns:p14="http://schemas.microsoft.com/office/powerpoint/2010/main" val="325972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Response</a:t>
            </a:r>
          </a:p>
        </p:txBody>
      </p:sp>
      <p:sp>
        <p:nvSpPr>
          <p:cNvPr id="3" name="Content Placeholder 2"/>
          <p:cNvSpPr>
            <a:spLocks noGrp="1"/>
          </p:cNvSpPr>
          <p:nvPr>
            <p:ph idx="1"/>
          </p:nvPr>
        </p:nvSpPr>
        <p:spPr/>
        <p:txBody>
          <a:bodyPr/>
          <a:lstStyle/>
          <a:p>
            <a:pPr marL="0" indent="0">
              <a:buNone/>
            </a:pPr>
            <a:r>
              <a:rPr lang="en-GB" dirty="0"/>
              <a:t>Methods:</a:t>
            </a:r>
          </a:p>
          <a:p>
            <a:r>
              <a:rPr lang="en-GB" dirty="0"/>
              <a:t>Redirect: Redirects the user to a different URL</a:t>
            </a:r>
          </a:p>
          <a:p>
            <a:r>
              <a:rPr lang="en-GB" dirty="0"/>
              <a:t>Write: Writes a specified string to the output</a:t>
            </a:r>
          </a:p>
          <a:p>
            <a:r>
              <a:rPr lang="en-GB" dirty="0"/>
              <a:t>Clear: Clears any buffered HTML output</a:t>
            </a:r>
          </a:p>
          <a:p>
            <a:r>
              <a:rPr lang="en-GB" dirty="0"/>
              <a:t>End: Stops processing a script, and returns the current result</a:t>
            </a:r>
          </a:p>
          <a:p>
            <a:r>
              <a:rPr lang="en-GB" dirty="0"/>
              <a:t>Flush: Sends buffered HTML output immediately</a:t>
            </a:r>
          </a:p>
        </p:txBody>
      </p:sp>
    </p:spTree>
    <p:extLst>
      <p:ext uri="{BB962C8B-B14F-4D97-AF65-F5344CB8AC3E}">
        <p14:creationId xmlns:p14="http://schemas.microsoft.com/office/powerpoint/2010/main" val="260498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771" y="447918"/>
            <a:ext cx="7322713" cy="930122"/>
          </a:xfrm>
        </p:spPr>
        <p:txBody>
          <a:bodyPr>
            <a:normAutofit fontScale="90000"/>
          </a:bodyPr>
          <a:lstStyle/>
          <a:p>
            <a:r>
              <a:rPr lang="en-US" dirty="0" smtClean="0"/>
              <a:t/>
            </a:r>
            <a:br>
              <a:rPr lang="en-US" dirty="0" smtClean="0"/>
            </a:br>
            <a:r>
              <a:rPr lang="en-US" dirty="0" err="1" smtClean="0"/>
              <a:t>Response.write</a:t>
            </a:r>
            <a:endParaRPr lang="en-GB" dirty="0"/>
          </a:p>
        </p:txBody>
      </p:sp>
      <p:sp>
        <p:nvSpPr>
          <p:cNvPr id="3" name="Content Placeholder 2"/>
          <p:cNvSpPr>
            <a:spLocks noGrp="1"/>
          </p:cNvSpPr>
          <p:nvPr>
            <p:ph idx="1"/>
          </p:nvPr>
        </p:nvSpPr>
        <p:spPr/>
        <p:txBody>
          <a:bodyPr/>
          <a:lstStyle/>
          <a:p>
            <a:pPr marL="0" indent="0">
              <a:buNone/>
            </a:pPr>
            <a:r>
              <a:rPr lang="en-GB" dirty="0"/>
              <a:t>Write Output to a </a:t>
            </a:r>
            <a:r>
              <a:rPr lang="en-GB" dirty="0" smtClean="0"/>
              <a:t>Browser:</a:t>
            </a:r>
            <a:endParaRPr lang="en-US" dirty="0" smtClean="0"/>
          </a:p>
          <a:p>
            <a:pPr marL="0" indent="0">
              <a:buNone/>
            </a:pPr>
            <a:r>
              <a:rPr lang="en-US" dirty="0" smtClean="0"/>
              <a:t>&lt;!</a:t>
            </a:r>
            <a:r>
              <a:rPr lang="en-US" dirty="0" smtClean="0"/>
              <a:t>DOCTYPE html&gt;</a:t>
            </a:r>
            <a:br>
              <a:rPr lang="en-US" dirty="0" smtClean="0"/>
            </a:br>
            <a:r>
              <a:rPr lang="en-US" dirty="0" smtClean="0"/>
              <a:t>&lt;html&gt;</a:t>
            </a:r>
            <a:br>
              <a:rPr lang="en-US" dirty="0" smtClean="0"/>
            </a:br>
            <a:r>
              <a:rPr lang="en-US" dirty="0" smtClean="0"/>
              <a:t>&lt;body&gt;</a:t>
            </a:r>
            <a:br>
              <a:rPr lang="en-US" dirty="0" smtClean="0"/>
            </a:br>
            <a:r>
              <a:rPr lang="en-US" dirty="0" smtClean="0">
                <a:solidFill>
                  <a:srgbClr val="FF0000"/>
                </a:solidFill>
              </a:rPr>
              <a:t>&lt;%</a:t>
            </a:r>
            <a:br>
              <a:rPr lang="en-US" dirty="0" smtClean="0">
                <a:solidFill>
                  <a:srgbClr val="FF0000"/>
                </a:solidFill>
              </a:rPr>
            </a:br>
            <a:r>
              <a:rPr lang="en-US" dirty="0" err="1" smtClean="0">
                <a:solidFill>
                  <a:srgbClr val="FF0000"/>
                </a:solidFill>
              </a:rPr>
              <a:t>response.write</a:t>
            </a:r>
            <a:r>
              <a:rPr lang="en-US" dirty="0" smtClean="0">
                <a:solidFill>
                  <a:srgbClr val="FF0000"/>
                </a:solidFill>
              </a:rPr>
              <a:t>("Hello World!")</a:t>
            </a:r>
            <a:br>
              <a:rPr lang="en-US" dirty="0" smtClean="0">
                <a:solidFill>
                  <a:srgbClr val="FF0000"/>
                </a:solidFill>
              </a:rPr>
            </a:br>
            <a:r>
              <a:rPr lang="en-US" dirty="0" smtClean="0">
                <a:solidFill>
                  <a:srgbClr val="FF0000"/>
                </a:solidFill>
              </a:rPr>
              <a:t>%&gt;</a:t>
            </a:r>
            <a:br>
              <a:rPr lang="en-US" dirty="0" smtClean="0">
                <a:solidFill>
                  <a:srgbClr val="FF0000"/>
                </a:solidFill>
              </a:rPr>
            </a:br>
            <a:r>
              <a:rPr lang="en-US" dirty="0" smtClean="0"/>
              <a:t>&lt;/body&gt;</a:t>
            </a:r>
            <a:br>
              <a:rPr lang="en-US" dirty="0" smtClean="0"/>
            </a:br>
            <a:r>
              <a:rPr lang="en-US" dirty="0" smtClean="0"/>
              <a:t>&lt;/html&gt; </a:t>
            </a:r>
            <a:endParaRPr lang="en-GB" dirty="0"/>
          </a:p>
        </p:txBody>
      </p:sp>
    </p:spTree>
    <p:extLst>
      <p:ext uri="{BB962C8B-B14F-4D97-AF65-F5344CB8AC3E}">
        <p14:creationId xmlns:p14="http://schemas.microsoft.com/office/powerpoint/2010/main" val="3945709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Response.clear</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&lt;%</a:t>
            </a:r>
            <a:br>
              <a:rPr lang="en-US" dirty="0"/>
            </a:br>
            <a:r>
              <a:rPr lang="en-US" dirty="0" err="1"/>
              <a:t>response.Buffer</a:t>
            </a:r>
            <a:r>
              <a:rPr lang="en-US" dirty="0"/>
              <a:t>=true</a:t>
            </a:r>
            <a:br>
              <a:rPr lang="en-US" dirty="0"/>
            </a:br>
            <a:r>
              <a:rPr lang="en-US" dirty="0"/>
              <a:t>%&gt;</a:t>
            </a:r>
            <a:br>
              <a:rPr lang="en-US" dirty="0"/>
            </a:br>
            <a:r>
              <a:rPr lang="en-US" dirty="0"/>
              <a:t>&lt;html&gt;</a:t>
            </a:r>
            <a:br>
              <a:rPr lang="en-US" dirty="0"/>
            </a:br>
            <a:r>
              <a:rPr lang="en-US" dirty="0"/>
              <a:t>&lt;body&gt;</a:t>
            </a:r>
            <a:br>
              <a:rPr lang="en-US" dirty="0"/>
            </a:br>
            <a:r>
              <a:rPr lang="en-US" dirty="0"/>
              <a:t>&lt;p&gt;This is some text I want to send to the user.&lt;/p&gt;</a:t>
            </a:r>
            <a:br>
              <a:rPr lang="en-US" dirty="0"/>
            </a:br>
            <a:r>
              <a:rPr lang="en-US" dirty="0"/>
              <a:t>&lt;p&gt;No, I changed my mind. I want to clear the text.&lt;/p&gt;</a:t>
            </a:r>
            <a:br>
              <a:rPr lang="en-US" dirty="0"/>
            </a:br>
            <a:r>
              <a:rPr lang="en-US" dirty="0"/>
              <a:t>&lt;%</a:t>
            </a:r>
            <a:br>
              <a:rPr lang="en-US" dirty="0"/>
            </a:br>
            <a:r>
              <a:rPr lang="en-US" dirty="0" err="1"/>
              <a:t>response.Clear</a:t>
            </a:r>
            <a:r>
              <a:rPr lang="en-US" dirty="0"/>
              <a:t/>
            </a:r>
            <a:br>
              <a:rPr lang="en-US" dirty="0"/>
            </a:br>
            <a:r>
              <a:rPr lang="en-US" dirty="0"/>
              <a:t>%&gt;</a:t>
            </a:r>
            <a:br>
              <a:rPr lang="en-US" dirty="0"/>
            </a:br>
            <a:r>
              <a:rPr lang="en-US" dirty="0"/>
              <a:t>&lt;/body&gt;</a:t>
            </a:r>
            <a:br>
              <a:rPr lang="en-US" dirty="0"/>
            </a:br>
            <a:r>
              <a:rPr lang="en-US" dirty="0"/>
              <a:t>&lt;/html&gt;</a:t>
            </a:r>
            <a:br>
              <a:rPr lang="en-US" dirty="0"/>
            </a:br>
            <a:r>
              <a:rPr lang="en-US" dirty="0"/>
              <a:t/>
            </a:r>
            <a:br>
              <a:rPr lang="en-US" dirty="0"/>
            </a:br>
            <a:r>
              <a:rPr lang="en-US" dirty="0"/>
              <a:t>Output:</a:t>
            </a:r>
            <a:br>
              <a:rPr lang="en-US" dirty="0"/>
            </a:br>
            <a:r>
              <a:rPr lang="en-US" dirty="0"/>
              <a:t/>
            </a:r>
            <a:br>
              <a:rPr lang="en-US" dirty="0"/>
            </a:br>
            <a:r>
              <a:rPr lang="en-US" dirty="0"/>
              <a:t>(nothing)</a:t>
            </a:r>
            <a:endParaRPr lang="en-GB" dirty="0"/>
          </a:p>
        </p:txBody>
      </p:sp>
    </p:spTree>
    <p:extLst>
      <p:ext uri="{BB962C8B-B14F-4D97-AF65-F5344CB8AC3E}">
        <p14:creationId xmlns:p14="http://schemas.microsoft.com/office/powerpoint/2010/main" val="402052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Response.End</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&lt;html&gt;</a:t>
            </a:r>
            <a:br>
              <a:rPr lang="en-US" dirty="0"/>
            </a:br>
            <a:r>
              <a:rPr lang="en-US" dirty="0"/>
              <a:t>&lt;body&gt;</a:t>
            </a:r>
            <a:br>
              <a:rPr lang="en-US" dirty="0"/>
            </a:br>
            <a:r>
              <a:rPr lang="en-US" dirty="0"/>
              <a:t>&lt;p&gt;I am writing some text. This text will never be</a:t>
            </a:r>
            <a:br>
              <a:rPr lang="en-US" dirty="0"/>
            </a:br>
            <a:r>
              <a:rPr lang="en-US" dirty="0"/>
              <a:t>&lt;%</a:t>
            </a:r>
            <a:br>
              <a:rPr lang="en-US" dirty="0"/>
            </a:br>
            <a:r>
              <a:rPr lang="en-US" dirty="0" err="1"/>
              <a:t>Response.End</a:t>
            </a:r>
            <a:r>
              <a:rPr lang="en-US" dirty="0"/>
              <a:t/>
            </a:r>
            <a:br>
              <a:rPr lang="en-US" dirty="0"/>
            </a:br>
            <a:r>
              <a:rPr lang="en-US" dirty="0"/>
              <a:t>%&gt;</a:t>
            </a:r>
            <a:br>
              <a:rPr lang="en-US" dirty="0"/>
            </a:br>
            <a:r>
              <a:rPr lang="en-US" dirty="0"/>
              <a:t>finished! It's too late to write more!&lt;/p&gt;</a:t>
            </a:r>
            <a:br>
              <a:rPr lang="en-US" dirty="0"/>
            </a:br>
            <a:r>
              <a:rPr lang="en-US" dirty="0"/>
              <a:t>&lt;/body&gt;</a:t>
            </a:r>
            <a:br>
              <a:rPr lang="en-US" dirty="0"/>
            </a:br>
            <a:r>
              <a:rPr lang="en-US" dirty="0"/>
              <a:t>&lt;/html&gt;</a:t>
            </a:r>
            <a:br>
              <a:rPr lang="en-US" dirty="0"/>
            </a:br>
            <a:r>
              <a:rPr lang="en-US" dirty="0"/>
              <a:t/>
            </a:r>
            <a:br>
              <a:rPr lang="en-US" dirty="0"/>
            </a:br>
            <a:r>
              <a:rPr lang="en-US" dirty="0"/>
              <a:t>Output:</a:t>
            </a:r>
            <a:br>
              <a:rPr lang="en-US" dirty="0"/>
            </a:br>
            <a:r>
              <a:rPr lang="en-US" dirty="0"/>
              <a:t/>
            </a:r>
            <a:br>
              <a:rPr lang="en-US" dirty="0"/>
            </a:br>
            <a:r>
              <a:rPr lang="en-US" dirty="0"/>
              <a:t>I am writing some text. This text will never be </a:t>
            </a:r>
            <a:endParaRPr lang="en-GB" dirty="0"/>
          </a:p>
        </p:txBody>
      </p:sp>
    </p:spTree>
    <p:extLst>
      <p:ext uri="{BB962C8B-B14F-4D97-AF65-F5344CB8AC3E}">
        <p14:creationId xmlns:p14="http://schemas.microsoft.com/office/powerpoint/2010/main" val="1987520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562100" y="1442434"/>
            <a:ext cx="9791700" cy="4842455"/>
          </a:xfrm>
        </p:spPr>
        <p:txBody>
          <a:bodyPr>
            <a:normAutofit fontScale="62500" lnSpcReduction="20000"/>
          </a:bodyPr>
          <a:lstStyle/>
          <a:p>
            <a:r>
              <a:rPr lang="en-US" b="1" dirty="0"/>
              <a:t>Note:</a:t>
            </a:r>
            <a:r>
              <a:rPr lang="en-US" dirty="0"/>
              <a:t> If </a:t>
            </a:r>
            <a:r>
              <a:rPr lang="en-US" dirty="0" err="1"/>
              <a:t>response.Buffer</a:t>
            </a:r>
            <a:r>
              <a:rPr lang="en-US" dirty="0"/>
              <a:t> is false, this method will cause a run-time error</a:t>
            </a:r>
            <a:r>
              <a:rPr lang="en-US" dirty="0" smtClean="0"/>
              <a:t>.</a:t>
            </a:r>
          </a:p>
          <a:p>
            <a:pPr lvl="2"/>
            <a:r>
              <a:rPr lang="en-US" sz="3100" dirty="0"/>
              <a:t>&lt;%</a:t>
            </a:r>
            <a:r>
              <a:rPr lang="en-US" sz="3100" dirty="0"/>
              <a:t/>
            </a:r>
            <a:br>
              <a:rPr lang="en-US" sz="3100" dirty="0"/>
            </a:br>
            <a:r>
              <a:rPr lang="en-US" sz="3100" dirty="0" err="1"/>
              <a:t>Response.Buffer</a:t>
            </a:r>
            <a:r>
              <a:rPr lang="en-US" sz="3100" dirty="0"/>
              <a:t>=true</a:t>
            </a:r>
            <a:r>
              <a:rPr lang="en-US" sz="3100" dirty="0"/>
              <a:t/>
            </a:r>
            <a:br>
              <a:rPr lang="en-US" sz="3100" dirty="0"/>
            </a:br>
            <a:r>
              <a:rPr lang="en-US" sz="3100" dirty="0"/>
              <a:t>%&gt;</a:t>
            </a:r>
            <a:r>
              <a:rPr lang="en-US" sz="3100" dirty="0"/>
              <a:t/>
            </a:r>
            <a:br>
              <a:rPr lang="en-US" sz="3100" dirty="0"/>
            </a:br>
            <a:r>
              <a:rPr lang="en-US" sz="3100" dirty="0"/>
              <a:t>&lt;html&gt;</a:t>
            </a:r>
            <a:r>
              <a:rPr lang="en-US" sz="3100" dirty="0"/>
              <a:t/>
            </a:r>
            <a:br>
              <a:rPr lang="en-US" sz="3100" dirty="0"/>
            </a:br>
            <a:r>
              <a:rPr lang="en-US" sz="3100" dirty="0"/>
              <a:t>&lt;body&gt;</a:t>
            </a:r>
            <a:r>
              <a:rPr lang="en-US" sz="3100" dirty="0"/>
              <a:t/>
            </a:r>
            <a:br>
              <a:rPr lang="en-US" sz="3100" dirty="0"/>
            </a:br>
            <a:r>
              <a:rPr lang="en-US" sz="3100" dirty="0"/>
              <a:t>&lt;p&gt;I write some text, but I will control when the</a:t>
            </a:r>
            <a:r>
              <a:rPr lang="en-US" sz="3100" dirty="0"/>
              <a:t/>
            </a:r>
            <a:br>
              <a:rPr lang="en-US" sz="3100" dirty="0"/>
            </a:br>
            <a:r>
              <a:rPr lang="en-US" sz="3100" dirty="0"/>
              <a:t>text will be sent to the browser.&lt;/p&gt;</a:t>
            </a:r>
            <a:r>
              <a:rPr lang="en-US" sz="3100" dirty="0"/>
              <a:t/>
            </a:r>
            <a:br>
              <a:rPr lang="en-US" sz="3100" dirty="0"/>
            </a:br>
            <a:r>
              <a:rPr lang="en-US" sz="3100" dirty="0"/>
              <a:t>&lt;p&gt;The text is not sent yet. I hold it back!&lt;/p&gt;</a:t>
            </a:r>
            <a:r>
              <a:rPr lang="en-US" sz="3100" dirty="0"/>
              <a:t/>
            </a:r>
            <a:br>
              <a:rPr lang="en-US" sz="3100" dirty="0"/>
            </a:br>
            <a:r>
              <a:rPr lang="en-US" sz="3100" dirty="0"/>
              <a:t>&lt;p&gt;OK, let it go!&lt;/p&gt;</a:t>
            </a:r>
            <a:r>
              <a:rPr lang="en-US" sz="3100" dirty="0"/>
              <a:t/>
            </a:r>
            <a:br>
              <a:rPr lang="en-US" sz="3100" dirty="0"/>
            </a:br>
            <a:r>
              <a:rPr lang="en-US" sz="3100" dirty="0"/>
              <a:t>&lt;%</a:t>
            </a:r>
            <a:r>
              <a:rPr lang="en-US" sz="3100" dirty="0"/>
              <a:t/>
            </a:r>
            <a:br>
              <a:rPr lang="en-US" sz="3100" dirty="0"/>
            </a:br>
            <a:r>
              <a:rPr lang="en-US" sz="3100" dirty="0" err="1"/>
              <a:t>Response.Flush</a:t>
            </a:r>
            <a:r>
              <a:rPr lang="en-US" sz="3100" dirty="0"/>
              <a:t/>
            </a:r>
            <a:br>
              <a:rPr lang="en-US" sz="3100" dirty="0"/>
            </a:br>
            <a:r>
              <a:rPr lang="en-US" sz="3100" dirty="0"/>
              <a:t>%&gt;</a:t>
            </a:r>
            <a:r>
              <a:rPr lang="en-US" sz="3100" dirty="0"/>
              <a:t/>
            </a:r>
            <a:br>
              <a:rPr lang="en-US" sz="3100" dirty="0"/>
            </a:br>
            <a:r>
              <a:rPr lang="en-US" sz="3100" dirty="0"/>
              <a:t>&lt;/body&gt;</a:t>
            </a:r>
            <a:r>
              <a:rPr lang="en-US" sz="3100" dirty="0"/>
              <a:t/>
            </a:r>
            <a:br>
              <a:rPr lang="en-US" sz="3100" dirty="0"/>
            </a:br>
            <a:r>
              <a:rPr lang="en-US" sz="3100" dirty="0"/>
              <a:t>&lt;/html&gt;</a:t>
            </a:r>
            <a:r>
              <a:rPr lang="en-US" dirty="0"/>
              <a:t/>
            </a:r>
            <a:br>
              <a:rPr lang="en-US" dirty="0"/>
            </a:br>
            <a:r>
              <a:rPr lang="en-US" dirty="0"/>
              <a:t/>
            </a:r>
            <a:br>
              <a:rPr lang="en-US" dirty="0"/>
            </a:br>
            <a:r>
              <a:rPr lang="en-US" b="1" u="sng" dirty="0"/>
              <a:t>Output:</a:t>
            </a:r>
            <a:r>
              <a:rPr lang="en-US" dirty="0"/>
              <a:t/>
            </a:r>
            <a:br>
              <a:rPr lang="en-US" dirty="0"/>
            </a:br>
            <a:r>
              <a:rPr lang="en-US" dirty="0"/>
              <a:t/>
            </a:r>
            <a:br>
              <a:rPr lang="en-US" dirty="0"/>
            </a:br>
            <a:r>
              <a:rPr lang="en-US" dirty="0"/>
              <a:t>I write some text, but I will control when the</a:t>
            </a:r>
            <a:r>
              <a:rPr lang="en-US" dirty="0"/>
              <a:t/>
            </a:r>
            <a:br>
              <a:rPr lang="en-US" dirty="0"/>
            </a:br>
            <a:r>
              <a:rPr lang="en-US" dirty="0"/>
              <a:t>text will be sent to the browser.</a:t>
            </a:r>
            <a:r>
              <a:rPr lang="en-US" dirty="0"/>
              <a:t/>
            </a:r>
            <a:br>
              <a:rPr lang="en-US" dirty="0"/>
            </a:br>
            <a:r>
              <a:rPr lang="en-US" dirty="0"/>
              <a:t/>
            </a:r>
            <a:br>
              <a:rPr lang="en-US" dirty="0"/>
            </a:br>
            <a:r>
              <a:rPr lang="en-US" dirty="0"/>
              <a:t>The text is not sent yet. I hold it back!</a:t>
            </a:r>
            <a:r>
              <a:rPr lang="en-US" dirty="0"/>
              <a:t/>
            </a:r>
            <a:br>
              <a:rPr lang="en-US" dirty="0"/>
            </a:br>
            <a:r>
              <a:rPr lang="en-US" dirty="0"/>
              <a:t/>
            </a:r>
            <a:br>
              <a:rPr lang="en-US" dirty="0"/>
            </a:br>
            <a:r>
              <a:rPr lang="en-US" dirty="0"/>
              <a:t>OK, let it go!</a:t>
            </a:r>
            <a:endParaRPr lang="en-US" dirty="0"/>
          </a:p>
        </p:txBody>
      </p:sp>
      <p:sp>
        <p:nvSpPr>
          <p:cNvPr id="4" name="Title 3"/>
          <p:cNvSpPr>
            <a:spLocks noGrp="1"/>
          </p:cNvSpPr>
          <p:nvPr>
            <p:ph type="title"/>
          </p:nvPr>
        </p:nvSpPr>
        <p:spPr/>
        <p:txBody>
          <a:bodyPr/>
          <a:lstStyle/>
          <a:p>
            <a:r>
              <a:rPr lang="en-GB" dirty="0" err="1" smtClean="0"/>
              <a:t>Response.Flush</a:t>
            </a:r>
            <a:endParaRPr lang="en-US" dirty="0"/>
          </a:p>
        </p:txBody>
      </p:sp>
    </p:spTree>
    <p:extLst>
      <p:ext uri="{BB962C8B-B14F-4D97-AF65-F5344CB8AC3E}">
        <p14:creationId xmlns:p14="http://schemas.microsoft.com/office/powerpoint/2010/main" val="51933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GB" dirty="0"/>
              <a:t>The Request object can be used to retrieve user information from forms.</a:t>
            </a:r>
          </a:p>
          <a:p>
            <a:r>
              <a:rPr lang="en-GB" dirty="0"/>
              <a:t>User input can be retrieved with </a:t>
            </a:r>
            <a:r>
              <a:rPr lang="en-GB" b="1" dirty="0" err="1" smtClean="0">
                <a:solidFill>
                  <a:srgbClr val="FF0000"/>
                </a:solidFill>
              </a:rPr>
              <a:t>Request.QueryString</a:t>
            </a:r>
            <a:r>
              <a:rPr lang="en-GB" b="1" dirty="0" smtClean="0">
                <a:solidFill>
                  <a:srgbClr val="FF0000"/>
                </a:solidFill>
              </a:rPr>
              <a:t> </a:t>
            </a:r>
            <a:r>
              <a:rPr lang="en-GB" dirty="0"/>
              <a:t>or </a:t>
            </a:r>
            <a:r>
              <a:rPr lang="en-GB" b="1" dirty="0" err="1">
                <a:solidFill>
                  <a:srgbClr val="FF0000"/>
                </a:solidFill>
              </a:rPr>
              <a:t>Request.Form</a:t>
            </a:r>
            <a:r>
              <a:rPr lang="en-GB" dirty="0"/>
              <a:t> command. </a:t>
            </a:r>
          </a:p>
          <a:p>
            <a:endParaRPr lang="en-GB" dirty="0"/>
          </a:p>
        </p:txBody>
      </p:sp>
      <p:sp>
        <p:nvSpPr>
          <p:cNvPr id="4" name="Title 3"/>
          <p:cNvSpPr>
            <a:spLocks noGrp="1"/>
          </p:cNvSpPr>
          <p:nvPr>
            <p:ph type="title"/>
          </p:nvPr>
        </p:nvSpPr>
        <p:spPr/>
        <p:txBody>
          <a:bodyPr/>
          <a:lstStyle/>
          <a:p>
            <a:r>
              <a:rPr lang="en-US" dirty="0" smtClean="0"/>
              <a:t>User input</a:t>
            </a:r>
            <a:endParaRPr lang="en-GB" dirty="0"/>
          </a:p>
        </p:txBody>
      </p:sp>
    </p:spTree>
    <p:extLst>
      <p:ext uri="{BB962C8B-B14F-4D97-AF65-F5344CB8AC3E}">
        <p14:creationId xmlns:p14="http://schemas.microsoft.com/office/powerpoint/2010/main" val="1446364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GB" dirty="0"/>
              <a:t>The code block has to be placed where you want the output to appear</a:t>
            </a:r>
            <a:r>
              <a:rPr lang="en-GB" dirty="0" smtClean="0"/>
              <a:t>.</a:t>
            </a:r>
          </a:p>
          <a:p>
            <a:r>
              <a:rPr lang="en-GB" dirty="0"/>
              <a:t>With Classic ASP it is impossible to separate executable code from the HTML itself. This makes the page difficult to read, and difficult to maintain</a:t>
            </a:r>
            <a:r>
              <a:rPr lang="en-GB" dirty="0" smtClean="0"/>
              <a:t>.</a:t>
            </a:r>
            <a:r>
              <a:rPr lang="en-GB" dirty="0"/>
              <a:t/>
            </a:r>
            <a:br>
              <a:rPr lang="en-GB" dirty="0"/>
            </a:br>
            <a:endParaRPr lang="en-GB" dirty="0"/>
          </a:p>
        </p:txBody>
      </p:sp>
      <p:sp>
        <p:nvSpPr>
          <p:cNvPr id="4" name="Title 3"/>
          <p:cNvSpPr>
            <a:spLocks noGrp="1"/>
          </p:cNvSpPr>
          <p:nvPr>
            <p:ph type="title"/>
          </p:nvPr>
        </p:nvSpPr>
        <p:spPr/>
        <p:txBody>
          <a:bodyPr/>
          <a:lstStyle/>
          <a:p>
            <a:r>
              <a:rPr lang="en-GB" b="1" dirty="0"/>
              <a:t>Limitations in Classic ASP</a:t>
            </a:r>
          </a:p>
        </p:txBody>
      </p:sp>
    </p:spTree>
    <p:extLst>
      <p:ext uri="{BB962C8B-B14F-4D97-AF65-F5344CB8AC3E}">
        <p14:creationId xmlns:p14="http://schemas.microsoft.com/office/powerpoint/2010/main" val="95455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Request Object</a:t>
            </a:r>
          </a:p>
        </p:txBody>
      </p:sp>
      <p:sp>
        <p:nvSpPr>
          <p:cNvPr id="3" name="Content Placeholder 2"/>
          <p:cNvSpPr>
            <a:spLocks noGrp="1"/>
          </p:cNvSpPr>
          <p:nvPr>
            <p:ph idx="1"/>
          </p:nvPr>
        </p:nvSpPr>
        <p:spPr/>
        <p:txBody>
          <a:bodyPr>
            <a:normAutofit/>
          </a:bodyPr>
          <a:lstStyle/>
          <a:p>
            <a:r>
              <a:rPr lang="en-GB" dirty="0"/>
              <a:t>The Request object is used to get information from a visitor.</a:t>
            </a:r>
          </a:p>
          <a:p>
            <a:pPr marL="0" indent="0">
              <a:buNone/>
            </a:pPr>
            <a:r>
              <a:rPr lang="en-GB" dirty="0"/>
              <a:t>Collections:</a:t>
            </a:r>
          </a:p>
          <a:p>
            <a:r>
              <a:rPr lang="en-GB" dirty="0"/>
              <a:t>Form Contains all the form (input) values from a form that uses the post method (POST Method)</a:t>
            </a:r>
          </a:p>
          <a:p>
            <a:r>
              <a:rPr lang="en-GB" dirty="0" err="1"/>
              <a:t>QueryString</a:t>
            </a:r>
            <a:r>
              <a:rPr lang="en-GB" dirty="0"/>
              <a:t> Contains all the variable values in a HTTP query string (GET Method)</a:t>
            </a:r>
          </a:p>
          <a:p>
            <a:r>
              <a:rPr lang="en-GB" dirty="0" err="1"/>
              <a:t>ServerVariables</a:t>
            </a:r>
            <a:r>
              <a:rPr lang="en-GB" dirty="0"/>
              <a:t> Contains all the server variable values</a:t>
            </a:r>
          </a:p>
        </p:txBody>
      </p:sp>
    </p:spTree>
    <p:extLst>
      <p:ext uri="{BB962C8B-B14F-4D97-AF65-F5344CB8AC3E}">
        <p14:creationId xmlns:p14="http://schemas.microsoft.com/office/powerpoint/2010/main" val="92929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013459" y="924288"/>
            <a:ext cx="10011591" cy="2276112"/>
          </a:xfrm>
        </p:spPr>
        <p:txBody>
          <a:bodyPr/>
          <a:lstStyle/>
          <a:p>
            <a:r>
              <a:rPr lang="en-GB" dirty="0"/>
              <a:t>The </a:t>
            </a:r>
            <a:r>
              <a:rPr lang="en-GB" b="1" dirty="0" err="1">
                <a:solidFill>
                  <a:srgbClr val="FF0000"/>
                </a:solidFill>
              </a:rPr>
              <a:t>Request.QueryString</a:t>
            </a:r>
            <a:r>
              <a:rPr lang="en-GB" b="1" dirty="0">
                <a:solidFill>
                  <a:srgbClr val="FF0000"/>
                </a:solidFill>
              </a:rPr>
              <a:t> </a:t>
            </a:r>
            <a:r>
              <a:rPr lang="en-GB" dirty="0"/>
              <a:t>command is used to collect values in a form with method</a:t>
            </a:r>
            <a:r>
              <a:rPr lang="en-GB" b="1" dirty="0">
                <a:solidFill>
                  <a:srgbClr val="FF0000"/>
                </a:solidFill>
              </a:rPr>
              <a:t>="get".</a:t>
            </a:r>
          </a:p>
          <a:p>
            <a:r>
              <a:rPr lang="en-GB" dirty="0"/>
              <a:t>Information sent from a form with the GET method is visible to everyone (it will be displayed in the browser's address bar) and has limits on the amount of information to send.</a:t>
            </a:r>
          </a:p>
        </p:txBody>
      </p:sp>
      <p:sp>
        <p:nvSpPr>
          <p:cNvPr id="4" name="Title 3"/>
          <p:cNvSpPr>
            <a:spLocks noGrp="1"/>
          </p:cNvSpPr>
          <p:nvPr>
            <p:ph type="title"/>
          </p:nvPr>
        </p:nvSpPr>
        <p:spPr/>
        <p:txBody>
          <a:bodyPr>
            <a:normAutofit fontScale="90000"/>
          </a:bodyPr>
          <a:lstStyle/>
          <a:p>
            <a:pPr algn="ctr"/>
            <a:r>
              <a:rPr lang="en-GB" b="1" dirty="0" err="1"/>
              <a:t>Request.QueryString</a:t>
            </a:r>
            <a:r>
              <a:rPr lang="en-GB" b="1" dirty="0"/>
              <a:t/>
            </a:r>
            <a:br>
              <a:rPr lang="en-GB" b="1" dirty="0"/>
            </a:br>
            <a:r>
              <a:rPr lang="en-GB" b="1" dirty="0"/>
              <a:t/>
            </a:r>
            <a:br>
              <a:rPr lang="en-GB" b="1" dirty="0"/>
            </a:br>
            <a:endParaRPr lang="en-GB" b="1" dirty="0"/>
          </a:p>
        </p:txBody>
      </p:sp>
      <p:sp>
        <p:nvSpPr>
          <p:cNvPr id="5" name="Rectangle 4"/>
          <p:cNvSpPr/>
          <p:nvPr/>
        </p:nvSpPr>
        <p:spPr>
          <a:xfrm>
            <a:off x="2068285" y="3830975"/>
            <a:ext cx="8460378" cy="2308324"/>
          </a:xfrm>
          <a:prstGeom prst="rect">
            <a:avLst/>
          </a:prstGeom>
          <a:solidFill>
            <a:schemeClr val="bg1">
              <a:lumMod val="75000"/>
            </a:schemeClr>
          </a:solidFill>
          <a:ln>
            <a:solidFill>
              <a:schemeClr val="tx1"/>
            </a:solidFill>
          </a:ln>
        </p:spPr>
        <p:txBody>
          <a:bodyPr wrap="square">
            <a:spAutoFit/>
          </a:bodyPr>
          <a:lstStyle/>
          <a:p>
            <a:r>
              <a:rPr lang="en-GB" sz="2400" dirty="0">
                <a:solidFill>
                  <a:srgbClr val="000000"/>
                </a:solidFill>
                <a:latin typeface="Consolas" panose="020B0609020204030204" pitchFamily="49" charset="0"/>
              </a:rPr>
              <a:t>&lt;form method="get" action="simpleform.asp"&gt;</a:t>
            </a:r>
            <a:r>
              <a:rPr lang="en-GB" sz="2400" dirty="0"/>
              <a:t/>
            </a:r>
            <a:br>
              <a:rPr lang="en-GB" sz="2400" dirty="0"/>
            </a:br>
            <a:r>
              <a:rPr lang="en-GB" sz="2400" dirty="0">
                <a:solidFill>
                  <a:srgbClr val="000000"/>
                </a:solidFill>
                <a:latin typeface="Consolas" panose="020B0609020204030204" pitchFamily="49" charset="0"/>
              </a:rPr>
              <a:t>First Name: &lt;input type="text" name="</a:t>
            </a:r>
            <a:r>
              <a:rPr lang="en-GB" sz="2400" dirty="0" err="1">
                <a:solidFill>
                  <a:srgbClr val="000000"/>
                </a:solidFill>
                <a:latin typeface="Consolas" panose="020B0609020204030204" pitchFamily="49" charset="0"/>
              </a:rPr>
              <a:t>fname</a:t>
            </a:r>
            <a:r>
              <a:rPr lang="en-GB" sz="2400" dirty="0">
                <a:solidFill>
                  <a:srgbClr val="000000"/>
                </a:solidFill>
                <a:latin typeface="Consolas" panose="020B0609020204030204" pitchFamily="49" charset="0"/>
              </a:rPr>
              <a:t>"&gt;&lt;</a:t>
            </a:r>
            <a:r>
              <a:rPr lang="en-GB" sz="2400" dirty="0" err="1">
                <a:solidFill>
                  <a:srgbClr val="000000"/>
                </a:solidFill>
                <a:latin typeface="Consolas" panose="020B0609020204030204" pitchFamily="49" charset="0"/>
              </a:rPr>
              <a:t>br</a:t>
            </a:r>
            <a:r>
              <a:rPr lang="en-GB" sz="2400" dirty="0">
                <a:solidFill>
                  <a:srgbClr val="000000"/>
                </a:solidFill>
                <a:latin typeface="Consolas" panose="020B0609020204030204" pitchFamily="49" charset="0"/>
              </a:rPr>
              <a:t>&gt;</a:t>
            </a:r>
            <a:r>
              <a:rPr lang="en-GB" sz="2400" dirty="0"/>
              <a:t/>
            </a:r>
            <a:br>
              <a:rPr lang="en-GB" sz="2400" dirty="0"/>
            </a:br>
            <a:r>
              <a:rPr lang="en-GB" sz="2400" dirty="0">
                <a:solidFill>
                  <a:srgbClr val="000000"/>
                </a:solidFill>
                <a:latin typeface="Consolas" panose="020B0609020204030204" pitchFamily="49" charset="0"/>
              </a:rPr>
              <a:t>Last Name: &lt;input type="text" name="</a:t>
            </a:r>
            <a:r>
              <a:rPr lang="en-GB" sz="2400" dirty="0" err="1">
                <a:solidFill>
                  <a:srgbClr val="000000"/>
                </a:solidFill>
                <a:latin typeface="Consolas" panose="020B0609020204030204" pitchFamily="49" charset="0"/>
              </a:rPr>
              <a:t>lname</a:t>
            </a:r>
            <a:r>
              <a:rPr lang="en-GB" sz="2400" dirty="0">
                <a:solidFill>
                  <a:srgbClr val="000000"/>
                </a:solidFill>
                <a:latin typeface="Consolas" panose="020B0609020204030204" pitchFamily="49" charset="0"/>
              </a:rPr>
              <a:t>"&gt;&lt;</a:t>
            </a:r>
            <a:r>
              <a:rPr lang="en-GB" sz="2400" dirty="0" err="1">
                <a:solidFill>
                  <a:srgbClr val="000000"/>
                </a:solidFill>
                <a:latin typeface="Consolas" panose="020B0609020204030204" pitchFamily="49" charset="0"/>
              </a:rPr>
              <a:t>br</a:t>
            </a:r>
            <a:r>
              <a:rPr lang="en-GB" sz="2400" dirty="0">
                <a:solidFill>
                  <a:srgbClr val="000000"/>
                </a:solidFill>
                <a:latin typeface="Consolas" panose="020B0609020204030204" pitchFamily="49" charset="0"/>
              </a:rPr>
              <a:t>&gt;&lt;</a:t>
            </a:r>
            <a:r>
              <a:rPr lang="en-GB" sz="2400" dirty="0" err="1">
                <a:solidFill>
                  <a:srgbClr val="000000"/>
                </a:solidFill>
                <a:latin typeface="Consolas" panose="020B0609020204030204" pitchFamily="49" charset="0"/>
              </a:rPr>
              <a:t>br</a:t>
            </a:r>
            <a:r>
              <a:rPr lang="en-GB" sz="2400" dirty="0">
                <a:solidFill>
                  <a:srgbClr val="000000"/>
                </a:solidFill>
                <a:latin typeface="Consolas" panose="020B0609020204030204" pitchFamily="49" charset="0"/>
              </a:rPr>
              <a:t>&gt;</a:t>
            </a:r>
            <a:r>
              <a:rPr lang="en-GB" sz="2400" dirty="0"/>
              <a:t/>
            </a:r>
            <a:br>
              <a:rPr lang="en-GB" sz="2400" dirty="0"/>
            </a:br>
            <a:r>
              <a:rPr lang="en-GB" sz="2400" dirty="0">
                <a:solidFill>
                  <a:srgbClr val="000000"/>
                </a:solidFill>
                <a:latin typeface="Consolas" panose="020B0609020204030204" pitchFamily="49" charset="0"/>
              </a:rPr>
              <a:t>&lt;input type="submit" value="Submit"&gt;</a:t>
            </a:r>
            <a:r>
              <a:rPr lang="en-GB" sz="2400" dirty="0"/>
              <a:t/>
            </a:r>
            <a:br>
              <a:rPr lang="en-GB" sz="2400" dirty="0"/>
            </a:br>
            <a:r>
              <a:rPr lang="en-GB" sz="2400" dirty="0">
                <a:solidFill>
                  <a:srgbClr val="000000"/>
                </a:solidFill>
                <a:latin typeface="Consolas" panose="020B0609020204030204" pitchFamily="49" charset="0"/>
              </a:rPr>
              <a:t>&lt;/form&gt;</a:t>
            </a:r>
            <a:endParaRPr lang="en-GB" sz="2400" dirty="0"/>
          </a:p>
        </p:txBody>
      </p:sp>
    </p:spTree>
    <p:extLst>
      <p:ext uri="{BB962C8B-B14F-4D97-AF65-F5344CB8AC3E}">
        <p14:creationId xmlns:p14="http://schemas.microsoft.com/office/powerpoint/2010/main" val="873290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405345" y="1125016"/>
            <a:ext cx="7895409" cy="2994569"/>
          </a:xfrm>
          <a:solidFill>
            <a:schemeClr val="bg1">
              <a:lumMod val="75000"/>
            </a:schemeClr>
          </a:solidFill>
          <a:ln>
            <a:solidFill>
              <a:schemeClr val="tx1"/>
            </a:solidFill>
          </a:ln>
        </p:spPr>
        <p:txBody>
          <a:bodyPr/>
          <a:lstStyle/>
          <a:p>
            <a:r>
              <a:rPr lang="en-GB" dirty="0"/>
              <a:t>&lt;body&gt;</a:t>
            </a:r>
            <a:br>
              <a:rPr lang="en-GB" dirty="0"/>
            </a:br>
            <a:r>
              <a:rPr lang="en-GB" dirty="0"/>
              <a:t>Welcome</a:t>
            </a:r>
            <a:br>
              <a:rPr lang="en-GB" dirty="0"/>
            </a:br>
            <a:r>
              <a:rPr lang="en-GB" dirty="0"/>
              <a:t>&lt;%</a:t>
            </a:r>
            <a:br>
              <a:rPr lang="en-GB" dirty="0"/>
            </a:br>
            <a:r>
              <a:rPr lang="en-GB" dirty="0" err="1"/>
              <a:t>response.write</a:t>
            </a:r>
            <a:r>
              <a:rPr lang="en-GB" dirty="0"/>
              <a:t>(</a:t>
            </a:r>
            <a:r>
              <a:rPr lang="en-GB" dirty="0" err="1"/>
              <a:t>request.querystring</a:t>
            </a:r>
            <a:r>
              <a:rPr lang="en-GB" dirty="0"/>
              <a:t>("</a:t>
            </a:r>
            <a:r>
              <a:rPr lang="en-GB" dirty="0" err="1"/>
              <a:t>fname</a:t>
            </a:r>
            <a:r>
              <a:rPr lang="en-GB" dirty="0"/>
              <a:t>"))</a:t>
            </a:r>
            <a:br>
              <a:rPr lang="en-GB" dirty="0"/>
            </a:br>
            <a:r>
              <a:rPr lang="en-GB" dirty="0" err="1"/>
              <a:t>response.write</a:t>
            </a:r>
            <a:r>
              <a:rPr lang="en-GB" dirty="0"/>
              <a:t>(" " &amp; </a:t>
            </a:r>
            <a:r>
              <a:rPr lang="en-GB" dirty="0" err="1"/>
              <a:t>request.querystring</a:t>
            </a:r>
            <a:r>
              <a:rPr lang="en-GB" dirty="0"/>
              <a:t>("</a:t>
            </a:r>
            <a:r>
              <a:rPr lang="en-GB" dirty="0" err="1"/>
              <a:t>lname</a:t>
            </a:r>
            <a:r>
              <a:rPr lang="en-GB" dirty="0"/>
              <a:t>"))</a:t>
            </a:r>
            <a:br>
              <a:rPr lang="en-GB" dirty="0"/>
            </a:br>
            <a:r>
              <a:rPr lang="en-GB" dirty="0"/>
              <a:t>%&gt;</a:t>
            </a:r>
            <a:br>
              <a:rPr lang="en-GB" dirty="0"/>
            </a:br>
            <a:r>
              <a:rPr lang="en-GB" dirty="0"/>
              <a:t>&lt;/body</a:t>
            </a:r>
          </a:p>
        </p:txBody>
      </p:sp>
      <p:sp>
        <p:nvSpPr>
          <p:cNvPr id="4" name="Title 3"/>
          <p:cNvSpPr>
            <a:spLocks noGrp="1"/>
          </p:cNvSpPr>
          <p:nvPr>
            <p:ph type="title"/>
          </p:nvPr>
        </p:nvSpPr>
        <p:spPr/>
        <p:txBody>
          <a:bodyPr>
            <a:normAutofit fontScale="90000"/>
          </a:bodyPr>
          <a:lstStyle/>
          <a:p>
            <a:r>
              <a:rPr lang="en-GB" b="1" dirty="0" err="1"/>
              <a:t>Request.QueryString</a:t>
            </a:r>
            <a:r>
              <a:rPr lang="en-GB" b="1" dirty="0"/>
              <a:t/>
            </a:r>
            <a:br>
              <a:rPr lang="en-GB" b="1" dirty="0"/>
            </a:br>
            <a:r>
              <a:rPr lang="en-GB" b="1" dirty="0"/>
              <a:t/>
            </a:r>
            <a:br>
              <a:rPr lang="en-GB" b="1" dirty="0"/>
            </a:br>
            <a:endParaRPr lang="en-GB" dirty="0"/>
          </a:p>
        </p:txBody>
      </p:sp>
      <p:sp>
        <p:nvSpPr>
          <p:cNvPr id="5" name="Rectangle 4"/>
          <p:cNvSpPr/>
          <p:nvPr/>
        </p:nvSpPr>
        <p:spPr>
          <a:xfrm>
            <a:off x="1522912" y="4406491"/>
            <a:ext cx="10520059" cy="369332"/>
          </a:xfrm>
          <a:prstGeom prst="rect">
            <a:avLst/>
          </a:prstGeom>
        </p:spPr>
        <p:txBody>
          <a:bodyPr wrap="none">
            <a:spAutoFit/>
          </a:bodyPr>
          <a:lstStyle/>
          <a:p>
            <a:r>
              <a:rPr lang="en-GB" dirty="0">
                <a:solidFill>
                  <a:srgbClr val="000000"/>
                </a:solidFill>
                <a:latin typeface="Verdana" panose="020B0604030504040204" pitchFamily="34" charset="0"/>
              </a:rPr>
              <a:t>If a user typed "Bill" and "</a:t>
            </a:r>
            <a:r>
              <a:rPr lang="en-GB" dirty="0" smtClean="0">
                <a:solidFill>
                  <a:srgbClr val="000000"/>
                </a:solidFill>
                <a:latin typeface="Verdana" panose="020B0604030504040204" pitchFamily="34" charset="0"/>
              </a:rPr>
              <a:t>Gates“,, </a:t>
            </a:r>
            <a:r>
              <a:rPr lang="en-GB" dirty="0" smtClean="0"/>
              <a:t>The </a:t>
            </a:r>
            <a:r>
              <a:rPr lang="en-GB" dirty="0"/>
              <a:t>browser will display the following in the body of the document:</a:t>
            </a:r>
          </a:p>
        </p:txBody>
      </p:sp>
      <p:sp>
        <p:nvSpPr>
          <p:cNvPr id="6" name="Rectangle 5"/>
          <p:cNvSpPr/>
          <p:nvPr/>
        </p:nvSpPr>
        <p:spPr>
          <a:xfrm>
            <a:off x="1522912" y="5621774"/>
            <a:ext cx="2464136" cy="369332"/>
          </a:xfrm>
          <a:prstGeom prst="rect">
            <a:avLst/>
          </a:prstGeom>
          <a:solidFill>
            <a:schemeClr val="bg1">
              <a:lumMod val="75000"/>
            </a:schemeClr>
          </a:solidFill>
          <a:ln>
            <a:solidFill>
              <a:schemeClr val="tx1"/>
            </a:solidFill>
          </a:ln>
        </p:spPr>
        <p:txBody>
          <a:bodyPr wrap="none">
            <a:spAutoFit/>
          </a:bodyPr>
          <a:lstStyle/>
          <a:p>
            <a:r>
              <a:rPr lang="en-GB" dirty="0">
                <a:solidFill>
                  <a:srgbClr val="000000"/>
                </a:solidFill>
                <a:latin typeface="Consolas" panose="020B0609020204030204" pitchFamily="49" charset="0"/>
              </a:rPr>
              <a:t>Welcome Bill Gates</a:t>
            </a:r>
            <a:endParaRPr lang="en-GB" dirty="0"/>
          </a:p>
        </p:txBody>
      </p:sp>
    </p:spTree>
    <p:extLst>
      <p:ext uri="{BB962C8B-B14F-4D97-AF65-F5344CB8AC3E}">
        <p14:creationId xmlns:p14="http://schemas.microsoft.com/office/powerpoint/2010/main" val="2489322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856705" y="1468619"/>
            <a:ext cx="10011591" cy="2106295"/>
          </a:xfrm>
        </p:spPr>
        <p:txBody>
          <a:bodyPr/>
          <a:lstStyle/>
          <a:p>
            <a:r>
              <a:rPr lang="en-GB" dirty="0"/>
              <a:t>The </a:t>
            </a:r>
            <a:r>
              <a:rPr lang="en-GB" dirty="0" err="1">
                <a:solidFill>
                  <a:srgbClr val="FF0000"/>
                </a:solidFill>
              </a:rPr>
              <a:t>Request.Form</a:t>
            </a:r>
            <a:r>
              <a:rPr lang="en-GB" dirty="0"/>
              <a:t> command is used to collect values in a form with method</a:t>
            </a:r>
            <a:r>
              <a:rPr lang="en-GB" dirty="0">
                <a:solidFill>
                  <a:srgbClr val="FF0000"/>
                </a:solidFill>
              </a:rPr>
              <a:t>="post".</a:t>
            </a:r>
          </a:p>
          <a:p>
            <a:r>
              <a:rPr lang="en-GB" dirty="0"/>
              <a:t>Information sent from a form with the POST method is invisible to others and has no limits on the amount of information to send.</a:t>
            </a:r>
          </a:p>
        </p:txBody>
      </p:sp>
      <p:sp>
        <p:nvSpPr>
          <p:cNvPr id="4" name="Title 3"/>
          <p:cNvSpPr>
            <a:spLocks noGrp="1"/>
          </p:cNvSpPr>
          <p:nvPr>
            <p:ph type="title"/>
          </p:nvPr>
        </p:nvSpPr>
        <p:spPr>
          <a:xfrm>
            <a:off x="2324100" y="143056"/>
            <a:ext cx="9029700" cy="1325563"/>
          </a:xfrm>
        </p:spPr>
        <p:txBody>
          <a:bodyPr/>
          <a:lstStyle/>
          <a:p>
            <a:pPr algn="ctr"/>
            <a:r>
              <a:rPr lang="en-GB" b="1" dirty="0" err="1"/>
              <a:t>Request.Form</a:t>
            </a:r>
            <a:endParaRPr lang="en-GB" b="1" dirty="0"/>
          </a:p>
        </p:txBody>
      </p:sp>
      <p:sp>
        <p:nvSpPr>
          <p:cNvPr id="5" name="Rectangle 4"/>
          <p:cNvSpPr/>
          <p:nvPr/>
        </p:nvSpPr>
        <p:spPr>
          <a:xfrm>
            <a:off x="1600200" y="3574914"/>
            <a:ext cx="8889274" cy="1938992"/>
          </a:xfrm>
          <a:prstGeom prst="rect">
            <a:avLst/>
          </a:prstGeom>
          <a:solidFill>
            <a:schemeClr val="bg1">
              <a:lumMod val="75000"/>
            </a:schemeClr>
          </a:solidFill>
          <a:ln>
            <a:solidFill>
              <a:schemeClr val="tx1"/>
            </a:solidFill>
          </a:ln>
        </p:spPr>
        <p:txBody>
          <a:bodyPr wrap="square">
            <a:spAutoFit/>
          </a:bodyPr>
          <a:lstStyle/>
          <a:p>
            <a:r>
              <a:rPr lang="en-GB" sz="2400" dirty="0">
                <a:solidFill>
                  <a:srgbClr val="000000"/>
                </a:solidFill>
                <a:latin typeface="Consolas" panose="020B0609020204030204" pitchFamily="49" charset="0"/>
              </a:rPr>
              <a:t>&lt;form method="post" action="simpleform.asp"&gt;</a:t>
            </a:r>
            <a:r>
              <a:rPr lang="en-GB" sz="2400" dirty="0"/>
              <a:t/>
            </a:r>
            <a:br>
              <a:rPr lang="en-GB" sz="2400" dirty="0"/>
            </a:br>
            <a:r>
              <a:rPr lang="en-GB" sz="2400" dirty="0">
                <a:solidFill>
                  <a:srgbClr val="000000"/>
                </a:solidFill>
                <a:latin typeface="Consolas" panose="020B0609020204030204" pitchFamily="49" charset="0"/>
              </a:rPr>
              <a:t>First Name: &lt;input type="text" name="</a:t>
            </a:r>
            <a:r>
              <a:rPr lang="en-GB" sz="2400" dirty="0" err="1">
                <a:solidFill>
                  <a:srgbClr val="000000"/>
                </a:solidFill>
                <a:latin typeface="Consolas" panose="020B0609020204030204" pitchFamily="49" charset="0"/>
              </a:rPr>
              <a:t>fname</a:t>
            </a:r>
            <a:r>
              <a:rPr lang="en-GB" sz="2400" dirty="0">
                <a:solidFill>
                  <a:srgbClr val="000000"/>
                </a:solidFill>
                <a:latin typeface="Consolas" panose="020B0609020204030204" pitchFamily="49" charset="0"/>
              </a:rPr>
              <a:t>"&gt;&lt;</a:t>
            </a:r>
            <a:r>
              <a:rPr lang="en-GB" sz="2400" dirty="0" err="1">
                <a:solidFill>
                  <a:srgbClr val="000000"/>
                </a:solidFill>
                <a:latin typeface="Consolas" panose="020B0609020204030204" pitchFamily="49" charset="0"/>
              </a:rPr>
              <a:t>br</a:t>
            </a:r>
            <a:r>
              <a:rPr lang="en-GB" sz="2400" dirty="0">
                <a:solidFill>
                  <a:srgbClr val="000000"/>
                </a:solidFill>
                <a:latin typeface="Consolas" panose="020B0609020204030204" pitchFamily="49" charset="0"/>
              </a:rPr>
              <a:t>&gt;</a:t>
            </a:r>
            <a:r>
              <a:rPr lang="en-GB" sz="2400" dirty="0"/>
              <a:t/>
            </a:r>
            <a:br>
              <a:rPr lang="en-GB" sz="2400" dirty="0"/>
            </a:br>
            <a:r>
              <a:rPr lang="en-GB" sz="2400" dirty="0">
                <a:solidFill>
                  <a:srgbClr val="000000"/>
                </a:solidFill>
                <a:latin typeface="Consolas" panose="020B0609020204030204" pitchFamily="49" charset="0"/>
              </a:rPr>
              <a:t>Last Name: &lt;input type="text" name="</a:t>
            </a:r>
            <a:r>
              <a:rPr lang="en-GB" sz="2400" dirty="0" err="1">
                <a:solidFill>
                  <a:srgbClr val="000000"/>
                </a:solidFill>
                <a:latin typeface="Consolas" panose="020B0609020204030204" pitchFamily="49" charset="0"/>
              </a:rPr>
              <a:t>lname</a:t>
            </a:r>
            <a:r>
              <a:rPr lang="en-GB" sz="2400" dirty="0">
                <a:solidFill>
                  <a:srgbClr val="000000"/>
                </a:solidFill>
                <a:latin typeface="Consolas" panose="020B0609020204030204" pitchFamily="49" charset="0"/>
              </a:rPr>
              <a:t>"&gt;&lt;</a:t>
            </a:r>
            <a:r>
              <a:rPr lang="en-GB" sz="2400" dirty="0" err="1">
                <a:solidFill>
                  <a:srgbClr val="000000"/>
                </a:solidFill>
                <a:latin typeface="Consolas" panose="020B0609020204030204" pitchFamily="49" charset="0"/>
              </a:rPr>
              <a:t>br</a:t>
            </a:r>
            <a:r>
              <a:rPr lang="en-GB" sz="2400" dirty="0">
                <a:solidFill>
                  <a:srgbClr val="000000"/>
                </a:solidFill>
                <a:latin typeface="Consolas" panose="020B0609020204030204" pitchFamily="49" charset="0"/>
              </a:rPr>
              <a:t>&gt;&lt;</a:t>
            </a:r>
            <a:r>
              <a:rPr lang="en-GB" sz="2400" dirty="0" err="1">
                <a:solidFill>
                  <a:srgbClr val="000000"/>
                </a:solidFill>
                <a:latin typeface="Consolas" panose="020B0609020204030204" pitchFamily="49" charset="0"/>
              </a:rPr>
              <a:t>br</a:t>
            </a:r>
            <a:r>
              <a:rPr lang="en-GB" sz="2400" dirty="0">
                <a:solidFill>
                  <a:srgbClr val="000000"/>
                </a:solidFill>
                <a:latin typeface="Consolas" panose="020B0609020204030204" pitchFamily="49" charset="0"/>
              </a:rPr>
              <a:t>&gt;</a:t>
            </a:r>
            <a:r>
              <a:rPr lang="en-GB" sz="2400" dirty="0"/>
              <a:t/>
            </a:r>
            <a:br>
              <a:rPr lang="en-GB" sz="2400" dirty="0"/>
            </a:br>
            <a:r>
              <a:rPr lang="en-GB" sz="2400" dirty="0">
                <a:solidFill>
                  <a:srgbClr val="000000"/>
                </a:solidFill>
                <a:latin typeface="Consolas" panose="020B0609020204030204" pitchFamily="49" charset="0"/>
              </a:rPr>
              <a:t>&lt;input type="submit" value="Submit"&gt;</a:t>
            </a:r>
            <a:r>
              <a:rPr lang="en-GB" sz="2400" dirty="0"/>
              <a:t/>
            </a:r>
            <a:br>
              <a:rPr lang="en-GB" sz="2400" dirty="0"/>
            </a:br>
            <a:r>
              <a:rPr lang="en-GB" sz="2400" dirty="0">
                <a:solidFill>
                  <a:srgbClr val="000000"/>
                </a:solidFill>
                <a:latin typeface="Consolas" panose="020B0609020204030204" pitchFamily="49" charset="0"/>
              </a:rPr>
              <a:t>&lt;/form&gt;</a:t>
            </a:r>
            <a:endParaRPr lang="en-GB" sz="2400" dirty="0"/>
          </a:p>
        </p:txBody>
      </p:sp>
    </p:spTree>
    <p:extLst>
      <p:ext uri="{BB962C8B-B14F-4D97-AF65-F5344CB8AC3E}">
        <p14:creationId xmlns:p14="http://schemas.microsoft.com/office/powerpoint/2010/main" val="368624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405345" y="1125016"/>
            <a:ext cx="7895409" cy="2994569"/>
          </a:xfrm>
          <a:solidFill>
            <a:schemeClr val="bg1">
              <a:lumMod val="75000"/>
            </a:schemeClr>
          </a:solidFill>
          <a:ln>
            <a:solidFill>
              <a:schemeClr val="tx1"/>
            </a:solidFill>
          </a:ln>
        </p:spPr>
        <p:txBody>
          <a:bodyPr/>
          <a:lstStyle/>
          <a:p>
            <a:r>
              <a:rPr lang="en-GB" dirty="0"/>
              <a:t>&lt;body&gt;</a:t>
            </a:r>
            <a:br>
              <a:rPr lang="en-GB" dirty="0"/>
            </a:br>
            <a:r>
              <a:rPr lang="en-GB" dirty="0"/>
              <a:t>Welcome</a:t>
            </a:r>
            <a:br>
              <a:rPr lang="en-GB" dirty="0"/>
            </a:br>
            <a:r>
              <a:rPr lang="en-GB" dirty="0"/>
              <a:t>&lt;%</a:t>
            </a:r>
            <a:br>
              <a:rPr lang="en-GB" dirty="0"/>
            </a:br>
            <a:r>
              <a:rPr lang="en-GB" dirty="0" err="1" smtClean="0"/>
              <a:t>response.write</a:t>
            </a:r>
            <a:r>
              <a:rPr lang="en-GB" dirty="0" smtClean="0"/>
              <a:t>(</a:t>
            </a:r>
            <a:r>
              <a:rPr lang="en-GB" dirty="0" err="1" smtClean="0"/>
              <a:t>request.Form</a:t>
            </a:r>
            <a:r>
              <a:rPr lang="en-GB" dirty="0" smtClean="0"/>
              <a:t>("</a:t>
            </a:r>
            <a:r>
              <a:rPr lang="en-GB" dirty="0" err="1"/>
              <a:t>fname</a:t>
            </a:r>
            <a:r>
              <a:rPr lang="en-GB" dirty="0"/>
              <a:t>"))</a:t>
            </a:r>
            <a:br>
              <a:rPr lang="en-GB" dirty="0"/>
            </a:br>
            <a:r>
              <a:rPr lang="en-GB" dirty="0" err="1"/>
              <a:t>response.write</a:t>
            </a:r>
            <a:r>
              <a:rPr lang="en-GB" dirty="0"/>
              <a:t>(" " &amp; </a:t>
            </a:r>
            <a:r>
              <a:rPr lang="en-GB" dirty="0" err="1" smtClean="0"/>
              <a:t>request.Form</a:t>
            </a:r>
            <a:r>
              <a:rPr lang="en-GB" dirty="0" smtClean="0"/>
              <a:t>("</a:t>
            </a:r>
            <a:r>
              <a:rPr lang="en-GB" dirty="0" err="1"/>
              <a:t>lname</a:t>
            </a:r>
            <a:r>
              <a:rPr lang="en-GB" dirty="0"/>
              <a:t>"))</a:t>
            </a:r>
            <a:br>
              <a:rPr lang="en-GB" dirty="0"/>
            </a:br>
            <a:r>
              <a:rPr lang="en-GB" dirty="0"/>
              <a:t>%&gt;</a:t>
            </a:r>
            <a:br>
              <a:rPr lang="en-GB" dirty="0"/>
            </a:br>
            <a:r>
              <a:rPr lang="en-GB" dirty="0"/>
              <a:t>&lt;/body</a:t>
            </a:r>
          </a:p>
        </p:txBody>
      </p:sp>
      <p:sp>
        <p:nvSpPr>
          <p:cNvPr id="4" name="Title 3"/>
          <p:cNvSpPr>
            <a:spLocks noGrp="1"/>
          </p:cNvSpPr>
          <p:nvPr>
            <p:ph type="title"/>
          </p:nvPr>
        </p:nvSpPr>
        <p:spPr/>
        <p:txBody>
          <a:bodyPr>
            <a:normAutofit fontScale="90000"/>
          </a:bodyPr>
          <a:lstStyle/>
          <a:p>
            <a:r>
              <a:rPr lang="en-GB" b="1" dirty="0" err="1"/>
              <a:t>Request.QueryString</a:t>
            </a:r>
            <a:r>
              <a:rPr lang="en-GB" b="1" dirty="0"/>
              <a:t/>
            </a:r>
            <a:br>
              <a:rPr lang="en-GB" b="1" dirty="0"/>
            </a:br>
            <a:r>
              <a:rPr lang="en-GB" b="1" dirty="0"/>
              <a:t/>
            </a:r>
            <a:br>
              <a:rPr lang="en-GB" b="1" dirty="0"/>
            </a:br>
            <a:endParaRPr lang="en-GB" dirty="0"/>
          </a:p>
        </p:txBody>
      </p:sp>
      <p:sp>
        <p:nvSpPr>
          <p:cNvPr id="5" name="Rectangle 4"/>
          <p:cNvSpPr/>
          <p:nvPr/>
        </p:nvSpPr>
        <p:spPr>
          <a:xfrm>
            <a:off x="1522912" y="4406491"/>
            <a:ext cx="10520059" cy="369332"/>
          </a:xfrm>
          <a:prstGeom prst="rect">
            <a:avLst/>
          </a:prstGeom>
        </p:spPr>
        <p:txBody>
          <a:bodyPr wrap="none">
            <a:spAutoFit/>
          </a:bodyPr>
          <a:lstStyle/>
          <a:p>
            <a:r>
              <a:rPr lang="en-GB" dirty="0">
                <a:solidFill>
                  <a:srgbClr val="000000"/>
                </a:solidFill>
                <a:latin typeface="Verdana" panose="020B0604030504040204" pitchFamily="34" charset="0"/>
              </a:rPr>
              <a:t>If a user typed "Bill" and "</a:t>
            </a:r>
            <a:r>
              <a:rPr lang="en-GB" dirty="0" smtClean="0">
                <a:solidFill>
                  <a:srgbClr val="000000"/>
                </a:solidFill>
                <a:latin typeface="Verdana" panose="020B0604030504040204" pitchFamily="34" charset="0"/>
              </a:rPr>
              <a:t>Gates“,, </a:t>
            </a:r>
            <a:r>
              <a:rPr lang="en-GB" dirty="0" smtClean="0"/>
              <a:t>The </a:t>
            </a:r>
            <a:r>
              <a:rPr lang="en-GB" dirty="0"/>
              <a:t>browser will display the following in the body of the document:</a:t>
            </a:r>
          </a:p>
        </p:txBody>
      </p:sp>
      <p:sp>
        <p:nvSpPr>
          <p:cNvPr id="6" name="Rectangle 5"/>
          <p:cNvSpPr/>
          <p:nvPr/>
        </p:nvSpPr>
        <p:spPr>
          <a:xfrm>
            <a:off x="1522912" y="5621774"/>
            <a:ext cx="2464136" cy="369332"/>
          </a:xfrm>
          <a:prstGeom prst="rect">
            <a:avLst/>
          </a:prstGeom>
          <a:solidFill>
            <a:schemeClr val="bg1">
              <a:lumMod val="75000"/>
            </a:schemeClr>
          </a:solidFill>
          <a:ln>
            <a:solidFill>
              <a:schemeClr val="tx1"/>
            </a:solidFill>
          </a:ln>
        </p:spPr>
        <p:txBody>
          <a:bodyPr wrap="none">
            <a:spAutoFit/>
          </a:bodyPr>
          <a:lstStyle/>
          <a:p>
            <a:r>
              <a:rPr lang="en-GB" dirty="0">
                <a:solidFill>
                  <a:srgbClr val="000000"/>
                </a:solidFill>
                <a:latin typeface="Consolas" panose="020B0609020204030204" pitchFamily="49" charset="0"/>
              </a:rPr>
              <a:t>Welcome Bill Gates</a:t>
            </a:r>
            <a:endParaRPr lang="en-GB" dirty="0"/>
          </a:p>
        </p:txBody>
      </p:sp>
    </p:spTree>
    <p:extLst>
      <p:ext uri="{BB962C8B-B14F-4D97-AF65-F5344CB8AC3E}">
        <p14:creationId xmlns:p14="http://schemas.microsoft.com/office/powerpoint/2010/main" val="201869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200150" y="1003935"/>
            <a:ext cx="9791700" cy="785676"/>
          </a:xfrm>
        </p:spPr>
        <p:txBody>
          <a:bodyPr>
            <a:noAutofit/>
          </a:bodyPr>
          <a:lstStyle/>
          <a:p>
            <a:pPr marL="0" indent="0">
              <a:buNone/>
            </a:pPr>
            <a:r>
              <a:rPr lang="en-US" sz="2400" dirty="0" smtClean="0"/>
              <a:t>Form with method </a:t>
            </a:r>
            <a:r>
              <a:rPr lang="en-US" sz="2400" b="1" u="sng" dirty="0" smtClean="0"/>
              <a:t>get</a:t>
            </a:r>
            <a:r>
              <a:rPr lang="en-US" sz="2400" dirty="0" smtClean="0"/>
              <a:t> shows </a:t>
            </a:r>
            <a:r>
              <a:rPr lang="en-GB" sz="2400" dirty="0" smtClean="0"/>
              <a:t>how </a:t>
            </a:r>
            <a:r>
              <a:rPr lang="en-GB" sz="2400" dirty="0"/>
              <a:t>to interact with the user, with the </a:t>
            </a:r>
            <a:r>
              <a:rPr lang="en-GB" sz="2400" b="1" u="sng" dirty="0" err="1"/>
              <a:t>Request.QueryString</a:t>
            </a:r>
            <a:r>
              <a:rPr lang="en-GB" sz="2400" dirty="0"/>
              <a:t> command.</a:t>
            </a:r>
          </a:p>
        </p:txBody>
      </p:sp>
      <p:sp>
        <p:nvSpPr>
          <p:cNvPr id="4" name="Title 3"/>
          <p:cNvSpPr>
            <a:spLocks noGrp="1"/>
          </p:cNvSpPr>
          <p:nvPr>
            <p:ph type="title"/>
          </p:nvPr>
        </p:nvSpPr>
        <p:spPr>
          <a:xfrm>
            <a:off x="2324100" y="365126"/>
            <a:ext cx="9029700" cy="444772"/>
          </a:xfrm>
        </p:spPr>
        <p:txBody>
          <a:bodyPr>
            <a:normAutofit fontScale="90000"/>
          </a:bodyPr>
          <a:lstStyle/>
          <a:p>
            <a:r>
              <a:rPr lang="en-US" sz="3600" b="1" dirty="0" smtClean="0"/>
              <a:t>FORMS</a:t>
            </a:r>
            <a:endParaRPr lang="en-GB" sz="3600" b="1" dirty="0"/>
          </a:p>
        </p:txBody>
      </p:sp>
      <p:sp>
        <p:nvSpPr>
          <p:cNvPr id="5" name="Rectangle 4"/>
          <p:cNvSpPr/>
          <p:nvPr/>
        </p:nvSpPr>
        <p:spPr>
          <a:xfrm>
            <a:off x="984069" y="1789611"/>
            <a:ext cx="6096000" cy="4524315"/>
          </a:xfrm>
          <a:prstGeom prst="rect">
            <a:avLst/>
          </a:prstGeom>
          <a:solidFill>
            <a:schemeClr val="bg1">
              <a:lumMod val="85000"/>
            </a:schemeClr>
          </a:solidFill>
          <a:ln>
            <a:solidFill>
              <a:schemeClr val="tx1"/>
            </a:solidFill>
          </a:ln>
        </p:spPr>
        <p:txBody>
          <a:bodyPr>
            <a:spAutoFit/>
          </a:bodyPr>
          <a:lstStyle/>
          <a:p>
            <a:r>
              <a:rPr lang="en-GB" sz="1600" dirty="0">
                <a:solidFill>
                  <a:srgbClr val="000000"/>
                </a:solidFill>
                <a:latin typeface="Consolas" panose="020B0609020204030204" pitchFamily="49" charset="0"/>
              </a:rPr>
              <a:t>&lt;!DOCTYPE html&gt;</a:t>
            </a:r>
            <a:r>
              <a:rPr lang="en-GB" sz="1600" dirty="0"/>
              <a:t/>
            </a:r>
            <a:br>
              <a:rPr lang="en-GB" sz="1600" dirty="0"/>
            </a:br>
            <a:r>
              <a:rPr lang="en-GB" sz="1600" dirty="0">
                <a:solidFill>
                  <a:srgbClr val="000000"/>
                </a:solidFill>
                <a:latin typeface="Consolas" panose="020B0609020204030204" pitchFamily="49" charset="0"/>
              </a:rPr>
              <a:t>&lt;html&gt;</a:t>
            </a:r>
            <a:r>
              <a:rPr lang="en-GB" sz="1600" dirty="0"/>
              <a:t/>
            </a:r>
            <a:br>
              <a:rPr lang="en-GB" sz="1600" dirty="0"/>
            </a:br>
            <a:r>
              <a:rPr lang="en-GB" sz="1600" dirty="0">
                <a:solidFill>
                  <a:srgbClr val="000000"/>
                </a:solidFill>
                <a:latin typeface="Consolas" panose="020B0609020204030204" pitchFamily="49" charset="0"/>
              </a:rPr>
              <a:t>&lt;body&gt;</a:t>
            </a:r>
            <a:r>
              <a:rPr lang="en-GB" sz="1600" dirty="0"/>
              <a:t/>
            </a:r>
            <a:br>
              <a:rPr lang="en-GB" sz="1600" dirty="0"/>
            </a:br>
            <a:r>
              <a:rPr lang="en-GB" sz="1600" dirty="0">
                <a:solidFill>
                  <a:srgbClr val="FF0000"/>
                </a:solidFill>
                <a:latin typeface="Consolas" panose="020B0609020204030204" pitchFamily="49" charset="0"/>
              </a:rPr>
              <a:t>&lt;form action="demo_reqquery.asp" method="get"&gt;</a:t>
            </a:r>
            <a:r>
              <a:rPr lang="en-GB" sz="1600" dirty="0"/>
              <a:t/>
            </a:r>
            <a:br>
              <a:rPr lang="en-GB" sz="1600" dirty="0"/>
            </a:br>
            <a:r>
              <a:rPr lang="en-GB" sz="1600" dirty="0">
                <a:solidFill>
                  <a:srgbClr val="000000"/>
                </a:solidFill>
                <a:latin typeface="Consolas" panose="020B0609020204030204" pitchFamily="49" charset="0"/>
              </a:rPr>
              <a:t>Your name: &lt;input type="text" name="</a:t>
            </a:r>
            <a:r>
              <a:rPr lang="en-GB" sz="1600" dirty="0" err="1">
                <a:solidFill>
                  <a:srgbClr val="000000"/>
                </a:solidFill>
                <a:latin typeface="Consolas" panose="020B0609020204030204" pitchFamily="49" charset="0"/>
              </a:rPr>
              <a:t>fname</a:t>
            </a:r>
            <a:r>
              <a:rPr lang="en-GB" sz="1600" dirty="0">
                <a:solidFill>
                  <a:srgbClr val="000000"/>
                </a:solidFill>
                <a:latin typeface="Consolas" panose="020B0609020204030204" pitchFamily="49" charset="0"/>
              </a:rPr>
              <a:t>" size="20" /&gt;</a:t>
            </a:r>
            <a:r>
              <a:rPr lang="en-GB" sz="1600" dirty="0"/>
              <a:t/>
            </a:r>
            <a:br>
              <a:rPr lang="en-GB" sz="1600" dirty="0"/>
            </a:br>
            <a:r>
              <a:rPr lang="en-GB" sz="1600" dirty="0">
                <a:solidFill>
                  <a:srgbClr val="000000"/>
                </a:solidFill>
                <a:latin typeface="Consolas" panose="020B0609020204030204" pitchFamily="49" charset="0"/>
              </a:rPr>
              <a:t>&lt;input type="submit" value="Submit" /&gt;</a:t>
            </a:r>
            <a:r>
              <a:rPr lang="en-GB" sz="1600" dirty="0"/>
              <a:t/>
            </a:r>
            <a:br>
              <a:rPr lang="en-GB" sz="1600" dirty="0"/>
            </a:br>
            <a:r>
              <a:rPr lang="en-GB" sz="1600" dirty="0">
                <a:solidFill>
                  <a:srgbClr val="000000"/>
                </a:solidFill>
                <a:latin typeface="Consolas" panose="020B0609020204030204" pitchFamily="49" charset="0"/>
              </a:rPr>
              <a:t>&lt;/form&gt;</a:t>
            </a:r>
            <a:r>
              <a:rPr lang="en-GB" sz="1600" dirty="0"/>
              <a:t/>
            </a:r>
            <a:br>
              <a:rPr lang="en-GB" sz="1600" dirty="0"/>
            </a:br>
            <a:r>
              <a:rPr lang="en-GB" sz="1600" dirty="0">
                <a:solidFill>
                  <a:srgbClr val="FF0000"/>
                </a:solidFill>
                <a:latin typeface="Consolas" panose="020B0609020204030204" pitchFamily="49" charset="0"/>
              </a:rPr>
              <a:t>&lt;%</a:t>
            </a:r>
            <a:br>
              <a:rPr lang="en-GB" sz="1600" dirty="0">
                <a:solidFill>
                  <a:srgbClr val="FF0000"/>
                </a:solidFill>
                <a:latin typeface="Consolas" panose="020B0609020204030204" pitchFamily="49" charset="0"/>
              </a:rPr>
            </a:br>
            <a:r>
              <a:rPr lang="en-GB" sz="1600" dirty="0">
                <a:solidFill>
                  <a:srgbClr val="FF0000"/>
                </a:solidFill>
                <a:latin typeface="Consolas" panose="020B0609020204030204" pitchFamily="49" charset="0"/>
              </a:rPr>
              <a:t>dim </a:t>
            </a:r>
            <a:r>
              <a:rPr lang="en-GB" sz="1600" dirty="0" err="1">
                <a:solidFill>
                  <a:srgbClr val="FF0000"/>
                </a:solidFill>
                <a:latin typeface="Consolas" panose="020B0609020204030204" pitchFamily="49" charset="0"/>
              </a:rPr>
              <a:t>fname</a:t>
            </a:r>
            <a:r>
              <a:rPr lang="en-GB" sz="1600" dirty="0">
                <a:solidFill>
                  <a:srgbClr val="FF0000"/>
                </a:solidFill>
                <a:latin typeface="Consolas" panose="020B0609020204030204" pitchFamily="49" charset="0"/>
              </a:rPr>
              <a:t/>
            </a:r>
            <a:br>
              <a:rPr lang="en-GB" sz="1600" dirty="0">
                <a:solidFill>
                  <a:srgbClr val="FF0000"/>
                </a:solidFill>
                <a:latin typeface="Consolas" panose="020B0609020204030204" pitchFamily="49" charset="0"/>
              </a:rPr>
            </a:br>
            <a:r>
              <a:rPr lang="en-GB" sz="1600" dirty="0" err="1">
                <a:solidFill>
                  <a:srgbClr val="FF0000"/>
                </a:solidFill>
                <a:latin typeface="Consolas" panose="020B0609020204030204" pitchFamily="49" charset="0"/>
              </a:rPr>
              <a:t>fname</a:t>
            </a:r>
            <a:r>
              <a:rPr lang="en-GB" sz="1600" dirty="0">
                <a:solidFill>
                  <a:srgbClr val="FF0000"/>
                </a:solidFill>
                <a:latin typeface="Consolas" panose="020B0609020204030204" pitchFamily="49" charset="0"/>
              </a:rPr>
              <a:t>=</a:t>
            </a:r>
            <a:r>
              <a:rPr lang="en-GB" sz="1600" dirty="0" err="1">
                <a:solidFill>
                  <a:srgbClr val="FF0000"/>
                </a:solidFill>
                <a:latin typeface="Consolas" panose="020B0609020204030204" pitchFamily="49" charset="0"/>
              </a:rPr>
              <a:t>Request.QueryString</a:t>
            </a:r>
            <a:r>
              <a:rPr lang="en-GB" sz="1600" dirty="0">
                <a:solidFill>
                  <a:srgbClr val="FF0000"/>
                </a:solidFill>
                <a:latin typeface="Consolas" panose="020B0609020204030204" pitchFamily="49" charset="0"/>
              </a:rPr>
              <a:t>("</a:t>
            </a:r>
            <a:r>
              <a:rPr lang="en-GB" sz="1600" dirty="0" err="1">
                <a:solidFill>
                  <a:srgbClr val="FF0000"/>
                </a:solidFill>
                <a:latin typeface="Consolas" panose="020B0609020204030204" pitchFamily="49" charset="0"/>
              </a:rPr>
              <a:t>fname</a:t>
            </a:r>
            <a:r>
              <a:rPr lang="en-GB" sz="1600" dirty="0">
                <a:solidFill>
                  <a:srgbClr val="FF0000"/>
                </a:solidFill>
                <a:latin typeface="Consolas" panose="020B0609020204030204" pitchFamily="49" charset="0"/>
              </a:rPr>
              <a:t>")</a:t>
            </a:r>
            <a:br>
              <a:rPr lang="en-GB" sz="1600" dirty="0">
                <a:solidFill>
                  <a:srgbClr val="FF0000"/>
                </a:solidFill>
                <a:latin typeface="Consolas" panose="020B0609020204030204" pitchFamily="49" charset="0"/>
              </a:rPr>
            </a:br>
            <a:r>
              <a:rPr lang="en-GB" sz="1600" dirty="0">
                <a:solidFill>
                  <a:srgbClr val="FF0000"/>
                </a:solidFill>
                <a:latin typeface="Consolas" panose="020B0609020204030204" pitchFamily="49" charset="0"/>
              </a:rPr>
              <a:t>If </a:t>
            </a:r>
            <a:r>
              <a:rPr lang="en-GB" sz="1600" dirty="0" err="1">
                <a:solidFill>
                  <a:srgbClr val="FF0000"/>
                </a:solidFill>
                <a:latin typeface="Consolas" panose="020B0609020204030204" pitchFamily="49" charset="0"/>
              </a:rPr>
              <a:t>fname</a:t>
            </a:r>
            <a:r>
              <a:rPr lang="en-GB" sz="1600" dirty="0">
                <a:solidFill>
                  <a:srgbClr val="FF0000"/>
                </a:solidFill>
                <a:latin typeface="Consolas" panose="020B0609020204030204" pitchFamily="49" charset="0"/>
              </a:rPr>
              <a:t>&lt;&gt;"" Then</a:t>
            </a:r>
            <a:br>
              <a:rPr lang="en-GB" sz="1600" dirty="0">
                <a:solidFill>
                  <a:srgbClr val="FF0000"/>
                </a:solidFill>
                <a:latin typeface="Consolas" panose="020B0609020204030204" pitchFamily="49" charset="0"/>
              </a:rPr>
            </a:br>
            <a:r>
              <a:rPr lang="en-GB" sz="1600" dirty="0">
                <a:solidFill>
                  <a:srgbClr val="FF0000"/>
                </a:solidFill>
                <a:latin typeface="Consolas" panose="020B0609020204030204" pitchFamily="49" charset="0"/>
              </a:rPr>
              <a:t>      </a:t>
            </a:r>
            <a:r>
              <a:rPr lang="en-GB" sz="1600" dirty="0" err="1">
                <a:solidFill>
                  <a:srgbClr val="FF0000"/>
                </a:solidFill>
                <a:latin typeface="Consolas" panose="020B0609020204030204" pitchFamily="49" charset="0"/>
              </a:rPr>
              <a:t>Response.Write</a:t>
            </a:r>
            <a:r>
              <a:rPr lang="en-GB" sz="1600" dirty="0">
                <a:solidFill>
                  <a:srgbClr val="FF0000"/>
                </a:solidFill>
                <a:latin typeface="Consolas" panose="020B0609020204030204" pitchFamily="49" charset="0"/>
              </a:rPr>
              <a:t>("Hello " &amp; </a:t>
            </a:r>
            <a:r>
              <a:rPr lang="en-GB" sz="1600" dirty="0" err="1">
                <a:solidFill>
                  <a:srgbClr val="FF0000"/>
                </a:solidFill>
                <a:latin typeface="Consolas" panose="020B0609020204030204" pitchFamily="49" charset="0"/>
              </a:rPr>
              <a:t>fname</a:t>
            </a:r>
            <a:r>
              <a:rPr lang="en-GB" sz="1600" dirty="0">
                <a:solidFill>
                  <a:srgbClr val="FF0000"/>
                </a:solidFill>
                <a:latin typeface="Consolas" panose="020B0609020204030204" pitchFamily="49" charset="0"/>
              </a:rPr>
              <a:t> &amp; "!&lt;</a:t>
            </a:r>
            <a:r>
              <a:rPr lang="en-GB" sz="1600" dirty="0" err="1">
                <a:solidFill>
                  <a:srgbClr val="FF0000"/>
                </a:solidFill>
                <a:latin typeface="Consolas" panose="020B0609020204030204" pitchFamily="49" charset="0"/>
              </a:rPr>
              <a:t>br</a:t>
            </a:r>
            <a:r>
              <a:rPr lang="en-GB" sz="1600" dirty="0">
                <a:solidFill>
                  <a:srgbClr val="FF0000"/>
                </a:solidFill>
                <a:latin typeface="Consolas" panose="020B0609020204030204" pitchFamily="49" charset="0"/>
              </a:rPr>
              <a:t>&gt;")</a:t>
            </a:r>
            <a:br>
              <a:rPr lang="en-GB" sz="1600" dirty="0">
                <a:solidFill>
                  <a:srgbClr val="FF0000"/>
                </a:solidFill>
                <a:latin typeface="Consolas" panose="020B0609020204030204" pitchFamily="49" charset="0"/>
              </a:rPr>
            </a:br>
            <a:r>
              <a:rPr lang="en-GB" sz="1600" dirty="0">
                <a:solidFill>
                  <a:srgbClr val="FF0000"/>
                </a:solidFill>
                <a:latin typeface="Consolas" panose="020B0609020204030204" pitchFamily="49" charset="0"/>
              </a:rPr>
              <a:t>      </a:t>
            </a:r>
            <a:r>
              <a:rPr lang="en-GB" sz="1600" dirty="0" err="1">
                <a:solidFill>
                  <a:srgbClr val="FF0000"/>
                </a:solidFill>
                <a:latin typeface="Consolas" panose="020B0609020204030204" pitchFamily="49" charset="0"/>
              </a:rPr>
              <a:t>Response.Write</a:t>
            </a:r>
            <a:r>
              <a:rPr lang="en-GB" sz="1600" dirty="0">
                <a:solidFill>
                  <a:srgbClr val="FF0000"/>
                </a:solidFill>
                <a:latin typeface="Consolas" panose="020B0609020204030204" pitchFamily="49" charset="0"/>
              </a:rPr>
              <a:t>("How are you today?")</a:t>
            </a:r>
            <a:br>
              <a:rPr lang="en-GB" sz="1600" dirty="0">
                <a:solidFill>
                  <a:srgbClr val="FF0000"/>
                </a:solidFill>
                <a:latin typeface="Consolas" panose="020B0609020204030204" pitchFamily="49" charset="0"/>
              </a:rPr>
            </a:br>
            <a:r>
              <a:rPr lang="en-GB" sz="1600" dirty="0">
                <a:solidFill>
                  <a:srgbClr val="FF0000"/>
                </a:solidFill>
                <a:latin typeface="Consolas" panose="020B0609020204030204" pitchFamily="49" charset="0"/>
              </a:rPr>
              <a:t>End If</a:t>
            </a:r>
            <a:br>
              <a:rPr lang="en-GB" sz="1600" dirty="0">
                <a:solidFill>
                  <a:srgbClr val="FF0000"/>
                </a:solidFill>
                <a:latin typeface="Consolas" panose="020B0609020204030204" pitchFamily="49" charset="0"/>
              </a:rPr>
            </a:br>
            <a:r>
              <a:rPr lang="en-GB" sz="1600" dirty="0">
                <a:solidFill>
                  <a:srgbClr val="FF0000"/>
                </a:solidFill>
                <a:latin typeface="Consolas" panose="020B0609020204030204" pitchFamily="49" charset="0"/>
              </a:rPr>
              <a:t>%&gt;</a:t>
            </a:r>
            <a:r>
              <a:rPr lang="en-GB" sz="1600" dirty="0"/>
              <a:t/>
            </a:r>
            <a:br>
              <a:rPr lang="en-GB" sz="1600" dirty="0"/>
            </a:br>
            <a:r>
              <a:rPr lang="en-GB" sz="1600" dirty="0">
                <a:solidFill>
                  <a:srgbClr val="000000"/>
                </a:solidFill>
                <a:latin typeface="Consolas" panose="020B0609020204030204" pitchFamily="49" charset="0"/>
              </a:rPr>
              <a:t>&lt;/body&gt;</a:t>
            </a:r>
            <a:r>
              <a:rPr lang="en-GB" sz="1600" dirty="0"/>
              <a:t/>
            </a:r>
            <a:br>
              <a:rPr lang="en-GB" sz="1600" dirty="0"/>
            </a:br>
            <a:r>
              <a:rPr lang="en-GB" sz="1600" dirty="0">
                <a:solidFill>
                  <a:srgbClr val="000000"/>
                </a:solidFill>
                <a:latin typeface="Consolas" panose="020B0609020204030204" pitchFamily="49" charset="0"/>
              </a:rPr>
              <a:t>&lt;/html&gt;</a:t>
            </a:r>
            <a:endParaRPr lang="en-GB" sz="1600" dirty="0"/>
          </a:p>
        </p:txBody>
      </p:sp>
      <p:pic>
        <p:nvPicPr>
          <p:cNvPr id="6" name="Picture 5"/>
          <p:cNvPicPr>
            <a:picLocks noChangeAspect="1"/>
          </p:cNvPicPr>
          <p:nvPr/>
        </p:nvPicPr>
        <p:blipFill>
          <a:blip r:embed="rId2" cstate="print"/>
          <a:stretch>
            <a:fillRect/>
          </a:stretch>
        </p:blipFill>
        <p:spPr>
          <a:xfrm>
            <a:off x="7281454" y="2208575"/>
            <a:ext cx="4610101" cy="2415676"/>
          </a:xfrm>
          <a:prstGeom prst="rect">
            <a:avLst/>
          </a:prstGeom>
          <a:ln>
            <a:solidFill>
              <a:schemeClr val="tx1"/>
            </a:solidFill>
          </a:ln>
        </p:spPr>
      </p:pic>
    </p:spTree>
    <p:extLst>
      <p:ext uri="{BB962C8B-B14F-4D97-AF65-F5344CB8AC3E}">
        <p14:creationId xmlns:p14="http://schemas.microsoft.com/office/powerpoint/2010/main" val="1446672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200150" y="1003935"/>
            <a:ext cx="9791700" cy="785676"/>
          </a:xfrm>
        </p:spPr>
        <p:txBody>
          <a:bodyPr>
            <a:noAutofit/>
          </a:bodyPr>
          <a:lstStyle/>
          <a:p>
            <a:pPr marL="0" indent="0">
              <a:buNone/>
            </a:pPr>
            <a:r>
              <a:rPr lang="en-US" sz="2400" dirty="0" smtClean="0"/>
              <a:t>Form with method </a:t>
            </a:r>
            <a:r>
              <a:rPr lang="en-US" sz="2400" b="1" u="sng" dirty="0" smtClean="0"/>
              <a:t>post</a:t>
            </a:r>
            <a:r>
              <a:rPr lang="en-US" sz="2400" dirty="0" smtClean="0"/>
              <a:t> shows </a:t>
            </a:r>
            <a:r>
              <a:rPr lang="en-GB" sz="2400" dirty="0" smtClean="0"/>
              <a:t>how </a:t>
            </a:r>
            <a:r>
              <a:rPr lang="en-GB" sz="2400" dirty="0"/>
              <a:t>to interact with the user, with the </a:t>
            </a:r>
            <a:r>
              <a:rPr lang="en-GB" b="1" u="sng" dirty="0" err="1"/>
              <a:t>Request.Form</a:t>
            </a:r>
            <a:r>
              <a:rPr lang="en-GB" sz="2400" dirty="0" smtClean="0"/>
              <a:t> </a:t>
            </a:r>
            <a:r>
              <a:rPr lang="en-GB" sz="2400" dirty="0"/>
              <a:t>command.</a:t>
            </a:r>
          </a:p>
        </p:txBody>
      </p:sp>
      <p:sp>
        <p:nvSpPr>
          <p:cNvPr id="4" name="Title 3"/>
          <p:cNvSpPr>
            <a:spLocks noGrp="1"/>
          </p:cNvSpPr>
          <p:nvPr>
            <p:ph type="title"/>
          </p:nvPr>
        </p:nvSpPr>
        <p:spPr>
          <a:xfrm>
            <a:off x="2324100" y="365126"/>
            <a:ext cx="9029700" cy="444772"/>
          </a:xfrm>
        </p:spPr>
        <p:txBody>
          <a:bodyPr>
            <a:normAutofit fontScale="90000"/>
          </a:bodyPr>
          <a:lstStyle/>
          <a:p>
            <a:r>
              <a:rPr lang="en-US" sz="3600" b="1" dirty="0" smtClean="0"/>
              <a:t>FORMS</a:t>
            </a:r>
            <a:endParaRPr lang="en-GB" sz="3600" b="1" dirty="0"/>
          </a:p>
        </p:txBody>
      </p:sp>
      <p:sp>
        <p:nvSpPr>
          <p:cNvPr id="5" name="Rectangle 4"/>
          <p:cNvSpPr/>
          <p:nvPr/>
        </p:nvSpPr>
        <p:spPr>
          <a:xfrm>
            <a:off x="984069" y="1789611"/>
            <a:ext cx="6096000" cy="4801314"/>
          </a:xfrm>
          <a:prstGeom prst="rect">
            <a:avLst/>
          </a:prstGeom>
          <a:solidFill>
            <a:schemeClr val="bg1">
              <a:lumMod val="85000"/>
            </a:schemeClr>
          </a:solidFill>
          <a:ln>
            <a:solidFill>
              <a:schemeClr val="tx1"/>
            </a:solidFill>
          </a:ln>
        </p:spPr>
        <p:txBody>
          <a:bodyPr>
            <a:spAutoFit/>
          </a:bodyPr>
          <a:lstStyle/>
          <a:p>
            <a:r>
              <a:rPr lang="en-GB" dirty="0"/>
              <a:t>&lt;!DOCTYPE html&gt;</a:t>
            </a:r>
            <a:r>
              <a:rPr lang="en-GB" sz="1600" dirty="0"/>
              <a:t/>
            </a:r>
            <a:br>
              <a:rPr lang="en-GB" sz="1600" dirty="0"/>
            </a:br>
            <a:r>
              <a:rPr lang="en-GB" dirty="0"/>
              <a:t>&lt;html&gt;</a:t>
            </a:r>
            <a:r>
              <a:rPr lang="en-GB" sz="1600" dirty="0"/>
              <a:t/>
            </a:r>
            <a:br>
              <a:rPr lang="en-GB" sz="1600" dirty="0"/>
            </a:br>
            <a:r>
              <a:rPr lang="en-GB" dirty="0"/>
              <a:t>&lt;body&gt;</a:t>
            </a:r>
            <a:r>
              <a:rPr lang="en-GB" sz="1600" dirty="0"/>
              <a:t/>
            </a:r>
            <a:br>
              <a:rPr lang="en-GB" sz="1600" dirty="0"/>
            </a:br>
            <a:r>
              <a:rPr lang="en-GB" dirty="0">
                <a:solidFill>
                  <a:srgbClr val="FF0000"/>
                </a:solidFill>
              </a:rPr>
              <a:t>&lt;form action="demo_simpleform.asp" method="post"&gt;</a:t>
            </a:r>
            <a:r>
              <a:rPr lang="en-GB" sz="1600" dirty="0"/>
              <a:t/>
            </a:r>
            <a:br>
              <a:rPr lang="en-GB" sz="1600" dirty="0"/>
            </a:br>
            <a:r>
              <a:rPr lang="en-GB" dirty="0"/>
              <a:t>Your name: &lt;input type="text" name="</a:t>
            </a:r>
            <a:r>
              <a:rPr lang="en-GB" dirty="0" err="1"/>
              <a:t>fname</a:t>
            </a:r>
            <a:r>
              <a:rPr lang="en-GB" dirty="0"/>
              <a:t>" size="20" /&gt;</a:t>
            </a:r>
            <a:r>
              <a:rPr lang="en-GB" sz="1600" dirty="0"/>
              <a:t/>
            </a:r>
            <a:br>
              <a:rPr lang="en-GB" sz="1600" dirty="0"/>
            </a:br>
            <a:r>
              <a:rPr lang="en-GB" dirty="0"/>
              <a:t>&lt;input type="submit" value="Submit" /&gt;</a:t>
            </a:r>
            <a:r>
              <a:rPr lang="en-GB" sz="1600" dirty="0"/>
              <a:t/>
            </a:r>
            <a:br>
              <a:rPr lang="en-GB" sz="1600" dirty="0"/>
            </a:br>
            <a:r>
              <a:rPr lang="en-GB" dirty="0"/>
              <a:t>&lt;/form&gt;</a:t>
            </a:r>
            <a:r>
              <a:rPr lang="en-GB" sz="1600" dirty="0"/>
              <a:t/>
            </a:r>
            <a:br>
              <a:rPr lang="en-GB" sz="1600" dirty="0"/>
            </a:br>
            <a:r>
              <a:rPr lang="en-GB" dirty="0">
                <a:solidFill>
                  <a:srgbClr val="FF0000"/>
                </a:solidFill>
              </a:rPr>
              <a:t>&lt;%</a:t>
            </a:r>
            <a:br>
              <a:rPr lang="en-GB" dirty="0">
                <a:solidFill>
                  <a:srgbClr val="FF0000"/>
                </a:solidFill>
              </a:rPr>
            </a:br>
            <a:r>
              <a:rPr lang="en-GB" dirty="0">
                <a:solidFill>
                  <a:srgbClr val="FF0000"/>
                </a:solidFill>
              </a:rPr>
              <a:t>dim </a:t>
            </a:r>
            <a:r>
              <a:rPr lang="en-GB" dirty="0" err="1">
                <a:solidFill>
                  <a:srgbClr val="FF0000"/>
                </a:solidFill>
              </a:rPr>
              <a:t>fname</a:t>
            </a:r>
            <a:r>
              <a:rPr lang="en-GB" dirty="0">
                <a:solidFill>
                  <a:srgbClr val="FF0000"/>
                </a:solidFill>
              </a:rPr>
              <a:t/>
            </a:r>
            <a:br>
              <a:rPr lang="en-GB" dirty="0">
                <a:solidFill>
                  <a:srgbClr val="FF0000"/>
                </a:solidFill>
              </a:rPr>
            </a:br>
            <a:r>
              <a:rPr lang="en-GB" dirty="0" err="1">
                <a:solidFill>
                  <a:srgbClr val="FF0000"/>
                </a:solidFill>
              </a:rPr>
              <a:t>fname</a:t>
            </a:r>
            <a:r>
              <a:rPr lang="en-GB" dirty="0">
                <a:solidFill>
                  <a:srgbClr val="FF0000"/>
                </a:solidFill>
              </a:rPr>
              <a:t>=</a:t>
            </a:r>
            <a:r>
              <a:rPr lang="en-GB" dirty="0" err="1">
                <a:solidFill>
                  <a:srgbClr val="FF0000"/>
                </a:solidFill>
              </a:rPr>
              <a:t>Request.Form</a:t>
            </a:r>
            <a:r>
              <a:rPr lang="en-GB" dirty="0">
                <a:solidFill>
                  <a:srgbClr val="FF0000"/>
                </a:solidFill>
              </a:rPr>
              <a:t>("</a:t>
            </a:r>
            <a:r>
              <a:rPr lang="en-GB" dirty="0" err="1">
                <a:solidFill>
                  <a:srgbClr val="FF0000"/>
                </a:solidFill>
              </a:rPr>
              <a:t>fname</a:t>
            </a:r>
            <a:r>
              <a:rPr lang="en-GB" dirty="0">
                <a:solidFill>
                  <a:srgbClr val="FF0000"/>
                </a:solidFill>
              </a:rPr>
              <a:t>")</a:t>
            </a:r>
            <a:br>
              <a:rPr lang="en-GB" dirty="0">
                <a:solidFill>
                  <a:srgbClr val="FF0000"/>
                </a:solidFill>
              </a:rPr>
            </a:br>
            <a:r>
              <a:rPr lang="en-GB" dirty="0">
                <a:solidFill>
                  <a:srgbClr val="FF0000"/>
                </a:solidFill>
              </a:rPr>
              <a:t>If </a:t>
            </a:r>
            <a:r>
              <a:rPr lang="en-GB" dirty="0" err="1">
                <a:solidFill>
                  <a:srgbClr val="FF0000"/>
                </a:solidFill>
              </a:rPr>
              <a:t>fname</a:t>
            </a:r>
            <a:r>
              <a:rPr lang="en-GB" dirty="0">
                <a:solidFill>
                  <a:srgbClr val="FF0000"/>
                </a:solidFill>
              </a:rPr>
              <a:t>&lt;&gt;"" Then</a:t>
            </a:r>
            <a:br>
              <a:rPr lang="en-GB" dirty="0">
                <a:solidFill>
                  <a:srgbClr val="FF0000"/>
                </a:solidFill>
              </a:rPr>
            </a:br>
            <a:r>
              <a:rPr lang="en-GB" dirty="0">
                <a:solidFill>
                  <a:srgbClr val="FF0000"/>
                </a:solidFill>
              </a:rPr>
              <a:t>      </a:t>
            </a:r>
            <a:r>
              <a:rPr lang="en-GB" dirty="0" err="1">
                <a:solidFill>
                  <a:srgbClr val="FF0000"/>
                </a:solidFill>
              </a:rPr>
              <a:t>Response.Write</a:t>
            </a:r>
            <a:r>
              <a:rPr lang="en-GB" dirty="0">
                <a:solidFill>
                  <a:srgbClr val="FF0000"/>
                </a:solidFill>
              </a:rPr>
              <a:t>("Hello " &amp; </a:t>
            </a:r>
            <a:r>
              <a:rPr lang="en-GB" dirty="0" err="1">
                <a:solidFill>
                  <a:srgbClr val="FF0000"/>
                </a:solidFill>
              </a:rPr>
              <a:t>fname</a:t>
            </a:r>
            <a:r>
              <a:rPr lang="en-GB" dirty="0">
                <a:solidFill>
                  <a:srgbClr val="FF0000"/>
                </a:solidFill>
              </a:rPr>
              <a:t> &amp; "!&lt;</a:t>
            </a:r>
            <a:r>
              <a:rPr lang="en-GB" dirty="0" err="1">
                <a:solidFill>
                  <a:srgbClr val="FF0000"/>
                </a:solidFill>
              </a:rPr>
              <a:t>br</a:t>
            </a:r>
            <a:r>
              <a:rPr lang="en-GB" dirty="0">
                <a:solidFill>
                  <a:srgbClr val="FF0000"/>
                </a:solidFill>
              </a:rPr>
              <a:t>&gt;")</a:t>
            </a:r>
            <a:br>
              <a:rPr lang="en-GB" dirty="0">
                <a:solidFill>
                  <a:srgbClr val="FF0000"/>
                </a:solidFill>
              </a:rPr>
            </a:br>
            <a:r>
              <a:rPr lang="en-GB" dirty="0">
                <a:solidFill>
                  <a:srgbClr val="FF0000"/>
                </a:solidFill>
              </a:rPr>
              <a:t>      </a:t>
            </a:r>
            <a:r>
              <a:rPr lang="en-GB" dirty="0" err="1">
                <a:solidFill>
                  <a:srgbClr val="FF0000"/>
                </a:solidFill>
              </a:rPr>
              <a:t>Response.Write</a:t>
            </a:r>
            <a:r>
              <a:rPr lang="en-GB" dirty="0">
                <a:solidFill>
                  <a:srgbClr val="FF0000"/>
                </a:solidFill>
              </a:rPr>
              <a:t>("How are you today?")</a:t>
            </a:r>
            <a:br>
              <a:rPr lang="en-GB" dirty="0">
                <a:solidFill>
                  <a:srgbClr val="FF0000"/>
                </a:solidFill>
              </a:rPr>
            </a:br>
            <a:r>
              <a:rPr lang="en-GB" dirty="0">
                <a:solidFill>
                  <a:srgbClr val="FF0000"/>
                </a:solidFill>
              </a:rPr>
              <a:t>End If</a:t>
            </a:r>
            <a:br>
              <a:rPr lang="en-GB" dirty="0">
                <a:solidFill>
                  <a:srgbClr val="FF0000"/>
                </a:solidFill>
              </a:rPr>
            </a:br>
            <a:r>
              <a:rPr lang="en-GB" dirty="0">
                <a:solidFill>
                  <a:srgbClr val="FF0000"/>
                </a:solidFill>
              </a:rPr>
              <a:t>%&gt;</a:t>
            </a:r>
            <a:r>
              <a:rPr lang="en-GB" sz="1600" dirty="0"/>
              <a:t/>
            </a:r>
            <a:br>
              <a:rPr lang="en-GB" sz="1600" dirty="0"/>
            </a:br>
            <a:r>
              <a:rPr lang="en-GB" dirty="0"/>
              <a:t>&lt;/body&gt;</a:t>
            </a:r>
            <a:r>
              <a:rPr lang="en-GB" sz="1600" dirty="0"/>
              <a:t/>
            </a:r>
            <a:br>
              <a:rPr lang="en-GB" sz="1600" dirty="0"/>
            </a:br>
            <a:r>
              <a:rPr lang="en-GB" dirty="0"/>
              <a:t>&lt;/html&gt;</a:t>
            </a:r>
            <a:endParaRPr lang="en-GB" sz="1600" dirty="0"/>
          </a:p>
        </p:txBody>
      </p:sp>
      <p:pic>
        <p:nvPicPr>
          <p:cNvPr id="6" name="Picture 5"/>
          <p:cNvPicPr>
            <a:picLocks noChangeAspect="1"/>
          </p:cNvPicPr>
          <p:nvPr/>
        </p:nvPicPr>
        <p:blipFill>
          <a:blip r:embed="rId2" cstate="print"/>
          <a:stretch>
            <a:fillRect/>
          </a:stretch>
        </p:blipFill>
        <p:spPr>
          <a:xfrm>
            <a:off x="7281454" y="2208575"/>
            <a:ext cx="4610101" cy="2415676"/>
          </a:xfrm>
          <a:prstGeom prst="rect">
            <a:avLst/>
          </a:prstGeom>
          <a:ln>
            <a:solidFill>
              <a:schemeClr val="tx1"/>
            </a:solidFill>
          </a:ln>
        </p:spPr>
      </p:pic>
    </p:spTree>
    <p:extLst>
      <p:ext uri="{BB962C8B-B14F-4D97-AF65-F5344CB8AC3E}">
        <p14:creationId xmlns:p14="http://schemas.microsoft.com/office/powerpoint/2010/main" val="4201153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a:xfrm>
            <a:off x="1200150" y="909546"/>
            <a:ext cx="9791700" cy="432979"/>
          </a:xfrm>
        </p:spPr>
        <p:txBody>
          <a:bodyPr>
            <a:noAutofit/>
          </a:bodyPr>
          <a:lstStyle/>
          <a:p>
            <a:pPr marL="0" indent="0">
              <a:buNone/>
            </a:pPr>
            <a:r>
              <a:rPr lang="en-US" sz="1800" dirty="0" smtClean="0"/>
              <a:t>Form with </a:t>
            </a:r>
            <a:r>
              <a:rPr lang="en-GB" sz="1800" b="1" u="sng" dirty="0"/>
              <a:t>radio </a:t>
            </a:r>
            <a:r>
              <a:rPr lang="en-GB" sz="1800" b="1" u="sng" dirty="0" smtClean="0"/>
              <a:t>buttons </a:t>
            </a:r>
            <a:r>
              <a:rPr lang="en-US" sz="1800" dirty="0" smtClean="0"/>
              <a:t>shows </a:t>
            </a:r>
            <a:r>
              <a:rPr lang="en-GB" sz="1800" dirty="0" smtClean="0"/>
              <a:t>how </a:t>
            </a:r>
            <a:r>
              <a:rPr lang="en-GB" sz="1800" dirty="0"/>
              <a:t>to interact with the user, with the </a:t>
            </a:r>
            <a:r>
              <a:rPr lang="en-GB" sz="1800" b="1" u="sng" dirty="0" err="1"/>
              <a:t>Request.Form</a:t>
            </a:r>
            <a:r>
              <a:rPr lang="en-GB" sz="1800" dirty="0" smtClean="0"/>
              <a:t> </a:t>
            </a:r>
            <a:r>
              <a:rPr lang="en-GB" sz="1800" dirty="0"/>
              <a:t>command.</a:t>
            </a:r>
          </a:p>
        </p:txBody>
      </p:sp>
      <p:sp>
        <p:nvSpPr>
          <p:cNvPr id="4" name="Title 3"/>
          <p:cNvSpPr>
            <a:spLocks noGrp="1"/>
          </p:cNvSpPr>
          <p:nvPr>
            <p:ph type="title"/>
          </p:nvPr>
        </p:nvSpPr>
        <p:spPr>
          <a:xfrm>
            <a:off x="2324100" y="365126"/>
            <a:ext cx="9029700" cy="444772"/>
          </a:xfrm>
        </p:spPr>
        <p:txBody>
          <a:bodyPr>
            <a:normAutofit fontScale="90000"/>
          </a:bodyPr>
          <a:lstStyle/>
          <a:p>
            <a:r>
              <a:rPr lang="en-US" sz="3600" b="1" dirty="0" smtClean="0"/>
              <a:t>FORMS</a:t>
            </a:r>
            <a:endParaRPr lang="en-GB" sz="3600" b="1" dirty="0"/>
          </a:p>
        </p:txBody>
      </p:sp>
      <p:sp>
        <p:nvSpPr>
          <p:cNvPr id="5" name="Rectangle 4"/>
          <p:cNvSpPr/>
          <p:nvPr/>
        </p:nvSpPr>
        <p:spPr>
          <a:xfrm>
            <a:off x="866503" y="1267097"/>
            <a:ext cx="5037908" cy="5773783"/>
          </a:xfrm>
          <a:prstGeom prst="rect">
            <a:avLst/>
          </a:prstGeom>
          <a:solidFill>
            <a:schemeClr val="bg1">
              <a:lumMod val="85000"/>
            </a:schemeClr>
          </a:solidFill>
          <a:ln>
            <a:solidFill>
              <a:schemeClr val="tx1"/>
            </a:solidFill>
          </a:ln>
        </p:spPr>
        <p:txBody>
          <a:bodyPr wrap="square">
            <a:spAutoFit/>
          </a:bodyPr>
          <a:lstStyle/>
          <a:p>
            <a:r>
              <a:rPr lang="en-GB" sz="1200" dirty="0"/>
              <a:t>&lt;!DOCTYPE html&gt;</a:t>
            </a:r>
            <a:br>
              <a:rPr lang="en-GB" sz="1200" dirty="0"/>
            </a:br>
            <a:r>
              <a:rPr lang="en-GB" sz="1200" dirty="0"/>
              <a:t>&lt;html&gt;</a:t>
            </a:r>
            <a:br>
              <a:rPr lang="en-GB" sz="1200" dirty="0"/>
            </a:br>
            <a:r>
              <a:rPr lang="en-GB" sz="1200" dirty="0"/>
              <a:t>&lt;%</a:t>
            </a:r>
            <a:br>
              <a:rPr lang="en-GB" sz="1200" dirty="0"/>
            </a:br>
            <a:r>
              <a:rPr lang="en-GB" sz="1200" dirty="0"/>
              <a:t>dim cars</a:t>
            </a:r>
            <a:br>
              <a:rPr lang="en-GB" sz="1200" dirty="0"/>
            </a:br>
            <a:r>
              <a:rPr lang="en-GB" sz="1200" dirty="0"/>
              <a:t>cars=</a:t>
            </a:r>
            <a:r>
              <a:rPr lang="en-GB" sz="1200" dirty="0" err="1"/>
              <a:t>Request.Form</a:t>
            </a:r>
            <a:r>
              <a:rPr lang="en-GB" sz="1200" dirty="0"/>
              <a:t>("cars")</a:t>
            </a:r>
            <a:br>
              <a:rPr lang="en-GB" sz="1200" dirty="0"/>
            </a:br>
            <a:r>
              <a:rPr lang="en-GB" sz="1200" dirty="0"/>
              <a:t>%&gt;</a:t>
            </a:r>
            <a:br>
              <a:rPr lang="en-GB" sz="1200" dirty="0"/>
            </a:br>
            <a:r>
              <a:rPr lang="en-GB" sz="1200" dirty="0"/>
              <a:t>&lt;body&gt;</a:t>
            </a:r>
            <a:br>
              <a:rPr lang="en-GB" sz="1200" dirty="0"/>
            </a:br>
            <a:r>
              <a:rPr lang="en-GB" sz="1200" dirty="0"/>
              <a:t>&lt;form action="demo_radiob.asp" method="post"&gt;</a:t>
            </a:r>
            <a:br>
              <a:rPr lang="en-GB" sz="1200" dirty="0"/>
            </a:br>
            <a:r>
              <a:rPr lang="en-GB" sz="1200" dirty="0"/>
              <a:t>&lt;p&gt;Please select your </a:t>
            </a:r>
            <a:r>
              <a:rPr lang="en-GB" sz="1200" dirty="0" err="1"/>
              <a:t>favorite</a:t>
            </a:r>
            <a:r>
              <a:rPr lang="en-GB" sz="1200" dirty="0"/>
              <a:t> car:&lt;/p&gt;</a:t>
            </a:r>
            <a:br>
              <a:rPr lang="en-GB" sz="1200" dirty="0"/>
            </a:br>
            <a:r>
              <a:rPr lang="en-GB" sz="1200" dirty="0"/>
              <a:t/>
            </a:r>
            <a:br>
              <a:rPr lang="en-GB" sz="1200" dirty="0"/>
            </a:br>
            <a:r>
              <a:rPr lang="en-GB" sz="1200" dirty="0"/>
              <a:t>&lt;input type="radio" name="cars"</a:t>
            </a:r>
            <a:br>
              <a:rPr lang="en-GB" sz="1200" dirty="0"/>
            </a:br>
            <a:r>
              <a:rPr lang="en-GB" sz="1200" dirty="0"/>
              <a:t>&lt;%if cars="Volvo" then </a:t>
            </a:r>
            <a:r>
              <a:rPr lang="en-GB" sz="1200" dirty="0" err="1"/>
              <a:t>Response.Write</a:t>
            </a:r>
            <a:r>
              <a:rPr lang="en-GB" sz="1200" dirty="0"/>
              <a:t>("checked")%&gt;</a:t>
            </a:r>
            <a:br>
              <a:rPr lang="en-GB" sz="1200" dirty="0"/>
            </a:br>
            <a:r>
              <a:rPr lang="en-GB" sz="1200" dirty="0"/>
              <a:t>value="Volvo"&gt;Volvo&lt;/input&gt;</a:t>
            </a:r>
            <a:br>
              <a:rPr lang="en-GB" sz="1200" dirty="0"/>
            </a:br>
            <a:r>
              <a:rPr lang="en-GB" sz="1200" dirty="0"/>
              <a:t>&lt;</a:t>
            </a:r>
            <a:r>
              <a:rPr lang="en-GB" sz="1200" dirty="0" err="1"/>
              <a:t>br</a:t>
            </a:r>
            <a:r>
              <a:rPr lang="en-GB" sz="1200" dirty="0"/>
              <a:t>&gt;</a:t>
            </a:r>
            <a:br>
              <a:rPr lang="en-GB" sz="1200" dirty="0"/>
            </a:br>
            <a:r>
              <a:rPr lang="en-GB" sz="1200" dirty="0"/>
              <a:t>&lt;input type="radio" name="cars"</a:t>
            </a:r>
            <a:br>
              <a:rPr lang="en-GB" sz="1200" dirty="0"/>
            </a:br>
            <a:r>
              <a:rPr lang="en-GB" sz="1200" dirty="0"/>
              <a:t>&lt;%if cars="Saab" then </a:t>
            </a:r>
            <a:r>
              <a:rPr lang="en-GB" sz="1200" dirty="0" err="1"/>
              <a:t>Response.Write</a:t>
            </a:r>
            <a:r>
              <a:rPr lang="en-GB" sz="1200" dirty="0"/>
              <a:t>("checked")%&gt;</a:t>
            </a:r>
            <a:br>
              <a:rPr lang="en-GB" sz="1200" dirty="0"/>
            </a:br>
            <a:r>
              <a:rPr lang="en-GB" sz="1200" dirty="0"/>
              <a:t>value="Saab"&gt;Saab&lt;/input&gt;</a:t>
            </a:r>
            <a:br>
              <a:rPr lang="en-GB" sz="1200" dirty="0"/>
            </a:br>
            <a:r>
              <a:rPr lang="en-GB" sz="1200" dirty="0"/>
              <a:t>&lt;</a:t>
            </a:r>
            <a:r>
              <a:rPr lang="en-GB" sz="1200" dirty="0" err="1"/>
              <a:t>br</a:t>
            </a:r>
            <a:r>
              <a:rPr lang="en-GB" sz="1200" dirty="0"/>
              <a:t>&gt;</a:t>
            </a:r>
            <a:br>
              <a:rPr lang="en-GB" sz="1200" dirty="0"/>
            </a:br>
            <a:r>
              <a:rPr lang="en-GB" sz="1200" dirty="0"/>
              <a:t>&lt;input type="radio" name="cars"</a:t>
            </a:r>
            <a:br>
              <a:rPr lang="en-GB" sz="1200" dirty="0"/>
            </a:br>
            <a:r>
              <a:rPr lang="en-GB" sz="1200" dirty="0"/>
              <a:t>&lt;%if cars="BMW" then </a:t>
            </a:r>
            <a:r>
              <a:rPr lang="en-GB" sz="1200" dirty="0" err="1"/>
              <a:t>Response.Write</a:t>
            </a:r>
            <a:r>
              <a:rPr lang="en-GB" sz="1200" dirty="0"/>
              <a:t>("checked")%&gt;</a:t>
            </a:r>
            <a:br>
              <a:rPr lang="en-GB" sz="1200" dirty="0"/>
            </a:br>
            <a:r>
              <a:rPr lang="en-GB" sz="1200" dirty="0"/>
              <a:t>value="BMW"&gt;BMW&lt;/input&gt;</a:t>
            </a:r>
            <a:br>
              <a:rPr lang="en-GB" sz="1200" dirty="0"/>
            </a:br>
            <a:r>
              <a:rPr lang="en-GB" sz="1200" dirty="0"/>
              <a:t>&lt;</a:t>
            </a:r>
            <a:r>
              <a:rPr lang="en-GB" sz="1200" dirty="0" err="1"/>
              <a:t>br</a:t>
            </a:r>
            <a:r>
              <a:rPr lang="en-GB" sz="1200" dirty="0"/>
              <a:t>&gt;&lt;</a:t>
            </a:r>
            <a:r>
              <a:rPr lang="en-GB" sz="1200" dirty="0" err="1"/>
              <a:t>br</a:t>
            </a:r>
            <a:r>
              <a:rPr lang="en-GB" sz="1200" dirty="0"/>
              <a:t>&gt;</a:t>
            </a:r>
            <a:br>
              <a:rPr lang="en-GB" sz="1200" dirty="0"/>
            </a:br>
            <a:r>
              <a:rPr lang="en-GB" sz="1200" dirty="0"/>
              <a:t>&lt;input type="submit" value="Submit" /&gt;</a:t>
            </a:r>
            <a:br>
              <a:rPr lang="en-GB" sz="1200" dirty="0"/>
            </a:br>
            <a:r>
              <a:rPr lang="en-GB" sz="1200" dirty="0"/>
              <a:t>&lt;/form&gt;</a:t>
            </a:r>
            <a:br>
              <a:rPr lang="en-GB" sz="1200" dirty="0"/>
            </a:br>
            <a:r>
              <a:rPr lang="en-GB" sz="1200" dirty="0"/>
              <a:t>&lt;%</a:t>
            </a:r>
            <a:br>
              <a:rPr lang="en-GB" sz="1200" dirty="0"/>
            </a:br>
            <a:r>
              <a:rPr lang="en-GB" sz="1200" dirty="0"/>
              <a:t>if cars&lt;&gt;"" then</a:t>
            </a:r>
            <a:br>
              <a:rPr lang="en-GB" sz="1200" dirty="0"/>
            </a:br>
            <a:r>
              <a:rPr lang="en-GB" sz="1200" dirty="0"/>
              <a:t>   </a:t>
            </a:r>
            <a:r>
              <a:rPr lang="en-GB" sz="1200" dirty="0" err="1"/>
              <a:t>Response.Write</a:t>
            </a:r>
            <a:r>
              <a:rPr lang="en-GB" sz="1200" dirty="0"/>
              <a:t>("&lt;p&gt;Your </a:t>
            </a:r>
            <a:r>
              <a:rPr lang="en-GB" sz="1200" dirty="0" err="1"/>
              <a:t>favorite</a:t>
            </a:r>
            <a:r>
              <a:rPr lang="en-GB" sz="1200" dirty="0"/>
              <a:t> car is: " &amp; cars &amp; "&lt;/p&gt;")</a:t>
            </a:r>
            <a:br>
              <a:rPr lang="en-GB" sz="1200" dirty="0"/>
            </a:br>
            <a:r>
              <a:rPr lang="en-GB" sz="1200" dirty="0"/>
              <a:t>end if</a:t>
            </a:r>
            <a:br>
              <a:rPr lang="en-GB" sz="1200" dirty="0"/>
            </a:br>
            <a:r>
              <a:rPr lang="en-GB" sz="1200" dirty="0"/>
              <a:t>%&gt;</a:t>
            </a:r>
            <a:br>
              <a:rPr lang="en-GB" sz="1200" dirty="0"/>
            </a:br>
            <a:r>
              <a:rPr lang="en-GB" sz="1200" dirty="0"/>
              <a:t>&lt;/body&gt;</a:t>
            </a:r>
            <a:br>
              <a:rPr lang="en-GB" sz="1200" dirty="0"/>
            </a:br>
            <a:r>
              <a:rPr lang="en-GB" sz="1200" dirty="0"/>
              <a:t>&lt;/html&gt;</a:t>
            </a:r>
          </a:p>
        </p:txBody>
      </p:sp>
      <p:pic>
        <p:nvPicPr>
          <p:cNvPr id="7" name="Picture 6"/>
          <p:cNvPicPr>
            <a:picLocks noChangeAspect="1"/>
          </p:cNvPicPr>
          <p:nvPr/>
        </p:nvPicPr>
        <p:blipFill>
          <a:blip r:embed="rId2" cstate="print"/>
          <a:stretch>
            <a:fillRect/>
          </a:stretch>
        </p:blipFill>
        <p:spPr>
          <a:xfrm>
            <a:off x="6514284" y="1688658"/>
            <a:ext cx="4839516" cy="4348287"/>
          </a:xfrm>
          <a:prstGeom prst="rect">
            <a:avLst/>
          </a:prstGeom>
          <a:ln>
            <a:solidFill>
              <a:schemeClr val="tx1"/>
            </a:solidFill>
          </a:ln>
        </p:spPr>
      </p:pic>
    </p:spTree>
    <p:extLst>
      <p:ext uri="{BB962C8B-B14F-4D97-AF65-F5344CB8AC3E}">
        <p14:creationId xmlns:p14="http://schemas.microsoft.com/office/powerpoint/2010/main" val="178221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a:t>Development of Internet Application 1501CT - Sara Almudauh</a:t>
            </a:r>
            <a:endParaRPr lang="en-US"/>
          </a:p>
        </p:txBody>
      </p:sp>
      <p:sp>
        <p:nvSpPr>
          <p:cNvPr id="3" name="Content Placeholder 2"/>
          <p:cNvSpPr>
            <a:spLocks noGrp="1"/>
          </p:cNvSpPr>
          <p:nvPr>
            <p:ph idx="1"/>
          </p:nvPr>
        </p:nvSpPr>
        <p:spPr>
          <a:xfrm>
            <a:off x="556591" y="1185282"/>
            <a:ext cx="9791700" cy="503582"/>
          </a:xfrm>
        </p:spPr>
        <p:txBody>
          <a:bodyPr/>
          <a:lstStyle/>
          <a:p>
            <a:r>
              <a:rPr lang="en-GB" dirty="0"/>
              <a:t>Contains all the server variable values</a:t>
            </a:r>
          </a:p>
          <a:p>
            <a:endParaRPr lang="en-GB" dirty="0"/>
          </a:p>
        </p:txBody>
      </p:sp>
      <p:sp>
        <p:nvSpPr>
          <p:cNvPr id="4" name="Title 3"/>
          <p:cNvSpPr>
            <a:spLocks noGrp="1"/>
          </p:cNvSpPr>
          <p:nvPr>
            <p:ph type="title"/>
          </p:nvPr>
        </p:nvSpPr>
        <p:spPr>
          <a:xfrm>
            <a:off x="2324100" y="365126"/>
            <a:ext cx="9029700" cy="946840"/>
          </a:xfrm>
        </p:spPr>
        <p:txBody>
          <a:bodyPr>
            <a:normAutofit fontScale="90000"/>
          </a:bodyPr>
          <a:lstStyle/>
          <a:p>
            <a:pPr algn="ctr"/>
            <a:r>
              <a:rPr lang="en-GB" b="1" dirty="0"/>
              <a:t>Request.</a:t>
            </a:r>
            <a:r>
              <a:rPr lang="en-GB" dirty="0"/>
              <a:t> </a:t>
            </a:r>
            <a:r>
              <a:rPr lang="en-GB" dirty="0" err="1"/>
              <a:t>ServerVariables</a:t>
            </a:r>
            <a:r>
              <a:rPr lang="en-GB" b="1" dirty="0"/>
              <a:t/>
            </a:r>
            <a:br>
              <a:rPr lang="en-GB" b="1" dirty="0"/>
            </a:br>
            <a:endParaRPr lang="en-GB" b="1" dirty="0"/>
          </a:p>
        </p:txBody>
      </p:sp>
      <p:sp>
        <p:nvSpPr>
          <p:cNvPr id="5" name="Rectangle 4"/>
          <p:cNvSpPr/>
          <p:nvPr/>
        </p:nvSpPr>
        <p:spPr>
          <a:xfrm>
            <a:off x="4890052" y="1621950"/>
            <a:ext cx="6463748" cy="4801314"/>
          </a:xfrm>
          <a:prstGeom prst="rect">
            <a:avLst/>
          </a:prstGeom>
          <a:ln>
            <a:solidFill>
              <a:schemeClr val="tx1"/>
            </a:solidFill>
          </a:ln>
        </p:spPr>
        <p:txBody>
          <a:bodyPr wrap="square">
            <a:spAutoFit/>
          </a:bodyPr>
          <a:lstStyle/>
          <a:p>
            <a:r>
              <a:rPr lang="en-US" dirty="0"/>
              <a:t/>
            </a:r>
            <a:br>
              <a:rPr lang="en-US" dirty="0"/>
            </a:br>
            <a:r>
              <a:rPr lang="en-US" dirty="0"/>
              <a:t>&lt;p&gt;&lt;b&gt;You are browsing this site with:&lt;/b&gt;</a:t>
            </a:r>
            <a:br>
              <a:rPr lang="en-US" dirty="0"/>
            </a:br>
            <a:r>
              <a:rPr lang="en-US" dirty="0"/>
              <a:t>&lt;%</a:t>
            </a:r>
            <a:r>
              <a:rPr lang="en-US" dirty="0" err="1"/>
              <a:t>Response.Write</a:t>
            </a:r>
            <a:r>
              <a:rPr lang="en-US" dirty="0"/>
              <a:t>(</a:t>
            </a:r>
            <a:r>
              <a:rPr lang="en-US" dirty="0" err="1"/>
              <a:t>Request.ServerVariables</a:t>
            </a:r>
            <a:r>
              <a:rPr lang="en-US" dirty="0"/>
              <a:t>("</a:t>
            </a:r>
            <a:r>
              <a:rPr lang="en-US" dirty="0" err="1"/>
              <a:t>http_user_agent</a:t>
            </a:r>
            <a:r>
              <a:rPr lang="en-US" dirty="0"/>
              <a:t>"))%&gt;&lt;/p&gt;</a:t>
            </a:r>
            <a:br>
              <a:rPr lang="en-US" dirty="0"/>
            </a:br>
            <a:r>
              <a:rPr lang="en-US" dirty="0"/>
              <a:t>&lt;p&gt;&lt;b&gt;Your IP address is:&lt;/b&gt;</a:t>
            </a:r>
            <a:br>
              <a:rPr lang="en-US" dirty="0"/>
            </a:br>
            <a:r>
              <a:rPr lang="en-US" dirty="0"/>
              <a:t>&lt;%</a:t>
            </a:r>
            <a:r>
              <a:rPr lang="en-US" dirty="0" err="1"/>
              <a:t>Response.Write</a:t>
            </a:r>
            <a:r>
              <a:rPr lang="en-US" dirty="0"/>
              <a:t>(</a:t>
            </a:r>
            <a:r>
              <a:rPr lang="en-US" dirty="0" err="1"/>
              <a:t>Request.ServerVariables</a:t>
            </a:r>
            <a:r>
              <a:rPr lang="en-US" dirty="0"/>
              <a:t>("</a:t>
            </a:r>
            <a:r>
              <a:rPr lang="en-US" dirty="0" err="1"/>
              <a:t>remote_addr</a:t>
            </a:r>
            <a:r>
              <a:rPr lang="en-US" dirty="0"/>
              <a:t>"))%&gt;</a:t>
            </a:r>
            <a:br>
              <a:rPr lang="en-US" dirty="0"/>
            </a:br>
            <a:r>
              <a:rPr lang="en-US" dirty="0"/>
              <a:t>&lt;/p&gt;</a:t>
            </a:r>
            <a:br>
              <a:rPr lang="en-US" dirty="0"/>
            </a:br>
            <a:r>
              <a:rPr lang="en-US" dirty="0"/>
              <a:t>&lt;p&gt;&lt;b&gt;The server's domain name:&lt;/b&gt;</a:t>
            </a:r>
            <a:br>
              <a:rPr lang="en-US" dirty="0"/>
            </a:br>
            <a:r>
              <a:rPr lang="en-US" dirty="0"/>
              <a:t>&lt;%</a:t>
            </a:r>
            <a:r>
              <a:rPr lang="en-US" dirty="0" err="1"/>
              <a:t>Response.Write</a:t>
            </a:r>
            <a:r>
              <a:rPr lang="en-US" dirty="0"/>
              <a:t>(</a:t>
            </a:r>
            <a:r>
              <a:rPr lang="en-US" dirty="0" err="1"/>
              <a:t>Request.ServerVariables</a:t>
            </a:r>
            <a:r>
              <a:rPr lang="en-US" dirty="0"/>
              <a:t>("</a:t>
            </a:r>
            <a:r>
              <a:rPr lang="en-US" dirty="0" err="1"/>
              <a:t>server_name</a:t>
            </a:r>
            <a:r>
              <a:rPr lang="en-US" dirty="0"/>
              <a:t>"))%&gt;</a:t>
            </a:r>
            <a:br>
              <a:rPr lang="en-US" dirty="0"/>
            </a:br>
            <a:r>
              <a:rPr lang="en-US" dirty="0"/>
              <a:t>&lt;/p&gt;</a:t>
            </a:r>
            <a:br>
              <a:rPr lang="en-US" dirty="0"/>
            </a:br>
            <a:r>
              <a:rPr lang="en-US" dirty="0"/>
              <a:t>&lt;p&gt;&lt;b&gt;The server's port:&lt;/b&gt;</a:t>
            </a:r>
            <a:br>
              <a:rPr lang="en-US" dirty="0"/>
            </a:br>
            <a:r>
              <a:rPr lang="en-US" dirty="0"/>
              <a:t>&lt;%</a:t>
            </a:r>
            <a:r>
              <a:rPr lang="en-US" dirty="0" err="1"/>
              <a:t>Response.Write</a:t>
            </a:r>
            <a:r>
              <a:rPr lang="en-US" dirty="0"/>
              <a:t>(</a:t>
            </a:r>
            <a:r>
              <a:rPr lang="en-US" dirty="0" err="1"/>
              <a:t>Request.ServerVariables</a:t>
            </a:r>
            <a:r>
              <a:rPr lang="en-US" dirty="0"/>
              <a:t>("</a:t>
            </a:r>
            <a:r>
              <a:rPr lang="en-US" dirty="0" err="1"/>
              <a:t>server_port</a:t>
            </a:r>
            <a:r>
              <a:rPr lang="en-US" dirty="0"/>
              <a:t>"))%&gt;</a:t>
            </a:r>
            <a:br>
              <a:rPr lang="en-US" dirty="0"/>
            </a:br>
            <a:r>
              <a:rPr lang="en-US" dirty="0"/>
              <a:t>&lt;/p&gt;</a:t>
            </a:r>
            <a:br>
              <a:rPr lang="en-US" dirty="0"/>
            </a:br>
            <a:r>
              <a:rPr lang="en-US" dirty="0"/>
              <a:t>&lt;p&gt;&lt;b&gt;The server's software:&lt;/b&gt;</a:t>
            </a:r>
            <a:br>
              <a:rPr lang="en-US" dirty="0"/>
            </a:br>
            <a:r>
              <a:rPr lang="en-US" dirty="0"/>
              <a:t>&lt;%</a:t>
            </a:r>
            <a:r>
              <a:rPr lang="en-US" dirty="0" err="1"/>
              <a:t>Response.Write</a:t>
            </a:r>
            <a:r>
              <a:rPr lang="en-US" dirty="0"/>
              <a:t>(</a:t>
            </a:r>
            <a:r>
              <a:rPr lang="en-US" dirty="0" err="1"/>
              <a:t>Request.ServerVariables</a:t>
            </a:r>
            <a:r>
              <a:rPr lang="en-US" dirty="0"/>
              <a:t>("</a:t>
            </a:r>
            <a:r>
              <a:rPr lang="en-US" dirty="0" err="1"/>
              <a:t>server_software</a:t>
            </a:r>
            <a:r>
              <a:rPr lang="en-US" dirty="0"/>
              <a:t>"))%&gt;</a:t>
            </a:r>
            <a:br>
              <a:rPr lang="en-US" dirty="0"/>
            </a:br>
            <a:endParaRPr lang="en-US" dirty="0"/>
          </a:p>
          <a:p>
            <a:r>
              <a:rPr lang="en-US" dirty="0">
                <a:hlinkClick r:id="rId2"/>
              </a:rPr>
              <a:t>http://www.w3schools.com/asp/coll_servervariables.asp</a:t>
            </a:r>
            <a:endParaRPr lang="en-US" dirty="0"/>
          </a:p>
        </p:txBody>
      </p:sp>
    </p:spTree>
    <p:extLst>
      <p:ext uri="{BB962C8B-B14F-4D97-AF65-F5344CB8AC3E}">
        <p14:creationId xmlns:p14="http://schemas.microsoft.com/office/powerpoint/2010/main" val="20412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228600"/>
            <a:ext cx="7772400" cy="762000"/>
          </a:xfrm>
        </p:spPr>
        <p:txBody>
          <a:bodyPr/>
          <a:lstStyle/>
          <a:p>
            <a:r>
              <a:rPr lang="en-AU" altLang="en-US" b="1" dirty="0"/>
              <a:t>ASP.NET samples</a:t>
            </a:r>
          </a:p>
        </p:txBody>
      </p:sp>
      <p:sp>
        <p:nvSpPr>
          <p:cNvPr id="15363" name="Rectangle 3"/>
          <p:cNvSpPr>
            <a:spLocks noGrp="1" noChangeArrowheads="1"/>
          </p:cNvSpPr>
          <p:nvPr>
            <p:ph type="body" idx="1"/>
          </p:nvPr>
        </p:nvSpPr>
        <p:spPr>
          <a:xfrm>
            <a:off x="2209800" y="1066800"/>
            <a:ext cx="8153400" cy="5791200"/>
          </a:xfrm>
        </p:spPr>
        <p:txBody>
          <a:bodyPr/>
          <a:lstStyle/>
          <a:p>
            <a:r>
              <a:rPr lang="en-AU" altLang="en-US" dirty="0" smtClean="0">
                <a:hlinkClick r:id="rId2"/>
              </a:rPr>
              <a:t>Message.aspx</a:t>
            </a:r>
            <a:endParaRPr lang="en-AU" altLang="en-US" dirty="0"/>
          </a:p>
          <a:p>
            <a:pPr lvl="2">
              <a:buFontTx/>
              <a:buNone/>
            </a:pPr>
            <a:r>
              <a:rPr lang="en-AU" altLang="en-US" dirty="0"/>
              <a:t>&lt;html&gt; </a:t>
            </a:r>
          </a:p>
          <a:p>
            <a:pPr lvl="2">
              <a:buFontTx/>
              <a:buNone/>
            </a:pPr>
            <a:r>
              <a:rPr lang="en-AU" altLang="en-US" dirty="0"/>
              <a:t> &lt;head&gt; &lt;title&gt;Inserting ASP.NET code Example&lt;/title&gt;  &lt;/head&gt;</a:t>
            </a:r>
          </a:p>
          <a:p>
            <a:pPr lvl="2">
              <a:buFontTx/>
              <a:buNone/>
            </a:pPr>
            <a:r>
              <a:rPr lang="en-AU" altLang="en-US" dirty="0"/>
              <a:t>  &lt;body&gt;</a:t>
            </a:r>
          </a:p>
          <a:p>
            <a:pPr lvl="2">
              <a:buFontTx/>
              <a:buNone/>
            </a:pPr>
            <a:r>
              <a:rPr lang="en-AU" altLang="en-US" dirty="0"/>
              <a:t>    Line1: First HTML Line&lt;</a:t>
            </a:r>
            <a:r>
              <a:rPr lang="en-AU" altLang="en-US" dirty="0" err="1"/>
              <a:t>br</a:t>
            </a:r>
            <a:r>
              <a:rPr lang="en-AU" altLang="en-US" dirty="0"/>
              <a:t> /&gt;</a:t>
            </a:r>
          </a:p>
          <a:p>
            <a:pPr lvl="2">
              <a:buFontTx/>
              <a:buNone/>
            </a:pPr>
            <a:r>
              <a:rPr lang="en-AU" altLang="en-US" dirty="0"/>
              <a:t>    Line2: Second HTML Line&lt;</a:t>
            </a:r>
            <a:r>
              <a:rPr lang="en-AU" altLang="en-US" dirty="0" err="1"/>
              <a:t>br</a:t>
            </a:r>
            <a:r>
              <a:rPr lang="en-AU" altLang="en-US" dirty="0"/>
              <a:t> /&gt;</a:t>
            </a:r>
          </a:p>
          <a:p>
            <a:pPr lvl="2">
              <a:buFontTx/>
              <a:buNone/>
            </a:pPr>
            <a:r>
              <a:rPr lang="en-AU" altLang="en-US" dirty="0"/>
              <a:t>    Line3: Third HTML Line&lt;</a:t>
            </a:r>
            <a:r>
              <a:rPr lang="en-AU" altLang="en-US" dirty="0" err="1"/>
              <a:t>br</a:t>
            </a:r>
            <a:r>
              <a:rPr lang="en-AU" altLang="en-US" dirty="0"/>
              <a:t> /&gt;</a:t>
            </a:r>
          </a:p>
          <a:p>
            <a:pPr lvl="2">
              <a:buFontTx/>
              <a:buNone/>
            </a:pPr>
            <a:r>
              <a:rPr lang="en-AU" altLang="en-US" dirty="0"/>
              <a:t>  &lt;/body&gt;</a:t>
            </a:r>
          </a:p>
          <a:p>
            <a:pPr lvl="2">
              <a:buFontTx/>
              <a:buNone/>
            </a:pPr>
            <a:r>
              <a:rPr lang="en-AU" altLang="en-US" dirty="0"/>
              <a:t>&lt;/html</a:t>
            </a:r>
            <a:r>
              <a:rPr lang="en-AU" altLang="en-US" dirty="0" smtClean="0"/>
              <a:t>&gt;</a:t>
            </a:r>
          </a:p>
          <a:p>
            <a:pPr lvl="2">
              <a:buFontTx/>
              <a:buNone/>
            </a:pPr>
            <a:endParaRPr lang="en-AU" altLang="en-US" dirty="0"/>
          </a:p>
          <a:p>
            <a:pPr lvl="2"/>
            <a:r>
              <a:rPr lang="en-AU" altLang="en-US" sz="3600" b="1" dirty="0"/>
              <a:t>Note this has no asp code so better to use .html extension</a:t>
            </a:r>
          </a:p>
          <a:p>
            <a:pPr lvl="2">
              <a:buFontTx/>
              <a:buNone/>
            </a:pPr>
            <a:endParaRPr lang="en-AU" altLang="en-US" sz="3600" b="1" dirty="0"/>
          </a:p>
        </p:txBody>
      </p:sp>
    </p:spTree>
    <p:extLst>
      <p:ext uri="{BB962C8B-B14F-4D97-AF65-F5344CB8AC3E}">
        <p14:creationId xmlns:p14="http://schemas.microsoft.com/office/powerpoint/2010/main" val="2237751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Content Placeholder 2"/>
          <p:cNvSpPr>
            <a:spLocks noGrp="1"/>
          </p:cNvSpPr>
          <p:nvPr>
            <p:ph idx="1"/>
          </p:nvPr>
        </p:nvSpPr>
        <p:spPr/>
        <p:txBody>
          <a:bodyPr/>
          <a:lstStyle/>
          <a:p>
            <a:r>
              <a:rPr lang="en-US" altLang="en-US" b="1" dirty="0"/>
              <a:t>ASP.NET is the latest version of Microsoft's Active Server Pages technology (ASP).</a:t>
            </a:r>
          </a:p>
          <a:p>
            <a:endParaRPr lang="en-GB" dirty="0"/>
          </a:p>
        </p:txBody>
      </p:sp>
      <p:sp>
        <p:nvSpPr>
          <p:cNvPr id="4" name="Title 3"/>
          <p:cNvSpPr>
            <a:spLocks noGrp="1"/>
          </p:cNvSpPr>
          <p:nvPr>
            <p:ph type="title"/>
          </p:nvPr>
        </p:nvSpPr>
        <p:spPr/>
        <p:txBody>
          <a:bodyPr/>
          <a:lstStyle/>
          <a:p>
            <a:r>
              <a:rPr lang="en-US" b="1" dirty="0" smtClean="0"/>
              <a:t>ASP.NET</a:t>
            </a:r>
            <a:endParaRPr lang="en-GB" b="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6742" y="3224349"/>
            <a:ext cx="6096000" cy="2133600"/>
          </a:xfrm>
          <a:prstGeom prst="rect">
            <a:avLst/>
          </a:prstGeom>
        </p:spPr>
      </p:pic>
    </p:spTree>
    <p:extLst>
      <p:ext uri="{BB962C8B-B14F-4D97-AF65-F5344CB8AC3E}">
        <p14:creationId xmlns:p14="http://schemas.microsoft.com/office/powerpoint/2010/main" val="1178275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1752600" y="838200"/>
            <a:ext cx="8915400" cy="5257800"/>
          </a:xfrm>
        </p:spPr>
        <p:txBody>
          <a:bodyPr>
            <a:normAutofit lnSpcReduction="10000"/>
          </a:bodyPr>
          <a:lstStyle/>
          <a:p>
            <a:pPr>
              <a:lnSpc>
                <a:spcPct val="90000"/>
              </a:lnSpc>
            </a:pPr>
            <a:r>
              <a:rPr lang="en-AU" altLang="en-US" dirty="0"/>
              <a:t>Message2.aspx </a:t>
            </a:r>
          </a:p>
          <a:p>
            <a:pPr lvl="2">
              <a:lnSpc>
                <a:spcPct val="90000"/>
              </a:lnSpc>
              <a:buFontTx/>
              <a:buNone/>
            </a:pPr>
            <a:r>
              <a:rPr lang="en-AU" altLang="en-US" dirty="0"/>
              <a:t>&lt;script language="VB" </a:t>
            </a:r>
            <a:r>
              <a:rPr lang="en-AU" altLang="en-US" dirty="0" err="1"/>
              <a:t>runat</a:t>
            </a:r>
            <a:r>
              <a:rPr lang="en-AU" altLang="en-US" dirty="0"/>
              <a:t>="server"&gt;</a:t>
            </a:r>
          </a:p>
          <a:p>
            <a:pPr lvl="2">
              <a:lnSpc>
                <a:spcPct val="90000"/>
              </a:lnSpc>
              <a:buFontTx/>
              <a:buNone/>
            </a:pPr>
            <a:r>
              <a:rPr lang="en-AU" altLang="en-US" dirty="0"/>
              <a:t>Sub </a:t>
            </a:r>
            <a:r>
              <a:rPr lang="en-AU" altLang="en-US" dirty="0" err="1"/>
              <a:t>Page_Load</a:t>
            </a:r>
            <a:r>
              <a:rPr lang="en-AU" altLang="en-US" dirty="0"/>
              <a:t>()</a:t>
            </a:r>
          </a:p>
          <a:p>
            <a:pPr lvl="2">
              <a:lnSpc>
                <a:spcPct val="90000"/>
              </a:lnSpc>
              <a:buFontTx/>
              <a:buNone/>
            </a:pPr>
            <a:r>
              <a:rPr lang="en-AU" altLang="en-US" b="1" dirty="0">
                <a:solidFill>
                  <a:srgbClr val="FF0000"/>
                </a:solidFill>
              </a:rPr>
              <a:t> </a:t>
            </a:r>
            <a:r>
              <a:rPr lang="en-AU" altLang="en-US" b="1" dirty="0" err="1">
                <a:solidFill>
                  <a:srgbClr val="FF0000"/>
                </a:solidFill>
              </a:rPr>
              <a:t>Response.Write</a:t>
            </a:r>
            <a:r>
              <a:rPr lang="en-AU" altLang="en-US" b="1" dirty="0">
                <a:solidFill>
                  <a:srgbClr val="FF0000"/>
                </a:solidFill>
              </a:rPr>
              <a:t> ("First ASP.NET Line&lt;</a:t>
            </a:r>
            <a:r>
              <a:rPr lang="en-AU" altLang="en-US" b="1" dirty="0" err="1">
                <a:solidFill>
                  <a:srgbClr val="FF0000"/>
                </a:solidFill>
              </a:rPr>
              <a:t>br</a:t>
            </a:r>
            <a:r>
              <a:rPr lang="en-AU" altLang="en-US" b="1" dirty="0">
                <a:solidFill>
                  <a:srgbClr val="FF0000"/>
                </a:solidFill>
              </a:rPr>
              <a:t> /&gt;")</a:t>
            </a:r>
          </a:p>
          <a:p>
            <a:pPr lvl="2">
              <a:lnSpc>
                <a:spcPct val="90000"/>
              </a:lnSpc>
              <a:buFontTx/>
              <a:buNone/>
            </a:pPr>
            <a:r>
              <a:rPr lang="en-AU" altLang="en-US" b="1" dirty="0">
                <a:solidFill>
                  <a:srgbClr val="FF0000"/>
                </a:solidFill>
              </a:rPr>
              <a:t> </a:t>
            </a:r>
            <a:r>
              <a:rPr lang="en-AU" altLang="en-US" b="1" dirty="0" err="1">
                <a:solidFill>
                  <a:srgbClr val="FF0000"/>
                </a:solidFill>
              </a:rPr>
              <a:t>Response.Write</a:t>
            </a:r>
            <a:r>
              <a:rPr lang="en-AU" altLang="en-US" b="1" dirty="0">
                <a:solidFill>
                  <a:srgbClr val="FF0000"/>
                </a:solidFill>
              </a:rPr>
              <a:t> ("Second ASP.NET Line&lt;</a:t>
            </a:r>
            <a:r>
              <a:rPr lang="en-AU" altLang="en-US" b="1" dirty="0" err="1">
                <a:solidFill>
                  <a:srgbClr val="FF0000"/>
                </a:solidFill>
              </a:rPr>
              <a:t>br</a:t>
            </a:r>
            <a:r>
              <a:rPr lang="en-AU" altLang="en-US" b="1" dirty="0">
                <a:solidFill>
                  <a:srgbClr val="FF0000"/>
                </a:solidFill>
              </a:rPr>
              <a:t> /&gt;")</a:t>
            </a:r>
          </a:p>
          <a:p>
            <a:pPr lvl="2">
              <a:lnSpc>
                <a:spcPct val="90000"/>
              </a:lnSpc>
              <a:buFontTx/>
              <a:buNone/>
            </a:pPr>
            <a:r>
              <a:rPr lang="en-AU" altLang="en-US" b="1" dirty="0">
                <a:solidFill>
                  <a:srgbClr val="FF0000"/>
                </a:solidFill>
              </a:rPr>
              <a:t> </a:t>
            </a:r>
            <a:r>
              <a:rPr lang="en-AU" altLang="en-US" b="1" dirty="0" err="1">
                <a:solidFill>
                  <a:srgbClr val="FF0000"/>
                </a:solidFill>
              </a:rPr>
              <a:t>Response.Write</a:t>
            </a:r>
            <a:r>
              <a:rPr lang="en-AU" altLang="en-US" b="1" dirty="0">
                <a:solidFill>
                  <a:srgbClr val="FF0000"/>
                </a:solidFill>
              </a:rPr>
              <a:t> ("Third ASP.NET Line&lt;</a:t>
            </a:r>
            <a:r>
              <a:rPr lang="en-AU" altLang="en-US" b="1" dirty="0" err="1">
                <a:solidFill>
                  <a:srgbClr val="FF0000"/>
                </a:solidFill>
              </a:rPr>
              <a:t>br</a:t>
            </a:r>
            <a:r>
              <a:rPr lang="en-AU" altLang="en-US" b="1" dirty="0">
                <a:solidFill>
                  <a:srgbClr val="FF0000"/>
                </a:solidFill>
              </a:rPr>
              <a:t> /&gt;")</a:t>
            </a:r>
          </a:p>
          <a:p>
            <a:pPr lvl="2">
              <a:lnSpc>
                <a:spcPct val="90000"/>
              </a:lnSpc>
              <a:buFontTx/>
              <a:buNone/>
            </a:pPr>
            <a:r>
              <a:rPr lang="en-AU" altLang="en-US" dirty="0"/>
              <a:t>End Sub</a:t>
            </a:r>
          </a:p>
          <a:p>
            <a:pPr lvl="2">
              <a:lnSpc>
                <a:spcPct val="90000"/>
              </a:lnSpc>
              <a:buFontTx/>
              <a:buNone/>
            </a:pPr>
            <a:r>
              <a:rPr lang="en-AU" altLang="en-US" dirty="0"/>
              <a:t>&lt;/script&gt;</a:t>
            </a:r>
          </a:p>
          <a:p>
            <a:pPr lvl="2">
              <a:lnSpc>
                <a:spcPct val="90000"/>
              </a:lnSpc>
              <a:buFontTx/>
              <a:buNone/>
            </a:pPr>
            <a:r>
              <a:rPr lang="en-AU" altLang="en-US" dirty="0"/>
              <a:t>&lt;html&gt; &lt;head&gt; &lt;title&gt;Inserting ASP.NET code Example&lt;/TITLE&gt; &lt;/head&gt;</a:t>
            </a:r>
          </a:p>
          <a:p>
            <a:pPr lvl="2">
              <a:lnSpc>
                <a:spcPct val="90000"/>
              </a:lnSpc>
              <a:buFontTx/>
              <a:buNone/>
            </a:pPr>
            <a:r>
              <a:rPr lang="en-AU" altLang="en-US" dirty="0"/>
              <a:t>  &lt;body&gt;</a:t>
            </a:r>
          </a:p>
          <a:p>
            <a:pPr lvl="2">
              <a:lnSpc>
                <a:spcPct val="90000"/>
              </a:lnSpc>
              <a:buFontTx/>
              <a:buNone/>
            </a:pPr>
            <a:r>
              <a:rPr lang="en-AU" altLang="en-US" dirty="0"/>
              <a:t>    Line1: First HTML Line&lt;</a:t>
            </a:r>
            <a:r>
              <a:rPr lang="en-AU" altLang="en-US" dirty="0" err="1"/>
              <a:t>br</a:t>
            </a:r>
            <a:r>
              <a:rPr lang="en-AU" altLang="en-US" dirty="0"/>
              <a:t> /&gt;</a:t>
            </a:r>
          </a:p>
          <a:p>
            <a:pPr lvl="2">
              <a:lnSpc>
                <a:spcPct val="90000"/>
              </a:lnSpc>
              <a:buFontTx/>
              <a:buNone/>
            </a:pPr>
            <a:r>
              <a:rPr lang="en-AU" altLang="en-US" dirty="0"/>
              <a:t>    Line2: Second HTML Line&lt;</a:t>
            </a:r>
            <a:r>
              <a:rPr lang="en-AU" altLang="en-US" dirty="0" err="1"/>
              <a:t>br</a:t>
            </a:r>
            <a:r>
              <a:rPr lang="en-AU" altLang="en-US" dirty="0"/>
              <a:t> /&gt;</a:t>
            </a:r>
          </a:p>
          <a:p>
            <a:pPr lvl="2">
              <a:lnSpc>
                <a:spcPct val="90000"/>
              </a:lnSpc>
              <a:buFontTx/>
              <a:buNone/>
            </a:pPr>
            <a:r>
              <a:rPr lang="en-AU" altLang="en-US" dirty="0"/>
              <a:t>    Line3: Third HTML Line&lt;</a:t>
            </a:r>
            <a:r>
              <a:rPr lang="en-AU" altLang="en-US" dirty="0" err="1"/>
              <a:t>br</a:t>
            </a:r>
            <a:r>
              <a:rPr lang="en-AU" altLang="en-US" dirty="0"/>
              <a:t> /&gt;</a:t>
            </a:r>
          </a:p>
          <a:p>
            <a:pPr lvl="2">
              <a:lnSpc>
                <a:spcPct val="90000"/>
              </a:lnSpc>
              <a:buFontTx/>
              <a:buNone/>
            </a:pPr>
            <a:r>
              <a:rPr lang="en-AU" altLang="en-US" dirty="0"/>
              <a:t>  &lt;/body&gt;</a:t>
            </a:r>
          </a:p>
          <a:p>
            <a:pPr lvl="2">
              <a:lnSpc>
                <a:spcPct val="90000"/>
              </a:lnSpc>
              <a:buFontTx/>
              <a:buNone/>
            </a:pPr>
            <a:r>
              <a:rPr lang="en-AU" altLang="en-US" dirty="0"/>
              <a:t>&lt;/html&gt;</a:t>
            </a:r>
          </a:p>
          <a:p>
            <a:pPr>
              <a:lnSpc>
                <a:spcPct val="90000"/>
              </a:lnSpc>
            </a:pPr>
            <a:endParaRPr lang="en-AU" altLang="en-US" dirty="0"/>
          </a:p>
        </p:txBody>
      </p:sp>
    </p:spTree>
    <p:extLst>
      <p:ext uri="{BB962C8B-B14F-4D97-AF65-F5344CB8AC3E}">
        <p14:creationId xmlns:p14="http://schemas.microsoft.com/office/powerpoint/2010/main" val="79260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Development of Internet Application 1501CT - Sara Almudauh</a:t>
            </a:r>
            <a:endParaRPr lang="en-US"/>
          </a:p>
        </p:txBody>
      </p:sp>
      <p:sp>
        <p:nvSpPr>
          <p:cNvPr id="3" name="Title 2"/>
          <p:cNvSpPr>
            <a:spLocks noGrp="1"/>
          </p:cNvSpPr>
          <p:nvPr>
            <p:ph type="title"/>
          </p:nvPr>
        </p:nvSpPr>
        <p:spPr>
          <a:xfrm>
            <a:off x="2118038" y="1756044"/>
            <a:ext cx="9029700" cy="1325563"/>
          </a:xfrm>
        </p:spPr>
        <p:txBody>
          <a:bodyPr>
            <a:noAutofit/>
          </a:bodyPr>
          <a:lstStyle/>
          <a:p>
            <a:pPr algn="ctr"/>
            <a:r>
              <a:rPr lang="en-GB" sz="6000" b="1" dirty="0" smtClean="0"/>
              <a:t>Questions !!</a:t>
            </a:r>
            <a:br>
              <a:rPr lang="en-GB" sz="6000" b="1" dirty="0" smtClean="0"/>
            </a:br>
            <a:r>
              <a:rPr lang="en-GB" sz="6000" b="1" dirty="0" smtClean="0">
                <a:sym typeface="Wingdings" panose="05000000000000000000" pitchFamily="2" charset="2"/>
              </a:rPr>
              <a:t></a:t>
            </a:r>
            <a:endParaRPr lang="en-GB" sz="6000" b="1" dirty="0"/>
          </a:p>
        </p:txBody>
      </p:sp>
    </p:spTree>
    <p:extLst>
      <p:ext uri="{BB962C8B-B14F-4D97-AF65-F5344CB8AC3E}">
        <p14:creationId xmlns:p14="http://schemas.microsoft.com/office/powerpoint/2010/main" val="330527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1981200" y="274638"/>
            <a:ext cx="8229600" cy="1143000"/>
          </a:xfrm>
          <a:noFill/>
          <a:ln/>
        </p:spPr>
        <p:txBody>
          <a:bodyPr/>
          <a:lstStyle/>
          <a:p>
            <a:r>
              <a:rPr lang="en-US" altLang="en-US" b="1" dirty="0"/>
              <a:t>.NET – What Is It?</a:t>
            </a:r>
          </a:p>
        </p:txBody>
      </p:sp>
      <p:sp>
        <p:nvSpPr>
          <p:cNvPr id="11269" name="Rectangle 5"/>
          <p:cNvSpPr>
            <a:spLocks noGrp="1" noChangeArrowheads="1"/>
          </p:cNvSpPr>
          <p:nvPr>
            <p:ph type="body" idx="1"/>
          </p:nvPr>
        </p:nvSpPr>
        <p:spPr>
          <a:xfrm>
            <a:off x="1981200" y="1600201"/>
            <a:ext cx="8229600" cy="4525963"/>
          </a:xfrm>
          <a:noFill/>
          <a:ln/>
        </p:spPr>
        <p:txBody>
          <a:bodyPr>
            <a:normAutofit/>
          </a:bodyPr>
          <a:lstStyle/>
          <a:p>
            <a:pPr>
              <a:buClr>
                <a:schemeClr val="tx1"/>
              </a:buClr>
            </a:pPr>
            <a:r>
              <a:rPr lang="en-US" altLang="en-US" dirty="0"/>
              <a:t>Software platform</a:t>
            </a:r>
          </a:p>
          <a:p>
            <a:pPr>
              <a:buClr>
                <a:schemeClr val="tx1"/>
              </a:buClr>
            </a:pPr>
            <a:r>
              <a:rPr lang="en-US" altLang="en-US" dirty="0" smtClean="0"/>
              <a:t>Language neutral</a:t>
            </a:r>
          </a:p>
          <a:p>
            <a:pPr>
              <a:buClr>
                <a:schemeClr val="tx1"/>
              </a:buClr>
            </a:pPr>
            <a:r>
              <a:rPr lang="en-US" altLang="en-US" dirty="0" smtClean="0"/>
              <a:t>In </a:t>
            </a:r>
            <a:r>
              <a:rPr lang="en-US" altLang="en-US" dirty="0"/>
              <a:t>other words:</a:t>
            </a:r>
          </a:p>
          <a:p>
            <a:pPr lvl="1">
              <a:buClr>
                <a:schemeClr val="tx1"/>
              </a:buClr>
              <a:buFontTx/>
              <a:buNone/>
            </a:pPr>
            <a:r>
              <a:rPr lang="en-US" altLang="en-US" sz="2800" dirty="0"/>
              <a:t>   .NET is not a language (Runtime and a library for writing and executing written programs in any compliant language)</a:t>
            </a:r>
          </a:p>
        </p:txBody>
      </p:sp>
    </p:spTree>
    <p:extLst>
      <p:ext uri="{BB962C8B-B14F-4D97-AF65-F5344CB8AC3E}">
        <p14:creationId xmlns:p14="http://schemas.microsoft.com/office/powerpoint/2010/main" val="366515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1" name="Rectangle 23"/>
          <p:cNvSpPr>
            <a:spLocks noChangeArrowheads="1"/>
          </p:cNvSpPr>
          <p:nvPr/>
        </p:nvSpPr>
        <p:spPr bwMode="auto">
          <a:xfrm>
            <a:off x="1981200" y="5029200"/>
            <a:ext cx="5562600" cy="533400"/>
          </a:xfrm>
          <a:prstGeom prst="rect">
            <a:avLst/>
          </a:prstGeom>
          <a:gradFill rotWithShape="0">
            <a:gsLst>
              <a:gs pos="0">
                <a:srgbClr val="895A96"/>
              </a:gs>
              <a:gs pos="100000">
                <a:srgbClr val="895A96">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895A96"/>
            </a:extrusionClr>
            <a:contourClr>
              <a:srgbClr val="895A9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Base Class Library</a:t>
            </a:r>
          </a:p>
        </p:txBody>
      </p:sp>
      <p:sp>
        <p:nvSpPr>
          <p:cNvPr id="12312" name="Rectangle 24"/>
          <p:cNvSpPr>
            <a:spLocks noChangeArrowheads="1"/>
          </p:cNvSpPr>
          <p:nvPr/>
        </p:nvSpPr>
        <p:spPr bwMode="auto">
          <a:xfrm>
            <a:off x="1981200" y="2438400"/>
            <a:ext cx="5562600" cy="609600"/>
          </a:xfrm>
          <a:prstGeom prst="rect">
            <a:avLst/>
          </a:prstGeom>
          <a:solidFill>
            <a:srgbClr val="C0C0C0">
              <a:alpha val="39999"/>
            </a:srgbClr>
          </a:solidFill>
          <a:ln w="12700" algn="ctr">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C0C0C0"/>
            </a:extrusionClr>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Common Language Specification</a:t>
            </a:r>
          </a:p>
        </p:txBody>
      </p:sp>
      <p:sp>
        <p:nvSpPr>
          <p:cNvPr id="12313" name="Rectangle 25"/>
          <p:cNvSpPr>
            <a:spLocks noChangeArrowheads="1"/>
          </p:cNvSpPr>
          <p:nvPr/>
        </p:nvSpPr>
        <p:spPr bwMode="auto">
          <a:xfrm>
            <a:off x="1981200" y="5943600"/>
            <a:ext cx="5562600" cy="685800"/>
          </a:xfrm>
          <a:prstGeom prst="rect">
            <a:avLst/>
          </a:prstGeom>
          <a:gradFill rotWithShape="0">
            <a:gsLst>
              <a:gs pos="0">
                <a:srgbClr val="FF9D67"/>
              </a:gs>
              <a:gs pos="100000">
                <a:srgbClr val="FF9D67">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FF9D67"/>
            </a:extrusionClr>
            <a:contourClr>
              <a:srgbClr val="FF9D67"/>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Common Language Runtime</a:t>
            </a:r>
          </a:p>
        </p:txBody>
      </p:sp>
      <p:sp>
        <p:nvSpPr>
          <p:cNvPr id="12314" name="Rectangle 26"/>
          <p:cNvSpPr>
            <a:spLocks noChangeArrowheads="1"/>
          </p:cNvSpPr>
          <p:nvPr/>
        </p:nvSpPr>
        <p:spPr bwMode="auto">
          <a:xfrm>
            <a:off x="1981200" y="4343400"/>
            <a:ext cx="5562600" cy="533400"/>
          </a:xfrm>
          <a:prstGeom prst="rect">
            <a:avLst/>
          </a:prstGeom>
          <a:gradFill rotWithShape="0">
            <a:gsLst>
              <a:gs pos="0">
                <a:srgbClr val="895A96"/>
              </a:gs>
              <a:gs pos="100000">
                <a:srgbClr val="895A96">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895A96"/>
            </a:extrusionClr>
            <a:contourClr>
              <a:srgbClr val="895A9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ADO.NET: Data and XML</a:t>
            </a:r>
          </a:p>
        </p:txBody>
      </p:sp>
      <p:sp>
        <p:nvSpPr>
          <p:cNvPr id="12315" name="Rectangle 27"/>
          <p:cNvSpPr>
            <a:spLocks noChangeArrowheads="1"/>
          </p:cNvSpPr>
          <p:nvPr/>
        </p:nvSpPr>
        <p:spPr bwMode="auto">
          <a:xfrm>
            <a:off x="1981200" y="1676400"/>
            <a:ext cx="914400" cy="609600"/>
          </a:xfrm>
          <a:prstGeom prst="rect">
            <a:avLst/>
          </a:prstGeom>
          <a:gradFill rotWithShape="0">
            <a:gsLst>
              <a:gs pos="0">
                <a:srgbClr val="008FF0"/>
              </a:gs>
              <a:gs pos="100000">
                <a:srgbClr val="008FF0">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008FF0"/>
            </a:extrusionClr>
            <a:contourClr>
              <a:srgbClr val="008FF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VB</a:t>
            </a:r>
          </a:p>
        </p:txBody>
      </p:sp>
      <p:sp>
        <p:nvSpPr>
          <p:cNvPr id="12316" name="Rectangle 28"/>
          <p:cNvSpPr>
            <a:spLocks noChangeArrowheads="1"/>
          </p:cNvSpPr>
          <p:nvPr/>
        </p:nvSpPr>
        <p:spPr bwMode="auto">
          <a:xfrm>
            <a:off x="3048000" y="1676400"/>
            <a:ext cx="914400" cy="609600"/>
          </a:xfrm>
          <a:prstGeom prst="rect">
            <a:avLst/>
          </a:prstGeom>
          <a:gradFill rotWithShape="0">
            <a:gsLst>
              <a:gs pos="0">
                <a:srgbClr val="008FF0"/>
              </a:gs>
              <a:gs pos="100000">
                <a:srgbClr val="008FF0">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008FF0"/>
            </a:extrusionClr>
            <a:contourClr>
              <a:srgbClr val="008FF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VC++</a:t>
            </a:r>
          </a:p>
        </p:txBody>
      </p:sp>
      <p:sp>
        <p:nvSpPr>
          <p:cNvPr id="12317" name="Rectangle 29"/>
          <p:cNvSpPr>
            <a:spLocks noChangeArrowheads="1"/>
          </p:cNvSpPr>
          <p:nvPr/>
        </p:nvSpPr>
        <p:spPr bwMode="auto">
          <a:xfrm>
            <a:off x="4114800" y="1676400"/>
            <a:ext cx="914400" cy="609600"/>
          </a:xfrm>
          <a:prstGeom prst="rect">
            <a:avLst/>
          </a:prstGeom>
          <a:gradFill rotWithShape="0">
            <a:gsLst>
              <a:gs pos="0">
                <a:srgbClr val="008FF0"/>
              </a:gs>
              <a:gs pos="100000">
                <a:srgbClr val="008FF0">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008FF0"/>
            </a:extrusionClr>
            <a:contourClr>
              <a:srgbClr val="008FF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VC#</a:t>
            </a:r>
          </a:p>
        </p:txBody>
      </p:sp>
      <p:sp>
        <p:nvSpPr>
          <p:cNvPr id="12318" name="Rectangle 30"/>
          <p:cNvSpPr>
            <a:spLocks noChangeArrowheads="1"/>
          </p:cNvSpPr>
          <p:nvPr/>
        </p:nvSpPr>
        <p:spPr bwMode="auto">
          <a:xfrm>
            <a:off x="7924800" y="1676400"/>
            <a:ext cx="1676400" cy="4953000"/>
          </a:xfrm>
          <a:prstGeom prst="rect">
            <a:avLst/>
          </a:prstGeom>
          <a:gradFill rotWithShape="0">
            <a:gsLst>
              <a:gs pos="0">
                <a:srgbClr val="2AA478"/>
              </a:gs>
              <a:gs pos="100000">
                <a:srgbClr val="2AA478">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2AA478"/>
            </a:extrusionClr>
            <a:contourClr>
              <a:srgbClr val="2AA478"/>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Visual Studio.NET</a:t>
            </a:r>
          </a:p>
        </p:txBody>
      </p:sp>
      <p:sp>
        <p:nvSpPr>
          <p:cNvPr id="12319" name="Rectangle 31"/>
          <p:cNvSpPr>
            <a:spLocks noChangeArrowheads="1"/>
          </p:cNvSpPr>
          <p:nvPr/>
        </p:nvSpPr>
        <p:spPr bwMode="auto">
          <a:xfrm>
            <a:off x="1981200" y="3352800"/>
            <a:ext cx="3657600" cy="762000"/>
          </a:xfrm>
          <a:prstGeom prst="rect">
            <a:avLst/>
          </a:prstGeom>
          <a:gradFill rotWithShape="0">
            <a:gsLst>
              <a:gs pos="0">
                <a:srgbClr val="895A96"/>
              </a:gs>
              <a:gs pos="100000">
                <a:srgbClr val="895A96">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895A96"/>
            </a:extrusionClr>
            <a:contourClr>
              <a:srgbClr val="895A9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ASP.NET: Web Services</a:t>
            </a:r>
          </a:p>
          <a:p>
            <a:pPr algn="ctr" eaLnBrk="0" hangingPunct="0"/>
            <a:r>
              <a:rPr lang="en-US" altLang="en-US" b="1">
                <a:effectLst>
                  <a:outerShdw blurRad="38100" dist="38100" dir="2700000" algn="tl">
                    <a:srgbClr val="FFFFFF"/>
                  </a:outerShdw>
                </a:effectLst>
                <a:latin typeface="Arial" panose="020B0604020202020204" pitchFamily="34" charset="0"/>
              </a:rPr>
              <a:t>and Web Forms</a:t>
            </a:r>
          </a:p>
        </p:txBody>
      </p:sp>
      <p:sp>
        <p:nvSpPr>
          <p:cNvPr id="12320" name="Rectangle 32"/>
          <p:cNvSpPr>
            <a:spLocks noChangeArrowheads="1"/>
          </p:cNvSpPr>
          <p:nvPr/>
        </p:nvSpPr>
        <p:spPr bwMode="auto">
          <a:xfrm>
            <a:off x="5181600" y="1676400"/>
            <a:ext cx="1143000" cy="609600"/>
          </a:xfrm>
          <a:prstGeom prst="rect">
            <a:avLst/>
          </a:prstGeom>
          <a:gradFill rotWithShape="0">
            <a:gsLst>
              <a:gs pos="0">
                <a:srgbClr val="008FF0"/>
              </a:gs>
              <a:gs pos="100000">
                <a:srgbClr val="008FF0">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008FF0"/>
            </a:extrusionClr>
            <a:contourClr>
              <a:srgbClr val="008FF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JScript</a:t>
            </a:r>
          </a:p>
        </p:txBody>
      </p:sp>
      <p:sp>
        <p:nvSpPr>
          <p:cNvPr id="12321" name="Rectangle 33"/>
          <p:cNvSpPr>
            <a:spLocks noChangeArrowheads="1"/>
          </p:cNvSpPr>
          <p:nvPr/>
        </p:nvSpPr>
        <p:spPr bwMode="auto">
          <a:xfrm>
            <a:off x="6477000" y="1676400"/>
            <a:ext cx="1066800" cy="609600"/>
          </a:xfrm>
          <a:prstGeom prst="rect">
            <a:avLst/>
          </a:prstGeom>
          <a:gradFill rotWithShape="0">
            <a:gsLst>
              <a:gs pos="0">
                <a:srgbClr val="008FF0"/>
              </a:gs>
              <a:gs pos="100000">
                <a:srgbClr val="008FF0">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008FF0"/>
            </a:extrusionClr>
            <a:contourClr>
              <a:srgbClr val="008FF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a:t>
            </a:r>
          </a:p>
        </p:txBody>
      </p:sp>
      <p:sp>
        <p:nvSpPr>
          <p:cNvPr id="12322" name="Rectangle 34"/>
          <p:cNvSpPr>
            <a:spLocks noChangeArrowheads="1"/>
          </p:cNvSpPr>
          <p:nvPr/>
        </p:nvSpPr>
        <p:spPr bwMode="auto">
          <a:xfrm>
            <a:off x="5791200" y="3352800"/>
            <a:ext cx="1752600" cy="762000"/>
          </a:xfrm>
          <a:prstGeom prst="rect">
            <a:avLst/>
          </a:prstGeom>
          <a:gradFill rotWithShape="0">
            <a:gsLst>
              <a:gs pos="0">
                <a:srgbClr val="895A96"/>
              </a:gs>
              <a:gs pos="100000">
                <a:srgbClr val="895A96">
                  <a:gamma/>
                  <a:shade val="60000"/>
                  <a:invGamma/>
                </a:srgbClr>
              </a:gs>
            </a:gsLst>
            <a:lin ang="5400000" scaled="1"/>
          </a:gradFill>
          <a:ln w="12700">
            <a:miter lim="800000"/>
            <a:headEnd type="none" w="sm" len="sm"/>
            <a:tailEnd type="none" w="sm" len="sm"/>
          </a:ln>
          <a:effectLst/>
          <a:scene3d>
            <a:camera prst="legacyObliqueTopRight"/>
            <a:lightRig rig="legacyFlat3" dir="b"/>
          </a:scene3d>
          <a:sp3d extrusionH="582600" prstMaterial="legacyMatte">
            <a:bevelT w="13500" h="13500" prst="angle"/>
            <a:bevelB w="13500" h="13500" prst="angle"/>
            <a:extrusionClr>
              <a:srgbClr val="895A96"/>
            </a:extrusionClr>
            <a:contourClr>
              <a:srgbClr val="895A96"/>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pPr algn="ctr" eaLnBrk="0" hangingPunct="0"/>
            <a:r>
              <a:rPr lang="en-US" altLang="en-US" b="1">
                <a:effectLst>
                  <a:outerShdw blurRad="38100" dist="38100" dir="2700000" algn="tl">
                    <a:srgbClr val="FFFFFF"/>
                  </a:outerShdw>
                </a:effectLst>
                <a:latin typeface="Arial" panose="020B0604020202020204" pitchFamily="34" charset="0"/>
              </a:rPr>
              <a:t>Windows</a:t>
            </a:r>
            <a:br>
              <a:rPr lang="en-US" altLang="en-US" b="1">
                <a:effectLst>
                  <a:outerShdw blurRad="38100" dist="38100" dir="2700000" algn="tl">
                    <a:srgbClr val="FFFFFF"/>
                  </a:outerShdw>
                </a:effectLst>
                <a:latin typeface="Arial" panose="020B0604020202020204" pitchFamily="34" charset="0"/>
              </a:rPr>
            </a:br>
            <a:r>
              <a:rPr lang="en-US" altLang="en-US" b="1">
                <a:effectLst>
                  <a:outerShdw blurRad="38100" dist="38100" dir="2700000" algn="tl">
                    <a:srgbClr val="FFFFFF"/>
                  </a:outerShdw>
                </a:effectLst>
                <a:latin typeface="Arial" panose="020B0604020202020204" pitchFamily="34" charset="0"/>
              </a:rPr>
              <a:t>Forms</a:t>
            </a:r>
          </a:p>
        </p:txBody>
      </p:sp>
      <p:sp>
        <p:nvSpPr>
          <p:cNvPr id="12337" name="Rectangle 49"/>
          <p:cNvSpPr>
            <a:spLocks noGrp="1" noChangeArrowheads="1"/>
          </p:cNvSpPr>
          <p:nvPr>
            <p:ph type="title"/>
          </p:nvPr>
        </p:nvSpPr>
        <p:spPr>
          <a:xfrm>
            <a:off x="1905001" y="319089"/>
            <a:ext cx="8570913" cy="625475"/>
          </a:xfrm>
          <a:noFill/>
          <a:ln/>
        </p:spPr>
        <p:txBody>
          <a:bodyPr>
            <a:spAutoFit/>
          </a:bodyPr>
          <a:lstStyle/>
          <a:p>
            <a:r>
              <a:rPr lang="en-US" altLang="en-US" sz="3500"/>
              <a:t>Framework, Languages, And Tools</a:t>
            </a:r>
          </a:p>
        </p:txBody>
      </p:sp>
    </p:spTree>
    <p:extLst>
      <p:ext uri="{BB962C8B-B14F-4D97-AF65-F5344CB8AC3E}">
        <p14:creationId xmlns:p14="http://schemas.microsoft.com/office/powerpoint/2010/main" val="422885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1906588" y="384737"/>
            <a:ext cx="8532812" cy="1262526"/>
          </a:xfrm>
          <a:noFill/>
          <a:ln/>
        </p:spPr>
        <p:txBody>
          <a:bodyPr vert="horz" lIns="92075" tIns="46038" rIns="92075" bIns="46038" rtlCol="0" anchor="ctr">
            <a:spAutoFit/>
          </a:bodyPr>
          <a:lstStyle/>
          <a:p>
            <a:r>
              <a:rPr lang="en-US" altLang="en-US" b="1" dirty="0"/>
              <a:t>The .NET Framework</a:t>
            </a:r>
            <a:br>
              <a:rPr lang="en-US" altLang="en-US" b="1" dirty="0"/>
            </a:br>
            <a:r>
              <a:rPr lang="en-US" altLang="en-US" sz="3200" b="1" dirty="0">
                <a:solidFill>
                  <a:schemeClr val="hlink"/>
                </a:solidFill>
              </a:rPr>
              <a:t>.NET Framework Services</a:t>
            </a:r>
          </a:p>
        </p:txBody>
      </p:sp>
      <p:sp>
        <p:nvSpPr>
          <p:cNvPr id="26629" name="Rectangle 5"/>
          <p:cNvSpPr>
            <a:spLocks noGrp="1" noChangeArrowheads="1"/>
          </p:cNvSpPr>
          <p:nvPr>
            <p:ph type="body" idx="1"/>
          </p:nvPr>
        </p:nvSpPr>
        <p:spPr>
          <a:xfrm>
            <a:off x="1905001" y="1905000"/>
            <a:ext cx="8532813" cy="3290774"/>
          </a:xfrm>
          <a:noFill/>
          <a:ln/>
        </p:spPr>
        <p:txBody>
          <a:bodyPr vert="horz" lIns="92075" tIns="46038" rIns="92075" bIns="46038" rtlCol="0">
            <a:spAutoFit/>
          </a:bodyPr>
          <a:lstStyle/>
          <a:p>
            <a:pPr>
              <a:lnSpc>
                <a:spcPct val="85000"/>
              </a:lnSpc>
            </a:pPr>
            <a:r>
              <a:rPr lang="en-US" altLang="en-US"/>
              <a:t>Common Language Runtime</a:t>
            </a:r>
          </a:p>
          <a:p>
            <a:pPr>
              <a:lnSpc>
                <a:spcPct val="85000"/>
              </a:lnSpc>
            </a:pPr>
            <a:r>
              <a:rPr lang="en-US" altLang="en-US"/>
              <a:t>Windows</a:t>
            </a:r>
            <a:r>
              <a:rPr lang="en-US" altLang="en-US" baseline="30000"/>
              <a:t>®</a:t>
            </a:r>
            <a:r>
              <a:rPr lang="en-US" altLang="en-US"/>
              <a:t> Forms</a:t>
            </a:r>
          </a:p>
          <a:p>
            <a:pPr>
              <a:lnSpc>
                <a:spcPct val="85000"/>
              </a:lnSpc>
            </a:pPr>
            <a:r>
              <a:rPr lang="en-US" altLang="en-US"/>
              <a:t>ASP.NET</a:t>
            </a:r>
          </a:p>
          <a:p>
            <a:pPr lvl="1">
              <a:lnSpc>
                <a:spcPct val="85000"/>
              </a:lnSpc>
            </a:pPr>
            <a:r>
              <a:rPr lang="en-US" altLang="en-US"/>
              <a:t>Web Forms</a:t>
            </a:r>
          </a:p>
          <a:p>
            <a:pPr lvl="1">
              <a:lnSpc>
                <a:spcPct val="85000"/>
              </a:lnSpc>
            </a:pPr>
            <a:r>
              <a:rPr lang="en-US" altLang="en-US"/>
              <a:t>Web Services</a:t>
            </a:r>
          </a:p>
          <a:p>
            <a:pPr>
              <a:lnSpc>
                <a:spcPct val="85000"/>
              </a:lnSpc>
            </a:pPr>
            <a:r>
              <a:rPr lang="en-US" altLang="en-US"/>
              <a:t>ADO.NET, evolution of ADO</a:t>
            </a:r>
          </a:p>
          <a:p>
            <a:pPr>
              <a:lnSpc>
                <a:spcPct val="85000"/>
              </a:lnSpc>
            </a:pPr>
            <a:r>
              <a:rPr lang="en-US" altLang="en-US"/>
              <a:t>Visual Studio.NET</a:t>
            </a:r>
          </a:p>
        </p:txBody>
      </p:sp>
    </p:spTree>
    <p:extLst>
      <p:ext uri="{BB962C8B-B14F-4D97-AF65-F5344CB8AC3E}">
        <p14:creationId xmlns:p14="http://schemas.microsoft.com/office/powerpoint/2010/main" val="1616893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2404</Words>
  <Application>Microsoft Office PowerPoint</Application>
  <PresentationFormat>Custom</PresentationFormat>
  <Paragraphs>310</Paragraphs>
  <Slides>61</Slides>
  <Notes>3</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Cloud skipper design template</vt:lpstr>
      <vt:lpstr>ASP.NET Part 1</vt:lpstr>
      <vt:lpstr>What is ASP? </vt:lpstr>
      <vt:lpstr>What is ASP? </vt:lpstr>
      <vt:lpstr>ASP file</vt:lpstr>
      <vt:lpstr>Limitations in Classic ASP</vt:lpstr>
      <vt:lpstr>ASP.NET</vt:lpstr>
      <vt:lpstr>.NET – What Is It?</vt:lpstr>
      <vt:lpstr>Framework, Languages, And Tools</vt:lpstr>
      <vt:lpstr>The .NET Framework .NET Framework Services</vt:lpstr>
      <vt:lpstr>PowerPoint Presentation</vt:lpstr>
      <vt:lpstr>ASP.NET</vt:lpstr>
      <vt:lpstr>How ASP.NET works</vt:lpstr>
      <vt:lpstr>ASP.Net file</vt:lpstr>
      <vt:lpstr>ASP Example</vt:lpstr>
      <vt:lpstr>Web Forms</vt:lpstr>
      <vt:lpstr>ASP.NET States</vt:lpstr>
      <vt:lpstr>ASP.NET States</vt:lpstr>
      <vt:lpstr>ASP.NET States</vt:lpstr>
      <vt:lpstr>The ASP.NET Component Model </vt:lpstr>
      <vt:lpstr>ASP Basic Syntax Rules </vt:lpstr>
      <vt:lpstr>ASP Variables: Declare variables</vt:lpstr>
      <vt:lpstr>Result </vt:lpstr>
      <vt:lpstr>ASP Variables: Declare variables</vt:lpstr>
      <vt:lpstr>Result </vt:lpstr>
      <vt:lpstr>ASP Variables  This example will display a different message to the user depending on the time on the server.</vt:lpstr>
      <vt:lpstr>Result </vt:lpstr>
      <vt:lpstr>ASP Variables How to loop through the six headings in HTML.</vt:lpstr>
      <vt:lpstr>Result </vt:lpstr>
      <vt:lpstr>Lifetime of Variables</vt:lpstr>
      <vt:lpstr>Session Variables</vt:lpstr>
      <vt:lpstr>Application Variables</vt:lpstr>
      <vt:lpstr>Procedures</vt:lpstr>
      <vt:lpstr>Procedures</vt:lpstr>
      <vt:lpstr>Result </vt:lpstr>
      <vt:lpstr>Function Procedure</vt:lpstr>
      <vt:lpstr>Function</vt:lpstr>
      <vt:lpstr>PowerPoint Presentation</vt:lpstr>
      <vt:lpstr>Example</vt:lpstr>
      <vt:lpstr>ASP.NET - Event Handling </vt:lpstr>
      <vt:lpstr>ASP.NET - Event Handling </vt:lpstr>
      <vt:lpstr>ASP.NET Objects</vt:lpstr>
      <vt:lpstr>Response</vt:lpstr>
      <vt:lpstr>Example </vt:lpstr>
      <vt:lpstr>Response</vt:lpstr>
      <vt:lpstr> Response.write</vt:lpstr>
      <vt:lpstr>Response.clear</vt:lpstr>
      <vt:lpstr>Response.End</vt:lpstr>
      <vt:lpstr>Response.Flush</vt:lpstr>
      <vt:lpstr>User input</vt:lpstr>
      <vt:lpstr>Request Object</vt:lpstr>
      <vt:lpstr>Request.QueryString  </vt:lpstr>
      <vt:lpstr>Request.QueryString  </vt:lpstr>
      <vt:lpstr>Request.Form</vt:lpstr>
      <vt:lpstr>Request.QueryString  </vt:lpstr>
      <vt:lpstr>FORMS</vt:lpstr>
      <vt:lpstr>FORMS</vt:lpstr>
      <vt:lpstr>FORMS</vt:lpstr>
      <vt:lpstr>Request. ServerVariables </vt:lpstr>
      <vt:lpstr>ASP.NET samples</vt:lpstr>
      <vt:lpstr>PowerPoint Presentation</vt:lpstr>
      <vt:lpstr>Questions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2015-06-10T01:27:29Z</dcterms:created>
  <dcterms:modified xsi:type="dcterms:W3CDTF">2016-10-17T11:08:38Z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