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7"/>
  </p:notesMasterIdLst>
  <p:sldIdLst>
    <p:sldId id="256" r:id="rId2"/>
    <p:sldId id="257" r:id="rId3"/>
    <p:sldId id="258" r:id="rId4"/>
    <p:sldId id="27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80" r:id="rId16"/>
    <p:sldId id="268" r:id="rId17"/>
    <p:sldId id="281" r:id="rId18"/>
    <p:sldId id="269" r:id="rId19"/>
    <p:sldId id="285" r:id="rId20"/>
    <p:sldId id="270" r:id="rId21"/>
    <p:sldId id="282" r:id="rId22"/>
    <p:sldId id="271" r:id="rId23"/>
    <p:sldId id="283" r:id="rId24"/>
    <p:sldId id="284" r:id="rId25"/>
    <p:sldId id="287" r:id="rId26"/>
    <p:sldId id="272" r:id="rId27"/>
    <p:sldId id="273" r:id="rId28"/>
    <p:sldId id="274" r:id="rId29"/>
    <p:sldId id="288" r:id="rId30"/>
    <p:sldId id="290" r:id="rId31"/>
    <p:sldId id="289" r:id="rId32"/>
    <p:sldId id="275" r:id="rId33"/>
    <p:sldId id="276" r:id="rId34"/>
    <p:sldId id="292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0AA18-9B09-4AA4-B63D-D6DB8FEAC902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958DD-EBA1-4731-AAF1-72AA3D85B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40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E496-0AE8-40EC-8FBE-72833B6DE567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A83-B412-4332-B68C-DE6C0BDBD962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C7-7E59-41ED-A0E5-30951A634403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8AB-9F82-4652-8C7B-081F007D4872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154E-A500-42C4-9156-6A2FF37529D4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CBA4-EC8C-403A-B628-3635A2A3FD1E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DE32-4C6B-4EEB-9312-A4134A210995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2899-834D-4186-B5D0-64F9B735EBBB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F68F-EBD7-4091-B278-CAFDCCD8AD8B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CF50-C34B-4884-BB61-C978B459206B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3609-5EE2-41C3-8CEC-5CE135156510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CD1613D-25F9-4DC3-90CC-8881DEB27398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10A00AE-2F65-4AB3-B4A1-0EF4B1A93D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Batang" panose="02030600000101010101" pitchFamily="18" charset="-127"/>
                <a:cs typeface="Majalla UI"/>
              </a:rPr>
              <a:t>Alcohols and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Batang" panose="02030600000101010101" pitchFamily="18" charset="-127"/>
                <a:cs typeface="Majalla UI"/>
              </a:rPr>
              <a:t>Phenols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960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</a:t>
            </a:r>
          </a:p>
          <a:p>
            <a:r>
              <a:rPr lang="en-US" sz="2000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           Dr</a:t>
            </a:r>
            <a:r>
              <a:rPr lang="en-US" sz="2000" dirty="0">
                <a:solidFill>
                  <a:srgbClr val="002060"/>
                </a:solidFill>
                <a:latin typeface="Gabriola" panose="04040605051002020D02" pitchFamily="82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Shatha</a:t>
            </a:r>
            <a:r>
              <a:rPr lang="en-US" sz="2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I </a:t>
            </a:r>
            <a:r>
              <a:rPr lang="en-US" sz="2000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Alaqeel</a:t>
            </a:r>
            <a:endParaRPr lang="en-US" sz="2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90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4716" y="424934"/>
            <a:ext cx="4523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3300"/>
                </a:solidFill>
                <a:latin typeface="Gabriola" panose="04040605051002020D02" pitchFamily="82" charset="0"/>
                <a:cs typeface="Majalla UI"/>
              </a:rPr>
              <a:t>Nomenclature of Phenols</a:t>
            </a:r>
            <a:endParaRPr lang="en-US" sz="4400" b="1" dirty="0">
              <a:latin typeface="Gabriola" panose="04040605051002020D02" pitchFamily="8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1080296"/>
              </p:ext>
            </p:extLst>
          </p:nvPr>
        </p:nvGraphicFramePr>
        <p:xfrm>
          <a:off x="994969" y="3828472"/>
          <a:ext cx="5710328" cy="1606550"/>
        </p:xfrm>
        <a:graphic>
          <a:graphicData uri="http://schemas.openxmlformats.org/presentationml/2006/ole">
            <p:oleObj spid="_x0000_s6208" name="CS ChemDraw Drawing" r:id="rId3" imgW="4356000" imgH="1226160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65018" y="1295400"/>
            <a:ext cx="77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altLang="en-US" sz="2400" dirty="0">
                <a:latin typeface="Gabriola" panose="04040605051002020D02" pitchFamily="82" charset="0"/>
                <a:cs typeface="Majalla UI"/>
              </a:rPr>
              <a:t>Phenols are generally named as derivatives of the simplest member of the family,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Majalla UI"/>
              </a:rPr>
              <a:t>phenol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Majalla UI"/>
              </a:rPr>
              <a:t>.</a:t>
            </a:r>
          </a:p>
          <a:p>
            <a:pPr marL="342900" indent="-342900">
              <a:buBlip>
                <a:blip r:embed="rId4"/>
              </a:buBlip>
            </a:pPr>
            <a:r>
              <a:rPr lang="en-US" altLang="en-US" sz="2400" dirty="0">
                <a:latin typeface="Gabriola" panose="04040605051002020D02" pitchFamily="82" charset="0"/>
              </a:rPr>
              <a:t>The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ortho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, meta, para</a:t>
            </a:r>
            <a:r>
              <a:rPr lang="en-US" altLang="en-US" sz="2400" dirty="0">
                <a:latin typeface="Gabriola" panose="04040605051002020D02" pitchFamily="82" charset="0"/>
              </a:rPr>
              <a:t> system is used in common names</a:t>
            </a:r>
            <a:r>
              <a:rPr lang="en-US" altLang="en-US" sz="2400" dirty="0" smtClean="0">
                <a:latin typeface="Gabriola" panose="04040605051002020D02" pitchFamily="82" charset="0"/>
              </a:rPr>
              <a:t>.</a:t>
            </a:r>
          </a:p>
          <a:p>
            <a:pPr marL="342900" indent="-342900">
              <a:buBlip>
                <a:blip r:embed="rId4"/>
              </a:buBlip>
            </a:pPr>
            <a:r>
              <a:rPr lang="en-US" altLang="en-US" sz="2400" dirty="0">
                <a:latin typeface="Gabriola" panose="04040605051002020D02" pitchFamily="82" charset="0"/>
              </a:rPr>
              <a:t>numbering system is employed in IUPAC names </a:t>
            </a:r>
            <a:r>
              <a:rPr lang="en-US" altLang="en-US" sz="2400" dirty="0" smtClean="0">
                <a:latin typeface="Gabriola" panose="04040605051002020D02" pitchFamily="82" charset="0"/>
              </a:rPr>
              <a:t>begins from </a:t>
            </a:r>
            <a:r>
              <a:rPr lang="en-US" altLang="en-US" sz="2400" dirty="0">
                <a:latin typeface="Gabriola" panose="04040605051002020D02" pitchFamily="82" charset="0"/>
              </a:rPr>
              <a:t>the hydroxyl-substituted </a:t>
            </a:r>
            <a:r>
              <a:rPr lang="en-US" altLang="en-US" sz="2400" dirty="0" smtClean="0">
                <a:latin typeface="Gabriola" panose="04040605051002020D02" pitchFamily="82" charset="0"/>
              </a:rPr>
              <a:t>carbon.</a:t>
            </a:r>
            <a:endParaRPr lang="ar-SA" altLang="en-US" sz="2400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46580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Phenol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4777" y="546574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P-Aminophenol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923" y="5465801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4-Bromo-2-nitrophenol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3017" y="547959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2,4,6-Trinitrophenol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10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5492" y="549806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briola" panose="04040605051002020D02" pitchFamily="82" charset="0"/>
              </a:rPr>
              <a:t>(Picric acid)</a:t>
            </a:r>
            <a:endParaRPr lang="en-US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7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30893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Gabriola" panose="04040605051002020D02" pitchFamily="82" charset="0"/>
              </a:rPr>
              <a:t>Catecol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25333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Resorcinol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297269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Hydroquinone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329535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Gabriola" panose="04040605051002020D02" pitchFamily="82" charset="0"/>
              </a:rPr>
              <a:t>Pyrogallol</a:t>
            </a:r>
            <a:endParaRPr lang="en-US" sz="2400" dirty="0">
              <a:latin typeface="Gabriola" panose="04040605051002020D02" pitchFamily="8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11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5811617"/>
              </p:ext>
            </p:extLst>
          </p:nvPr>
        </p:nvGraphicFramePr>
        <p:xfrm>
          <a:off x="1627909" y="595312"/>
          <a:ext cx="5638800" cy="1614488"/>
        </p:xfrm>
        <a:graphic>
          <a:graphicData uri="http://schemas.openxmlformats.org/presentationml/2006/ole">
            <p:oleObj spid="_x0000_s8277" name="CS ChemDraw Drawing" r:id="rId4" imgW="4280916" imgH="1225296" progId="ChemDraw.Document.6.0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9200" y="2449823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2,3,4,5,6-Pentachlorophenol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300" y="2438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O-Cresol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9677" y="24384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m-Cresol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5780" y="244982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p-Cresol</a:t>
            </a:r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3644618"/>
              </p:ext>
            </p:extLst>
          </p:nvPr>
        </p:nvGraphicFramePr>
        <p:xfrm>
          <a:off x="1195156" y="3657600"/>
          <a:ext cx="6806856" cy="1671935"/>
        </p:xfrm>
        <a:graphic>
          <a:graphicData uri="http://schemas.openxmlformats.org/presentationml/2006/ole">
            <p:oleObj spid="_x0000_s8278" name="CS ChemDraw Drawing" r:id="rId5" imgW="4989960" imgH="122616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9073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1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rtl="0">
              <a:defRPr/>
            </a:pPr>
            <a:r>
              <a:rPr lang="en-US" sz="4800" b="1" dirty="0" smtClean="0">
                <a:solidFill>
                  <a:srgbClr val="FF3300"/>
                </a:solidFill>
                <a:latin typeface="Gabriola" panose="04040605051002020D02" pitchFamily="82" charset="0"/>
                <a:cs typeface="Majalla UI"/>
              </a:rPr>
              <a:t>Physical Properties of Alcohols</a:t>
            </a:r>
            <a:endParaRPr lang="ar-SA" sz="4800" b="1" dirty="0" smtClean="0">
              <a:solidFill>
                <a:srgbClr val="FF33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53450" cy="4800600"/>
          </a:xfrm>
        </p:spPr>
        <p:txBody>
          <a:bodyPr>
            <a:noAutofit/>
          </a:bodyPr>
          <a:lstStyle/>
          <a:p>
            <a:pPr algn="just" rtl="0">
              <a:buBlip>
                <a:blip r:embed="rId3"/>
              </a:buBlip>
            </a:pPr>
            <a:r>
              <a:rPr lang="en-US" altLang="en-US" sz="2800" dirty="0" err="1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Diols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 and </a:t>
            </a:r>
            <a:r>
              <a:rPr lang="en-US" altLang="en-US" sz="2800" dirty="0" err="1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triols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 are more soluble in water than </a:t>
            </a:r>
            <a:r>
              <a:rPr lang="en-US" altLang="en-US" sz="2800" dirty="0" err="1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monohydroxyalcohols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.</a:t>
            </a:r>
          </a:p>
          <a:p>
            <a:pPr algn="just">
              <a:buBlip>
                <a:blip r:embed="rId3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The number of carbons in the alcohol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  <a:sym typeface="Symbol" pitchFamily="18" charset="2"/>
              </a:rPr>
              <a:t> increases, 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 the solubility in water decreases </a:t>
            </a:r>
            <a:r>
              <a:rPr lang="en-US" altLang="en-US" sz="2800" dirty="0" smtClean="0">
                <a:latin typeface="Gabriola" panose="04040605051002020D02" pitchFamily="82" charset="0"/>
                <a:cs typeface="Majalla UI"/>
              </a:rPr>
              <a:t>and increases </a:t>
            </a:r>
            <a:r>
              <a:rPr lang="en-US" altLang="en-US" sz="2800" dirty="0">
                <a:latin typeface="Gabriola" panose="04040605051002020D02" pitchFamily="82" charset="0"/>
                <a:cs typeface="Majalla UI"/>
              </a:rPr>
              <a:t>with branching of chain.</a:t>
            </a:r>
          </a:p>
          <a:p>
            <a:pPr algn="just">
              <a:buBlip>
                <a:blip r:embed="rId3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The boiling points (</a:t>
            </a:r>
            <a:r>
              <a:rPr lang="en-US" altLang="en-US" sz="2800" dirty="0" err="1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b.p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.) increases with increase in molecular weights.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Gabriola" panose="04040605051002020D02" pitchFamily="82" charset="0"/>
              </a:rPr>
              <a:t>                  1</a:t>
            </a:r>
            <a:r>
              <a:rPr lang="en-US" sz="2800" baseline="30000" dirty="0" smtClean="0">
                <a:latin typeface="Gabriola" panose="04040605051002020D02" pitchFamily="82" charset="0"/>
              </a:rPr>
              <a:t>o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>
                <a:latin typeface="Gabriola" panose="04040605051002020D02" pitchFamily="82" charset="0"/>
              </a:rPr>
              <a:t>alcohol &lt; 2</a:t>
            </a:r>
            <a:r>
              <a:rPr lang="en-US" sz="2800" baseline="30000" dirty="0">
                <a:latin typeface="Gabriola" panose="04040605051002020D02" pitchFamily="82" charset="0"/>
              </a:rPr>
              <a:t>o</a:t>
            </a:r>
            <a:r>
              <a:rPr lang="en-US" sz="2800" dirty="0">
                <a:latin typeface="Gabriola" panose="04040605051002020D02" pitchFamily="82" charset="0"/>
              </a:rPr>
              <a:t> alcohol &lt; 3</a:t>
            </a:r>
            <a:r>
              <a:rPr lang="en-US" sz="2800" baseline="30000" dirty="0">
                <a:latin typeface="Gabriola" panose="04040605051002020D02" pitchFamily="82" charset="0"/>
              </a:rPr>
              <a:t>o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smtClean="0">
                <a:latin typeface="Gabriola" panose="04040605051002020D02" pitchFamily="82" charset="0"/>
              </a:rPr>
              <a:t>alcohol</a:t>
            </a:r>
          </a:p>
          <a:p>
            <a:pPr marL="0" indent="0">
              <a:buNone/>
            </a:pPr>
            <a:endParaRPr lang="en-US" sz="2800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en-US" sz="2800" dirty="0" smtClean="0">
              <a:latin typeface="Gabriola" panose="04040605051002020D02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The presence of the </a:t>
            </a:r>
            <a:r>
              <a:rPr lang="en-US" sz="2800" dirty="0" smtClean="0">
                <a:latin typeface="Gabriola" panose="04040605051002020D02" pitchFamily="82" charset="0"/>
              </a:rPr>
              <a:t>intermolecular 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hydrogen bonding between alcohol molecules </a:t>
            </a:r>
            <a:r>
              <a:rPr lang="en-US" sz="2800" dirty="0" smtClean="0">
                <a:latin typeface="Gabriola" panose="04040605051002020D02" pitchFamily="82" charset="0"/>
              </a:rPr>
              <a:t>exists due to which a large amount of energy is required to break these bonds 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as a result of the high </a:t>
            </a:r>
            <a:r>
              <a:rPr lang="en-US" altLang="en-US" sz="2800" dirty="0" err="1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b.p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. of alcohol.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629400" y="4305323"/>
            <a:ext cx="109085" cy="342877"/>
          </a:xfrm>
          <a:prstGeom prst="line">
            <a:avLst/>
          </a:prstGeom>
          <a:noFill/>
          <a:ln w="9525" cmpd="sng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638800" y="41118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altLang="en-US" sz="1400" b="1" dirty="0">
                <a:solidFill>
                  <a:srgbClr val="3366FF"/>
                </a:solidFill>
              </a:rPr>
              <a:t>hydrogen bond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3200593"/>
              </p:ext>
            </p:extLst>
          </p:nvPr>
        </p:nvGraphicFramePr>
        <p:xfrm>
          <a:off x="832609" y="3538538"/>
          <a:ext cx="5229225" cy="1185862"/>
        </p:xfrm>
        <a:graphic>
          <a:graphicData uri="http://schemas.openxmlformats.org/presentationml/2006/ole">
            <p:oleObj spid="_x0000_s7224" name="CS ChemDraw Drawing" r:id="rId4" imgW="5468760" imgH="1021680" progId="ChemDraw.Document.6.0">
              <p:embed/>
            </p:oleObj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581331" y="5777800"/>
            <a:ext cx="762000" cy="365125"/>
          </a:xfrm>
        </p:spPr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12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13" name="Picture 6" descr="17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6396">
            <a:off x="6006929" y="3231498"/>
            <a:ext cx="3445802" cy="14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7" descr="alchb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244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041"/>
          <p:cNvSpPr>
            <a:spLocks noChangeArrowheads="1"/>
          </p:cNvSpPr>
          <p:nvPr/>
        </p:nvSpPr>
        <p:spPr bwMode="auto">
          <a:xfrm>
            <a:off x="6248400" y="2362200"/>
            <a:ext cx="84137" cy="7778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i="1" u="sng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1041"/>
          <p:cNvSpPr>
            <a:spLocks noChangeArrowheads="1"/>
          </p:cNvSpPr>
          <p:nvPr/>
        </p:nvSpPr>
        <p:spPr bwMode="auto">
          <a:xfrm>
            <a:off x="6248400" y="2514600"/>
            <a:ext cx="84137" cy="7778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i="1" u="sng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6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13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09600"/>
            <a:ext cx="7571303" cy="1729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en-US" sz="2800" dirty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Alcohols are weak acids</a:t>
            </a:r>
            <a:r>
              <a:rPr lang="en-US" altLang="en-US" sz="2800" dirty="0" smtClean="0">
                <a:solidFill>
                  <a:srgbClr val="000000"/>
                </a:solidFill>
                <a:latin typeface="Gabriola" panose="04040605051002020D02" pitchFamily="82" charset="0"/>
                <a:cs typeface="Majalla UI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Can transfer a proton to water to a very small extent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Produces H</a:t>
            </a:r>
            <a:r>
              <a:rPr lang="en-US" altLang="en-US" sz="2800" baseline="-25000" dirty="0">
                <a:latin typeface="Gabriola" panose="04040605051002020D02" pitchFamily="82" charset="0"/>
                <a:ea typeface="ＭＳ Ｐゴシック" pitchFamily="28" charset="-128"/>
              </a:rPr>
              <a:t>3</a:t>
            </a: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O</a:t>
            </a:r>
            <a:r>
              <a:rPr lang="en-US" altLang="en-US" sz="2800" b="1" baseline="30000" dirty="0">
                <a:latin typeface="Gabriola" panose="04040605051002020D02" pitchFamily="82" charset="0"/>
                <a:ea typeface="ＭＳ Ｐゴシック" pitchFamily="28" charset="-128"/>
              </a:rPr>
              <a:t>+</a:t>
            </a: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 and an </a:t>
            </a:r>
            <a:r>
              <a:rPr lang="en-US" altLang="en-US" sz="2800" b="1" dirty="0" err="1">
                <a:latin typeface="Gabriola" panose="04040605051002020D02" pitchFamily="82" charset="0"/>
                <a:ea typeface="ＭＳ Ｐゴシック" pitchFamily="28" charset="-128"/>
              </a:rPr>
              <a:t>alkoxide</a:t>
            </a:r>
            <a:r>
              <a:rPr lang="en-US" altLang="en-US" sz="2800" b="1" dirty="0">
                <a:latin typeface="Gabriola" panose="04040605051002020D02" pitchFamily="82" charset="0"/>
                <a:ea typeface="ＭＳ Ｐゴシック" pitchFamily="28" charset="-128"/>
              </a:rPr>
              <a:t> ion, RO</a:t>
            </a:r>
            <a:r>
              <a:rPr lang="en-US" altLang="en-US" sz="2800" b="1" baseline="30000" dirty="0">
                <a:latin typeface="Gabriola" panose="04040605051002020D02" pitchFamily="82" charset="0"/>
                <a:ea typeface="ＭＳ Ｐゴシック" pitchFamily="28" charset="-128"/>
                <a:sym typeface="Symbol" panose="05050102010706020507" pitchFamily="18" charset="2"/>
              </a:rPr>
              <a:t></a:t>
            </a: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, or a </a:t>
            </a:r>
            <a:r>
              <a:rPr lang="en-US" altLang="en-US" sz="2800" b="1" dirty="0" err="1">
                <a:latin typeface="Gabriola" panose="04040605051002020D02" pitchFamily="82" charset="0"/>
                <a:ea typeface="ＭＳ Ｐゴシック" pitchFamily="28" charset="-128"/>
              </a:rPr>
              <a:t>phenoxide</a:t>
            </a:r>
            <a:r>
              <a:rPr lang="en-US" altLang="en-US" sz="2800" b="1" dirty="0">
                <a:latin typeface="Gabriola" panose="04040605051002020D02" pitchFamily="82" charset="0"/>
                <a:ea typeface="ＭＳ Ｐゴシック" pitchFamily="28" charset="-128"/>
              </a:rPr>
              <a:t> ion, </a:t>
            </a:r>
            <a:r>
              <a:rPr lang="en-US" altLang="en-US" sz="2800" b="1" dirty="0" err="1">
                <a:latin typeface="Gabriola" panose="04040605051002020D02" pitchFamily="82" charset="0"/>
                <a:ea typeface="ＭＳ Ｐゴシック" pitchFamily="28" charset="-128"/>
              </a:rPr>
              <a:t>ArO</a:t>
            </a:r>
            <a:r>
              <a:rPr lang="en-US" altLang="en-US" sz="2800" b="1" baseline="30000" dirty="0">
                <a:latin typeface="Gabriola" panose="04040605051002020D02" pitchFamily="82" charset="0"/>
                <a:ea typeface="ＭＳ Ｐゴシック" pitchFamily="28" charset="-128"/>
                <a:sym typeface="Symbol" panose="05050102010706020507" pitchFamily="18" charset="2"/>
              </a:rPr>
              <a:t></a:t>
            </a:r>
            <a:r>
              <a:rPr lang="en-US" altLang="en-US" sz="2800" dirty="0">
                <a:latin typeface="Gabriola" panose="04040605051002020D02" pitchFamily="82" charset="0"/>
                <a:ea typeface="ＭＳ Ｐゴシック" pitchFamily="28" charset="-128"/>
              </a:rPr>
              <a:t> </a:t>
            </a:r>
          </a:p>
          <a:p>
            <a:pPr>
              <a:buBlip>
                <a:blip r:embed="rId2"/>
              </a:buBlip>
            </a:pPr>
            <a:endParaRPr lang="en-US" altLang="en-US" sz="2800" dirty="0">
              <a:solidFill>
                <a:srgbClr val="000000"/>
              </a:solidFill>
              <a:latin typeface="Gabriola" panose="04040605051002020D02" pitchFamily="82" charset="0"/>
              <a:cs typeface="Majalla UI"/>
            </a:endParaRPr>
          </a:p>
        </p:txBody>
      </p:sp>
      <p:pic>
        <p:nvPicPr>
          <p:cNvPr id="7" name="Picture 6" descr="17_u0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5175"/>
            <a:ext cx="85931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99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99350" cy="5014912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en-US" altLang="en-US" dirty="0" smtClean="0">
                <a:latin typeface="Gabriola" panose="04040605051002020D02" pitchFamily="82" charset="0"/>
                <a:cs typeface="Majalla UI"/>
              </a:rPr>
              <a:t>Phenol is a liquid </a:t>
            </a:r>
            <a:r>
              <a:rPr lang="en-US" altLang="en-US" dirty="0">
                <a:latin typeface="Gabriola" panose="04040605051002020D02" pitchFamily="82" charset="0"/>
                <a:cs typeface="Majalla UI"/>
              </a:rPr>
              <a:t>or  crystalline </a:t>
            </a:r>
            <a:r>
              <a:rPr lang="en-US" altLang="en-US" dirty="0" smtClean="0">
                <a:latin typeface="Gabriola" panose="04040605051002020D02" pitchFamily="82" charset="0"/>
                <a:cs typeface="Majalla UI"/>
              </a:rPr>
              <a:t>solids, with a high boiling point than </a:t>
            </a:r>
            <a:r>
              <a:rPr lang="en-US" altLang="en-US" dirty="0">
                <a:latin typeface="Gabriola" panose="04040605051002020D02" pitchFamily="82" charset="0"/>
                <a:cs typeface="Majalla UI"/>
              </a:rPr>
              <a:t>alcohols because they have stronger intermolecular </a:t>
            </a:r>
            <a:r>
              <a:rPr lang="en-US" altLang="en-US" dirty="0" smtClean="0">
                <a:latin typeface="Gabriola" panose="04040605051002020D02" pitchFamily="82" charset="0"/>
                <a:cs typeface="Majalla UI"/>
              </a:rPr>
              <a:t>hydrogen bonding, that is moderately soluble in water.</a:t>
            </a:r>
          </a:p>
          <a:p>
            <a:pPr algn="just" rtl="0">
              <a:buBlip>
                <a:blip r:embed="rId3"/>
              </a:buBlip>
            </a:pPr>
            <a:r>
              <a:rPr lang="en-US" altLang="en-US" dirty="0" smtClean="0">
                <a:latin typeface="Gabriola" panose="04040605051002020D02" pitchFamily="82" charset="0"/>
                <a:cs typeface="Majalla UI"/>
              </a:rPr>
              <a:t>Phenol is a strong acid than alcohols because the negative charge in oxygen is dispersed by resonance through the benzene ring.</a:t>
            </a:r>
          </a:p>
          <a:p>
            <a:pPr marL="0" indent="0" algn="just" rtl="0">
              <a:buNone/>
            </a:pPr>
            <a:endParaRPr lang="en-US" altLang="en-US" dirty="0">
              <a:latin typeface="Gabriola" panose="04040605051002020D02" pitchFamily="82" charset="0"/>
              <a:cs typeface="Majalla UI"/>
            </a:endParaRPr>
          </a:p>
          <a:p>
            <a:pPr marL="0" indent="0" algn="just" rtl="0">
              <a:buNone/>
            </a:pPr>
            <a:endParaRPr lang="en-US" altLang="en-US" dirty="0" smtClean="0">
              <a:latin typeface="Gabriola" panose="04040605051002020D02" pitchFamily="82" charset="0"/>
              <a:cs typeface="Majalla UI"/>
            </a:endParaRPr>
          </a:p>
          <a:p>
            <a:pPr marL="0" indent="0" algn="just" rtl="0">
              <a:buNone/>
            </a:pPr>
            <a:endParaRPr lang="en-US" altLang="en-US" dirty="0">
              <a:latin typeface="Gabriola" panose="04040605051002020D02" pitchFamily="82" charset="0"/>
              <a:cs typeface="Majalla UI"/>
            </a:endParaRPr>
          </a:p>
          <a:p>
            <a:pPr algn="just">
              <a:buBlip>
                <a:blip r:embed="rId3"/>
              </a:buBlip>
            </a:pPr>
            <a:r>
              <a:rPr lang="en-US" altLang="en-US" dirty="0" smtClean="0">
                <a:latin typeface="Gabriola" panose="04040605051002020D02" pitchFamily="82" charset="0"/>
              </a:rPr>
              <a:t>Introduction </a:t>
            </a:r>
            <a:r>
              <a:rPr lang="en-US" altLang="en-US" dirty="0">
                <a:latin typeface="Gabriola" panose="04040605051002020D02" pitchFamily="82" charset="0"/>
              </a:rPr>
              <a:t>of electron-withdrawing </a:t>
            </a:r>
            <a:r>
              <a:rPr lang="en-US" altLang="en-US" dirty="0" smtClean="0">
                <a:latin typeface="Gabriola" panose="04040605051002020D02" pitchFamily="82" charset="0"/>
              </a:rPr>
              <a:t>groups (EWG), </a:t>
            </a:r>
            <a:r>
              <a:rPr lang="en-US" altLang="en-US" dirty="0">
                <a:latin typeface="Gabriola" panose="04040605051002020D02" pitchFamily="82" charset="0"/>
              </a:rPr>
              <a:t>such as NO</a:t>
            </a:r>
            <a:r>
              <a:rPr lang="en-US" altLang="en-US" baseline="-25000" dirty="0">
                <a:latin typeface="Gabriola" panose="04040605051002020D02" pitchFamily="82" charset="0"/>
              </a:rPr>
              <a:t>2</a:t>
            </a:r>
            <a:r>
              <a:rPr lang="en-US" altLang="en-US" dirty="0">
                <a:latin typeface="Gabriola" panose="04040605051002020D02" pitchFamily="82" charset="0"/>
              </a:rPr>
              <a:t> or CN, on the ring increases the acidity of </a:t>
            </a:r>
            <a:r>
              <a:rPr lang="en-US" altLang="en-US" dirty="0" smtClean="0">
                <a:latin typeface="Gabriola" panose="04040605051002020D02" pitchFamily="82" charset="0"/>
              </a:rPr>
              <a:t>phenol and  </a:t>
            </a:r>
            <a:r>
              <a:rPr lang="en-US" altLang="en-US" dirty="0">
                <a:latin typeface="Gabriola" panose="04040605051002020D02" pitchFamily="82" charset="0"/>
              </a:rPr>
              <a:t>introducing electron-donating groups (EDG), such as NH2, </a:t>
            </a:r>
            <a:r>
              <a:rPr lang="en-US" altLang="en-US" dirty="0" smtClean="0">
                <a:latin typeface="Gabriola" panose="04040605051002020D02" pitchFamily="82" charset="0"/>
              </a:rPr>
              <a:t>R</a:t>
            </a:r>
            <a:r>
              <a:rPr lang="en-US" altLang="en-US" dirty="0">
                <a:latin typeface="Gabriola" panose="04040605051002020D02" pitchFamily="82" charset="0"/>
              </a:rPr>
              <a:t>, OR decrease the acidity of </a:t>
            </a:r>
            <a:r>
              <a:rPr lang="en-US" altLang="en-US" dirty="0" err="1" smtClean="0">
                <a:latin typeface="Gabriola" panose="04040605051002020D02" pitchFamily="82" charset="0"/>
              </a:rPr>
              <a:t>phenols.It</a:t>
            </a:r>
            <a:r>
              <a:rPr lang="en-US" altLang="en-US" dirty="0" smtClean="0">
                <a:latin typeface="Gabriola" panose="04040605051002020D02" pitchFamily="82" charset="0"/>
              </a:rPr>
              <a:t> </a:t>
            </a:r>
            <a:r>
              <a:rPr lang="en-US" altLang="en-US" dirty="0">
                <a:latin typeface="Gabriola" panose="04040605051002020D02" pitchFamily="82" charset="0"/>
              </a:rPr>
              <a:t>is due to the effective </a:t>
            </a:r>
            <a:r>
              <a:rPr lang="en-US" altLang="en-US" dirty="0" smtClean="0">
                <a:latin typeface="Gabriola" panose="04040605051002020D02" pitchFamily="82" charset="0"/>
              </a:rPr>
              <a:t>delocalization </a:t>
            </a:r>
            <a:r>
              <a:rPr lang="en-US" altLang="en-US" dirty="0">
                <a:latin typeface="Gabriola" panose="04040605051002020D02" pitchFamily="82" charset="0"/>
              </a:rPr>
              <a:t>of negative charge in </a:t>
            </a:r>
            <a:r>
              <a:rPr lang="en-US" altLang="en-US" dirty="0" err="1">
                <a:latin typeface="Gabriola" panose="04040605051002020D02" pitchFamily="82" charset="0"/>
              </a:rPr>
              <a:t>phenoxide</a:t>
            </a:r>
            <a:r>
              <a:rPr lang="en-US" altLang="en-US" dirty="0">
                <a:latin typeface="Gabriola" panose="04040605051002020D02" pitchFamily="82" charset="0"/>
              </a:rPr>
              <a:t> </a:t>
            </a:r>
            <a:r>
              <a:rPr lang="en-US" altLang="en-US" dirty="0" smtClean="0">
                <a:latin typeface="Gabriola" panose="04040605051002020D02" pitchFamily="82" charset="0"/>
              </a:rPr>
              <a:t>ion</a:t>
            </a:r>
            <a:r>
              <a:rPr lang="en-US" altLang="en-US" dirty="0">
                <a:latin typeface="Gabriola" panose="04040605051002020D02" pitchFamily="82" charset="0"/>
              </a:rPr>
              <a:t>. </a:t>
            </a:r>
          </a:p>
          <a:p>
            <a:pPr algn="l" rtl="0">
              <a:buBlip>
                <a:blip r:embed="rId3"/>
              </a:buBlip>
            </a:pPr>
            <a:endParaRPr lang="ar-SA" altLang="en-US" dirty="0" smtClean="0">
              <a:latin typeface="Gabriola" panose="04040605051002020D02" pitchFamily="8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3275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rtl="0">
              <a:defRPr/>
            </a:pPr>
            <a:r>
              <a:rPr lang="en-US" sz="4800" b="1" dirty="0" smtClean="0">
                <a:solidFill>
                  <a:srgbClr val="FF3300"/>
                </a:solidFill>
                <a:latin typeface="Gabriola" panose="04040605051002020D02" pitchFamily="82" charset="0"/>
                <a:cs typeface="Majalla UI"/>
              </a:rPr>
              <a:t>Physical Properties of Phenols</a:t>
            </a:r>
            <a:endParaRPr lang="ar-SA" sz="4800" b="1" dirty="0" smtClean="0">
              <a:solidFill>
                <a:srgbClr val="FF33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14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5404155"/>
              </p:ext>
            </p:extLst>
          </p:nvPr>
        </p:nvGraphicFramePr>
        <p:xfrm>
          <a:off x="990600" y="2827337"/>
          <a:ext cx="6540500" cy="1592263"/>
        </p:xfrm>
        <a:graphic>
          <a:graphicData uri="http://schemas.openxmlformats.org/presentationml/2006/ole">
            <p:oleObj spid="_x0000_s10279" name="CS ChemDraw Drawing" r:id="rId5" imgW="6539760" imgH="159264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118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15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5" name="Picture 5" descr="17T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41350"/>
            <a:ext cx="54292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369325" y="-533400"/>
            <a:ext cx="6629400" cy="1295400"/>
          </a:xfrm>
          <a:noFill/>
        </p:spPr>
        <p:txBody>
          <a:bodyPr>
            <a:normAutofit/>
          </a:bodyPr>
          <a:lstStyle/>
          <a:p>
            <a:r>
              <a:rPr lang="en-US" alt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ＭＳ Ｐゴシック" pitchFamily="28" charset="-128"/>
              </a:rPr>
              <a:t>p</a:t>
            </a:r>
            <a:r>
              <a:rPr lang="en-US" altLang="en-US" sz="3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ＭＳ Ｐゴシック" pitchFamily="28" charset="-128"/>
              </a:rPr>
              <a:t>K</a:t>
            </a:r>
            <a:r>
              <a:rPr lang="en-US" altLang="en-US" sz="3200" b="1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ＭＳ Ｐゴシック" pitchFamily="28" charset="-128"/>
              </a:rPr>
              <a:t>a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ＭＳ Ｐゴシック" pitchFamily="28" charset="-128"/>
              </a:rPr>
              <a:t> Values for Typical OH Compounds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03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16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8306823"/>
              </p:ext>
            </p:extLst>
          </p:nvPr>
        </p:nvGraphicFramePr>
        <p:xfrm>
          <a:off x="1258888" y="730974"/>
          <a:ext cx="7046912" cy="5093564"/>
        </p:xfrm>
        <a:graphic>
          <a:graphicData uri="http://schemas.openxmlformats.org/presentationml/2006/ole">
            <p:oleObj spid="_x0000_s9259" name="CS ChemDraw Drawing" r:id="rId4" imgW="6626160" imgH="478980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6563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17</a:t>
            </a:fld>
            <a:endParaRPr lang="en-US">
              <a:latin typeface="Gabriola" panose="04040605051002020D02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81000"/>
            <a:ext cx="484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ＭＳ Ｐゴシック" pitchFamily="28" charset="-128"/>
              </a:rPr>
              <a:t>Preparation of Alcohols: A Review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7712" y="914400"/>
            <a:ext cx="8396288" cy="157638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Alcohols are derived from many types of compounds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The alcohol hydroxyl can be converted to many other functional groups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This makes alcohols useful in synthesis</a:t>
            </a:r>
          </a:p>
        </p:txBody>
      </p:sp>
      <p:pic>
        <p:nvPicPr>
          <p:cNvPr id="7" name="Picture 6" descr="17_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2514600"/>
            <a:ext cx="57038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200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18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4432198"/>
              </p:ext>
            </p:extLst>
          </p:nvPr>
        </p:nvGraphicFramePr>
        <p:xfrm>
          <a:off x="2359715" y="2743200"/>
          <a:ext cx="5657850" cy="3352800"/>
        </p:xfrm>
        <a:graphic>
          <a:graphicData uri="http://schemas.openxmlformats.org/presentationml/2006/ole">
            <p:oleObj spid="_x0000_s11305" name="CS ChemDraw Drawing" r:id="rId4" imgW="5470560" imgH="2994840" progId="ChemDraw.Document.6.0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1" y="2978711"/>
            <a:ext cx="1944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2- </a:t>
            </a:r>
            <a:r>
              <a:rPr lang="en-US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From Alkenes</a:t>
            </a:r>
            <a:endParaRPr lang="en-GB" alt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423" y="914400"/>
            <a:ext cx="3294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1- </a:t>
            </a:r>
            <a:r>
              <a:rPr lang="en-US" sz="2800" b="1" u="sng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Hydrolysis</a:t>
            </a:r>
            <a:r>
              <a:rPr lang="en-US" sz="2800" u="sng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of alkyl </a:t>
            </a:r>
            <a:r>
              <a:rPr lang="en-US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halide  </a:t>
            </a:r>
            <a:endParaRPr lang="en-GB" alt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52293" y="1509355"/>
            <a:ext cx="2480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nucleophilic substitution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278377"/>
            <a:ext cx="4523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Majalla UI"/>
              </a:rPr>
              <a:t>Preparation of alcohols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601688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 +  OH</a:t>
            </a:r>
            <a:r>
              <a:rPr lang="en-US" baseline="30000" dirty="0" smtClean="0"/>
              <a:t>-</a:t>
            </a:r>
            <a:r>
              <a:rPr lang="en-US" dirty="0" smtClean="0"/>
              <a:t> or H</a:t>
            </a:r>
            <a:r>
              <a:rPr lang="en-US" baseline="-25000" dirty="0" smtClean="0"/>
              <a:t>2</a:t>
            </a:r>
            <a:r>
              <a:rPr lang="en-US" dirty="0" smtClean="0"/>
              <a:t>O                       R-</a:t>
            </a:r>
            <a:r>
              <a:rPr lang="en-US" dirty="0" smtClean="0">
                <a:solidFill>
                  <a:srgbClr val="FF0000"/>
                </a:solidFill>
              </a:rPr>
              <a:t>OH</a:t>
            </a:r>
            <a:r>
              <a:rPr lang="en-US" dirty="0" smtClean="0"/>
              <a:t>  +  X</a:t>
            </a:r>
            <a:r>
              <a:rPr lang="en-US" baseline="30000" dirty="0" smtClean="0"/>
              <a:t>-</a:t>
            </a:r>
            <a:r>
              <a:rPr lang="en-US" dirty="0" smtClean="0"/>
              <a:t> or HX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1818620"/>
            <a:ext cx="9345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6154" y="2135088"/>
            <a:ext cx="505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C-</a:t>
            </a:r>
            <a:r>
              <a:rPr lang="en-US" dirty="0" smtClean="0">
                <a:solidFill>
                  <a:srgbClr val="FF0000"/>
                </a:solidFill>
              </a:rPr>
              <a:t>Cl</a:t>
            </a:r>
            <a:r>
              <a:rPr lang="en-US" dirty="0" smtClean="0"/>
              <a:t>  +  </a:t>
            </a:r>
            <a:r>
              <a:rPr lang="en-US" dirty="0" err="1" smtClean="0"/>
              <a:t>dil</a:t>
            </a:r>
            <a:r>
              <a:rPr lang="en-US" dirty="0" smtClean="0"/>
              <a:t> KOH                         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C-</a:t>
            </a:r>
            <a:r>
              <a:rPr lang="en-US" dirty="0" smtClean="0">
                <a:solidFill>
                  <a:srgbClr val="FF0000"/>
                </a:solidFill>
              </a:rPr>
              <a:t>OH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05853" y="2352020"/>
            <a:ext cx="9345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7304" y="2839770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A-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Markonikov’s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 Rule</a:t>
            </a:r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(Electrophilic addition)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6561" y="405026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Oxidation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31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lt;ul&gt;&lt;li&gt;Hydroboration-Oxidation of Alkenes &lt;/li&gt;&lt;/ul&g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80" t="38095" r="19781" b="26740"/>
          <a:stretch/>
        </p:blipFill>
        <p:spPr bwMode="auto">
          <a:xfrm>
            <a:off x="1590480" y="873693"/>
            <a:ext cx="5596126" cy="2487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224" y="350473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ea typeface="ＭＳ Ｐゴシック" pitchFamily="28" charset="-128"/>
              </a:rPr>
              <a:t>B- anti-Markovnikov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ea typeface="ＭＳ Ｐゴシック" pitchFamily="28" charset="-128"/>
              </a:rPr>
              <a:t>hydration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46030"/>
            <a:ext cx="8305800" cy="2324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19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1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7818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Learning 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43085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Chapter six concerns alcohols and phenols and by the end of this chapter the student will:</a:t>
            </a:r>
          </a:p>
          <a:p>
            <a:pPr algn="just"/>
            <a:r>
              <a:rPr lang="en-US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know the difference in structure between  alcohols and phenols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Know the different classes of alcohols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 Know how to name alcohols and phenols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 Know the physical properties (solubility, boiling and melting points) 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 Know how hydrogen bonds are formed and its effect on boiling points of alcohols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Know the acidic properties of alcohols and phenols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know the different methods that can  be used to prepare  alcohols and phenols.</a:t>
            </a:r>
          </a:p>
          <a:p>
            <a:pPr marL="285750" indent="-285750" algn="just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 Know the chemical reactions of these compounds ( some reactions are review, others are extensions of the chemistry that will be discussed on other chapters.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</a:t>
            </a:fld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13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1" y="3048000"/>
            <a:ext cx="7384229" cy="3124200"/>
            <a:chOff x="857224" y="0"/>
            <a:chExt cx="7384229" cy="3124200"/>
          </a:xfrm>
        </p:grpSpPr>
        <p:pic>
          <p:nvPicPr>
            <p:cNvPr id="14" name="Picture 5" descr="C:\Users\VIP\Pictures\صورة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36" t="12286" r="48778" b="2139"/>
            <a:stretch/>
          </p:blipFill>
          <p:spPr bwMode="auto">
            <a:xfrm>
              <a:off x="857224" y="76200"/>
              <a:ext cx="1500198" cy="304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VIP\Pictures\صورة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509" t="9037" b="3251"/>
            <a:stretch/>
          </p:blipFill>
          <p:spPr bwMode="auto">
            <a:xfrm>
              <a:off x="5812593" y="0"/>
              <a:ext cx="2428860" cy="3124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20"/>
            <p:cNvGrpSpPr/>
            <p:nvPr/>
          </p:nvGrpSpPr>
          <p:grpSpPr>
            <a:xfrm>
              <a:off x="2538771" y="357166"/>
              <a:ext cx="3319113" cy="726522"/>
              <a:chOff x="5324853" y="1000108"/>
              <a:chExt cx="3319113" cy="72652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324853" y="1000108"/>
                <a:ext cx="319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2500298" y="1357298"/>
              <a:ext cx="3357586" cy="726522"/>
              <a:chOff x="5286380" y="1000108"/>
              <a:chExt cx="3357586" cy="72652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286380" y="1000108"/>
                <a:ext cx="323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25"/>
            <p:cNvGrpSpPr/>
            <p:nvPr/>
          </p:nvGrpSpPr>
          <p:grpSpPr>
            <a:xfrm>
              <a:off x="2500298" y="2357430"/>
              <a:ext cx="3357586" cy="726522"/>
              <a:chOff x="5286380" y="1000108"/>
              <a:chExt cx="3357586" cy="72652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286380" y="1000108"/>
                <a:ext cx="323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1) LiAlH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/ dry ether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NaBH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5429256" y="1357298"/>
                <a:ext cx="321471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357818" y="1357298"/>
                <a:ext cx="931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20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375" y="42344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3-  Reduction of aldehydes, </a:t>
            </a:r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ketones: </a:t>
            </a:r>
            <a:r>
              <a:rPr lang="en-US" sz="2800" dirty="0">
                <a:latin typeface="Gabriola" panose="04040605051002020D02" pitchFamily="82" charset="0"/>
                <a:cs typeface="Times New Roman" pitchFamily="18" charset="0"/>
              </a:rPr>
              <a:t>Reduction by hydride reagents, Lithium </a:t>
            </a:r>
            <a:r>
              <a:rPr lang="en-US" sz="2800" dirty="0" err="1">
                <a:latin typeface="Gabriola" panose="04040605051002020D02" pitchFamily="82" charset="0"/>
                <a:cs typeface="Times New Roman" pitchFamily="18" charset="0"/>
              </a:rPr>
              <a:t>aluminium</a:t>
            </a:r>
            <a:r>
              <a:rPr lang="en-US" sz="2800" dirty="0">
                <a:latin typeface="Gabriola" panose="04040605051002020D02" pitchFamily="82" charset="0"/>
                <a:cs typeface="Times New Roman" pitchFamily="18" charset="0"/>
              </a:rPr>
              <a:t> hydride </a:t>
            </a:r>
            <a:r>
              <a:rPr lang="en-US" sz="280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LiAlH</a:t>
            </a:r>
            <a:r>
              <a:rPr lang="en-US" sz="2800" baseline="-2500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</a:t>
            </a:r>
            <a:r>
              <a:rPr lang="en-US" sz="2800" dirty="0">
                <a:latin typeface="Gabriola" panose="04040605051002020D02" pitchFamily="82" charset="0"/>
                <a:cs typeface="Times New Roman" pitchFamily="18" charset="0"/>
              </a:rPr>
              <a:t>or Sodium </a:t>
            </a:r>
            <a:r>
              <a:rPr lang="en-US" sz="2800" dirty="0" err="1">
                <a:latin typeface="Gabriola" panose="04040605051002020D02" pitchFamily="82" charset="0"/>
                <a:cs typeface="Times New Roman" pitchFamily="18" charset="0"/>
              </a:rPr>
              <a:t>boro</a:t>
            </a:r>
            <a:r>
              <a:rPr lang="en-US" sz="2800" dirty="0">
                <a:latin typeface="Gabriola" panose="04040605051002020D02" pitchFamily="82" charset="0"/>
                <a:cs typeface="Times New Roman" pitchFamily="18" charset="0"/>
              </a:rPr>
              <a:t> hydride </a:t>
            </a:r>
            <a:r>
              <a:rPr lang="en-US" sz="28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NaBH</a:t>
            </a:r>
            <a:r>
              <a:rPr lang="en-US" sz="280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</a:t>
            </a:r>
            <a:endParaRPr lang="ar-SA" sz="2800" baseline="-25000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6" descr="17_u0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7" y="1298561"/>
            <a:ext cx="5562600" cy="1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234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21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77334"/>
            <a:ext cx="478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4-Reduction </a:t>
            </a:r>
            <a:r>
              <a:rPr lang="en-US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of </a:t>
            </a:r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carboxylic acids and esters:</a:t>
            </a: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143000"/>
            <a:ext cx="8382000" cy="130333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Carboxylic acids and esters are reduced to give primary alcohols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LiAlH</a:t>
            </a:r>
            <a:r>
              <a:rPr lang="en-US" altLang="en-US" sz="2800" baseline="-25000" dirty="0" smtClean="0">
                <a:latin typeface="Gabriola" panose="04040605051002020D02" pitchFamily="82" charset="0"/>
                <a:ea typeface="ＭＳ Ｐゴシック" pitchFamily="28" charset="-128"/>
              </a:rPr>
              <a:t>4</a:t>
            </a: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 is used because NaBH</a:t>
            </a:r>
            <a:r>
              <a:rPr lang="en-US" altLang="en-US" sz="2800" baseline="-25000" dirty="0" smtClean="0">
                <a:latin typeface="Gabriola" panose="04040605051002020D02" pitchFamily="82" charset="0"/>
                <a:ea typeface="ＭＳ Ｐゴシック" pitchFamily="28" charset="-128"/>
              </a:rPr>
              <a:t>4</a:t>
            </a: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 is not effective</a:t>
            </a:r>
          </a:p>
        </p:txBody>
      </p:sp>
      <p:pic>
        <p:nvPicPr>
          <p:cNvPr id="7" name="Picture 6" descr="17_u0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3706"/>
            <a:ext cx="8001000" cy="34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304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22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5-  </a:t>
            </a:r>
            <a:r>
              <a:rPr lang="en-US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Addition  of  Grignard compounds to aldehydes &amp; ketones</a:t>
            </a:r>
            <a:endParaRPr lang="en-GB" alt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6" descr="17_u0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" y="1492595"/>
            <a:ext cx="85740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659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23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3" name="Picture 5" descr="17_u0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5017"/>
            <a:ext cx="614362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27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24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57783" y="1120069"/>
            <a:ext cx="88569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en-US" altLang="en-US" sz="2800" kern="0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A- Industrial </a:t>
            </a:r>
            <a:r>
              <a:rPr lang="en-US" altLang="en-US" sz="2800" kern="0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process from readily available </a:t>
            </a:r>
            <a:r>
              <a:rPr lang="en-US" altLang="en-US" sz="2800" kern="0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cumene</a:t>
            </a:r>
            <a:r>
              <a:rPr lang="en-US" altLang="en-US" sz="2800" kern="0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 (</a:t>
            </a:r>
            <a:r>
              <a:rPr lang="en-US" altLang="en-US" sz="2800" kern="0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isopropylbenzen</a:t>
            </a:r>
            <a:r>
              <a:rPr lang="en-US" altLang="en-US" sz="2800" kern="0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)</a:t>
            </a:r>
            <a:endParaRPr lang="en-US" altLang="en-US" sz="2800" kern="0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762000" y="228600"/>
            <a:ext cx="7499350" cy="77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FF3300"/>
                </a:solidFill>
                <a:latin typeface="Gabriola" panose="04040605051002020D02" pitchFamily="82" charset="0"/>
                <a:cs typeface="Majalla UI"/>
              </a:rPr>
              <a:t>Preparation of Phenols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447800"/>
            <a:ext cx="8382000" cy="198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Industrial process from readily available </a:t>
            </a:r>
            <a:r>
              <a:rPr lang="en-US" altLang="en-US" sz="2800" dirty="0" err="1" smtClean="0">
                <a:latin typeface="Gabriola" panose="04040605051002020D02" pitchFamily="82" charset="0"/>
                <a:ea typeface="ＭＳ Ｐゴシック" pitchFamily="28" charset="-128"/>
              </a:rPr>
              <a:t>cumene</a:t>
            </a:r>
            <a:endParaRPr lang="en-US" altLang="en-US" sz="2800" dirty="0" smtClean="0">
              <a:latin typeface="Gabriola" panose="04040605051002020D02" pitchFamily="82" charset="0"/>
              <a:ea typeface="ＭＳ Ｐゴシック" pitchFamily="28" charset="-128"/>
            </a:endParaRPr>
          </a:p>
          <a:p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Forms </a:t>
            </a:r>
            <a:r>
              <a:rPr lang="en-US" altLang="en-US" sz="2800" dirty="0" err="1" smtClean="0">
                <a:latin typeface="Gabriola" panose="04040605051002020D02" pitchFamily="82" charset="0"/>
                <a:ea typeface="ＭＳ Ｐゴシック" pitchFamily="28" charset="-128"/>
              </a:rPr>
              <a:t>cumene</a:t>
            </a: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 </a:t>
            </a:r>
            <a:r>
              <a:rPr lang="en-US" altLang="en-US" sz="2800" dirty="0" err="1" smtClean="0">
                <a:latin typeface="Gabriola" panose="04040605051002020D02" pitchFamily="82" charset="0"/>
                <a:ea typeface="ＭＳ Ｐゴシック" pitchFamily="28" charset="-128"/>
              </a:rPr>
              <a:t>hydroperoxide</a:t>
            </a:r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 with oxygen at high temperature</a:t>
            </a:r>
          </a:p>
          <a:p>
            <a:r>
              <a:rPr lang="en-US" altLang="en-US" sz="2800" dirty="0" smtClean="0">
                <a:latin typeface="Gabriola" panose="04040605051002020D02" pitchFamily="82" charset="0"/>
                <a:ea typeface="ＭＳ Ｐゴシック" pitchFamily="28" charset="-128"/>
              </a:rPr>
              <a:t>Converted into phenol and acetone by acid</a:t>
            </a:r>
            <a:endParaRPr lang="en-CA" altLang="en-US" sz="2800" dirty="0" smtClean="0">
              <a:latin typeface="Gabriola" panose="04040605051002020D02" pitchFamily="82" charset="0"/>
              <a:ea typeface="ＭＳ Ｐゴシック" pitchFamily="28" charset="-128"/>
            </a:endParaRPr>
          </a:p>
        </p:txBody>
      </p:sp>
      <p:pic>
        <p:nvPicPr>
          <p:cNvPr id="8" name="Picture 6" descr="17_u0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58551"/>
            <a:ext cx="8140257" cy="17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63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25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714375" y="428801"/>
            <a:ext cx="7667625" cy="560070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B- Hydrolysis of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Diazonium</a:t>
            </a: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 salts</a:t>
            </a: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ea typeface="Arial Unicode MS" pitchFamily="34" charset="-128"/>
                <a:cs typeface="Arial Unicode MS" pitchFamily="34" charset="-128"/>
              </a:rPr>
              <a:t>C- Fusion of sodium with benzene-sulfonates:</a:t>
            </a: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4730" y="1161812"/>
            <a:ext cx="6629400" cy="2057400"/>
            <a:chOff x="1931493" y="1628800"/>
            <a:chExt cx="5188160" cy="2232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31493" y="1628800"/>
              <a:ext cx="5188160" cy="22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72066" y="2447504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16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4593" y="3973872"/>
            <a:ext cx="655872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26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14375" y="428801"/>
            <a:ext cx="7667625" cy="560070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ea typeface="Arial Unicode MS" pitchFamily="34" charset="-128"/>
                <a:cs typeface="Arial Unicode MS" pitchFamily="34" charset="-128"/>
              </a:rPr>
              <a:t>D- From Chlorobenzene: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0070C0"/>
              </a:solidFill>
              <a:latin typeface="Gabriola" panose="04040605051002020D02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7" descr="C:\Users\VIP\Pictures\صورة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" y="1190801"/>
            <a:ext cx="7404651" cy="2432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7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27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2024" y="471055"/>
            <a:ext cx="5493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Majalla UI"/>
              </a:rPr>
              <a:t> Reaction of Alcohols and Phenols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23" y="1463575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1- Salt Formation</a:t>
            </a:r>
            <a:endParaRPr lang="ar-SA" altLang="en-US" sz="28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5914620"/>
              </p:ext>
            </p:extLst>
          </p:nvPr>
        </p:nvGraphicFramePr>
        <p:xfrm>
          <a:off x="2362200" y="1428750"/>
          <a:ext cx="4548187" cy="2914650"/>
        </p:xfrm>
        <a:graphic>
          <a:graphicData uri="http://schemas.openxmlformats.org/presentationml/2006/ole">
            <p:oleObj spid="_x0000_s15429" name="CS ChemDraw Drawing" r:id="rId3" imgW="4548600" imgH="2915280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-226890" y="978886"/>
            <a:ext cx="3390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 A-Dissociation </a:t>
            </a:r>
            <a:r>
              <a:rPr lang="en-US" altLang="en-US" sz="2800" b="1" dirty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of O-H Bond</a:t>
            </a:r>
            <a:endParaRPr lang="en-US" altLang="en-US" sz="2800" i="1" dirty="0">
              <a:solidFill>
                <a:srgbClr val="00B05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5" name="Picture 6" descr="17_u0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8" y="4469310"/>
            <a:ext cx="6129630" cy="16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246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28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609600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2- </a:t>
            </a:r>
            <a:r>
              <a:rPr lang="en-US" altLang="en-US" sz="2400" b="1" dirty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Ester formation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3811916"/>
              </p:ext>
            </p:extLst>
          </p:nvPr>
        </p:nvGraphicFramePr>
        <p:xfrm>
          <a:off x="1863538" y="2415210"/>
          <a:ext cx="4870450" cy="2409825"/>
        </p:xfrm>
        <a:graphic>
          <a:graphicData uri="http://schemas.openxmlformats.org/presentationml/2006/ole">
            <p:oleObj spid="_x0000_s16459" name="CS ChemDraw Drawing" r:id="rId3" imgW="4870440" imgH="2409840" progId="ChemDraw.Document.6.0">
              <p:embed/>
            </p:oleObj>
          </a:graphicData>
        </a:graphic>
      </p:graphicFrame>
      <p:sp>
        <p:nvSpPr>
          <p:cNvPr id="6" name="مستطيل 4"/>
          <p:cNvSpPr/>
          <p:nvPr/>
        </p:nvSpPr>
        <p:spPr>
          <a:xfrm>
            <a:off x="907051" y="5033195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4- Reaction with alkyl halide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4223032"/>
              </p:ext>
            </p:extLst>
          </p:nvPr>
        </p:nvGraphicFramePr>
        <p:xfrm>
          <a:off x="3828124" y="5138293"/>
          <a:ext cx="2771775" cy="1098550"/>
        </p:xfrm>
        <a:graphic>
          <a:graphicData uri="http://schemas.openxmlformats.org/presentationml/2006/ole">
            <p:oleObj spid="_x0000_s16460" name="CS ChemDraw Drawing" r:id="rId4" imgW="1644396" imgH="643128" progId="ChemDraw.Document.6.0">
              <p:embed/>
            </p:oleObj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82"/>
          <a:stretch/>
        </p:blipFill>
        <p:spPr bwMode="auto">
          <a:xfrm>
            <a:off x="1344373" y="1155613"/>
            <a:ext cx="665662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081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29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417" y="1219200"/>
            <a:ext cx="5612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dirty="0" smtClean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3- Dehydration </a:t>
            </a:r>
            <a:r>
              <a:rPr lang="en-US" sz="2800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of Alcohols: Formation of Alkenes</a:t>
            </a:r>
            <a:endParaRPr lang="ar-SA" sz="2800" dirty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Gabriola" panose="04040605051002020D02" pitchFamily="82" charset="0"/>
              <a:cs typeface="Majalla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55051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B- Reactions </a:t>
            </a:r>
            <a:r>
              <a:rPr lang="en-US" sz="2800" b="1" dirty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involving carbon-</a:t>
            </a:r>
            <a:r>
              <a:rPr lang="en-US" sz="2800" b="1" dirty="0" err="1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oxgen</a:t>
            </a:r>
            <a:r>
              <a:rPr lang="en-US" sz="2800" b="1" dirty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 bond breaking</a:t>
            </a:r>
            <a:endParaRPr lang="ar-SA" sz="28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14"/>
          <a:stretch>
            <a:fillRect/>
          </a:stretch>
        </p:blipFill>
        <p:spPr bwMode="auto">
          <a:xfrm>
            <a:off x="969486" y="1937793"/>
            <a:ext cx="7407965" cy="9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7_u0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2" y="3296807"/>
            <a:ext cx="7655332" cy="23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9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842" y="609600"/>
            <a:ext cx="7359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Structure Of Alcohols and Phenols</a:t>
            </a:r>
            <a:endParaRPr lang="en-GB" altLang="en-US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47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abriola" panose="04040605051002020D02" pitchFamily="82" charset="0"/>
                <a:cs typeface="Times New Roman" pitchFamily="18" charset="0"/>
              </a:rPr>
              <a:t>Alcohols and phenols may be viewed as organic derivatives of water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182505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H-O-H </a:t>
            </a:r>
            <a:r>
              <a:rPr lang="en-US" altLang="en-US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	R-O-H or PhCH</a:t>
            </a:r>
            <a:r>
              <a:rPr lang="en-US" altLang="en-US" sz="2800" b="1" baseline="-25000" dirty="0">
                <a:solidFill>
                  <a:srgbClr val="FF0000"/>
                </a:solidFill>
                <a:latin typeface="Gabriola" panose="04040605051002020D02" pitchFamily="82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OH 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Gabriola" panose="04040605051002020D02" pitchFamily="82" charset="0"/>
              </a:rPr>
              <a:t>Ph</a:t>
            </a:r>
            <a:r>
              <a:rPr lang="en-US" altLang="en-US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-O-H</a:t>
            </a:r>
          </a:p>
          <a:p>
            <a:pPr algn="just"/>
            <a:r>
              <a:rPr lang="en-US" altLang="en-US" sz="2800" b="1" dirty="0">
                <a:latin typeface="Gabriola" panose="04040605051002020D02" pitchFamily="82" charset="0"/>
              </a:rPr>
              <a:t>  </a:t>
            </a:r>
            <a:r>
              <a:rPr lang="en-US" altLang="en-US" sz="2800" b="1" dirty="0" smtClean="0">
                <a:latin typeface="Gabriola" panose="04040605051002020D02" pitchFamily="82" charset="0"/>
              </a:rPr>
              <a:t>      </a:t>
            </a:r>
            <a:r>
              <a:rPr lang="en-US" altLang="en-US" sz="2800" b="1" dirty="0" smtClean="0">
                <a:solidFill>
                  <a:srgbClr val="009900"/>
                </a:solidFill>
                <a:latin typeface="Gabriola" panose="04040605051002020D02" pitchFamily="82" charset="0"/>
              </a:rPr>
              <a:t>Water                            </a:t>
            </a:r>
            <a:r>
              <a:rPr lang="en-US" altLang="en-US" sz="2800" b="1" dirty="0">
                <a:solidFill>
                  <a:srgbClr val="009900"/>
                </a:solidFill>
                <a:latin typeface="Gabriola" panose="04040605051002020D02" pitchFamily="82" charset="0"/>
              </a:rPr>
              <a:t>Alcohol                                   Phenol</a:t>
            </a:r>
            <a:endParaRPr lang="en-US" altLang="en-US" sz="2800" b="1" dirty="0">
              <a:solidFill>
                <a:srgbClr val="009900"/>
              </a:solidFill>
              <a:latin typeface="Gabriola" panose="04040605051002020D02" pitchFamily="82" charset="0"/>
              <a:ea typeface="Majalla UI"/>
              <a:cs typeface="Majalla U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062038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abriola" panose="04040605051002020D02" pitchFamily="82" charset="0"/>
                <a:cs typeface="Times New Roman" pitchFamily="18" charset="0"/>
              </a:rPr>
              <a:t>Alcohols and phenols </a:t>
            </a:r>
            <a:r>
              <a:rPr lang="en-US" altLang="en-US" sz="2800" b="1" dirty="0" smtClean="0">
                <a:latin typeface="Gabriola" panose="04040605051002020D02" pitchFamily="82" charset="0"/>
                <a:cs typeface="Times New Roman" pitchFamily="18" charset="0"/>
              </a:rPr>
              <a:t> have a common functional group,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Times New Roman" pitchFamily="18" charset="0"/>
              </a:rPr>
              <a:t>the hydroxyl group, -OH.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982" y="4048780"/>
            <a:ext cx="7218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abriola" panose="04040605051002020D02" pitchFamily="82" charset="0"/>
                <a:cs typeface="Times New Roman" pitchFamily="18" charset="0"/>
              </a:rPr>
              <a:t>In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Times New Roman" pitchFamily="18" charset="0"/>
              </a:rPr>
              <a:t>alcohols </a:t>
            </a:r>
            <a:r>
              <a:rPr lang="en-US" altLang="en-US" sz="2800" b="1" dirty="0">
                <a:latin typeface="Gabriola" panose="04040605051002020D02" pitchFamily="82" charset="0"/>
                <a:cs typeface="Times New Roman" pitchFamily="18" charset="0"/>
              </a:rPr>
              <a:t>the hydroxyl group is attached to</a:t>
            </a:r>
            <a:r>
              <a:rPr lang="en-US" altLang="en-US" sz="2800" b="1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an alkyl group, </a:t>
            </a: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-R</a:t>
            </a:r>
            <a:r>
              <a:rPr lang="en-US" altLang="en-US" sz="2800" b="1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982" y="4724400"/>
            <a:ext cx="72182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800" b="1" dirty="0" smtClean="0">
                <a:latin typeface="Gabriola" panose="04040605051002020D02" pitchFamily="82" charset="0"/>
                <a:cs typeface="Times New Roman" pitchFamily="18" charset="0"/>
              </a:rPr>
              <a:t>In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Times New Roman" pitchFamily="18" charset="0"/>
              </a:rPr>
              <a:t>phenols</a:t>
            </a:r>
            <a:r>
              <a:rPr lang="en-US" altLang="en-US" sz="2800" b="1" dirty="0">
                <a:latin typeface="Gabriola" panose="04040605051002020D02" pitchFamily="82" charset="0"/>
                <a:cs typeface="Times New Roman" pitchFamily="18" charset="0"/>
              </a:rPr>
              <a:t> the hydroxyl function is directly attached to </a:t>
            </a:r>
            <a:r>
              <a:rPr lang="en-US" altLang="en-US" sz="2800" b="1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benzene 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</a:t>
            </a:fld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771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30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800" y="605879"/>
            <a:ext cx="646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4- </a:t>
            </a:r>
            <a:r>
              <a:rPr lang="en-US" sz="2800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Dehydrations of Alcohols: </a:t>
            </a:r>
            <a:r>
              <a:rPr lang="en-US" sz="2800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Ethers Formation</a:t>
            </a:r>
            <a:endParaRPr lang="ar-SA" sz="2800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887" y="1196752"/>
            <a:ext cx="6706163" cy="9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3"/>
          <p:cNvGrpSpPr/>
          <p:nvPr/>
        </p:nvGrpSpPr>
        <p:grpSpPr>
          <a:xfrm>
            <a:off x="1447800" y="2313122"/>
            <a:ext cx="6705600" cy="972000"/>
            <a:chOff x="1447800" y="2313122"/>
            <a:chExt cx="6705600" cy="972000"/>
          </a:xfrm>
        </p:grpSpPr>
        <p:pic>
          <p:nvPicPr>
            <p:cNvPr id="6" name="Picture 2" descr="C:\Users\hp\Pictures\صورة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24" r="2288"/>
            <a:stretch/>
          </p:blipFill>
          <p:spPr bwMode="auto">
            <a:xfrm>
              <a:off x="1447800" y="2313122"/>
              <a:ext cx="6705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1"/>
            <p:cNvSpPr txBox="1"/>
            <p:nvPr/>
          </p:nvSpPr>
          <p:spPr>
            <a:xfrm>
              <a:off x="4253047" y="2845568"/>
              <a:ext cx="83708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DE00A4"/>
                  </a:solidFill>
                  <a:latin typeface="Times New Roman" pitchFamily="18" charset="0"/>
                  <a:cs typeface="Times New Roman" pitchFamily="18" charset="0"/>
                </a:rPr>
                <a:t>140 ⁰C</a:t>
              </a:r>
              <a:endParaRPr lang="ar-SA" dirty="0">
                <a:solidFill>
                  <a:srgbClr val="DE00A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مجموعة 5"/>
          <p:cNvGrpSpPr/>
          <p:nvPr/>
        </p:nvGrpSpPr>
        <p:grpSpPr>
          <a:xfrm>
            <a:off x="1690344" y="3861048"/>
            <a:ext cx="6463056" cy="1008000"/>
            <a:chOff x="1348666" y="3861048"/>
            <a:chExt cx="6463056" cy="10080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8666" y="3861048"/>
              <a:ext cx="6463056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8"/>
            <p:cNvSpPr txBox="1"/>
            <p:nvPr/>
          </p:nvSpPr>
          <p:spPr>
            <a:xfrm>
              <a:off x="3158847" y="4180382"/>
              <a:ext cx="83708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DE00A4"/>
                  </a:solidFill>
                  <a:latin typeface="Times New Roman" pitchFamily="18" charset="0"/>
                  <a:cs typeface="Times New Roman" pitchFamily="18" charset="0"/>
                </a:rPr>
                <a:t>140 ⁰C</a:t>
              </a:r>
              <a:endParaRPr lang="ar-SA" dirty="0">
                <a:solidFill>
                  <a:srgbClr val="DE00A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مستطيل 7"/>
          <p:cNvSpPr/>
          <p:nvPr/>
        </p:nvSpPr>
        <p:spPr>
          <a:xfrm>
            <a:off x="547923" y="3214900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Examples:</a:t>
            </a:r>
            <a:endParaRPr lang="ar-SA" sz="2800" dirty="0">
              <a:solidFill>
                <a:srgbClr val="00B05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68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31</a:t>
            </a:fld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3" name="Picture 6" descr="17_u0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1739"/>
            <a:ext cx="8001000" cy="21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142" y="450574"/>
            <a:ext cx="769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5- </a:t>
            </a:r>
            <a:r>
              <a:rPr lang="en-US" sz="2800" b="1" dirty="0">
                <a:solidFill>
                  <a:srgbClr val="0070C0"/>
                </a:solidFill>
                <a:latin typeface="Gabriola" panose="04040605051002020D02" pitchFamily="82" charset="0"/>
              </a:rPr>
              <a:t>Reaction with alkyl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halide   </a:t>
            </a:r>
            <a:r>
              <a:rPr lang="en-US" altLang="en-US" sz="2000" dirty="0" smtClean="0">
                <a:latin typeface="Gabriola" panose="04040605051002020D02" pitchFamily="82" charset="0"/>
                <a:ea typeface="ＭＳ Ｐゴシック" pitchFamily="28" charset="-128"/>
              </a:rPr>
              <a:t>Conversion </a:t>
            </a:r>
            <a:r>
              <a:rPr lang="en-US" altLang="en-US" sz="2000" dirty="0">
                <a:latin typeface="Gabriola" panose="04040605051002020D02" pitchFamily="82" charset="0"/>
                <a:ea typeface="ＭＳ Ｐゴシック" pitchFamily="28" charset="-128"/>
              </a:rPr>
              <a:t>of alcohols into alkyl </a:t>
            </a:r>
            <a:r>
              <a:rPr lang="en-US" altLang="en-US" sz="2000" dirty="0" smtClean="0">
                <a:latin typeface="Gabriola" panose="04040605051002020D02" pitchFamily="82" charset="0"/>
                <a:ea typeface="ＭＳ Ｐゴシック" pitchFamily="28" charset="-128"/>
              </a:rPr>
              <a:t>halides by  </a:t>
            </a:r>
            <a:r>
              <a:rPr lang="en-US" altLang="en-US" sz="2000" dirty="0" err="1" smtClean="0">
                <a:latin typeface="Gabriola" panose="04040605051002020D02" pitchFamily="82" charset="0"/>
                <a:ea typeface="ＭＳ Ｐゴシック" pitchFamily="28" charset="-128"/>
              </a:rPr>
              <a:t>HCl</a:t>
            </a:r>
            <a:r>
              <a:rPr lang="en-US" altLang="en-US" sz="2000" dirty="0" smtClean="0">
                <a:latin typeface="Gabriola" panose="04040605051002020D02" pitchFamily="82" charset="0"/>
                <a:ea typeface="ＭＳ Ｐゴシック" pitchFamily="28" charset="-128"/>
              </a:rPr>
              <a:t>/ZnCl2, heat; PX3; PCl5 or  SOCl2.</a:t>
            </a: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5" descr="17_u0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2772245"/>
            <a:ext cx="8126413" cy="37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09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32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091" y="300335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Arial" pitchFamily="34" charset="0"/>
              </a:rPr>
              <a:t>6)  </a:t>
            </a:r>
            <a:r>
              <a:rPr lang="en-US" sz="2400" b="1" u="sng" dirty="0">
                <a:solidFill>
                  <a:srgbClr val="0070C0"/>
                </a:solidFill>
                <a:latin typeface="Gabriola" panose="04040605051002020D02" pitchFamily="82" charset="0"/>
                <a:cs typeface="Arial" pitchFamily="34" charset="0"/>
              </a:rPr>
              <a:t>Oxidation Of Alcohols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1" y="762000"/>
            <a:ext cx="8085241" cy="237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200"/>
              </a:spcAft>
              <a:defRPr/>
            </a:pPr>
            <a:r>
              <a:rPr lang="en-GB" sz="2400" dirty="0" smtClean="0">
                <a:latin typeface="Gabriola" panose="04040605051002020D02" pitchFamily="82" charset="0"/>
                <a:cs typeface="Arial" pitchFamily="34" charset="0"/>
              </a:rPr>
              <a:t>For oxidation </a:t>
            </a:r>
            <a:r>
              <a:rPr lang="en-GB" sz="2400" dirty="0">
                <a:latin typeface="Gabriola" panose="04040605051002020D02" pitchFamily="82" charset="0"/>
                <a:cs typeface="Arial" pitchFamily="34" charset="0"/>
              </a:rPr>
              <a:t>to take place easily you must have two hydrogen atoms on adjacent C and O </a:t>
            </a:r>
            <a:r>
              <a:rPr lang="en-GB" sz="2400" dirty="0" smtClean="0">
                <a:latin typeface="Gabriola" panose="04040605051002020D02" pitchFamily="82" charset="0"/>
                <a:cs typeface="Arial" pitchFamily="34" charset="0"/>
              </a:rPr>
              <a:t>atoms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depending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on their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class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dirty="0">
                <a:latin typeface="Gabriola" panose="04040605051002020D02" pitchFamily="82" charset="0"/>
                <a:ea typeface="ＭＳ Ｐゴシック" pitchFamily="28" charset="-128"/>
              </a:rPr>
              <a:t>Can be accomplished by inorganic reagents, such as </a:t>
            </a:r>
            <a:r>
              <a:rPr lang="en-US" altLang="en-US" sz="2400" kern="0" dirty="0">
                <a:latin typeface="Gabriola" panose="04040605051002020D02" pitchFamily="82" charset="0"/>
                <a:cs typeface="Times New Roman" pitchFamily="18" charset="0"/>
              </a:rPr>
              <a:t>Very strong: 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KMnO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/ H</a:t>
            </a:r>
            <a:r>
              <a:rPr lang="en-US" altLang="en-US" sz="2400" kern="0" baseline="30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+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/ </a:t>
            </a:r>
            <a:r>
              <a:rPr lang="el-GR" altLang="en-US" sz="2400" kern="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Δ</a:t>
            </a:r>
            <a:r>
              <a:rPr lang="en-US" altLang="en-US" sz="2400" kern="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; </a:t>
            </a:r>
            <a:endParaRPr lang="en-US" altLang="en-US" sz="2400" kern="0" dirty="0">
              <a:solidFill>
                <a:srgbClr val="C0000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kern="0" dirty="0" smtClean="0">
                <a:latin typeface="Gabriola" panose="04040605051002020D02" pitchFamily="82" charset="0"/>
                <a:cs typeface="Times New Roman" pitchFamily="18" charset="0"/>
              </a:rPr>
              <a:t>Strong: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KMnO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/ OH</a:t>
            </a:r>
            <a:r>
              <a:rPr lang="en-US" altLang="en-US" sz="2400" kern="0" baseline="30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-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  </a:t>
            </a:r>
            <a:r>
              <a:rPr lang="en-US" altLang="en-US" sz="2400" kern="0" dirty="0">
                <a:latin typeface="Gabriola" panose="04040605051002020D02" pitchFamily="82" charset="0"/>
                <a:cs typeface="Times New Roman" pitchFamily="18" charset="0"/>
              </a:rPr>
              <a:t>or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   H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2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CrO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  </a:t>
            </a:r>
            <a:r>
              <a:rPr lang="en-US" altLang="en-US" sz="2400" kern="0" dirty="0">
                <a:latin typeface="Gabriola" panose="04040605051002020D02" pitchFamily="82" charset="0"/>
                <a:cs typeface="Times New Roman" pitchFamily="18" charset="0"/>
              </a:rPr>
              <a:t>or 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K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2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Cr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2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O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4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/ H</a:t>
            </a:r>
            <a:r>
              <a:rPr lang="en-US" altLang="en-US" sz="2400" kern="0" baseline="3000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+ </a:t>
            </a:r>
            <a:r>
              <a:rPr lang="en-US" altLang="en-US" sz="2400" kern="0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altLang="en-US" sz="2400" kern="0" dirty="0" smtClean="0">
                <a:latin typeface="Gabriola" panose="04040605051002020D02" pitchFamily="82" charset="0"/>
                <a:cs typeface="Times New Roman" pitchFamily="18" charset="0"/>
              </a:rPr>
              <a:t> or  </a:t>
            </a:r>
            <a:r>
              <a:rPr lang="en-US" altLang="en-US" sz="2400" kern="0" dirty="0">
                <a:latin typeface="Gabriola" panose="04040605051002020D02" pitchFamily="82" charset="0"/>
                <a:cs typeface="Times New Roman" pitchFamily="18" charset="0"/>
              </a:rPr>
              <a:t>Mild: </a:t>
            </a:r>
            <a:r>
              <a:rPr lang="en-US" altLang="en-US" sz="2400" kern="0" dirty="0" smtClean="0"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CrO</a:t>
            </a:r>
            <a:r>
              <a:rPr lang="en-US" altLang="en-US" sz="2400" kern="0" baseline="-2500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3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/ pyridine   </a:t>
            </a:r>
            <a:r>
              <a:rPr lang="en-US" altLang="en-US" sz="2400" kern="0" dirty="0">
                <a:latin typeface="Gabriola" panose="04040605051002020D02" pitchFamily="82" charset="0"/>
                <a:cs typeface="Times New Roman" pitchFamily="18" charset="0"/>
              </a:rPr>
              <a:t>or</a:t>
            </a:r>
            <a:r>
              <a:rPr lang="en-US" altLang="en-US" sz="2400" kern="0" dirty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   Cu / 300 °C</a:t>
            </a:r>
            <a:endParaRPr lang="en-US" altLang="en-US" sz="2400" kern="0" dirty="0">
              <a:solidFill>
                <a:srgbClr val="00000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algn="just" eaLnBrk="0" hangingPunct="0">
              <a:spcAft>
                <a:spcPts val="200"/>
              </a:spcAft>
              <a:defRPr/>
            </a:pP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8" name="Picture 8" descr="17_u0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91" y="2895600"/>
            <a:ext cx="577401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5840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33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5815838"/>
              </p:ext>
            </p:extLst>
          </p:nvPr>
        </p:nvGraphicFramePr>
        <p:xfrm>
          <a:off x="1223963" y="604838"/>
          <a:ext cx="5859462" cy="2601912"/>
        </p:xfrm>
        <a:graphic>
          <a:graphicData uri="http://schemas.openxmlformats.org/presentationml/2006/ole">
            <p:oleObj spid="_x0000_s17515" name="CS ChemDraw Drawing" r:id="rId3" imgW="3907080" imgH="1574280" progId="ChemDraw.Document.6.0">
              <p:embed/>
            </p:oleObj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8027489"/>
              </p:ext>
            </p:extLst>
          </p:nvPr>
        </p:nvGraphicFramePr>
        <p:xfrm>
          <a:off x="1828800" y="4267200"/>
          <a:ext cx="5073650" cy="1881188"/>
        </p:xfrm>
        <a:graphic>
          <a:graphicData uri="http://schemas.openxmlformats.org/presentationml/2006/ole">
            <p:oleObj spid="_x0000_s17516" name="CS ChemDraw Drawing" r:id="rId5" imgW="4947120" imgH="1665000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6034061"/>
              </p:ext>
            </p:extLst>
          </p:nvPr>
        </p:nvGraphicFramePr>
        <p:xfrm>
          <a:off x="1600200" y="3276600"/>
          <a:ext cx="3564914" cy="939800"/>
        </p:xfrm>
        <a:graphic>
          <a:graphicData uri="http://schemas.openxmlformats.org/presentationml/2006/ole">
            <p:oleObj spid="_x0000_s17517" name="CS ChemDraw Drawing" r:id="rId6" imgW="2504520" imgH="660960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6145559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Benzoquinone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83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34</a:t>
            </a:fld>
            <a:endParaRPr lang="en-US" dirty="0">
              <a:latin typeface="Gabriola" panose="04040605051002020D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4414" y="428604"/>
            <a:ext cx="5440417" cy="3848100"/>
            <a:chOff x="1361231" y="642918"/>
            <a:chExt cx="5440417" cy="38481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361231" y="642918"/>
              <a:ext cx="5440417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43306" y="328612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CrO</a:t>
              </a:r>
              <a:r>
                <a:rPr lang="en-US" baseline="-25000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baseline="-25000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14414" y="4430130"/>
            <a:ext cx="4306850" cy="1440000"/>
            <a:chOff x="2118231" y="4714884"/>
            <a:chExt cx="4306850" cy="1440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118231" y="4714884"/>
              <a:ext cx="430685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1" r="50768" b="33854"/>
            <a:stretch/>
          </p:blipFill>
          <p:spPr bwMode="auto">
            <a:xfrm>
              <a:off x="2571736" y="4857760"/>
              <a:ext cx="1296716" cy="9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395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35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838200" y="609600"/>
            <a:ext cx="7708900" cy="7651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ea typeface="Arial Unicode MS" pitchFamily="34" charset="-128"/>
                <a:cs typeface="Arial Unicode MS" pitchFamily="34" charset="-128"/>
              </a:rPr>
              <a:t>7) Reaction of aromatic ring of phenols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5983352"/>
              </p:ext>
            </p:extLst>
          </p:nvPr>
        </p:nvGraphicFramePr>
        <p:xfrm>
          <a:off x="1162050" y="1143000"/>
          <a:ext cx="6762750" cy="5029200"/>
        </p:xfrm>
        <a:graphic>
          <a:graphicData uri="http://schemas.openxmlformats.org/presentationml/2006/ole">
            <p:oleObj spid="_x0000_s18469" name="CS ChemDraw Drawing" r:id="rId3" imgW="5858640" imgH="4067280" progId="ChemDraw.Document.6.0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14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Type of Alcohols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4</a:t>
            </a:fld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مستطيل 7"/>
          <p:cNvSpPr/>
          <p:nvPr/>
        </p:nvSpPr>
        <p:spPr>
          <a:xfrm>
            <a:off x="250363" y="1334552"/>
            <a:ext cx="6474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1- </a:t>
            </a:r>
            <a:r>
              <a:rPr lang="en-US" sz="32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Monohydroxyls</a:t>
            </a:r>
            <a:r>
              <a:rPr lang="en-US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Gabriola" panose="04040605051002020D02" pitchFamily="82" charset="0"/>
                <a:cs typeface="Times New Roman" pitchFamily="18" charset="0"/>
              </a:rPr>
              <a:t>containing </a:t>
            </a:r>
            <a:r>
              <a:rPr lang="en-US" sz="3200" b="1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one</a:t>
            </a:r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Gabriola" panose="04040605051002020D02" pitchFamily="82" charset="0"/>
                <a:cs typeface="Times New Roman" pitchFamily="18" charset="0"/>
              </a:rPr>
              <a:t>hydroxyl group</a:t>
            </a:r>
            <a:endParaRPr lang="ar-SA" sz="3200" b="1" dirty="0"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6" name="مستطيل 10"/>
          <p:cNvSpPr/>
          <p:nvPr/>
        </p:nvSpPr>
        <p:spPr>
          <a:xfrm>
            <a:off x="76200" y="2082225"/>
            <a:ext cx="771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2- </a:t>
            </a:r>
            <a:r>
              <a:rPr lang="en-US" sz="32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Dihydroxyls</a:t>
            </a:r>
            <a:r>
              <a:rPr lang="en-US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 (glycols) :</a:t>
            </a:r>
            <a:r>
              <a:rPr lang="en-US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containing </a:t>
            </a:r>
            <a:r>
              <a:rPr lang="en-US" sz="3200" b="1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two</a:t>
            </a:r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hydroxyl </a:t>
            </a:r>
            <a:r>
              <a:rPr lang="en-US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groups</a:t>
            </a:r>
            <a:endParaRPr lang="ar-SA" sz="3200" b="1" dirty="0">
              <a:solidFill>
                <a:prstClr val="black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7" name="مستطيل 15"/>
          <p:cNvSpPr/>
          <p:nvPr/>
        </p:nvSpPr>
        <p:spPr>
          <a:xfrm>
            <a:off x="64533" y="2844225"/>
            <a:ext cx="8317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3- </a:t>
            </a:r>
            <a:r>
              <a:rPr lang="en-US" sz="32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Polyhydroxyls</a:t>
            </a:r>
            <a:r>
              <a:rPr lang="en-US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 :</a:t>
            </a:r>
            <a:r>
              <a:rPr lang="en-US" sz="3200" b="1" dirty="0" smtClean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containing </a:t>
            </a:r>
            <a:r>
              <a:rPr lang="en-US" sz="3200" b="1" dirty="0" smtClean="0">
                <a:solidFill>
                  <a:srgbClr val="00B050"/>
                </a:solidFill>
                <a:latin typeface="Gabriola" panose="04040605051002020D02" pitchFamily="82" charset="0"/>
                <a:cs typeface="Times New Roman" pitchFamily="18" charset="0"/>
              </a:rPr>
              <a:t>more than two</a:t>
            </a:r>
            <a:r>
              <a:rPr lang="en-US" sz="32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hydroxyl groups</a:t>
            </a:r>
            <a:endParaRPr lang="ar-SA" sz="3200" b="1" dirty="0">
              <a:solidFill>
                <a:prstClr val="black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0990561"/>
              </p:ext>
            </p:extLst>
          </p:nvPr>
        </p:nvGraphicFramePr>
        <p:xfrm>
          <a:off x="533400" y="3717925"/>
          <a:ext cx="7644988" cy="1387475"/>
        </p:xfrm>
        <a:graphic>
          <a:graphicData uri="http://schemas.openxmlformats.org/presentationml/2006/ole">
            <p:oleObj spid="_x0000_s19472" name="CS ChemDraw Drawing" r:id="rId3" imgW="4374000" imgH="794520" progId="ChemDraw.Document.6.0">
              <p:embed/>
            </p:oleObj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39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74915" cy="16002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Classification and Nomenclature of Alcohols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8077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The classification depends on the number of alkyl groups bonded to the carbon bearing the –OH, which called </a:t>
            </a:r>
            <a:r>
              <a:rPr lang="en-US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carbinol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carbon.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Primary alcohols  </a:t>
            </a:r>
            <a:r>
              <a:rPr lang="en-US" sz="2400" dirty="0" smtClean="0">
                <a:latin typeface="Gabriola" panose="04040605051002020D02" pitchFamily="82" charset="0"/>
              </a:rPr>
              <a:t>have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one</a:t>
            </a:r>
            <a:r>
              <a:rPr lang="en-US" sz="2400" dirty="0" smtClean="0">
                <a:latin typeface="Gabriola" panose="04040605051002020D02" pitchFamily="82" charset="0"/>
              </a:rPr>
              <a:t> alkyl group attached to the </a:t>
            </a:r>
            <a:r>
              <a:rPr lang="en-US" sz="2400" dirty="0" err="1" smtClean="0">
                <a:latin typeface="Gabriola" panose="04040605051002020D02" pitchFamily="82" charset="0"/>
              </a:rPr>
              <a:t>carbinol</a:t>
            </a:r>
            <a:r>
              <a:rPr lang="en-US" sz="2400" dirty="0" smtClean="0">
                <a:latin typeface="Gabriola" panose="04040605051002020D02" pitchFamily="82" charset="0"/>
              </a:rPr>
              <a:t> carbon 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b="1" dirty="0" smtClean="0">
                <a:latin typeface="Gabriola" panose="04040605051002020D02" pitchFamily="82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secondary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alcohols </a:t>
            </a:r>
            <a:r>
              <a:rPr lang="en-US" sz="2400" dirty="0">
                <a:latin typeface="Gabriola" panose="04040605051002020D02" pitchFamily="82" charset="0"/>
              </a:rPr>
              <a:t>have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two</a:t>
            </a:r>
            <a:r>
              <a:rPr lang="en-US" sz="2400" dirty="0" smtClean="0">
                <a:latin typeface="Gabriola" panose="04040605051002020D02" pitchFamily="82" charset="0"/>
              </a:rPr>
              <a:t> </a:t>
            </a:r>
            <a:r>
              <a:rPr lang="en-US" sz="2400" dirty="0">
                <a:latin typeface="Gabriola" panose="04040605051002020D02" pitchFamily="82" charset="0"/>
              </a:rPr>
              <a:t>alkyl </a:t>
            </a:r>
            <a:r>
              <a:rPr lang="en-US" sz="2400" dirty="0" smtClean="0">
                <a:latin typeface="Gabriola" panose="04040605051002020D02" pitchFamily="82" charset="0"/>
              </a:rPr>
              <a:t>groups </a:t>
            </a:r>
            <a:r>
              <a:rPr lang="en-US" sz="2400" dirty="0">
                <a:latin typeface="Gabriola" panose="04040605051002020D02" pitchFamily="82" charset="0"/>
              </a:rPr>
              <a:t>attached to the </a:t>
            </a:r>
            <a:r>
              <a:rPr lang="en-US" sz="2400" dirty="0" err="1">
                <a:latin typeface="Gabriola" panose="04040605051002020D02" pitchFamily="82" charset="0"/>
              </a:rPr>
              <a:t>carbinol</a:t>
            </a:r>
            <a:r>
              <a:rPr lang="en-US" sz="2400" dirty="0">
                <a:latin typeface="Gabriola" panose="04040605051002020D02" pitchFamily="82" charset="0"/>
              </a:rPr>
              <a:t> carbon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Tertiary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alcohols </a:t>
            </a:r>
            <a:r>
              <a:rPr lang="en-US" sz="2400" dirty="0">
                <a:latin typeface="Gabriola" panose="04040605051002020D02" pitchFamily="82" charset="0"/>
              </a:rPr>
              <a:t>have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three</a:t>
            </a:r>
            <a:r>
              <a:rPr lang="en-US" sz="2400" dirty="0" smtClean="0">
                <a:latin typeface="Gabriola" panose="04040605051002020D02" pitchFamily="82" charset="0"/>
              </a:rPr>
              <a:t> </a:t>
            </a:r>
            <a:r>
              <a:rPr lang="en-US" sz="2400" dirty="0">
                <a:latin typeface="Gabriola" panose="04040605051002020D02" pitchFamily="82" charset="0"/>
              </a:rPr>
              <a:t>alkyl </a:t>
            </a:r>
            <a:r>
              <a:rPr lang="en-US" sz="2400" dirty="0" smtClean="0">
                <a:latin typeface="Gabriola" panose="04040605051002020D02" pitchFamily="82" charset="0"/>
              </a:rPr>
              <a:t>groups </a:t>
            </a:r>
            <a:r>
              <a:rPr lang="en-US" sz="2400" dirty="0">
                <a:latin typeface="Gabriola" panose="04040605051002020D02" pitchFamily="82" charset="0"/>
              </a:rPr>
              <a:t>attached to the </a:t>
            </a:r>
            <a:r>
              <a:rPr lang="en-US" sz="2400" dirty="0" err="1">
                <a:latin typeface="Gabriola" panose="04040605051002020D02" pitchFamily="82" charset="0"/>
              </a:rPr>
              <a:t>carbinol</a:t>
            </a:r>
            <a:r>
              <a:rPr lang="en-US" sz="2400" dirty="0">
                <a:latin typeface="Gabriola" panose="04040605051002020D02" pitchFamily="82" charset="0"/>
              </a:rPr>
              <a:t> carbon</a:t>
            </a:r>
          </a:p>
          <a:p>
            <a:endParaRPr lang="en-US" sz="2400" b="1" dirty="0">
              <a:latin typeface="Gabriola" panose="04040605051002020D02" pitchFamily="82" charset="0"/>
            </a:endParaRPr>
          </a:p>
          <a:p>
            <a:pPr marL="285750" indent="-285750">
              <a:buBlip>
                <a:blip r:embed="rId3"/>
              </a:buBlip>
            </a:pP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2310010"/>
              </p:ext>
            </p:extLst>
          </p:nvPr>
        </p:nvGraphicFramePr>
        <p:xfrm>
          <a:off x="1674813" y="3683000"/>
          <a:ext cx="5151437" cy="2498725"/>
        </p:xfrm>
        <a:graphic>
          <a:graphicData uri="http://schemas.openxmlformats.org/presentationml/2006/ole">
            <p:oleObj spid="_x0000_s2105" name="CS ChemDraw Drawing" r:id="rId4" imgW="5261760" imgH="2413800" progId="ChemDraw.Document.6.0">
              <p:embed/>
            </p:oleObj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5</a:t>
            </a:fld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1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43799" cy="976745"/>
          </a:xfrm>
          <a:scene3d>
            <a:camera prst="orthographicFront">
              <a:rot lat="1800000" lon="0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US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Arial" pitchFamily="34" charset="0"/>
              </a:rPr>
              <a:t>Nomenclature of Alcohols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0"/>
            <a:ext cx="784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</a:rPr>
              <a:t>IUPAC Nomenclature Of Alcohols </a:t>
            </a:r>
          </a:p>
          <a:p>
            <a:r>
              <a:rPr lang="en-GB" altLang="en-US" sz="2400" dirty="0">
                <a:latin typeface="Gabriola" panose="04040605051002020D02" pitchFamily="82" charset="0"/>
                <a:cs typeface="Arial" pitchFamily="34" charset="0"/>
              </a:rPr>
              <a:t>Alcohols are named 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according to the following rules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en-US" altLang="en-US" sz="2400" dirty="0">
                <a:solidFill>
                  <a:srgbClr val="000000"/>
                </a:solidFill>
                <a:latin typeface="Gabriola" panose="04040605051002020D02" pitchFamily="82" charset="0"/>
                <a:cs typeface="Arial" pitchFamily="34" charset="0"/>
              </a:rPr>
              <a:t>Select the 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longest continuous c</a:t>
            </a:r>
            <a:r>
              <a:rPr lang="en-US" altLang="en-US" sz="2400" dirty="0">
                <a:solidFill>
                  <a:srgbClr val="000000"/>
                </a:solidFill>
                <a:latin typeface="Gabriola" panose="04040605051002020D02" pitchFamily="82" charset="0"/>
                <a:cs typeface="Arial" pitchFamily="34" charset="0"/>
              </a:rPr>
              <a:t>arbon chain that </a:t>
            </a:r>
            <a:r>
              <a:rPr lang="en-US" altLang="en-US" sz="2400" dirty="0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contains the -OH group</a:t>
            </a:r>
            <a:r>
              <a:rPr lang="en-US" altLang="en-US" sz="2400" dirty="0">
                <a:solidFill>
                  <a:srgbClr val="000000"/>
                </a:solidFill>
                <a:latin typeface="Gabriola" panose="04040605051002020D02" pitchFamily="82" charset="0"/>
                <a:cs typeface="Arial" pitchFamily="34" charset="0"/>
              </a:rPr>
              <a:t>. Replace the 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ending </a:t>
            </a:r>
            <a:r>
              <a:rPr lang="en-US" altLang="en-US" sz="2400" u="sng" dirty="0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e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 of the alkan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e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 by  the suffix </a:t>
            </a:r>
            <a:r>
              <a:rPr lang="en-US" altLang="en-US" sz="2400" u="sng" dirty="0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–</a:t>
            </a:r>
            <a:r>
              <a:rPr lang="en-US" altLang="en-US" sz="2400" u="sng" dirty="0" err="1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ol</a:t>
            </a:r>
            <a:r>
              <a:rPr lang="en-US" altLang="en-US" sz="2400" u="sng" dirty="0">
                <a:latin typeface="Gabriola" panose="04040605051002020D02" pitchFamily="82" charset="0"/>
                <a:cs typeface="Arial" pitchFamily="34" charset="0"/>
              </a:rPr>
              <a:t> </a:t>
            </a:r>
            <a:r>
              <a:rPr lang="en-US" altLang="en-US" sz="2400" u="sng" dirty="0">
                <a:solidFill>
                  <a:srgbClr val="0070C0"/>
                </a:solidFill>
                <a:latin typeface="Gabriola" panose="04040605051002020D02" pitchFamily="82" charset="0"/>
                <a:cs typeface="Arial" pitchFamily="34" charset="0"/>
              </a:rPr>
              <a:t> </a:t>
            </a:r>
            <a:endParaRPr lang="en-US" altLang="en-US" sz="2400" u="sng" dirty="0" smtClean="0">
              <a:solidFill>
                <a:srgbClr val="0070C0"/>
              </a:solidFill>
              <a:latin typeface="Gabriola" panose="04040605051002020D02" pitchFamily="82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altLang="en-US" sz="2400" b="1" u="sng" dirty="0">
                <a:solidFill>
                  <a:srgbClr val="00B050"/>
                </a:solidFill>
                <a:latin typeface="Gabriola" panose="04040605051002020D02" pitchFamily="82" charset="0"/>
                <a:cs typeface="Arial" pitchFamily="34" charset="0"/>
              </a:rPr>
              <a:t>If a molecule contains both an -OH group and a C=C or c</a:t>
            </a:r>
            <a:r>
              <a:rPr lang="el-GR" altLang="en-US" sz="2400" b="1" u="sng" dirty="0">
                <a:solidFill>
                  <a:srgbClr val="00B050"/>
                </a:solidFill>
                <a:latin typeface="Gabriola" panose="04040605051002020D02" pitchFamily="82" charset="0"/>
                <a:cs typeface="Arial" pitchFamily="34" charset="0"/>
              </a:rPr>
              <a:t>Ξ</a:t>
            </a:r>
            <a:r>
              <a:rPr lang="en-US" altLang="en-US" sz="2400" b="1" u="sng" dirty="0">
                <a:solidFill>
                  <a:srgbClr val="00B050"/>
                </a:solidFill>
                <a:latin typeface="Gabriola" panose="04040605051002020D02" pitchFamily="82" charset="0"/>
                <a:cs typeface="Arial" pitchFamily="34" charset="0"/>
              </a:rPr>
              <a:t>c bond;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Choose 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the chain that include both of them even if this is  not the longest chain. </a:t>
            </a:r>
            <a:endParaRPr lang="en-US" altLang="en-US" sz="2400" dirty="0">
              <a:solidFill>
                <a:srgbClr val="0070C0"/>
              </a:solidFill>
              <a:latin typeface="Gabriola" panose="04040605051002020D02" pitchFamily="82" charset="0"/>
              <a:cs typeface="Arial" pitchFamily="34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The name should include suffixes indicate presence of both the OH group and the unsaturated 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groups provided as long 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as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OH group takes precedence over the double or triple bonds in getting the lower number.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Cyclic </a:t>
            </a: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alcohols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are named using the prefix</a:t>
            </a: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cyclo</a:t>
            </a: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-,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the carbon bearing the hydroxyl group is assumed to take </a:t>
            </a:r>
            <a:r>
              <a:rPr lang="en-US" alt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number 1.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The 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suffix </a:t>
            </a:r>
            <a:r>
              <a:rPr lang="en-US" altLang="en-US" sz="2400" dirty="0" err="1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diol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 is added to the name of the parent hydrocarbon when there are two OH 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groups, and </a:t>
            </a:r>
            <a:r>
              <a:rPr lang="en-US" altLang="en-US" sz="2400" dirty="0" err="1">
                <a:solidFill>
                  <a:srgbClr val="FF0000"/>
                </a:solidFill>
                <a:latin typeface="Gabriola" panose="04040605051002020D02" pitchFamily="82" charset="0"/>
                <a:cs typeface="Arial" pitchFamily="34" charset="0"/>
              </a:rPr>
              <a:t>triol</a:t>
            </a:r>
            <a:r>
              <a:rPr lang="en-US" altLang="en-US" sz="2400" dirty="0">
                <a:latin typeface="Gabriola" panose="04040605051002020D02" pitchFamily="82" charset="0"/>
                <a:cs typeface="Arial" pitchFamily="34" charset="0"/>
              </a:rPr>
              <a:t> is added when there are </a:t>
            </a:r>
            <a:r>
              <a:rPr lang="en-US" altLang="en-US" sz="2400" dirty="0" smtClean="0">
                <a:latin typeface="Gabriola" panose="04040605051002020D02" pitchFamily="82" charset="0"/>
                <a:cs typeface="Arial" pitchFamily="34" charset="0"/>
              </a:rPr>
              <a:t>three.</a:t>
            </a:r>
            <a:endParaRPr lang="en-US" altLang="en-US" sz="2400" u="sng" dirty="0">
              <a:solidFill>
                <a:srgbClr val="0070C0"/>
              </a:solidFill>
              <a:latin typeface="Gabriola" panose="04040605051002020D02" pitchFamily="82" charset="0"/>
              <a:cs typeface="Arial" pitchFamily="34" charset="0"/>
            </a:endParaRPr>
          </a:p>
          <a:p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6</a:t>
            </a:fld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73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44" y="381000"/>
            <a:ext cx="76749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u="sng" dirty="0">
                <a:solidFill>
                  <a:srgbClr val="0070C0"/>
                </a:solidFill>
                <a:latin typeface="Gabriola" panose="04040605051002020D02" pitchFamily="82" charset="0"/>
                <a:cs typeface="Majalla UI"/>
              </a:rPr>
              <a:t>Common Nomenclature</a:t>
            </a:r>
          </a:p>
          <a:p>
            <a:pPr algn="just"/>
            <a:r>
              <a:rPr lang="en-US" sz="2400" dirty="0" smtClean="0">
                <a:latin typeface="Gabriola" panose="04040605051002020D02" pitchFamily="82" charset="0"/>
              </a:rPr>
              <a:t>Consist of the name of the alkyl group attached to the hydroxyl function  followed by the word </a:t>
            </a:r>
            <a:r>
              <a:rPr lang="en-US" sz="2400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alcochol</a:t>
            </a:r>
            <a:r>
              <a:rPr lang="en-US" dirty="0" smtClean="0">
                <a:latin typeface="Gabriola" panose="04040605051002020D02" pitchFamily="82" charset="0"/>
              </a:rPr>
              <a:t>., </a:t>
            </a:r>
            <a:r>
              <a:rPr lang="en-US" altLang="en-US" sz="2400" dirty="0" smtClean="0">
                <a:latin typeface="Gabriola" panose="04040605051002020D02" pitchFamily="82" charset="0"/>
                <a:cs typeface="Majalla UI"/>
              </a:rPr>
              <a:t>if there is two </a:t>
            </a:r>
            <a:r>
              <a:rPr lang="en-US" altLang="en-US" sz="2400" dirty="0">
                <a:latin typeface="Gabriola" panose="04040605051002020D02" pitchFamily="82" charset="0"/>
                <a:cs typeface="Majalla UI"/>
              </a:rPr>
              <a:t>OH groups on adjacent carbons are known as </a:t>
            </a:r>
            <a:r>
              <a:rPr lang="en-US" altLang="en-US" sz="2400" dirty="0">
                <a:solidFill>
                  <a:srgbClr val="FF0000"/>
                </a:solidFill>
                <a:latin typeface="Gabriola" panose="04040605051002020D02" pitchFamily="82" charset="0"/>
                <a:cs typeface="Majalla UI"/>
              </a:rPr>
              <a:t>1,2-glycols.</a:t>
            </a:r>
            <a:endParaRPr lang="ar-SA" altLang="en-US" sz="24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3313073"/>
              </p:ext>
            </p:extLst>
          </p:nvPr>
        </p:nvGraphicFramePr>
        <p:xfrm>
          <a:off x="591701" y="2057400"/>
          <a:ext cx="8000999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46"/>
                <a:gridCol w="1925618"/>
                <a:gridCol w="2166321"/>
                <a:gridCol w="2625314"/>
              </a:tblGrid>
              <a:tr h="69494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CH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OH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CH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CH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OH </a:t>
                      </a: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CH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=CHCH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OH</a:t>
                      </a: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700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Common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Methyl alcohol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Ethyl alcohol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Allyl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 alcohol</a:t>
                      </a:r>
                    </a:p>
                  </a:txBody>
                  <a:tcPr/>
                </a:tc>
              </a:tr>
              <a:tr h="48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IUPAC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Methanol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Ethanol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2-Propen-1-ol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91004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Common</a:t>
                      </a:r>
                    </a:p>
                    <a:p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Isopropyl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Cyclopentyl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 alcohol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Methylcyclohexyl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 alcohol  </a:t>
                      </a:r>
                    </a:p>
                  </a:txBody>
                  <a:tcPr/>
                </a:tc>
              </a:tr>
              <a:tr h="73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IUPAC </a:t>
                      </a:r>
                    </a:p>
                    <a:p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2-Propanol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Cyclopentanol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Majalla UI"/>
                        <a:cs typeface="Majalla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/>
                          <a:cs typeface="Majalla UI"/>
                        </a:rPr>
                        <a:t>1-Methyl-1-cyclohexanol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15692728"/>
              </p:ext>
            </p:extLst>
          </p:nvPr>
        </p:nvGraphicFramePr>
        <p:xfrm>
          <a:off x="2514600" y="3962400"/>
          <a:ext cx="609600" cy="601508"/>
        </p:xfrm>
        <a:graphic>
          <a:graphicData uri="http://schemas.openxmlformats.org/presentationml/2006/ole">
            <p:oleObj spid="_x0000_s3252" r:id="rId4" imgW="340028" imgH="336965" progId="ChemDraw.Document.6.0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9434911"/>
              </p:ext>
            </p:extLst>
          </p:nvPr>
        </p:nvGraphicFramePr>
        <p:xfrm>
          <a:off x="4419600" y="3581400"/>
          <a:ext cx="612775" cy="990600"/>
        </p:xfrm>
        <a:graphic>
          <a:graphicData uri="http://schemas.openxmlformats.org/presentationml/2006/ole">
            <p:oleObj spid="_x0000_s3253" name="CS ChemDraw Drawing" r:id="rId5" imgW="320574" imgH="525131" progId="ChemDraw.Document.6.0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3681513"/>
              </p:ext>
            </p:extLst>
          </p:nvPr>
        </p:nvGraphicFramePr>
        <p:xfrm>
          <a:off x="6858000" y="3657600"/>
          <a:ext cx="1143000" cy="891567"/>
        </p:xfrm>
        <a:graphic>
          <a:graphicData uri="http://schemas.openxmlformats.org/presentationml/2006/ole">
            <p:oleObj spid="_x0000_s3254" r:id="rId6" imgW="623800" imgH="494476" progId="ChemDraw.Document.6.0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7</a:t>
            </a:fld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0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5240443"/>
              </p:ext>
            </p:extLst>
          </p:nvPr>
        </p:nvGraphicFramePr>
        <p:xfrm>
          <a:off x="1080294" y="1447800"/>
          <a:ext cx="727075" cy="1662112"/>
        </p:xfrm>
        <a:graphic>
          <a:graphicData uri="http://schemas.openxmlformats.org/presentationml/2006/ole">
            <p:oleObj spid="_x0000_s5359" r:id="rId3" imgW="341376" imgH="789432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2243386"/>
              </p:ext>
            </p:extLst>
          </p:nvPr>
        </p:nvGraphicFramePr>
        <p:xfrm>
          <a:off x="7362825" y="1646238"/>
          <a:ext cx="1333500" cy="1401762"/>
        </p:xfrm>
        <a:graphic>
          <a:graphicData uri="http://schemas.openxmlformats.org/presentationml/2006/ole">
            <p:oleObj spid="_x0000_s5360" r:id="rId4" imgW="624840" imgH="665988" progId="ChemDraw.Document.6.0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20349679"/>
              </p:ext>
            </p:extLst>
          </p:nvPr>
        </p:nvGraphicFramePr>
        <p:xfrm>
          <a:off x="4414837" y="1644650"/>
          <a:ext cx="995363" cy="1479550"/>
        </p:xfrm>
        <a:graphic>
          <a:graphicData uri="http://schemas.openxmlformats.org/presentationml/2006/ole">
            <p:oleObj spid="_x0000_s5361" r:id="rId5" imgW="465568" imgH="701395" progId="ChemDraw.Document.6.0">
              <p:embed/>
            </p:oleObj>
          </a:graphicData>
        </a:graphic>
      </p:graphicFrame>
      <p:sp>
        <p:nvSpPr>
          <p:cNvPr id="8" name="مربع نص 12"/>
          <p:cNvSpPr txBox="1">
            <a:spLocks noChangeArrowheads="1"/>
          </p:cNvSpPr>
          <p:nvPr/>
        </p:nvSpPr>
        <p:spPr bwMode="auto">
          <a:xfrm>
            <a:off x="457200" y="328771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abriola" panose="04040605051002020D02" pitchFamily="82" charset="0"/>
              </a:rPr>
              <a:t>4-Methyl-2-cyclohexen-1-ol</a:t>
            </a:r>
            <a:endParaRPr lang="en-US" altLang="en-US" sz="2000" dirty="0">
              <a:latin typeface="Gabriola" panose="04040605051002020D02" pitchFamily="82" charset="0"/>
              <a:ea typeface="Majalla UI"/>
              <a:cs typeface="Majalla UI"/>
            </a:endParaRPr>
          </a:p>
        </p:txBody>
      </p:sp>
      <p:sp>
        <p:nvSpPr>
          <p:cNvPr id="9" name="مستطيل 15"/>
          <p:cNvSpPr>
            <a:spLocks noChangeArrowheads="1"/>
          </p:cNvSpPr>
          <p:nvPr/>
        </p:nvSpPr>
        <p:spPr bwMode="auto">
          <a:xfrm>
            <a:off x="6910388" y="3181290"/>
            <a:ext cx="145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abriola" panose="04040605051002020D02" pitchFamily="82" charset="0"/>
              </a:rPr>
              <a:t>2-Phenylethanol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230229" y="477837"/>
            <a:ext cx="23342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buClr>
                <a:srgbClr val="009DD9"/>
              </a:buClr>
            </a:pPr>
            <a:r>
              <a:rPr lang="en-US" alt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Arial" pitchFamily="34" charset="0"/>
              </a:rPr>
              <a:t> Examples</a:t>
            </a:r>
          </a:p>
        </p:txBody>
      </p:sp>
      <p:graphicFrame>
        <p:nvGraphicFramePr>
          <p:cNvPr id="13" name="Object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7609752"/>
              </p:ext>
            </p:extLst>
          </p:nvPr>
        </p:nvGraphicFramePr>
        <p:xfrm>
          <a:off x="5251105" y="4114800"/>
          <a:ext cx="3021012" cy="1441450"/>
        </p:xfrm>
        <a:graphic>
          <a:graphicData uri="http://schemas.openxmlformats.org/presentationml/2006/ole">
            <p:oleObj spid="_x0000_s5362" name="CS ChemDraw Drawing" r:id="rId6" imgW="2309400" imgH="1392480" progId="ChemDraw.Document.6.0">
              <p:embed/>
            </p:oleObj>
          </a:graphicData>
        </a:graphic>
      </p:graphicFrame>
      <p:sp>
        <p:nvSpPr>
          <p:cNvPr id="14" name="مربع نص 14"/>
          <p:cNvSpPr txBox="1">
            <a:spLocks noChangeArrowheads="1"/>
          </p:cNvSpPr>
          <p:nvPr/>
        </p:nvSpPr>
        <p:spPr bwMode="auto">
          <a:xfrm>
            <a:off x="3124200" y="3181290"/>
            <a:ext cx="3500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Gabriola" panose="04040605051002020D02" pitchFamily="82" charset="0"/>
              </a:rPr>
              <a:t>1-Phenylmethanol</a:t>
            </a:r>
          </a:p>
          <a:p>
            <a:pPr algn="ctr" eaLnBrk="1" hangingPunct="1"/>
            <a:r>
              <a:rPr lang="en-US" altLang="en-US" sz="2000" dirty="0">
                <a:solidFill>
                  <a:srgbClr val="C00000"/>
                </a:solidFill>
                <a:latin typeface="Gabriola" panose="04040605051002020D02" pitchFamily="82" charset="0"/>
              </a:rPr>
              <a:t>Benzyl alcohol (common name)</a:t>
            </a:r>
            <a:endParaRPr lang="en-US" altLang="en-US" sz="2000" dirty="0">
              <a:solidFill>
                <a:srgbClr val="C00000"/>
              </a:solidFill>
              <a:latin typeface="Gabriola" panose="04040605051002020D02" pitchFamily="82" charset="0"/>
              <a:ea typeface="Majalla UI"/>
              <a:cs typeface="Majalla UI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8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0874598"/>
              </p:ext>
            </p:extLst>
          </p:nvPr>
        </p:nvGraphicFramePr>
        <p:xfrm>
          <a:off x="1066799" y="4572000"/>
          <a:ext cx="3075001" cy="1143000"/>
        </p:xfrm>
        <a:graphic>
          <a:graphicData uri="http://schemas.openxmlformats.org/presentationml/2006/ole">
            <p:oleObj spid="_x0000_s5363" name="CS ChemDraw Drawing" r:id="rId8" imgW="1627560" imgH="60444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0010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4234032"/>
              </p:ext>
            </p:extLst>
          </p:nvPr>
        </p:nvGraphicFramePr>
        <p:xfrm>
          <a:off x="1600200" y="3848830"/>
          <a:ext cx="5560589" cy="2790953"/>
        </p:xfrm>
        <a:graphic>
          <a:graphicData uri="http://schemas.openxmlformats.org/presentationml/2006/ole">
            <p:oleObj spid="_x0000_s4243" name="CS ChemDraw Drawing" r:id="rId3" imgW="3429000" imgH="150192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79500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4-Ethyl-2-hexanol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2964" y="1813411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5-Chloro-3-methyl-1-heptanol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813411"/>
            <a:ext cx="207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3-Methyl-1-cyclohexanol</a:t>
            </a: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9830" y="64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108 </a:t>
            </a:r>
            <a:r>
              <a:rPr lang="en-US" b="1" dirty="0" err="1" smtClean="0">
                <a:latin typeface="Bookman Old Style" panose="02050604050505020204" pitchFamily="18" charset="0"/>
              </a:rPr>
              <a:t>Chem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0AE-2F65-4AB3-B4A1-0EF4B1A93D14}" type="slidenum">
              <a:rPr lang="en-US" smtClean="0">
                <a:latin typeface="Gabriola" panose="04040605051002020D02" pitchFamily="82" charset="0"/>
              </a:rPr>
              <a:pPr/>
              <a:t>9</a:t>
            </a:fld>
            <a:endParaRPr lang="en-US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4182901"/>
              </p:ext>
            </p:extLst>
          </p:nvPr>
        </p:nvGraphicFramePr>
        <p:xfrm>
          <a:off x="1524000" y="2362200"/>
          <a:ext cx="6798005" cy="1528763"/>
        </p:xfrm>
        <a:graphic>
          <a:graphicData uri="http://schemas.openxmlformats.org/presentationml/2006/ole">
            <p:oleObj spid="_x0000_s4244" name="CS ChemDraw Drawing" r:id="rId5" imgW="4109040" imgH="923760" progId="ChemDraw.Document.6.0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8847088"/>
              </p:ext>
            </p:extLst>
          </p:nvPr>
        </p:nvGraphicFramePr>
        <p:xfrm>
          <a:off x="1447800" y="609601"/>
          <a:ext cx="5750536" cy="1185400"/>
        </p:xfrm>
        <a:graphic>
          <a:graphicData uri="http://schemas.openxmlformats.org/presentationml/2006/ole">
            <p:oleObj spid="_x0000_s4245" name="CS ChemDraw Drawing" r:id="rId6" imgW="4398120" imgH="90612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21548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3633</TotalTime>
  <Words>1295</Words>
  <Application>Microsoft Office PowerPoint</Application>
  <PresentationFormat>On-screen Show (4:3)</PresentationFormat>
  <Paragraphs>234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NewsPrint</vt:lpstr>
      <vt:lpstr>CS ChemDraw Drawing</vt:lpstr>
      <vt:lpstr>Alcohols and Phenols</vt:lpstr>
      <vt:lpstr>Learning Objectives</vt:lpstr>
      <vt:lpstr>Slide 3</vt:lpstr>
      <vt:lpstr>Type of Alcohols</vt:lpstr>
      <vt:lpstr>Classification and Nomenclature of Alcohols </vt:lpstr>
      <vt:lpstr>Nomenclature of Alcohols</vt:lpstr>
      <vt:lpstr>Slide 7</vt:lpstr>
      <vt:lpstr>Slide 8</vt:lpstr>
      <vt:lpstr>Slide 9</vt:lpstr>
      <vt:lpstr>Slide 10</vt:lpstr>
      <vt:lpstr>Slide 11</vt:lpstr>
      <vt:lpstr>Physical Properties of Alcohols</vt:lpstr>
      <vt:lpstr>Slide 13</vt:lpstr>
      <vt:lpstr>Physical Properties of Phenols</vt:lpstr>
      <vt:lpstr>pKa Values for Typical OH Compounds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Zainab M Almarhoon</dc:title>
  <dc:creator>HP</dc:creator>
  <cp:lastModifiedBy>shalaqeel</cp:lastModifiedBy>
  <cp:revision>95</cp:revision>
  <dcterms:created xsi:type="dcterms:W3CDTF">2014-11-03T18:53:38Z</dcterms:created>
  <dcterms:modified xsi:type="dcterms:W3CDTF">2016-10-31T08:29:46Z</dcterms:modified>
</cp:coreProperties>
</file>